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8" r:id="rId1"/>
  </p:sldMasterIdLst>
  <p:sldIdLst>
    <p:sldId id="256" r:id="rId2"/>
    <p:sldId id="276" r:id="rId3"/>
    <p:sldId id="257" r:id="rId4"/>
    <p:sldId id="258" r:id="rId5"/>
    <p:sldId id="259" r:id="rId6"/>
    <p:sldId id="277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8" r:id="rId20"/>
    <p:sldId id="272" r:id="rId21"/>
    <p:sldId id="273" r:id="rId22"/>
    <p:sldId id="274" r:id="rId23"/>
    <p:sldId id="2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061B9-FD87-9151-F998-67ED854A82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85F070-A2C5-6E1B-B8F6-EFCEA6FC04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81FC90-B689-6747-F743-35DD031A06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C4BF1E-F3F5-2A24-35E6-87D78EE987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116B32-96CB-07E4-C9CB-EC24BD7E6E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5376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FA9FF1-FCBB-FA73-AB3C-36DDC49983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BFF2C4-C5D8-19FF-8278-2A558F8936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8B0D1-B7EA-CAEC-C482-9D1C175F3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6C935E-E245-3BCE-9A63-34AC0A5F4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AA7F35-9985-73BD-052C-4154B8EC98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3428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491896-5DB7-631A-2858-9783802FF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5ECBF5-3FCF-8D84-AA14-B7511A5999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4AE8DC-A011-70BC-4B58-5336635FF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833F6E-BE13-CCC3-C35B-D9A7C805D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2B3966-B204-6932-6352-FB967C00F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9812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42D7B-F8A8-F3FD-0A67-14C591CFD5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C910EC-CA80-0096-8945-E851CCE3A9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6B0CAF-FA02-732F-84EA-448D07F9D57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3495B9-54C6-5DDC-9164-758D28B2E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C6067-931C-4C65-4BB0-E35D93615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576D8B-E983-6440-0E13-0D1E11194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6856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8AA681-0CB7-DC80-102C-98B37C0B2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E155E8-082A-3D2E-D2D8-C8DE63EC83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744F1A-8073-EF0B-BCCD-862C162FF1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6491F3E-5762-B240-21F2-505ADA6250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E2E9CE-6450-584B-4D80-7A0E0410374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4D3E553-FBD9-DDEA-BB82-FA36029AE0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F67A766-D7E9-A41F-A75F-4D1D039230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90079C-2F97-A21B-2061-CE9D69BDDD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5793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2DE5E-D4AF-0D8C-D5A6-6DD0767DB4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3096F09-89F6-E850-36A5-4651AA211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BA7E65A-74A9-D0B4-5A96-62B09E2A6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A69F0B-E0CC-9C9D-BDFE-83AF13A487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03097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7259D28-6A98-A6EA-6E44-1D1B07624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872EBA7-BC56-EB7F-479A-3D2922175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C617FE-98CA-32E1-7AF6-22AE4541CA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701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980FF5-09B0-61C4-A660-1C3D20CB2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AD274-3E90-BDA6-BB97-D3A47C9DE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24D386-C883-63CF-4AA2-7FE9DF4882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723998-3F7E-EA4A-5615-D3D35CF2D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F19FBB9-EA4C-CD09-0C28-39784D2D77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C3336A-5B31-8DC3-C0B7-A0765498FF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42038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0A45C-535F-705C-3C3E-E943D3699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B8247-2B01-E616-78CB-42A7A3A56AC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793C77-96CE-9911-6E17-CC0507EFB1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FB70B0-05AE-BE43-B0D4-ACF4C01170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6DEC7DF-3C17-88E3-B63E-F614946436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B02C84-3081-7B55-C033-0F18ADF29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8621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44D02-FC34-4119-B045-F5CC68478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FBF42E-105E-B362-2BEE-C9D3863E96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172FB2-FA3F-28D0-A80E-7D4A87DAC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F1A629-8F6D-595C-62FE-34BABEABE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3B296-0E38-8AEC-0166-C79F842E8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50433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B459A5-4999-942C-6988-46E0A70B0C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23958-DDD6-CA8B-7F90-69B6A7B4C5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B0999C-67CA-95B4-3C50-1041DF46D9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625BAA-7293-A418-3E05-B3B795631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D6E537-AF8F-AB63-774F-10246C721F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761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5518856-2A5B-60D5-BDF1-F2459325E3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7B61D-3DC6-8AF0-4858-8C0A44A570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E21F5-E0B4-2D9D-F9EE-313F3634D5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8/28/2026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322327-BEAE-2DEF-9C50-2172B27998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7882FA-C948-BC60-CCEE-E59A3FABF9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9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7214" y="-1"/>
            <a:ext cx="12191695" cy="6858000"/>
          </a:xfrm>
          <a:prstGeom prst="rect">
            <a:avLst/>
          </a:prstGeom>
          <a:solidFill>
            <a:srgbClr val="1622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72143" y="225455"/>
            <a:ext cx="11919857" cy="15953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3200" b="1">
                <a:solidFill>
                  <a:srgbClr val="FFFFFF"/>
                </a:solidFill>
              </a:defRPr>
            </a:pPr>
            <a:r>
              <a:rPr dirty="0"/>
              <a:t>A Scalable Multi-Modal Artificial Intelligence Framework for Harm Detection in Children</a:t>
            </a:r>
          </a:p>
          <a:p>
            <a:pPr algn="ctr">
              <a:spcBef>
                <a:spcPts val="1400"/>
              </a:spcBef>
              <a:defRPr sz="2200">
                <a:solidFill>
                  <a:srgbClr val="BECDE1"/>
                </a:solidFill>
              </a:defRPr>
            </a:pPr>
            <a:r>
              <a:rPr dirty="0"/>
              <a:t>Using Dataset Fusion, Temporal Tracking, and Escalation Mechanisms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098873" y="4739473"/>
            <a:ext cx="5993947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000">
                <a:solidFill>
                  <a:srgbClr val="FFFFFF"/>
                </a:solidFill>
              </a:defRPr>
            </a:pPr>
            <a:r>
              <a:rPr sz="2800" dirty="0"/>
              <a:t>MSc Data &amp; Artificial Intelligence</a:t>
            </a:r>
          </a:p>
          <a:p>
            <a:pPr algn="ctr">
              <a:defRPr sz="1500">
                <a:solidFill>
                  <a:srgbClr val="BECDE1"/>
                </a:solidFill>
              </a:defRPr>
            </a:pPr>
            <a:r>
              <a:rPr lang="en-GB" sz="2800" dirty="0"/>
              <a:t>Vackaar Hussain</a:t>
            </a:r>
            <a:r>
              <a:rPr sz="2800" dirty="0"/>
              <a:t>  |  U</a:t>
            </a:r>
            <a:r>
              <a:rPr lang="en-GB" sz="2800" dirty="0"/>
              <a:t>WTSD</a:t>
            </a:r>
            <a:r>
              <a:rPr sz="2800" dirty="0"/>
              <a:t> |  </a:t>
            </a:r>
            <a:r>
              <a:rPr lang="en-GB" sz="2800" dirty="0"/>
              <a:t>Masters Presentation</a:t>
            </a:r>
            <a:endParaRPr sz="28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41CFD123-B963-4527-CFC8-DA0E744BCC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058" y="2032411"/>
            <a:ext cx="4946799" cy="2565813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40015" y="90256"/>
            <a:ext cx="503240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4000" b="1" dirty="0">
                <a:latin typeface="Aptos"/>
              </a:rPr>
              <a:t>Presentation Agenda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10681" y="1226703"/>
            <a:ext cx="3854517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 algn="l"/>
            <a:r>
              <a:rPr lang="en-GB" sz="2000" b="0" dirty="0">
                <a:solidFill>
                  <a:schemeClr val="tx1"/>
                </a:solidFill>
                <a:latin typeface="Amasis MT Pro Black" panose="02040A04050005020304" pitchFamily="18" charset="0"/>
              </a:rPr>
              <a:t>1. </a:t>
            </a:r>
            <a:r>
              <a:rPr lang="en-GB" sz="2000" dirty="0">
                <a:solidFill>
                  <a:schemeClr val="tx1"/>
                </a:solidFill>
                <a:latin typeface="Amasis MT Pro Black" panose="02040A04050005020304" pitchFamily="18" charset="0"/>
              </a:rPr>
              <a:t>Background &amp; Motivation</a:t>
            </a:r>
            <a:endParaRPr sz="2000" b="0" dirty="0">
              <a:solidFill>
                <a:schemeClr val="tx1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10681" y="1768860"/>
            <a:ext cx="268214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lang="en-GB"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2. </a:t>
            </a:r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</a:t>
            </a:r>
            <a:r>
              <a:rPr lang="en-GB"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Problem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0681" y="2272175"/>
            <a:ext cx="3873176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lang="en-GB"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3.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Aims &amp; Research Objectives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15256" y="2722025"/>
            <a:ext cx="265489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4.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Literature Review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10681" y="3236099"/>
            <a:ext cx="494558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5. </a:t>
            </a:r>
            <a:r>
              <a:rPr lang="en-GB"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Multimodal Framework Architecture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0681" y="3740916"/>
            <a:ext cx="330571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6.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Methodology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42307" y="4241973"/>
            <a:ext cx="430438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7.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Dataset &amp; Multimodal Strategy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42307" y="4747547"/>
            <a:ext cx="451437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8.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1 </a:t>
            </a:r>
            <a:r>
              <a:rPr lang="en-GB"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Texual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Harm Detection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642307" y="5254638"/>
            <a:ext cx="447269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9.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2 Visual Harm Detection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52870" y="5749279"/>
            <a:ext cx="508825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10.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3 Behaviour Harm Detection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42307" y="6222297"/>
            <a:ext cx="434926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11.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Model Comparison &amp; Selection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522583" y="1352467"/>
            <a:ext cx="3860353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12.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Risk Score Transformation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6532531" y="1924488"/>
            <a:ext cx="468910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13.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4 Multimodal Risk Fusion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6596323" y="2467402"/>
            <a:ext cx="4703532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14.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5 Temporal Risk Tracking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6596322" y="2995962"/>
            <a:ext cx="336021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15.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Risk Escalation System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6596323" y="3554790"/>
            <a:ext cx="525336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16.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Explainability, Ethics &amp; Responsible AI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0" name="TextBox 19"/>
          <p:cNvSpPr txBox="1"/>
          <p:nvPr/>
        </p:nvSpPr>
        <p:spPr>
          <a:xfrm>
            <a:off x="6596323" y="4057710"/>
            <a:ext cx="2582758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17.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Project Timeline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1" name="TextBox 20"/>
          <p:cNvSpPr txBox="1"/>
          <p:nvPr/>
        </p:nvSpPr>
        <p:spPr>
          <a:xfrm>
            <a:off x="6596323" y="4560630"/>
            <a:ext cx="5581977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18.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Overall Experimental Results Discussion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6596323" y="5063550"/>
            <a:ext cx="282320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19.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Evaluation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6596323" y="5566469"/>
            <a:ext cx="3496470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20. </a:t>
            </a:r>
            <a:r>
              <a:rPr lang="en-GB"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Contributions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24" name="TextBox 23"/>
          <p:cNvSpPr txBox="1"/>
          <p:nvPr/>
        </p:nvSpPr>
        <p:spPr>
          <a:xfrm>
            <a:off x="6596323" y="6069389"/>
            <a:ext cx="3823483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l"/>
            <a:r>
              <a:rPr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21. Conclusion</a:t>
            </a:r>
            <a:r>
              <a:rPr lang="en-GB" sz="2000" b="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&amp; Future Work</a:t>
            </a:r>
            <a:endParaRPr sz="2000" b="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248621" y="320040"/>
            <a:ext cx="7664278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Background &amp; Motivation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1520" y="1508760"/>
            <a:ext cx="5149814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§"/>
              <a:defRPr sz="2000">
                <a:solidFill>
                  <a:srgbClr val="1E293B"/>
                </a:solidFill>
              </a:defRPr>
            </a:pP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Children interact with digital environments containing text, images and </a:t>
            </a:r>
            <a:r>
              <a:rPr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behavioural</a:t>
            </a: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signals.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§"/>
              <a:defRPr sz="2000">
                <a:solidFill>
                  <a:srgbClr val="1E293B"/>
                </a:solidFill>
              </a:defRPr>
            </a:pP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Potential harm can emerge across multiple information sources rather than a single modality.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§"/>
              <a:defRPr sz="2000">
                <a:solidFill>
                  <a:srgbClr val="1E293B"/>
                </a:solidFill>
              </a:defRPr>
            </a:pP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Conventional single-modality detection can provide fragmented evidence.</a:t>
            </a:r>
          </a:p>
          <a:p>
            <a:pPr marL="342900" indent="-342900">
              <a:spcAft>
                <a:spcPts val="1200"/>
              </a:spcAft>
              <a:buFont typeface="Wingdings" panose="05000000000000000000" pitchFamily="2" charset="2"/>
              <a:buChar char="§"/>
              <a:defRPr sz="2000">
                <a:solidFill>
                  <a:srgbClr val="1E293B"/>
                </a:solidFill>
              </a:defRPr>
            </a:pP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 broader risk perspective requires integration, interpretation and </a:t>
            </a:r>
            <a:r>
              <a:rPr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prioritisation</a:t>
            </a:r>
            <a:r>
              <a:rPr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543800" y="1508760"/>
            <a:ext cx="3566160" cy="11430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7543800" y="1508760"/>
            <a:ext cx="73152" cy="11430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772400" y="1691639"/>
            <a:ext cx="31546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TEXT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86116" y="2065020"/>
            <a:ext cx="315467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1600" dirty="0"/>
              <a:t>Messages, comments and language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543800" y="2880360"/>
            <a:ext cx="3566160" cy="11430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543800" y="2880360"/>
            <a:ext cx="73152" cy="11430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772400" y="3063240"/>
            <a:ext cx="31546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IMAGES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772400" y="3566160"/>
            <a:ext cx="315467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Visual content and context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7543800" y="4251960"/>
            <a:ext cx="35661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7543800" y="4251960"/>
            <a:ext cx="73152" cy="114300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7772400" y="4434840"/>
            <a:ext cx="31546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BEHAVIOUR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7786115" y="4880997"/>
            <a:ext cx="315467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Interaction and </a:t>
            </a:r>
            <a:r>
              <a:rPr sz="2000" dirty="0" err="1"/>
              <a:t>behavioural</a:t>
            </a:r>
            <a:r>
              <a:rPr sz="2000" dirty="0"/>
              <a:t> indicators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392363" y="320040"/>
            <a:ext cx="5376793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8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Problem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8288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TEXT MODEL</a:t>
            </a:r>
          </a:p>
        </p:txBody>
      </p:sp>
      <p:sp>
        <p:nvSpPr>
          <p:cNvPr id="5" name="Right Arrow 4"/>
          <p:cNvSpPr/>
          <p:nvPr/>
        </p:nvSpPr>
        <p:spPr>
          <a:xfrm>
            <a:off x="4224527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4343399" y="18288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IMAGE MODEL</a:t>
            </a:r>
          </a:p>
        </p:txBody>
      </p:sp>
      <p:sp>
        <p:nvSpPr>
          <p:cNvPr id="7" name="Right Arrow 6"/>
          <p:cNvSpPr/>
          <p:nvPr/>
        </p:nvSpPr>
        <p:spPr>
          <a:xfrm>
            <a:off x="7836407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7955279" y="18288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rPr dirty="0"/>
              <a:t>BEHAVIOUR MODEL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31520" y="38862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FRAGMENTED EVIDENCE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4224527" y="41970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4343399" y="38862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STATIC PREDICTIONS</a:t>
            </a:r>
          </a:p>
        </p:txBody>
      </p:sp>
      <p:sp>
        <p:nvSpPr>
          <p:cNvPr id="12" name="Right Arrow 11"/>
          <p:cNvSpPr/>
          <p:nvPr/>
        </p:nvSpPr>
        <p:spPr>
          <a:xfrm>
            <a:off x="7836407" y="41970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7955279" y="388620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LIMITED PRIORITISATION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315533" y="5485055"/>
            <a:ext cx="11789382" cy="769441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 sz="2200" b="1">
                <a:solidFill>
                  <a:srgbClr val="162238"/>
                </a:solidFill>
              </a:defRPr>
            </a:pPr>
            <a:r>
              <a:rPr dirty="0">
                <a:solidFill>
                  <a:schemeClr val="bg1"/>
                </a:solidFill>
              </a:rPr>
              <a:t>Research </a:t>
            </a:r>
            <a:r>
              <a:rPr lang="en-GB" dirty="0">
                <a:solidFill>
                  <a:schemeClr val="bg1"/>
                </a:solidFill>
              </a:rPr>
              <a:t>G</a:t>
            </a:r>
            <a:r>
              <a:rPr dirty="0">
                <a:solidFill>
                  <a:schemeClr val="bg1"/>
                </a:solidFill>
              </a:rPr>
              <a:t>ap: </a:t>
            </a:r>
            <a:r>
              <a:rPr lang="en-GB" dirty="0">
                <a:solidFill>
                  <a:schemeClr val="bg1"/>
                </a:solidFill>
              </a:rPr>
              <a:t>I</a:t>
            </a:r>
            <a:r>
              <a:rPr dirty="0" err="1">
                <a:solidFill>
                  <a:schemeClr val="bg1"/>
                </a:solidFill>
              </a:rPr>
              <a:t>ntegrating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H</a:t>
            </a:r>
            <a:r>
              <a:rPr dirty="0" err="1">
                <a:solidFill>
                  <a:schemeClr val="bg1"/>
                </a:solidFill>
              </a:rPr>
              <a:t>eterogeneous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E</a:t>
            </a:r>
            <a:r>
              <a:rPr dirty="0" err="1">
                <a:solidFill>
                  <a:schemeClr val="bg1"/>
                </a:solidFill>
              </a:rPr>
              <a:t>vidence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I</a:t>
            </a:r>
            <a:r>
              <a:rPr dirty="0" err="1">
                <a:solidFill>
                  <a:schemeClr val="bg1"/>
                </a:solidFill>
              </a:rPr>
              <a:t>nto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</a:t>
            </a:r>
            <a:r>
              <a:rPr dirty="0">
                <a:solidFill>
                  <a:schemeClr val="bg1"/>
                </a:solidFill>
              </a:rPr>
              <a:t>n </a:t>
            </a:r>
            <a:r>
              <a:rPr lang="en-GB" dirty="0">
                <a:solidFill>
                  <a:schemeClr val="bg1"/>
                </a:solidFill>
              </a:rPr>
              <a:t>E</a:t>
            </a:r>
            <a:r>
              <a:rPr dirty="0">
                <a:solidFill>
                  <a:schemeClr val="bg1"/>
                </a:solidFill>
              </a:rPr>
              <a:t>volving, </a:t>
            </a:r>
            <a:r>
              <a:rPr lang="en-GB" dirty="0">
                <a:solidFill>
                  <a:schemeClr val="bg1"/>
                </a:solidFill>
              </a:rPr>
              <a:t>R</a:t>
            </a:r>
            <a:r>
              <a:rPr dirty="0" err="1">
                <a:solidFill>
                  <a:schemeClr val="bg1"/>
                </a:solidFill>
              </a:rPr>
              <a:t>isk</a:t>
            </a:r>
            <a:r>
              <a:rPr dirty="0">
                <a:solidFill>
                  <a:schemeClr val="bg1"/>
                </a:solidFill>
              </a:rPr>
              <a:t>-</a:t>
            </a:r>
            <a:r>
              <a:rPr lang="en-GB" dirty="0">
                <a:solidFill>
                  <a:schemeClr val="bg1"/>
                </a:solidFill>
              </a:rPr>
              <a:t>B</a:t>
            </a:r>
            <a:r>
              <a:rPr dirty="0" err="1">
                <a:solidFill>
                  <a:schemeClr val="bg1"/>
                </a:solidFill>
              </a:rPr>
              <a:t>ased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A</a:t>
            </a:r>
            <a:r>
              <a:rPr dirty="0" err="1">
                <a:solidFill>
                  <a:schemeClr val="bg1"/>
                </a:solidFill>
              </a:rPr>
              <a:t>ssessment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150724" y="176349"/>
            <a:ext cx="7274748" cy="76944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 &amp; Research Objectives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3400" y="1600200"/>
            <a:ext cx="11014166" cy="83099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 sz="2000">
                <a:solidFill>
                  <a:srgbClr val="1E293B"/>
                </a:solidFill>
              </a:defRPr>
            </a:pP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Aim: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esign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nd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valuate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calable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ulti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-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odal AI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ramework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for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etecting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ntegrating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,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racking and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scalating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</a:t>
            </a:r>
            <a:r>
              <a:rPr sz="2400" dirty="0" err="1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otential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</a:t>
            </a:r>
            <a:r>
              <a:rPr lang="en-GB"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</a:t>
            </a:r>
            <a:r>
              <a:rPr sz="24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arm.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533400" y="3337560"/>
            <a:ext cx="2148840" cy="18288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533400" y="3337560"/>
            <a:ext cx="73152" cy="18288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762000" y="3520440"/>
            <a:ext cx="1737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O1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62000" y="4023360"/>
            <a:ext cx="17373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Text harm detection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2926080" y="3429000"/>
            <a:ext cx="2148840" cy="18288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2926080" y="3429000"/>
            <a:ext cx="73152" cy="18288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154680" y="3611880"/>
            <a:ext cx="1737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O2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154680" y="4114800"/>
            <a:ext cx="17373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Image harm detection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5239512" y="3429000"/>
            <a:ext cx="2148840" cy="18288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239512" y="3429000"/>
            <a:ext cx="73152" cy="18288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468112" y="3611880"/>
            <a:ext cx="1737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O3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68112" y="4114800"/>
            <a:ext cx="17373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 err="1"/>
              <a:t>Behavioural</a:t>
            </a:r>
            <a:r>
              <a:rPr sz="2000" dirty="0"/>
              <a:t> detection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7603236" y="3429000"/>
            <a:ext cx="2148840" cy="18288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7603236" y="3429000"/>
            <a:ext cx="73152" cy="18288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7831836" y="3611880"/>
            <a:ext cx="1737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O4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831836" y="4114800"/>
            <a:ext cx="173736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Late-fusion integration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897465" y="3429000"/>
            <a:ext cx="2148840" cy="18288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9897465" y="3429000"/>
            <a:ext cx="73152" cy="18288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126065" y="3611880"/>
            <a:ext cx="17373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O5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126065" y="4114800"/>
            <a:ext cx="1737360" cy="10058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Temporal tracking &amp; escalation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3635047" y="221010"/>
            <a:ext cx="4434227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/>
            <a:r>
              <a:rPr sz="4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Literature Review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434340" y="1504965"/>
            <a:ext cx="5212080" cy="16002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2000" b="1" dirty="0">
                <a:solidFill>
                  <a:schemeClr val="tx1"/>
                </a:solidFill>
                <a:latin typeface="Aptos"/>
              </a:rPr>
              <a:t>Multimodal AI</a:t>
            </a:r>
          </a:p>
          <a:p>
            <a:pPr algn="ctr">
              <a:spcBef>
                <a:spcPts val="800"/>
              </a:spcBef>
            </a:pPr>
            <a:r>
              <a:rPr sz="2000" b="1" dirty="0">
                <a:solidFill>
                  <a:schemeClr val="tx1"/>
                </a:solidFill>
                <a:latin typeface="Aptos"/>
              </a:rPr>
              <a:t>Research increasingly combines multiple data modalities to provide richer representations of complex risk than single-modality approaches</a:t>
            </a:r>
            <a:r>
              <a:rPr sz="1600" b="1" dirty="0">
                <a:solidFill>
                  <a:schemeClr val="tx1"/>
                </a:solidFill>
                <a:latin typeface="Aptos"/>
              </a:rPr>
              <a:t>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149340" y="1447551"/>
            <a:ext cx="5212080" cy="16002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chemeClr val="tx1"/>
                </a:solidFill>
                <a:latin typeface="Aptos"/>
              </a:rPr>
              <a:t>Text-Based Detection</a:t>
            </a:r>
          </a:p>
          <a:p>
            <a:pPr algn="ctr">
              <a:spcBef>
                <a:spcPts val="800"/>
              </a:spcBef>
            </a:pPr>
            <a:r>
              <a:rPr b="1" dirty="0">
                <a:solidFill>
                  <a:schemeClr val="tx1"/>
                </a:solidFill>
                <a:latin typeface="Aptos"/>
              </a:rPr>
              <a:t>Transformer models such as BERT, </a:t>
            </a:r>
            <a:r>
              <a:rPr b="1" dirty="0" err="1">
                <a:solidFill>
                  <a:schemeClr val="tx1"/>
                </a:solidFill>
                <a:latin typeface="Aptos"/>
              </a:rPr>
              <a:t>RoBERTa</a:t>
            </a:r>
            <a:r>
              <a:rPr b="1" dirty="0">
                <a:solidFill>
                  <a:schemeClr val="tx1"/>
                </a:solidFill>
                <a:latin typeface="Aptos"/>
              </a:rPr>
              <a:t> and </a:t>
            </a:r>
            <a:r>
              <a:rPr b="1" dirty="0" err="1">
                <a:solidFill>
                  <a:schemeClr val="tx1"/>
                </a:solidFill>
                <a:latin typeface="Aptos"/>
              </a:rPr>
              <a:t>DeBERTa</a:t>
            </a:r>
            <a:r>
              <a:rPr b="1" dirty="0">
                <a:solidFill>
                  <a:schemeClr val="tx1"/>
                </a:solidFill>
                <a:latin typeface="Aptos"/>
              </a:rPr>
              <a:t> have demonstrated strong contextual understanding for toxic, abusive and harmful language classification.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434340" y="3448065"/>
            <a:ext cx="5212080" cy="16002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b="1" dirty="0">
                <a:solidFill>
                  <a:schemeClr val="tx1"/>
                </a:solidFill>
                <a:ea typeface="ADLaM Display" panose="02010000000000000000" pitchFamily="2" charset="0"/>
                <a:cs typeface="ADLaM Display" panose="02010000000000000000" pitchFamily="2" charset="0"/>
              </a:rPr>
              <a:t>Image-Based Detection</a:t>
            </a:r>
          </a:p>
          <a:p>
            <a:pPr algn="ctr">
              <a:spcBef>
                <a:spcPts val="800"/>
              </a:spcBef>
            </a:pPr>
            <a:r>
              <a:rPr b="1" dirty="0">
                <a:solidFill>
                  <a:schemeClr val="tx1"/>
                </a:solidFill>
                <a:ea typeface="ADLaM Display" panose="02010000000000000000" pitchFamily="2" charset="0"/>
                <a:cs typeface="ADLaM Display" panose="02010000000000000000" pitchFamily="2" charset="0"/>
              </a:rPr>
              <a:t>CNN architectures and Vision Transformers enable automated visual classification, while transfer learning improves performance when labelled datasets are limited</a:t>
            </a:r>
            <a:r>
              <a:rPr sz="1400" b="1" dirty="0">
                <a:solidFill>
                  <a:schemeClr val="tx1"/>
                </a:solidFill>
                <a:latin typeface="Aptos"/>
              </a:rPr>
              <a:t>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49340" y="3461128"/>
            <a:ext cx="5212080" cy="16002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600" b="1" dirty="0">
                <a:solidFill>
                  <a:schemeClr val="tx1"/>
                </a:solidFill>
                <a:latin typeface="Aptos"/>
              </a:rPr>
              <a:t>Temporal &amp; Risk Analysis</a:t>
            </a:r>
          </a:p>
          <a:p>
            <a:pPr algn="ctr">
              <a:spcBef>
                <a:spcPts val="800"/>
              </a:spcBef>
            </a:pPr>
            <a:r>
              <a:rPr sz="1600" b="1" dirty="0">
                <a:solidFill>
                  <a:schemeClr val="tx1"/>
                </a:solidFill>
                <a:latin typeface="Aptos"/>
              </a:rPr>
              <a:t>Temporal modelling and risk scoring can capture changes in </a:t>
            </a:r>
            <a:r>
              <a:rPr sz="1600" b="1" dirty="0" err="1">
                <a:solidFill>
                  <a:schemeClr val="tx1"/>
                </a:solidFill>
                <a:latin typeface="Aptos"/>
              </a:rPr>
              <a:t>behaviour</a:t>
            </a:r>
            <a:r>
              <a:rPr sz="1600" b="1" dirty="0">
                <a:solidFill>
                  <a:schemeClr val="tx1"/>
                </a:solidFill>
                <a:latin typeface="Aptos"/>
              </a:rPr>
              <a:t> over time, supporting escalation from isolated observations towards persistent or increasing risk.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85800" y="5644455"/>
            <a:ext cx="10927080" cy="923330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b="1" dirty="0">
                <a:solidFill>
                  <a:schemeClr val="bg1"/>
                </a:solidFill>
                <a:latin typeface="Aptos"/>
              </a:rPr>
              <a:t>Existing studies often focus on individual modalities or isolated classification tasks. There remains a need for scalable frameworks that integrate text, image and </a:t>
            </a:r>
            <a:r>
              <a:rPr b="1" dirty="0" err="1">
                <a:solidFill>
                  <a:schemeClr val="bg1"/>
                </a:solidFill>
                <a:latin typeface="Aptos"/>
              </a:rPr>
              <a:t>behavioural</a:t>
            </a:r>
            <a:r>
              <a:rPr b="1" dirty="0">
                <a:solidFill>
                  <a:schemeClr val="bg1"/>
                </a:solidFill>
                <a:latin typeface="Aptos"/>
              </a:rPr>
              <a:t> evidence with multimodal fusion, temporal tracking and interpretable escalation mechanisms.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83170" y="19389"/>
            <a:ext cx="11574002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Proposed Multi-Modal Framework Architecture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0078" y="1090362"/>
            <a:ext cx="3223959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4748B"/>
                </a:solidFill>
              </a:defRPr>
            </a:pPr>
            <a:r>
              <a:rPr sz="2000" b="1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Core research framework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50876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TEXT</a:t>
            </a:r>
            <a:br/>
            <a:r>
              <a:t>RoBERTa</a:t>
            </a:r>
          </a:p>
        </p:txBody>
      </p:sp>
      <p:sp>
        <p:nvSpPr>
          <p:cNvPr id="6" name="Right Arrow 5"/>
          <p:cNvSpPr/>
          <p:nvPr/>
        </p:nvSpPr>
        <p:spPr>
          <a:xfrm>
            <a:off x="4224527" y="181965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4343399" y="150876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IMAGE</a:t>
            </a:r>
            <a:br/>
            <a:r>
              <a:t>ResNet50 / ViT</a:t>
            </a:r>
          </a:p>
        </p:txBody>
      </p:sp>
      <p:sp>
        <p:nvSpPr>
          <p:cNvPr id="8" name="Right Arrow 7"/>
          <p:cNvSpPr/>
          <p:nvPr/>
        </p:nvSpPr>
        <p:spPr>
          <a:xfrm>
            <a:off x="7836407" y="181965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955279" y="150876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BEHAVIOUR</a:t>
            </a:r>
            <a:br/>
            <a:r>
              <a:t>PAN12 MODEL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31520" y="306324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RISK SCORE</a:t>
            </a:r>
            <a:br/>
            <a:r>
              <a:t>NORMALISATION</a:t>
            </a:r>
          </a:p>
        </p:txBody>
      </p:sp>
      <p:sp>
        <p:nvSpPr>
          <p:cNvPr id="11" name="Right Arrow 10"/>
          <p:cNvSpPr/>
          <p:nvPr/>
        </p:nvSpPr>
        <p:spPr>
          <a:xfrm>
            <a:off x="4224527" y="337413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ounded Rectangle 11"/>
          <p:cNvSpPr/>
          <p:nvPr/>
        </p:nvSpPr>
        <p:spPr>
          <a:xfrm>
            <a:off x="4343399" y="306324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LATE FUSION</a:t>
            </a:r>
          </a:p>
        </p:txBody>
      </p:sp>
      <p:sp>
        <p:nvSpPr>
          <p:cNvPr id="13" name="Right Arrow 12"/>
          <p:cNvSpPr/>
          <p:nvPr/>
        </p:nvSpPr>
        <p:spPr>
          <a:xfrm>
            <a:off x="7836407" y="337413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/>
          <p:cNvSpPr/>
          <p:nvPr/>
        </p:nvSpPr>
        <p:spPr>
          <a:xfrm>
            <a:off x="7955279" y="306324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FINAL MULTIMODAL</a:t>
            </a:r>
            <a:br/>
            <a:r>
              <a:t>RISK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31520" y="461772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TEMPORAL</a:t>
            </a:r>
            <a:br/>
            <a:r>
              <a:t>TRACKING</a:t>
            </a:r>
          </a:p>
        </p:txBody>
      </p:sp>
      <p:sp>
        <p:nvSpPr>
          <p:cNvPr id="16" name="Right Arrow 15"/>
          <p:cNvSpPr/>
          <p:nvPr/>
        </p:nvSpPr>
        <p:spPr>
          <a:xfrm>
            <a:off x="4224527" y="492861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ounded Rectangle 16"/>
          <p:cNvSpPr/>
          <p:nvPr/>
        </p:nvSpPr>
        <p:spPr>
          <a:xfrm>
            <a:off x="4343399" y="461772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ESCALATION</a:t>
            </a:r>
            <a:br/>
            <a:r>
              <a:t>LOGIC</a:t>
            </a:r>
          </a:p>
        </p:txBody>
      </p:sp>
      <p:sp>
        <p:nvSpPr>
          <p:cNvPr id="18" name="Right Arrow 17"/>
          <p:cNvSpPr/>
          <p:nvPr/>
        </p:nvSpPr>
        <p:spPr>
          <a:xfrm>
            <a:off x="7836407" y="492861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Rounded Rectangle 18"/>
          <p:cNvSpPr/>
          <p:nvPr/>
        </p:nvSpPr>
        <p:spPr>
          <a:xfrm>
            <a:off x="7955279" y="4617720"/>
            <a:ext cx="3474719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LOW → MEDIUM → HIGH → CRITICAL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83376" y="218331"/>
            <a:ext cx="5729454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Methodology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371600"/>
            <a:ext cx="73152" cy="123444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55448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RESEARCH PHILOSOPHY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057400"/>
            <a:ext cx="283463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400" dirty="0"/>
              <a:t>Pragmatism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480560" y="137160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480560" y="1371600"/>
            <a:ext cx="73152" cy="123444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709160" y="155448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RESEARCH STRATEGY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86300" y="1956936"/>
            <a:ext cx="283463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Design Science Research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0" y="137160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29600" y="1371600"/>
            <a:ext cx="73152" cy="123444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58200" y="155448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RESEARCH DESIGN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458200" y="1910286"/>
            <a:ext cx="283463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Quantitative experimental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1520" y="306324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31520" y="3063240"/>
            <a:ext cx="73152" cy="123444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60120" y="324612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IMPLEMENTATION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60120" y="3600836"/>
            <a:ext cx="283463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Machine learning &amp; deep learning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4480560" y="306324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4480560" y="3063240"/>
            <a:ext cx="73152" cy="123444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4709160" y="324612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ENVIRONMENT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4686300" y="3555891"/>
            <a:ext cx="283463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Python • </a:t>
            </a:r>
            <a:r>
              <a:rPr sz="2000" dirty="0" err="1"/>
              <a:t>Colab</a:t>
            </a:r>
            <a:r>
              <a:rPr sz="2000" dirty="0"/>
              <a:t> • TensorFlow • </a:t>
            </a:r>
            <a:r>
              <a:rPr sz="2000" dirty="0" err="1"/>
              <a:t>PyTorch</a:t>
            </a:r>
            <a:endParaRPr sz="2000" dirty="0"/>
          </a:p>
        </p:txBody>
      </p:sp>
      <p:sp>
        <p:nvSpPr>
          <p:cNvPr id="24" name="Rounded Rectangle 23"/>
          <p:cNvSpPr/>
          <p:nvPr/>
        </p:nvSpPr>
        <p:spPr>
          <a:xfrm>
            <a:off x="8229600" y="3063240"/>
            <a:ext cx="32461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Rectangle 24"/>
          <p:cNvSpPr/>
          <p:nvPr/>
        </p:nvSpPr>
        <p:spPr>
          <a:xfrm>
            <a:off x="8229600" y="3063240"/>
            <a:ext cx="73152" cy="123444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458200" y="3246120"/>
            <a:ext cx="28346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EVALUATION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397243" y="3540033"/>
            <a:ext cx="283463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Comparative • fusion • temporal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475173" y="154577"/>
            <a:ext cx="921117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Dataset &amp; Multi-Modal Data Strategy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25880"/>
            <a:ext cx="3429000" cy="32918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25880"/>
            <a:ext cx="73152" cy="329184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14400" y="1508760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TEXT — JIGSAW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2011680"/>
            <a:ext cx="301752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Toxic Comment dataset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Purpose: textual harm detection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Primary: </a:t>
            </a: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RoBERTa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Baseline: DeBERTa-v3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25880"/>
            <a:ext cx="3429000" cy="32918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1325880"/>
            <a:ext cx="73152" cy="329184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617720" y="1508760"/>
            <a:ext cx="2720296" cy="3539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IMAGE — </a:t>
            </a:r>
            <a:r>
              <a:rPr lang="en-GB" dirty="0"/>
              <a:t>UNSAFE BENCH</a:t>
            </a:r>
            <a:endParaRPr dirty="0"/>
          </a:p>
        </p:txBody>
      </p:sp>
      <p:sp>
        <p:nvSpPr>
          <p:cNvPr id="11" name="TextBox 10"/>
          <p:cNvSpPr txBox="1"/>
          <p:nvPr/>
        </p:nvSpPr>
        <p:spPr>
          <a:xfrm>
            <a:off x="4617720" y="2011680"/>
            <a:ext cx="3017520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Prepared subset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Purpose: visual harm detection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Models: ResNet50 &amp; </a:t>
            </a: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ViT</a:t>
            </a:r>
            <a:endParaRPr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8092440" y="1325880"/>
            <a:ext cx="3429000" cy="32918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92440" y="1325880"/>
            <a:ext cx="73152" cy="329184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321040" y="1508760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BEHAVIOUR — PAN12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321040" y="2011680"/>
            <a:ext cx="3017520" cy="255454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Conversation / </a:t>
            </a: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behavioural</a:t>
            </a: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data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Purpose: </a:t>
            </a: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behavioural</a:t>
            </a: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indicators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Experimental subset: 834 Safe + 834 Unsafe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459721" y="5532120"/>
            <a:ext cx="9333517" cy="430887"/>
          </a:xfrm>
          <a:prstGeom prst="rect">
            <a:avLst/>
          </a:prstGeom>
          <a:solidFill>
            <a:srgbClr val="002060"/>
          </a:solidFill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162238"/>
                </a:solidFill>
              </a:defRPr>
            </a:pPr>
            <a:r>
              <a:rPr dirty="0">
                <a:solidFill>
                  <a:schemeClr val="bg1"/>
                </a:solidFill>
              </a:rPr>
              <a:t>Different </a:t>
            </a:r>
            <a:r>
              <a:rPr lang="en-GB" dirty="0">
                <a:solidFill>
                  <a:schemeClr val="bg1"/>
                </a:solidFill>
              </a:rPr>
              <a:t>D</a:t>
            </a:r>
            <a:r>
              <a:rPr dirty="0" err="1">
                <a:solidFill>
                  <a:schemeClr val="bg1"/>
                </a:solidFill>
              </a:rPr>
              <a:t>atasets</a:t>
            </a:r>
            <a:r>
              <a:rPr dirty="0">
                <a:solidFill>
                  <a:schemeClr val="bg1"/>
                </a:solidFill>
              </a:rPr>
              <a:t> → </a:t>
            </a:r>
            <a:r>
              <a:rPr lang="en-GB" dirty="0">
                <a:solidFill>
                  <a:schemeClr val="bg1"/>
                </a:solidFill>
              </a:rPr>
              <a:t>C</a:t>
            </a:r>
            <a:r>
              <a:rPr dirty="0" err="1">
                <a:solidFill>
                  <a:schemeClr val="bg1"/>
                </a:solidFill>
              </a:rPr>
              <a:t>ommon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R</a:t>
            </a:r>
            <a:r>
              <a:rPr dirty="0" err="1">
                <a:solidFill>
                  <a:schemeClr val="bg1"/>
                </a:solidFill>
              </a:rPr>
              <a:t>isk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R</a:t>
            </a:r>
            <a:r>
              <a:rPr dirty="0" err="1">
                <a:solidFill>
                  <a:schemeClr val="bg1"/>
                </a:solidFill>
              </a:rPr>
              <a:t>epresentation</a:t>
            </a:r>
            <a:r>
              <a:rPr dirty="0">
                <a:solidFill>
                  <a:schemeClr val="bg1"/>
                </a:solidFill>
              </a:rPr>
              <a:t> → </a:t>
            </a:r>
            <a:r>
              <a:rPr lang="en-GB" dirty="0">
                <a:solidFill>
                  <a:schemeClr val="bg1"/>
                </a:solidFill>
              </a:rPr>
              <a:t>M</a:t>
            </a:r>
            <a:r>
              <a:rPr dirty="0" err="1">
                <a:solidFill>
                  <a:schemeClr val="bg1"/>
                </a:solidFill>
              </a:rPr>
              <a:t>ultimodal</a:t>
            </a:r>
            <a:r>
              <a:rPr dirty="0">
                <a:solidFill>
                  <a:schemeClr val="bg1"/>
                </a:solidFill>
              </a:rPr>
              <a:t> </a:t>
            </a:r>
            <a:r>
              <a:rPr lang="en-GB" dirty="0">
                <a:solidFill>
                  <a:schemeClr val="bg1"/>
                </a:solidFill>
              </a:rPr>
              <a:t>F</a:t>
            </a:r>
            <a:r>
              <a:rPr dirty="0" err="1">
                <a:solidFill>
                  <a:schemeClr val="bg1"/>
                </a:solidFill>
              </a:rPr>
              <a:t>usion</a:t>
            </a:r>
            <a:endParaRPr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611427" y="320040"/>
            <a:ext cx="893866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1 — Textual Harm Detection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00887" y="1312164"/>
            <a:ext cx="3098925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4748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Jigsaw Toxic Comments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TEXT DATA</a:t>
            </a:r>
          </a:p>
        </p:txBody>
      </p:sp>
      <p:sp>
        <p:nvSpPr>
          <p:cNvPr id="6" name="Right Arrow 5"/>
          <p:cNvSpPr/>
          <p:nvPr/>
        </p:nvSpPr>
        <p:spPr>
          <a:xfrm>
            <a:off x="332155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344043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TOKENISATION</a:t>
            </a:r>
          </a:p>
        </p:txBody>
      </p:sp>
      <p:sp>
        <p:nvSpPr>
          <p:cNvPr id="8" name="Right Arrow 7"/>
          <p:cNvSpPr/>
          <p:nvPr/>
        </p:nvSpPr>
        <p:spPr>
          <a:xfrm>
            <a:off x="603046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614934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RoBERTa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873937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885825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RISK PROBABILITY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3657600"/>
            <a:ext cx="3108960" cy="12801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2960" y="3657600"/>
            <a:ext cx="73152" cy="128016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5156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PRIMARY MODEL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1560" y="4343400"/>
            <a:ext cx="2697479" cy="457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RoBERTa fine-tuning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526280" y="3657600"/>
            <a:ext cx="3108960" cy="12801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4526280" y="3657600"/>
            <a:ext cx="73152" cy="128016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75488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BASELINE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754880" y="4343400"/>
            <a:ext cx="2697479" cy="457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DeBERTa-v3 comparison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229600" y="3657600"/>
            <a:ext cx="3108960" cy="12801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8229600" y="3657600"/>
            <a:ext cx="73152" cy="128016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5820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TECHNIQUES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458200" y="4343400"/>
            <a:ext cx="2697479" cy="4571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Sampling • tuning • risk scoring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9DA041D-49BA-E523-4B13-140B685615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8665" y="4970448"/>
            <a:ext cx="7884305" cy="1763424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046146" y="232441"/>
            <a:ext cx="7810151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3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2 — Visual Harm Detection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21792" y="960120"/>
            <a:ext cx="107899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4748B"/>
                </a:solidFill>
              </a:defRPr>
            </a:pPr>
            <a:r>
              <a:t>Open Images V7 subset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44018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rPr dirty="0"/>
              <a:t>IMAGE DATA</a:t>
            </a:r>
          </a:p>
        </p:txBody>
      </p:sp>
      <p:sp>
        <p:nvSpPr>
          <p:cNvPr id="6" name="Right Arrow 5"/>
          <p:cNvSpPr/>
          <p:nvPr/>
        </p:nvSpPr>
        <p:spPr>
          <a:xfrm>
            <a:off x="3248079" y="181965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3440430" y="144018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PRE-PROCESSING</a:t>
            </a:r>
          </a:p>
        </p:txBody>
      </p:sp>
      <p:sp>
        <p:nvSpPr>
          <p:cNvPr id="8" name="Right Arrow 7"/>
          <p:cNvSpPr/>
          <p:nvPr/>
        </p:nvSpPr>
        <p:spPr>
          <a:xfrm>
            <a:off x="5951222" y="1783080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6149340" y="144018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RESNET50 / ViT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8675370" y="1805940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8858250" y="144018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RISK SCORE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2903003"/>
            <a:ext cx="3108960" cy="1325880"/>
          </a:xfrm>
          <a:prstGeom prst="roundRect">
            <a:avLst/>
          </a:prstGeom>
          <a:solidFill>
            <a:srgbClr val="F1F5F9"/>
          </a:solidFill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51560" y="3085883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AUGMENTATION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1560" y="3588803"/>
            <a:ext cx="2697479" cy="502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dirty="0"/>
              <a:t>Improved training diversity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396742" y="2845089"/>
            <a:ext cx="3108960" cy="1325880"/>
          </a:xfrm>
          <a:prstGeom prst="roundRect">
            <a:avLst/>
          </a:prstGeom>
          <a:solidFill>
            <a:srgbClr val="F1F5F9"/>
          </a:solidFill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625342" y="3027969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COMPARISON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625342" y="3530889"/>
            <a:ext cx="2697479" cy="502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ResNet50 vs Vision Transformer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176107" y="2806228"/>
            <a:ext cx="3108960" cy="1325880"/>
          </a:xfrm>
          <a:prstGeom prst="roundRect">
            <a:avLst/>
          </a:prstGeom>
          <a:solidFill>
            <a:srgbClr val="F1F5F9"/>
          </a:solidFill>
          <a:ln>
            <a:solidFill>
              <a:srgbClr val="00B0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04707" y="2989108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dirty="0"/>
              <a:t>EXPLAINABILITY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458200" y="3629189"/>
            <a:ext cx="2697479" cy="5029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dirty="0"/>
              <a:t>Grad-CAM visual interpretation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5A6A2C65-B2F3-DF9C-0370-52B52F951B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8079" y="4320323"/>
            <a:ext cx="4789714" cy="230523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609712" y="193766"/>
            <a:ext cx="9070112" cy="64633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3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3 — </a:t>
            </a:r>
            <a:r>
              <a:rPr sz="36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Behavioural</a:t>
            </a:r>
            <a:r>
              <a:rPr sz="3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Harm Detection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77240" y="1307590"/>
            <a:ext cx="1975221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4748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PAN12 dataset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" y="173736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CONVERSATION DATA</a:t>
            </a:r>
          </a:p>
        </p:txBody>
      </p:sp>
      <p:sp>
        <p:nvSpPr>
          <p:cNvPr id="6" name="Right Arrow 5"/>
          <p:cNvSpPr/>
          <p:nvPr/>
        </p:nvSpPr>
        <p:spPr>
          <a:xfrm>
            <a:off x="3321558" y="2048255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ounded Rectangle 6"/>
          <p:cNvSpPr/>
          <p:nvPr/>
        </p:nvSpPr>
        <p:spPr>
          <a:xfrm>
            <a:off x="3440430" y="173736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FEATURE / TEXT PROCESSING</a:t>
            </a:r>
          </a:p>
        </p:txBody>
      </p:sp>
      <p:sp>
        <p:nvSpPr>
          <p:cNvPr id="8" name="Right Arrow 7"/>
          <p:cNvSpPr/>
          <p:nvPr/>
        </p:nvSpPr>
        <p:spPr>
          <a:xfrm>
            <a:off x="6030468" y="2048255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6149340" y="173736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BEHAVIOUR CLASSIFIER</a:t>
            </a:r>
          </a:p>
        </p:txBody>
      </p:sp>
      <p:sp>
        <p:nvSpPr>
          <p:cNvPr id="10" name="Right Arrow 9"/>
          <p:cNvSpPr/>
          <p:nvPr/>
        </p:nvSpPr>
        <p:spPr>
          <a:xfrm>
            <a:off x="8739378" y="2048255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8858250" y="173736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RISK SCORE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2960" y="347472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2960" y="3474720"/>
            <a:ext cx="73152" cy="13716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051560" y="365760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DATASET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51560" y="4160520"/>
            <a:ext cx="2697479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PAN12 Sexual Predator Identification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4526280" y="347472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4526280" y="3474720"/>
            <a:ext cx="73152" cy="13716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4754880" y="365760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EXPERIMENTAL DATA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754880" y="4160520"/>
            <a:ext cx="2697479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834 Safe + 834 Unsafe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8229600" y="347472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8229600" y="3474720"/>
            <a:ext cx="73152" cy="137160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8458200" y="365760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PURPOSE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8458200" y="4160520"/>
            <a:ext cx="2697479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Capture behavioural evidence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921492" y="5423758"/>
            <a:ext cx="8580174" cy="707886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 sz="1700">
                <a:solidFill>
                  <a:srgbClr val="162238"/>
                </a:solidFill>
              </a:defRPr>
            </a:pPr>
            <a:r>
              <a:rPr sz="2000" dirty="0" err="1">
                <a:solidFill>
                  <a:schemeClr val="bg1"/>
                </a:solidFill>
              </a:rPr>
              <a:t>Behaviour</a:t>
            </a:r>
            <a:r>
              <a:rPr sz="2000" dirty="0">
                <a:solidFill>
                  <a:schemeClr val="bg1"/>
                </a:solidFill>
              </a:rPr>
              <a:t> adds evidence that may not be captured by a single text or image prediction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268658" y="320040"/>
            <a:ext cx="7624203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Model Comparison &amp; Selection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429000" cy="3200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371600"/>
            <a:ext cx="73152" cy="32004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554480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057400"/>
            <a:ext cx="301752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RoBERTa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DeBERTa-v3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8" name="Rounded Rectangle 7"/>
          <p:cNvSpPr/>
          <p:nvPr/>
        </p:nvSpPr>
        <p:spPr>
          <a:xfrm>
            <a:off x="4425696" y="1371600"/>
            <a:ext cx="3429000" cy="3200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1371600"/>
            <a:ext cx="73152" cy="32004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617720" y="1554480"/>
            <a:ext cx="30175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89120" y="2272844"/>
            <a:ext cx="3017520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ResNet50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ViT</a:t>
            </a:r>
            <a:br>
              <a:rPr dirty="0"/>
            </a:br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8046720" y="1371600"/>
            <a:ext cx="3429000" cy="3200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46720" y="1371600"/>
            <a:ext cx="73152" cy="320040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75320" y="1554480"/>
            <a:ext cx="1377749" cy="3539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lang="en-GB" dirty="0"/>
              <a:t>BEHAVIOUR</a:t>
            </a:r>
            <a:endParaRPr dirty="0"/>
          </a:p>
        </p:txBody>
      </p:sp>
      <p:sp>
        <p:nvSpPr>
          <p:cNvPr id="16" name="TextBox 15"/>
          <p:cNvSpPr txBox="1"/>
          <p:nvPr/>
        </p:nvSpPr>
        <p:spPr>
          <a:xfrm>
            <a:off x="520806" y="5074920"/>
            <a:ext cx="11028468" cy="646331"/>
          </a:xfrm>
          <a:prstGeom prst="rect">
            <a:avLst/>
          </a:prstGeom>
          <a:solidFill>
            <a:srgbClr val="002060"/>
          </a:solidFill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162238"/>
                </a:solidFill>
              </a:defRPr>
            </a:pPr>
            <a:r>
              <a:rPr sz="3600" dirty="0">
                <a:solidFill>
                  <a:schemeClr val="bg1"/>
                </a:solidFill>
              </a:rPr>
              <a:t>Key principle: model selection was evidence-driven</a:t>
            </a:r>
            <a:r>
              <a:rPr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B6EC2C2-BF07-DBC7-884D-B9BE1C465D63}"/>
              </a:ext>
            </a:extLst>
          </p:cNvPr>
          <p:cNvSpPr txBox="1"/>
          <p:nvPr/>
        </p:nvSpPr>
        <p:spPr>
          <a:xfrm>
            <a:off x="8135112" y="2090380"/>
            <a:ext cx="301752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RoBERTa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vs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DeBERTa-v3</a:t>
            </a:r>
            <a:br>
              <a:rPr dirty="0"/>
            </a:br>
            <a:br>
              <a:rPr dirty="0"/>
            </a:br>
            <a:endParaRPr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22249" y="436900"/>
            <a:ext cx="6526146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Risk Score Transformation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92024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MODEL OUTPUT</a:t>
            </a:r>
          </a:p>
        </p:txBody>
      </p:sp>
      <p:sp>
        <p:nvSpPr>
          <p:cNvPr id="5" name="Right Arrow 4"/>
          <p:cNvSpPr/>
          <p:nvPr/>
        </p:nvSpPr>
        <p:spPr>
          <a:xfrm>
            <a:off x="3321558" y="223113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3440430" y="192024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PROBABILITY</a:t>
            </a:r>
          </a:p>
        </p:txBody>
      </p:sp>
      <p:sp>
        <p:nvSpPr>
          <p:cNvPr id="7" name="Right Arrow 6"/>
          <p:cNvSpPr/>
          <p:nvPr/>
        </p:nvSpPr>
        <p:spPr>
          <a:xfrm>
            <a:off x="6030468" y="223113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149340" y="192024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NORMALISED RISK</a:t>
            </a:r>
          </a:p>
        </p:txBody>
      </p:sp>
      <p:sp>
        <p:nvSpPr>
          <p:cNvPr id="9" name="Right Arrow 8"/>
          <p:cNvSpPr/>
          <p:nvPr/>
        </p:nvSpPr>
        <p:spPr>
          <a:xfrm>
            <a:off x="8739378" y="223113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858250" y="192024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COMMON REPRESENTATION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14400" y="3703320"/>
            <a:ext cx="283464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914400" y="3703320"/>
            <a:ext cx="73152" cy="123444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143000" y="3886200"/>
            <a:ext cx="2423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TEXT RISK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43000" y="4389120"/>
            <a:ext cx="24231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Comparable numerical risk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663440" y="3703320"/>
            <a:ext cx="283464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4663440" y="3703320"/>
            <a:ext cx="73152" cy="123444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892040" y="3886200"/>
            <a:ext cx="2423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IMAGE RISK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892040" y="4389120"/>
            <a:ext cx="24231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Comparable numerical risk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412480" y="3703320"/>
            <a:ext cx="283464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412480" y="3703320"/>
            <a:ext cx="73152" cy="123444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641080" y="3886200"/>
            <a:ext cx="242316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BEHAVIOUR RISK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641080" y="4389120"/>
            <a:ext cx="2423160" cy="4114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Comparable numerical risk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23332" y="5601474"/>
            <a:ext cx="11852016" cy="707886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 sz="1600">
                <a:solidFill>
                  <a:srgbClr val="1E293B"/>
                </a:solidFill>
              </a:defRPr>
            </a:pPr>
            <a:r>
              <a:rPr sz="2000" dirty="0">
                <a:solidFill>
                  <a:schemeClr val="bg1"/>
                </a:solidFill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The common representation enables heterogeneous model outputs to contribute to one fusion process</a:t>
            </a:r>
            <a:r>
              <a:rPr dirty="0"/>
              <a:t>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462587" y="151538"/>
            <a:ext cx="714490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32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4 — Multimodal Risk Fusion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23820" y="853901"/>
            <a:ext cx="2462534" cy="40011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64748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Late-fusion results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85800" y="1280160"/>
            <a:ext cx="25603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685800" y="1280160"/>
            <a:ext cx="73152" cy="123444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914400" y="1463039"/>
            <a:ext cx="21488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TEXT RISK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914400" y="1965960"/>
            <a:ext cx="21488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Mean: 0.5164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3429000" y="1280160"/>
            <a:ext cx="25603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3429000" y="1280160"/>
            <a:ext cx="73152" cy="123444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3657600" y="1463039"/>
            <a:ext cx="21488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IMAGE RISK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657600" y="1965960"/>
            <a:ext cx="21488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Mean: 0.5175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172200" y="1280160"/>
            <a:ext cx="25603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6172200" y="1280160"/>
            <a:ext cx="73152" cy="123444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6400800" y="1463039"/>
            <a:ext cx="21488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BEHAVIOUR RISK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400800" y="1965960"/>
            <a:ext cx="21488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Mean: 0.5138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915400" y="1280160"/>
            <a:ext cx="2560320" cy="123444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915400" y="1280160"/>
            <a:ext cx="73152" cy="1234440"/>
          </a:xfrm>
          <a:prstGeom prst="rect">
            <a:avLst/>
          </a:prstGeom>
          <a:solidFill>
            <a:srgbClr val="AF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9144000" y="1463039"/>
            <a:ext cx="21488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FINAL RISK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144000" y="1965960"/>
            <a:ext cx="214883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Mean: 0.5159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14400" y="3246120"/>
            <a:ext cx="2331720" cy="15087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914400" y="3246120"/>
            <a:ext cx="73152" cy="150876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143000" y="3429000"/>
            <a:ext cx="19202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LOW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143000" y="3931920"/>
            <a:ext cx="1920239" cy="685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68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520440" y="3246120"/>
            <a:ext cx="2331720" cy="15087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3520440" y="3246120"/>
            <a:ext cx="73152" cy="150876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749039" y="3429000"/>
            <a:ext cx="19202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MEDIUM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749039" y="3931920"/>
            <a:ext cx="1920239" cy="685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88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126480" y="3246120"/>
            <a:ext cx="2331720" cy="15087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126480" y="3246120"/>
            <a:ext cx="73152" cy="1508760"/>
          </a:xfrm>
          <a:prstGeom prst="rect">
            <a:avLst/>
          </a:prstGeom>
          <a:solidFill>
            <a:srgbClr val="CD69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355080" y="3429000"/>
            <a:ext cx="19202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HIGH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355080" y="3931920"/>
            <a:ext cx="1920239" cy="685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99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732520" y="3246120"/>
            <a:ext cx="2331720" cy="15087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8732520" y="3246120"/>
            <a:ext cx="73152" cy="1508760"/>
          </a:xfrm>
          <a:prstGeom prst="rect">
            <a:avLst/>
          </a:prstGeom>
          <a:solidFill>
            <a:srgbClr val="AF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8961120" y="3429000"/>
            <a:ext cx="192023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CRITICAL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961120" y="3931920"/>
            <a:ext cx="1920239" cy="6857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t>79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14400" y="5257800"/>
            <a:ext cx="1024128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 b="1">
                <a:solidFill>
                  <a:srgbClr val="162238"/>
                </a:solidFill>
              </a:defRPr>
            </a:pPr>
            <a:r>
              <a:t>Total fused samples: 334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1643487" y="320040"/>
            <a:ext cx="8874545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Module 5 — Temporal Risk Tracking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TIME 1</a:t>
            </a:r>
            <a:br/>
            <a:r>
              <a:t>RISK</a:t>
            </a:r>
          </a:p>
        </p:txBody>
      </p:sp>
      <p:sp>
        <p:nvSpPr>
          <p:cNvPr id="5" name="Right Arrow 4"/>
          <p:cNvSpPr/>
          <p:nvPr/>
        </p:nvSpPr>
        <p:spPr>
          <a:xfrm>
            <a:off x="332155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ounded Rectangle 5"/>
          <p:cNvSpPr/>
          <p:nvPr/>
        </p:nvSpPr>
        <p:spPr>
          <a:xfrm>
            <a:off x="344043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TIME 2</a:t>
            </a:r>
            <a:br/>
            <a:r>
              <a:t>RISK ↑</a:t>
            </a:r>
          </a:p>
        </p:txBody>
      </p:sp>
      <p:sp>
        <p:nvSpPr>
          <p:cNvPr id="7" name="Right Arrow 6"/>
          <p:cNvSpPr/>
          <p:nvPr/>
        </p:nvSpPr>
        <p:spPr>
          <a:xfrm>
            <a:off x="603046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ounded Rectangle 7"/>
          <p:cNvSpPr/>
          <p:nvPr/>
        </p:nvSpPr>
        <p:spPr>
          <a:xfrm>
            <a:off x="614934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TIME 3</a:t>
            </a:r>
            <a:br/>
            <a:r>
              <a:t>RISK ↑↑</a:t>
            </a:r>
          </a:p>
        </p:txBody>
      </p:sp>
      <p:sp>
        <p:nvSpPr>
          <p:cNvPr id="9" name="Right Arrow 8"/>
          <p:cNvSpPr/>
          <p:nvPr/>
        </p:nvSpPr>
        <p:spPr>
          <a:xfrm>
            <a:off x="8739378" y="2139696"/>
            <a:ext cx="228600" cy="274320"/>
          </a:xfrm>
          <a:prstGeom prst="rightArrow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ounded Rectangle 9"/>
          <p:cNvSpPr/>
          <p:nvPr/>
        </p:nvSpPr>
        <p:spPr>
          <a:xfrm>
            <a:off x="8858250" y="1828800"/>
            <a:ext cx="257175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2C5B9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1500" b="1">
                <a:solidFill>
                  <a:srgbClr val="162238"/>
                </a:solidFill>
              </a:defRPr>
            </a:pPr>
            <a:r>
              <a:t>TIME 4</a:t>
            </a:r>
            <a:br/>
            <a:r>
              <a:t>RISK ↑↑↑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14400" y="365760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>
            <a:off x="914400" y="3657600"/>
            <a:ext cx="73152" cy="13716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114300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STATIC VIEW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156716" y="4230031"/>
            <a:ext cx="269747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One prediction in isolation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4526280" y="365760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4526280" y="3657600"/>
            <a:ext cx="73152" cy="13716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475488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TEMPORAL VIEW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4754880" y="4263777"/>
            <a:ext cx="269747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Risk considered across observations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138160" y="3657600"/>
            <a:ext cx="3108960" cy="13716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138160" y="3657600"/>
            <a:ext cx="73152" cy="137160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8366760" y="3840480"/>
            <a:ext cx="2697479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OUTCOME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337805" y="4230031"/>
            <a:ext cx="2697479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Evolving risk state informs escalation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594360" y="5601631"/>
            <a:ext cx="11018144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162238"/>
                </a:solidFill>
              </a:defRPr>
            </a:pPr>
            <a:r>
              <a:rPr sz="2400" dirty="0"/>
              <a:t>Risk is treated as an evolving process rather than a single static classification.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2510861" y="287030"/>
            <a:ext cx="662873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Risk Escalation Mechanism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914400" y="1417320"/>
            <a:ext cx="1024128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914400" y="1417320"/>
            <a:ext cx="73152" cy="9144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143000" y="1600200"/>
            <a:ext cx="9829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 LOW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3000" y="1931610"/>
            <a:ext cx="9829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Initial / lower concern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14400" y="2560320"/>
            <a:ext cx="1024128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914400" y="2560320"/>
            <a:ext cx="73152" cy="91440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1143000" y="2743200"/>
            <a:ext cx="9829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 MEDIUM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156716" y="3074610"/>
            <a:ext cx="9829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Increasing concern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14400" y="3703320"/>
            <a:ext cx="1024128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914400" y="3703320"/>
            <a:ext cx="73152" cy="914400"/>
          </a:xfrm>
          <a:prstGeom prst="rect">
            <a:avLst/>
          </a:prstGeom>
          <a:solidFill>
            <a:srgbClr val="CD692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1143000" y="3886200"/>
            <a:ext cx="9829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 HIGH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81100" y="4203216"/>
            <a:ext cx="9829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Significant concern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914400" y="4846320"/>
            <a:ext cx="10241280" cy="914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914400" y="4846320"/>
            <a:ext cx="73152" cy="914400"/>
          </a:xfrm>
          <a:prstGeom prst="rect">
            <a:avLst/>
          </a:prstGeom>
          <a:solidFill>
            <a:srgbClr val="AF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1143000" y="5029200"/>
            <a:ext cx="9829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 CRITICAL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156716" y="5346216"/>
            <a:ext cx="98298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Highest priority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567214" y="5989320"/>
            <a:ext cx="893565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700" b="1">
                <a:solidFill>
                  <a:srgbClr val="162238"/>
                </a:solidFill>
              </a:defRPr>
            </a:pPr>
            <a:r>
              <a:rPr sz="2800" dirty="0"/>
              <a:t>Risk </a:t>
            </a:r>
            <a:r>
              <a:rPr lang="en-GB" sz="2800" dirty="0"/>
              <a:t>S</a:t>
            </a:r>
            <a:r>
              <a:rPr sz="2800" dirty="0"/>
              <a:t>core + </a:t>
            </a:r>
            <a:r>
              <a:rPr lang="en-GB" sz="2800" dirty="0"/>
              <a:t>T</a:t>
            </a:r>
            <a:r>
              <a:rPr sz="2800" dirty="0" err="1"/>
              <a:t>emporal</a:t>
            </a:r>
            <a:r>
              <a:rPr sz="2800" dirty="0"/>
              <a:t> </a:t>
            </a:r>
            <a:r>
              <a:rPr lang="en-GB" sz="2800" dirty="0"/>
              <a:t>E</a:t>
            </a:r>
            <a:r>
              <a:rPr sz="2800" dirty="0" err="1"/>
              <a:t>vidence</a:t>
            </a:r>
            <a:r>
              <a:rPr sz="2800" dirty="0"/>
              <a:t> → </a:t>
            </a:r>
            <a:r>
              <a:rPr lang="en-GB" sz="2800" dirty="0"/>
              <a:t>E</a:t>
            </a:r>
            <a:r>
              <a:rPr sz="2800" dirty="0"/>
              <a:t>scalation </a:t>
            </a:r>
            <a:r>
              <a:rPr lang="en-GB" sz="2800" dirty="0"/>
              <a:t>D</a:t>
            </a:r>
            <a:r>
              <a:rPr sz="2800" dirty="0" err="1"/>
              <a:t>ecision</a:t>
            </a:r>
            <a:endParaRPr sz="2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546281" y="320040"/>
            <a:ext cx="906895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/>
              <a:t>Explainability, Ethics &amp; Responsible AI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371600"/>
            <a:ext cx="3383280" cy="33832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371600"/>
            <a:ext cx="73152" cy="338328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554480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EXPLAINABILITY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057400"/>
            <a:ext cx="2971800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Text: SHAP / feature interpretation</a:t>
            </a:r>
            <a:b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Images: Grad-CAM</a:t>
            </a:r>
            <a:b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16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Goal: improve interpretability of model decisions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4389120" y="1371600"/>
            <a:ext cx="3383280" cy="33832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4389120" y="1371600"/>
            <a:ext cx="73152" cy="338328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4617720" y="1554480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ETHICS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617720" y="1976846"/>
            <a:ext cx="29718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Child safety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GDPR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Data Protection Act 2018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Privacy and responsible AI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46720" y="1371600"/>
            <a:ext cx="3383280" cy="33832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46720" y="1371600"/>
            <a:ext cx="73152" cy="338328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75320" y="1554480"/>
            <a:ext cx="29718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HUMAN OVERSIGHT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75320" y="2057400"/>
            <a:ext cx="29718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Framework supports risk </a:t>
            </a: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prioritisation</a:t>
            </a: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.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It should not replace human safeguarding judgement.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685903" y="155352"/>
            <a:ext cx="410400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solidFill>
                  <a:srgbClr val="162238"/>
                </a:solidFill>
              </a:defRPr>
            </a:pP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Project Timeline</a:t>
            </a:r>
            <a:endParaRPr sz="4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0087874-A52B-120D-B71A-E2235F5BD1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0972" y="863238"/>
            <a:ext cx="9742714" cy="5482273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99459" y="320040"/>
            <a:ext cx="9762609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Overall Experimental Results</a:t>
            </a:r>
            <a:r>
              <a:rPr lang="en-GB"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Discussion</a:t>
            </a:r>
            <a:endParaRPr sz="4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4" name="Rounded Rectangle 3"/>
          <p:cNvSpPr/>
          <p:nvPr/>
        </p:nvSpPr>
        <p:spPr>
          <a:xfrm>
            <a:off x="685800" y="1280160"/>
            <a:ext cx="2514600" cy="3474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280160"/>
            <a:ext cx="73152" cy="347472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1537798" y="1463039"/>
            <a:ext cx="85632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700" b="1">
                <a:solidFill>
                  <a:srgbClr val="162238"/>
                </a:solidFill>
              </a:defRPr>
            </a:pPr>
            <a:r>
              <a:rPr sz="2400" dirty="0"/>
              <a:t>TEXT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1965960"/>
            <a:ext cx="2103120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Primary text model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endParaRPr sz="2000" dirty="0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383280" y="1280160"/>
            <a:ext cx="2514600" cy="3474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383280" y="1280160"/>
            <a:ext cx="73152" cy="347472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3611880" y="1463039"/>
            <a:ext cx="21031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IMAGE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3589020" y="1889015"/>
            <a:ext cx="210312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Best image model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6080760" y="1280160"/>
            <a:ext cx="2514600" cy="3474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080760" y="1280160"/>
            <a:ext cx="73152" cy="3474720"/>
          </a:xfrm>
          <a:prstGeom prst="rect">
            <a:avLst/>
          </a:prstGeom>
          <a:solidFill>
            <a:srgbClr val="BE822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309360" y="1463039"/>
            <a:ext cx="21031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BEHAVIOUR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309360" y="1965960"/>
            <a:ext cx="2103120" cy="11387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 err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Behaviour</a:t>
            </a: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 model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16" name="Rounded Rectangle 15"/>
          <p:cNvSpPr/>
          <p:nvPr/>
        </p:nvSpPr>
        <p:spPr>
          <a:xfrm>
            <a:off x="8778240" y="1280160"/>
            <a:ext cx="2514600" cy="347472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778240" y="1280160"/>
            <a:ext cx="73152" cy="3474720"/>
          </a:xfrm>
          <a:prstGeom prst="rect">
            <a:avLst/>
          </a:prstGeom>
          <a:solidFill>
            <a:srgbClr val="AF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006840" y="1463039"/>
            <a:ext cx="21031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FUSION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006840" y="1965960"/>
            <a:ext cx="2103120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334 samples</a:t>
            </a:r>
            <a:br>
              <a:rPr dirty="0"/>
            </a:br>
            <a:br>
              <a:rPr dirty="0"/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LOW 68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MEDIUM 88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HIGH 99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79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22661" y="5257800"/>
            <a:ext cx="10824758" cy="523220"/>
          </a:xfrm>
          <a:prstGeom prst="rect">
            <a:avLst/>
          </a:prstGeom>
          <a:solidFill>
            <a:srgbClr val="002060"/>
          </a:solidFill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62238"/>
                </a:solidFill>
              </a:defRPr>
            </a:pPr>
            <a:r>
              <a:rPr sz="2800" dirty="0">
                <a:solidFill>
                  <a:schemeClr val="bg1"/>
                </a:solidFill>
              </a:rPr>
              <a:t>Individual models → multimodal fusion → temporal risk framework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361906" y="320040"/>
            <a:ext cx="5437707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80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Critical Evaluation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685800" y="1325880"/>
            <a:ext cx="5257800" cy="42976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685800" y="1325880"/>
            <a:ext cx="73152" cy="429768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14400" y="1508760"/>
            <a:ext cx="48463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STRENGTHS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14400" y="2011680"/>
            <a:ext cx="4846320" cy="2369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800" dirty="0"/>
              <a:t>• </a:t>
            </a:r>
            <a:r>
              <a:rPr sz="2400" dirty="0"/>
              <a:t>Multi-modal evidence integration</a:t>
            </a:r>
            <a:br>
              <a:rPr sz="2400" dirty="0"/>
            </a:br>
            <a:r>
              <a:rPr sz="2400" dirty="0"/>
              <a:t>• Unified risk representation</a:t>
            </a:r>
            <a:br>
              <a:rPr sz="2400" dirty="0"/>
            </a:br>
            <a:r>
              <a:rPr sz="2400" dirty="0"/>
              <a:t>• Temporal risk tracking</a:t>
            </a:r>
            <a:br>
              <a:rPr sz="2400" dirty="0"/>
            </a:br>
            <a:r>
              <a:rPr sz="2400" dirty="0"/>
              <a:t>• Escalation mechanism</a:t>
            </a:r>
            <a:br>
              <a:rPr sz="2400" dirty="0"/>
            </a:br>
            <a:r>
              <a:rPr sz="2400" dirty="0"/>
              <a:t>• Explainability</a:t>
            </a:r>
            <a:br>
              <a:rPr sz="2400" dirty="0"/>
            </a:br>
            <a:r>
              <a:rPr sz="2400" dirty="0"/>
              <a:t>• Modular architecture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325880"/>
            <a:ext cx="5257800" cy="429768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217920" y="1325880"/>
            <a:ext cx="73152" cy="4297680"/>
          </a:xfrm>
          <a:prstGeom prst="rect">
            <a:avLst/>
          </a:prstGeom>
          <a:solidFill>
            <a:srgbClr val="AF414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508760"/>
            <a:ext cx="484632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LIMITATIONS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011680"/>
            <a:ext cx="484632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400" dirty="0"/>
              <a:t>• Dataset heterogeneity</a:t>
            </a:r>
            <a:br>
              <a:rPr sz="2400" dirty="0"/>
            </a:br>
            <a:r>
              <a:rPr sz="2400" dirty="0"/>
              <a:t>• Dataset/subset size limitations</a:t>
            </a:r>
            <a:br>
              <a:rPr sz="2400" dirty="0"/>
            </a:br>
            <a:r>
              <a:rPr sz="2400" dirty="0"/>
              <a:t>• Domain mismatch</a:t>
            </a:r>
            <a:br>
              <a:rPr sz="2400" dirty="0"/>
            </a:br>
            <a:r>
              <a:rPr sz="2400" dirty="0"/>
              <a:t>• Potential class imbalance</a:t>
            </a:r>
            <a:br>
              <a:rPr sz="2400" dirty="0"/>
            </a:br>
            <a:r>
              <a:rPr sz="2400" dirty="0"/>
              <a:t>• Offline experimental evaluation</a:t>
            </a:r>
            <a:br>
              <a:rPr sz="2400" dirty="0"/>
            </a:br>
            <a:r>
              <a:rPr sz="2400" dirty="0"/>
              <a:t>• Thresholds require further validation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73943" y="5840521"/>
            <a:ext cx="11613632" cy="830997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162238"/>
                </a:solidFill>
              </a:defRPr>
            </a:pPr>
            <a:r>
              <a:rPr sz="2400" dirty="0">
                <a:solidFill>
                  <a:schemeClr val="bg1"/>
                </a:solidFill>
              </a:rPr>
              <a:t>Technical feasibility is demonstrated; real-world deployment requires external validation and safeguarding governance</a:t>
            </a:r>
            <a:r>
              <a:rPr dirty="0">
                <a:solidFill>
                  <a:schemeClr val="bg1"/>
                </a:solidFill>
              </a:rPr>
              <a:t>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183973" y="320040"/>
            <a:ext cx="5793574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62238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Research Contributions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234440"/>
            <a:ext cx="10698480" cy="8229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234440"/>
            <a:ext cx="73152" cy="82296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417320"/>
            <a:ext cx="102870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01  Multi-modal architecture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73836" y="1694979"/>
            <a:ext cx="10287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Text + Image + </a:t>
            </a:r>
            <a:r>
              <a:rPr sz="2000" dirty="0" err="1"/>
              <a:t>Behaviour</a:t>
            </a:r>
            <a:endParaRPr sz="2000" dirty="0"/>
          </a:p>
        </p:txBody>
      </p:sp>
      <p:sp>
        <p:nvSpPr>
          <p:cNvPr id="8" name="Rounded Rectangle 7"/>
          <p:cNvSpPr/>
          <p:nvPr/>
        </p:nvSpPr>
        <p:spPr>
          <a:xfrm>
            <a:off x="731520" y="2070318"/>
            <a:ext cx="10698480" cy="8229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2167128"/>
            <a:ext cx="73152" cy="82296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60120" y="2350008"/>
            <a:ext cx="102870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02  Unified risk representation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60120" y="2645375"/>
            <a:ext cx="10287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Comparable modality-level risk scores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" y="3099816"/>
            <a:ext cx="10698480" cy="8229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31520" y="3099816"/>
            <a:ext cx="73152" cy="82296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960120" y="3282696"/>
            <a:ext cx="102870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03  Late-fusion mechanism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60120" y="3568386"/>
            <a:ext cx="10287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Independent evidence integrated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1520" y="4032504"/>
            <a:ext cx="10698480" cy="8229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31520" y="4032504"/>
            <a:ext cx="73152" cy="82296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60120" y="4215384"/>
            <a:ext cx="102870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04  Temporal tracking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37260" y="4510218"/>
            <a:ext cx="10287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Risk assessed across time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731520" y="4965192"/>
            <a:ext cx="10698480" cy="82296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Rectangle 20"/>
          <p:cNvSpPr/>
          <p:nvPr/>
        </p:nvSpPr>
        <p:spPr>
          <a:xfrm>
            <a:off x="731520" y="4965192"/>
            <a:ext cx="73152" cy="82296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60120" y="5148072"/>
            <a:ext cx="1028700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t>05  Escalation framework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73836" y="5388042"/>
            <a:ext cx="10287000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/>
              <a:t>LOW → MEDIUM → HIGH → CRITICAL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45720"/>
            <a:ext cx="12191695" cy="6858000"/>
          </a:xfrm>
          <a:prstGeom prst="rect">
            <a:avLst/>
          </a:prstGeom>
          <a:solidFill>
            <a:srgbClr val="16223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2685336" y="395738"/>
            <a:ext cx="6516528" cy="70788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3000" b="1">
                <a:solidFill>
                  <a:srgbClr val="FFFFFF"/>
                </a:solidFill>
              </a:defRPr>
            </a:pPr>
            <a:r>
              <a:rPr sz="4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 &amp; Future Work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31520" y="1600200"/>
            <a:ext cx="5212080" cy="3200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Rectangle 4"/>
          <p:cNvSpPr/>
          <p:nvPr/>
        </p:nvSpPr>
        <p:spPr>
          <a:xfrm>
            <a:off x="731520" y="1600200"/>
            <a:ext cx="73152" cy="3200400"/>
          </a:xfrm>
          <a:prstGeom prst="rect">
            <a:avLst/>
          </a:prstGeom>
          <a:solidFill>
            <a:srgbClr val="2C5B9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960120" y="1783080"/>
            <a:ext cx="214834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CONCLUSION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960120" y="2286000"/>
            <a:ext cx="48006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Multi-modal information broadens harm representation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Late fusion provides a practical integration mechanism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Temporal tracking + escalation move beyond static classification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217920" y="1600200"/>
            <a:ext cx="5212080" cy="3200400"/>
          </a:xfrm>
          <a:prstGeom prst="roundRect">
            <a:avLst/>
          </a:prstGeom>
          <a:solidFill>
            <a:srgbClr val="F1F5F9"/>
          </a:solidFill>
          <a:ln>
            <a:solidFill>
              <a:srgbClr val="DCE2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217920" y="1600200"/>
            <a:ext cx="73152" cy="3200400"/>
          </a:xfrm>
          <a:prstGeom prst="rect">
            <a:avLst/>
          </a:prstGeom>
          <a:solidFill>
            <a:srgbClr val="34825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6446520" y="1783080"/>
            <a:ext cx="2347117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700" b="1">
                <a:solidFill>
                  <a:srgbClr val="162238"/>
                </a:solidFill>
              </a:defRPr>
            </a:pPr>
            <a:r>
              <a:rPr sz="24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FUTURE WORK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446520" y="2286000"/>
            <a:ext cx="4800600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>
                <a:solidFill>
                  <a:srgbClr val="1E293B"/>
                </a:solidFill>
              </a:defRPr>
            </a:pP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Larger multi-modal datasets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Real-world validation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Adaptive thresholds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Real-time deployment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Human-in-the-loop safeguarding</a:t>
            </a:r>
            <a:b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</a:br>
            <a:r>
              <a:rPr sz="2000" dirty="0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• External ethical validation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876005" y="5099094"/>
            <a:ext cx="6683829" cy="8771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700" i="1">
                <a:solidFill>
                  <a:srgbClr val="FFFFFF"/>
                </a:solidFill>
              </a:defRPr>
            </a:pPr>
            <a:r>
              <a:rPr dirty="0"/>
              <a:t>“The objective is not simply to detect harmful content, but to transform fragmented signals into an interpretable, evolving and </a:t>
            </a:r>
            <a:r>
              <a:rPr dirty="0" err="1"/>
              <a:t>prioritised</a:t>
            </a:r>
            <a:r>
              <a:rPr dirty="0"/>
              <a:t> assessment of risk.”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1234</Words>
  <Application>Microsoft Office PowerPoint</Application>
  <PresentationFormat>Widescreen</PresentationFormat>
  <Paragraphs>238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ADLaM Display</vt:lpstr>
      <vt:lpstr>Amasis MT Pro Black</vt:lpstr>
      <vt:lpstr>Aptos</vt:lpstr>
      <vt:lpstr>Aptos Display</vt:lpstr>
      <vt:lpstr>Arial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Vackaar Hussain</cp:lastModifiedBy>
  <cp:revision>6</cp:revision>
  <dcterms:created xsi:type="dcterms:W3CDTF">2013-01-27T09:14:16Z</dcterms:created>
  <dcterms:modified xsi:type="dcterms:W3CDTF">2026-08-28T12:21:08Z</dcterms:modified>
  <cp:category/>
</cp:coreProperties>
</file>