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77" r:id="rId3"/>
    <p:sldId id="278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70" autoAdjust="0"/>
    <p:restoredTop sz="94660"/>
  </p:normalViewPr>
  <p:slideViewPr>
    <p:cSldViewPr>
      <p:cViewPr varScale="1">
        <p:scale>
          <a:sx n="45" d="100"/>
          <a:sy n="45" d="100"/>
        </p:scale>
        <p:origin x="-67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EF16F1-789C-4ABA-BD7C-C26D69D54BB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0068C-A86E-4E25-8AF8-5DCBD9DDC06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BF237-DE01-CD4C-8CFE-BD59954C025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018642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None/>
            </a:pPr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BF237-DE01-CD4C-8CFE-BD59954C025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26647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3FFB-9E7A-41E9-A88D-979F33AA0A69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4BD5ACA-77D2-428A-9894-5A58D9D27A21}" type="datetimeFigureOut">
              <a:rPr lang="en-GB" smtClean="0"/>
              <a:pPr/>
              <a:t>23/04/2014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FCE9D6F-F963-4BF4-92DB-B43C5C21357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senglun.blogspot.co.uk/2007/03/limitation-of-m-commerce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://www.witiger.com/ecommerce/mcommerceintro.ht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qePpwrchmU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hyperlink" Target="http://learn.wordpress.com/get-mobile/" TargetMode="External"/><Relationship Id="rId4" Type="http://schemas.openxmlformats.org/officeDocument/2006/relationships/hyperlink" Target="http://wordpress.com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embedded&amp;v=gx0aAPynXQU" TargetMode="External"/><Relationship Id="rId2" Type="http://schemas.openxmlformats.org/officeDocument/2006/relationships/hyperlink" Target="http://pelfusion.com/how-to-create-or-convert-website-into-mobile-forma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mashingmagazine.com/guidelines-for-mobile-web-development/" TargetMode="External"/><Relationship Id="rId5" Type="http://schemas.openxmlformats.org/officeDocument/2006/relationships/hyperlink" Target="http://www.youtube.com/watch?v=zIsXeon3F9M" TargetMode="External"/><Relationship Id="rId4" Type="http://schemas.openxmlformats.org/officeDocument/2006/relationships/hyperlink" Target="http://www.youtube.com/watch?v=ZlRZlh6t8b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results?search_query=appmakr" TargetMode="External"/><Relationship Id="rId2" Type="http://schemas.openxmlformats.org/officeDocument/2006/relationships/hyperlink" Target="http://www.practicalecommerce.com/articles/2573-17-Solutions-to-Build-Your-Own-Mobile-Ap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hyperlink" Target="http://www.youtube.com/watch?v=nC_x9iOby0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0UV5i5jY50" TargetMode="External"/><Relationship Id="rId2" Type="http://schemas.openxmlformats.org/officeDocument/2006/relationships/hyperlink" Target="http://phonegap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6pJFDbWRAbc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prKIkCjKhQ" TargetMode="External"/><Relationship Id="rId7" Type="http://schemas.openxmlformats.org/officeDocument/2006/relationships/hyperlink" Target="http://www.youtube.com/watch?v=HjC9w3K7oxI" TargetMode="External"/><Relationship Id="rId2" Type="http://schemas.openxmlformats.org/officeDocument/2006/relationships/hyperlink" Target="http://www.youtube.com/watch?v=ABS_jjNDX7Y&amp;playnext=1&amp;list=PLAB5CHFEAF6YJGAZGCGYHLODGZZE7ZHE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Pr3lJ9idJQk" TargetMode="External"/><Relationship Id="rId5" Type="http://schemas.openxmlformats.org/officeDocument/2006/relationships/hyperlink" Target="http://www.youtube.com/watch?v=LcES5nIbMkk" TargetMode="External"/><Relationship Id="rId4" Type="http://schemas.openxmlformats.org/officeDocument/2006/relationships/hyperlink" Target="http://www.youtube.com/watch?v=lVjCMXQGS_w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pmakr.com/" TargetMode="External"/><Relationship Id="rId2" Type="http://schemas.openxmlformats.org/officeDocument/2006/relationships/hyperlink" Target="http://mobile.condui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CNVbpzSSciU" TargetMode="External"/><Relationship Id="rId5" Type="http://schemas.openxmlformats.org/officeDocument/2006/relationships/hyperlink" Target="http://www.mobi-cart.com/" TargetMode="External"/><Relationship Id="rId4" Type="http://schemas.openxmlformats.org/officeDocument/2006/relationships/hyperlink" Target="http://www.bbc.co.uk/programmes/p015fsjv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UrJ1YskV70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www.youtube.com/watch?v=KXtiTbMriz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0CnPUsq3P-I" TargetMode="External"/><Relationship Id="rId5" Type="http://schemas.openxmlformats.org/officeDocument/2006/relationships/hyperlink" Target="http://www.youtube.com/watch?v=7m5X3lD1hVg" TargetMode="External"/><Relationship Id="rId4" Type="http://schemas.openxmlformats.org/officeDocument/2006/relationships/hyperlink" Target="http://www.movend.com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2348880"/>
            <a:ext cx="8229600" cy="1143000"/>
          </a:xfrm>
        </p:spPr>
        <p:txBody>
          <a:bodyPr/>
          <a:lstStyle/>
          <a:p>
            <a:pPr algn="ctr"/>
            <a:r>
              <a:rPr lang="en-GB" dirty="0" smtClean="0"/>
              <a:t>M-Commerce</a:t>
            </a:r>
            <a:endParaRPr lang="en-GB" dirty="0"/>
          </a:p>
        </p:txBody>
      </p:sp>
      <p:pic>
        <p:nvPicPr>
          <p:cNvPr id="4" name="Picture 3" descr="mpbi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4005064"/>
            <a:ext cx="6436407" cy="1512168"/>
          </a:xfrm>
          <a:prstGeom prst="rect">
            <a:avLst/>
          </a:prstGeom>
        </p:spPr>
      </p:pic>
      <p:pic>
        <p:nvPicPr>
          <p:cNvPr id="1026" name="Picture 2" descr="C:\Users\James Williams\AppData\Local\Microsoft\Windows\Temporary Internet Files\Content.IE5\334DQBRT\MC9004414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770874">
            <a:off x="109611" y="910827"/>
            <a:ext cx="2742857" cy="2742857"/>
          </a:xfrm>
          <a:prstGeom prst="rect">
            <a:avLst/>
          </a:prstGeom>
          <a:noFill/>
        </p:spPr>
      </p:pic>
      <p:pic>
        <p:nvPicPr>
          <p:cNvPr id="5" name="Picture 3" descr="C:\Users\James Williams\AppData\Local\Microsoft\Windows\Temporary Internet Files\Content.IE5\81VZ3FP9\MC9003838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060848"/>
            <a:ext cx="1584176" cy="15576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M-commerce?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benefits of M-commerce?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What are the </a:t>
            </a:r>
            <a:r>
              <a:rPr lang="en-GB" dirty="0" smtClean="0"/>
              <a:t>limitations of </a:t>
            </a:r>
            <a:r>
              <a:rPr lang="en-GB" dirty="0" smtClean="0"/>
              <a:t>M-commerce?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&amp; limitations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Mobile-commerce allows people to access business information, products and services Anytime and Anywhere.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 smtClean="0"/>
              <a:t>Benefits for Businesses</a:t>
            </a:r>
            <a:endParaRPr lang="en-US" b="1" u="sng" dirty="0"/>
          </a:p>
        </p:txBody>
      </p:sp>
      <p:pic>
        <p:nvPicPr>
          <p:cNvPr id="6146" name="Picture 2" descr="C:\Users\James Williams\AppData\Local\Microsoft\Windows\Temporary Internet Files\Content.IE5\S7I2EJ1A\MC9004338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2348880"/>
            <a:ext cx="2304256" cy="2304256"/>
          </a:xfrm>
          <a:prstGeom prst="rect">
            <a:avLst/>
          </a:prstGeom>
          <a:noFill/>
        </p:spPr>
      </p:pic>
      <p:pic>
        <p:nvPicPr>
          <p:cNvPr id="6148" name="Picture 4" descr="C:\Users\James Williams\AppData\Local\Microsoft\Windows\Temporary Internet Files\Content.IE5\R3AOYA3N\MP900449087[1].jpg"/>
          <p:cNvPicPr>
            <a:picLocks noChangeAspect="1" noChangeArrowheads="1"/>
          </p:cNvPicPr>
          <p:nvPr/>
        </p:nvPicPr>
        <p:blipFill>
          <a:blip r:embed="rId4" cstate="print"/>
          <a:srcRect l="2212" t="8227" b="3331"/>
          <a:stretch>
            <a:fillRect/>
          </a:stretch>
        </p:blipFill>
        <p:spPr bwMode="auto">
          <a:xfrm>
            <a:off x="1331640" y="2996952"/>
            <a:ext cx="3183929" cy="3096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91769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Currently there is less: (1) (2)</a:t>
            </a:r>
          </a:p>
          <a:p>
            <a:pPr lvl="1"/>
            <a:r>
              <a:rPr lang="en-US" dirty="0" smtClean="0"/>
              <a:t>Screen Size</a:t>
            </a:r>
          </a:p>
          <a:p>
            <a:pPr lvl="1"/>
            <a:r>
              <a:rPr lang="en-US" dirty="0" smtClean="0"/>
              <a:t>Powerful Processors</a:t>
            </a:r>
          </a:p>
          <a:p>
            <a:pPr lvl="1"/>
            <a:r>
              <a:rPr lang="en-US" dirty="0" smtClean="0"/>
              <a:t>Bandwidth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Although Tablet and Hybrid Computers overcome many of these issues.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92480" cy="1143000"/>
          </a:xfrm>
        </p:spPr>
        <p:txBody>
          <a:bodyPr>
            <a:normAutofit fontScale="90000"/>
          </a:bodyPr>
          <a:lstStyle/>
          <a:p>
            <a:r>
              <a:rPr lang="en-US" u="sng" dirty="0" smtClean="0"/>
              <a:t>M-Commerce Limitations/Challenges</a:t>
            </a:r>
            <a:endParaRPr lang="en-US" b="1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474822"/>
            <a:ext cx="88204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Both"/>
            </a:pPr>
            <a:r>
              <a:rPr lang="en-US" sz="800" dirty="0" smtClean="0">
                <a:hlinkClick r:id="rId3"/>
              </a:rPr>
              <a:t>http://senglun.blogspot.co.uk/2007/03/limitation-of-m-commerce.html</a:t>
            </a:r>
            <a:endParaRPr lang="en-US" sz="800" dirty="0" smtClean="0"/>
          </a:p>
          <a:p>
            <a:pPr marL="342900" indent="-342900">
              <a:buAutoNum type="arabicParenBoth"/>
            </a:pPr>
            <a:r>
              <a:rPr lang="en-US" sz="800" dirty="0" smtClean="0">
                <a:hlinkClick r:id="rId4"/>
              </a:rPr>
              <a:t>http://www.witiger.com/ecommerce/mcommerceintro.htm</a:t>
            </a:r>
            <a:endParaRPr lang="en-GB" sz="800" dirty="0"/>
          </a:p>
        </p:txBody>
      </p:sp>
      <p:pic>
        <p:nvPicPr>
          <p:cNvPr id="7170" name="Picture 2" descr="C:\Users\James Williams\AppData\Local\Microsoft\Windows\Temporary Internet Files\Content.IE5\S7I2EJ1A\MC900441334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3861048"/>
            <a:ext cx="2743200" cy="2743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55989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" y="1556792"/>
            <a:ext cx="9011344" cy="5013176"/>
          </a:xfrm>
        </p:spPr>
        <p:txBody>
          <a:bodyPr>
            <a:normAutofit/>
          </a:bodyPr>
          <a:lstStyle/>
          <a:p>
            <a:r>
              <a:rPr lang="en-GB" dirty="0" smtClean="0"/>
              <a:t>Businesses Today need ‘</a:t>
            </a:r>
            <a:r>
              <a:rPr lang="en-GB" b="1" dirty="0" smtClean="0"/>
              <a:t>Responsive</a:t>
            </a:r>
            <a:r>
              <a:rPr lang="en-GB" dirty="0" smtClean="0"/>
              <a:t>’ websites.</a:t>
            </a:r>
          </a:p>
          <a:p>
            <a:pPr lvl="1"/>
            <a:r>
              <a:rPr lang="en-GB" dirty="0" smtClean="0"/>
              <a:t>More info: Video overview: </a:t>
            </a:r>
            <a:r>
              <a:rPr lang="en-GB" dirty="0" smtClean="0">
                <a:hlinkClick r:id="rId3"/>
              </a:rPr>
              <a:t>Mobile Sites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Note: </a:t>
            </a:r>
            <a:r>
              <a:rPr lang="en-GB" dirty="0" smtClean="0">
                <a:hlinkClick r:id="rId4"/>
              </a:rPr>
              <a:t>Wordpress.com</a:t>
            </a:r>
            <a:r>
              <a:rPr lang="en-GB" dirty="0" smtClean="0"/>
              <a:t> automatically creates a Mobile version of your site for you. And there is an </a:t>
            </a:r>
            <a:r>
              <a:rPr lang="en-GB" dirty="0" smtClean="0">
                <a:hlinkClick r:id="rId5"/>
              </a:rPr>
              <a:t>Admin_App </a:t>
            </a:r>
            <a:r>
              <a:rPr lang="en-GB" dirty="0" smtClean="0"/>
              <a:t>for your phone.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Mobile website:</a:t>
            </a:r>
            <a:endParaRPr lang="en-GB" u="sng" dirty="0"/>
          </a:p>
        </p:txBody>
      </p:sp>
      <p:pic>
        <p:nvPicPr>
          <p:cNvPr id="4" name="Picture 2" descr="C:\Users\James Williams\AppData\Local\Microsoft\Windows\Temporary Internet Files\Content.IE5\334DQBRT\MC90043438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4437112"/>
            <a:ext cx="1857375" cy="1895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Create Mobile version of an existing website: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1844824"/>
            <a:ext cx="79928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Here is a list of on-line solutions that will create a mobile friendly version of an existing website, </a:t>
            </a:r>
            <a:r>
              <a:rPr lang="en-GB" sz="2400" dirty="0" smtClean="0">
                <a:hlinkClick r:id="rId2"/>
              </a:rPr>
              <a:t>click here</a:t>
            </a:r>
            <a:r>
              <a:rPr lang="en-GB" sz="2400" dirty="0" smtClean="0"/>
              <a:t>.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For a Video overview </a:t>
            </a:r>
            <a:r>
              <a:rPr lang="en-GB" sz="2400" dirty="0" smtClean="0">
                <a:hlinkClick r:id="rId3"/>
              </a:rPr>
              <a:t>click-here</a:t>
            </a:r>
            <a:r>
              <a:rPr lang="en-GB" sz="24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To create a Mobile site using DW watch the tutorial </a:t>
            </a:r>
            <a:r>
              <a:rPr lang="en-GB" sz="2400" dirty="0" smtClean="0">
                <a:hlinkClick r:id="rId4"/>
              </a:rPr>
              <a:t>here </a:t>
            </a:r>
            <a:r>
              <a:rPr lang="en-GB" sz="2400" dirty="0" smtClean="0"/>
              <a:t>for part 1 &amp; </a:t>
            </a:r>
            <a:r>
              <a:rPr lang="en-GB" sz="2400" dirty="0" smtClean="0">
                <a:hlinkClick r:id="rId5"/>
              </a:rPr>
              <a:t>here</a:t>
            </a:r>
            <a:r>
              <a:rPr lang="en-GB" sz="2400" dirty="0" smtClean="0"/>
              <a:t> for part 2.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If you want to create a Mobile site yourself check-out these Guidelines </a:t>
            </a:r>
            <a:r>
              <a:rPr lang="en-GB" sz="2400" dirty="0" smtClean="0">
                <a:hlinkClick r:id="rId6"/>
              </a:rPr>
              <a:t>here</a:t>
            </a:r>
            <a:r>
              <a:rPr lang="en-GB" sz="24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endParaRPr lang="en-GB" sz="2400" dirty="0" smtClean="0"/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340768"/>
            <a:ext cx="8686800" cy="5116024"/>
          </a:xfrm>
        </p:spPr>
        <p:txBody>
          <a:bodyPr>
            <a:normAutofit/>
          </a:bodyPr>
          <a:lstStyle/>
          <a:p>
            <a:r>
              <a:rPr lang="en-GB" dirty="0" smtClean="0"/>
              <a:t>The following link presents a nice summarised list of current Mobile Application solutions for Developers &amp; Non-Developers</a:t>
            </a:r>
            <a:r>
              <a:rPr lang="en-GB" dirty="0" smtClean="0"/>
              <a:t>:</a:t>
            </a:r>
            <a:endParaRPr lang="en-GB" dirty="0" smtClean="0"/>
          </a:p>
          <a:p>
            <a:r>
              <a:rPr lang="en-GB" dirty="0" smtClean="0">
                <a:hlinkClick r:id="rId2"/>
              </a:rPr>
              <a:t>Mobile App development options for Developers, Web Developers (section 1) and Non-Developers (section 2</a:t>
            </a:r>
            <a:r>
              <a:rPr lang="en-GB" dirty="0" smtClean="0">
                <a:hlinkClick r:id="rId2"/>
              </a:rPr>
              <a:t>)</a:t>
            </a:r>
            <a:endParaRPr lang="en-GB" dirty="0" smtClean="0"/>
          </a:p>
          <a:p>
            <a:r>
              <a:rPr lang="en-GB" dirty="0" smtClean="0"/>
              <a:t>Cloud-based M-commerce solution e.g. </a:t>
            </a:r>
            <a:r>
              <a:rPr lang="en-GB" dirty="0" err="1" smtClean="0"/>
              <a:t>ApprMakr</a:t>
            </a:r>
            <a:r>
              <a:rPr lang="en-GB" dirty="0" smtClean="0"/>
              <a:t> – </a:t>
            </a:r>
            <a:r>
              <a:rPr lang="en-GB" dirty="0" smtClean="0">
                <a:hlinkClick r:id="rId3"/>
              </a:rPr>
              <a:t>Video Overview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Tools to create a Mobile App</a:t>
            </a:r>
            <a:endParaRPr lang="en-GB" u="sng" dirty="0"/>
          </a:p>
        </p:txBody>
      </p:sp>
      <p:pic>
        <p:nvPicPr>
          <p:cNvPr id="5122" name="Picture 2" descr="C:\Users\James Williams\AppData\Local\Microsoft\Windows\Temporary Internet Files\Content.IE5\81VZ3FP9\MC9003838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5072074"/>
            <a:ext cx="1141141" cy="11376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introduction to </a:t>
            </a:r>
            <a:r>
              <a:rPr lang="en-GB" dirty="0" err="1" smtClean="0"/>
              <a:t>AppInventor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Android App using </a:t>
            </a:r>
            <a:r>
              <a:rPr lang="en-GB" u="sng" dirty="0" err="1" smtClean="0"/>
              <a:t>Appinventor</a:t>
            </a:r>
            <a:endParaRPr lang="en-GB" u="sng" dirty="0"/>
          </a:p>
        </p:txBody>
      </p:sp>
      <p:pic>
        <p:nvPicPr>
          <p:cNvPr id="2050" name="Picture 2" descr="C:\Users\James Williams\AppData\Local\Microsoft\Windows\Temporary Internet Files\Content.IE5\81VZ3FP9\MM900395726[1]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36912"/>
            <a:ext cx="2911815" cy="19800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568952" cy="4525963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hlinkClick r:id="rId2"/>
              </a:rPr>
              <a:t>PhoneGap</a:t>
            </a:r>
            <a:r>
              <a:rPr lang="en-GB" sz="2400" dirty="0" smtClean="0"/>
              <a:t> is an Open-Source mobile development framework produced by </a:t>
            </a:r>
            <a:r>
              <a:rPr lang="en-GB" sz="2400" b="1" dirty="0" smtClean="0"/>
              <a:t>Nitobi</a:t>
            </a:r>
            <a:r>
              <a:rPr lang="en-GB" sz="2400" dirty="0" smtClean="0"/>
              <a:t>, purchased by </a:t>
            </a:r>
            <a:r>
              <a:rPr lang="en-GB" sz="2400" b="1" dirty="0" smtClean="0"/>
              <a:t>Adobe Systems</a:t>
            </a:r>
            <a:r>
              <a:rPr lang="en-GB" sz="2400" dirty="0" smtClean="0"/>
              <a:t>.</a:t>
            </a:r>
            <a:r>
              <a:rPr lang="en-GB" sz="2400" baseline="30000" dirty="0" smtClean="0"/>
              <a:t> </a:t>
            </a:r>
            <a:r>
              <a:rPr lang="en-GB" sz="2400" dirty="0" smtClean="0"/>
              <a:t>It enables people to build </a:t>
            </a:r>
            <a:r>
              <a:rPr lang="en-GB" sz="2400" b="1" dirty="0" smtClean="0"/>
              <a:t>Apps</a:t>
            </a:r>
            <a:r>
              <a:rPr lang="en-GB" sz="2400" dirty="0" smtClean="0"/>
              <a:t>/</a:t>
            </a:r>
            <a:r>
              <a:rPr lang="en-GB" sz="2400" b="1" dirty="0" smtClean="0"/>
              <a:t>applications</a:t>
            </a:r>
            <a:r>
              <a:rPr lang="en-GB" sz="2400" dirty="0" smtClean="0"/>
              <a:t> </a:t>
            </a:r>
            <a:r>
              <a:rPr lang="en-GB" sz="2400" b="1" dirty="0" smtClean="0"/>
              <a:t>for</a:t>
            </a:r>
            <a:r>
              <a:rPr lang="en-GB" sz="2400" dirty="0" smtClean="0"/>
              <a:t> </a:t>
            </a:r>
            <a:r>
              <a:rPr lang="en-GB" sz="2400" b="1" dirty="0" smtClean="0"/>
              <a:t>mobile devices </a:t>
            </a:r>
            <a:r>
              <a:rPr lang="en-GB" sz="2400" dirty="0" smtClean="0"/>
              <a:t>using </a:t>
            </a:r>
            <a:r>
              <a:rPr lang="en-GB" sz="2400" b="1" dirty="0" smtClean="0"/>
              <a:t>HTML5</a:t>
            </a:r>
            <a:r>
              <a:rPr lang="en-GB" sz="2400" dirty="0" smtClean="0"/>
              <a:t>, </a:t>
            </a:r>
            <a:r>
              <a:rPr lang="en-GB" sz="2400" b="1" dirty="0" smtClean="0"/>
              <a:t>CSS3</a:t>
            </a:r>
            <a:r>
              <a:rPr lang="en-GB" sz="2400" dirty="0" smtClean="0"/>
              <a:t>, </a:t>
            </a:r>
            <a:r>
              <a:rPr lang="en-GB" sz="2400" b="1" dirty="0" smtClean="0"/>
              <a:t>JavaScript</a:t>
            </a:r>
            <a:r>
              <a:rPr lang="en-GB" sz="2400" dirty="0" smtClean="0"/>
              <a:t> (or Adobe Creative Suite such as Dreamweaver) instead of device-specific languages such as Objective-C.</a:t>
            </a:r>
          </a:p>
          <a:p>
            <a:r>
              <a:rPr lang="en-GB" sz="2400" b="1" dirty="0" smtClean="0"/>
              <a:t>Overview</a:t>
            </a:r>
            <a:r>
              <a:rPr lang="en-GB" sz="2400" dirty="0" smtClean="0"/>
              <a:t>: </a:t>
            </a:r>
            <a:r>
              <a:rPr lang="en-GB" sz="2400" dirty="0" smtClean="0">
                <a:hlinkClick r:id="rId3"/>
              </a:rPr>
              <a:t>http://www.youtube.com/watch?v=E0UV5i5jY50</a:t>
            </a:r>
            <a:endParaRPr lang="en-GB" sz="2400" dirty="0" smtClean="0"/>
          </a:p>
          <a:p>
            <a:r>
              <a:rPr lang="en-GB" sz="2400" b="1" dirty="0" smtClean="0"/>
              <a:t>Example </a:t>
            </a:r>
            <a:r>
              <a:rPr lang="en-GB" sz="2400" b="1" dirty="0" err="1" smtClean="0"/>
              <a:t>PhoneGap</a:t>
            </a:r>
            <a:r>
              <a:rPr lang="en-GB" sz="2400" b="1" dirty="0" smtClean="0"/>
              <a:t> App (Music Game: </a:t>
            </a:r>
            <a:r>
              <a:rPr lang="en-GB" sz="2400" b="1" dirty="0" err="1" smtClean="0"/>
              <a:t>SimonSays</a:t>
            </a:r>
            <a:r>
              <a:rPr lang="en-GB" sz="2400" b="1" dirty="0" smtClean="0"/>
              <a:t>) </a:t>
            </a:r>
            <a:r>
              <a:rPr lang="en-GB" sz="2400" dirty="0" smtClean="0">
                <a:hlinkClick r:id="rId4"/>
              </a:rPr>
              <a:t>http://www.youtube.com/watch?v=6pJFDbWRAbc</a:t>
            </a:r>
            <a:r>
              <a:rPr lang="en-GB" sz="2400" dirty="0" smtClean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Mobile Apps: PhoneGap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268760"/>
            <a:ext cx="8892480" cy="5112568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Video Overview of building an App with DW &amp; PhoneGap for multiple platforms</a:t>
            </a:r>
            <a:endParaRPr lang="en-GB" dirty="0" smtClean="0"/>
          </a:p>
          <a:p>
            <a:r>
              <a:rPr lang="en-GB" dirty="0" smtClean="0"/>
              <a:t>If you wanted to create your own Mobile Application try one of these tutorials at home:</a:t>
            </a:r>
          </a:p>
          <a:p>
            <a:r>
              <a:rPr lang="en-GB" sz="2800" dirty="0" smtClean="0">
                <a:hlinkClick r:id="rId3"/>
              </a:rPr>
              <a:t>Build a Mobile App using DW and PhoneGap</a:t>
            </a:r>
            <a:endParaRPr lang="en-GB" sz="2800" dirty="0" smtClean="0"/>
          </a:p>
          <a:p>
            <a:r>
              <a:rPr lang="en-GB" sz="2800" dirty="0" smtClean="0">
                <a:hlinkClick r:id="rId4"/>
              </a:rPr>
              <a:t>PhoneGap </a:t>
            </a:r>
            <a:r>
              <a:rPr lang="en-GB" sz="2800" b="1" dirty="0" smtClean="0">
                <a:hlinkClick r:id="rId4"/>
              </a:rPr>
              <a:t>SDK</a:t>
            </a:r>
            <a:r>
              <a:rPr lang="en-GB" sz="2800" dirty="0" smtClean="0">
                <a:hlinkClick r:id="rId4"/>
              </a:rPr>
              <a:t> 10min </a:t>
            </a:r>
            <a:r>
              <a:rPr lang="en-GB" sz="2800" b="1" dirty="0" smtClean="0">
                <a:hlinkClick r:id="rId4"/>
              </a:rPr>
              <a:t>Android</a:t>
            </a:r>
            <a:r>
              <a:rPr lang="en-GB" sz="2800" dirty="0" smtClean="0">
                <a:hlinkClick r:id="rId4"/>
              </a:rPr>
              <a:t> Tutorial</a:t>
            </a:r>
            <a:endParaRPr lang="en-GB" sz="2800" dirty="0" smtClean="0"/>
          </a:p>
          <a:p>
            <a:r>
              <a:rPr lang="en-GB" sz="2800" dirty="0" smtClean="0">
                <a:hlinkClick r:id="rId5"/>
              </a:rPr>
              <a:t>Build </a:t>
            </a:r>
            <a:r>
              <a:rPr lang="en-GB" sz="2800" b="1" dirty="0" smtClean="0">
                <a:hlinkClick r:id="rId5"/>
              </a:rPr>
              <a:t>iPhone</a:t>
            </a:r>
            <a:r>
              <a:rPr lang="en-GB" sz="2800" dirty="0" smtClean="0">
                <a:hlinkClick r:id="rId5"/>
              </a:rPr>
              <a:t> App using </a:t>
            </a:r>
            <a:r>
              <a:rPr lang="en-GB" sz="2800" dirty="0" err="1" smtClean="0">
                <a:hlinkClick r:id="rId5"/>
              </a:rPr>
              <a:t>PhoneGap</a:t>
            </a:r>
            <a:r>
              <a:rPr lang="en-GB" sz="2800" dirty="0" smtClean="0">
                <a:hlinkClick r:id="rId5"/>
              </a:rPr>
              <a:t> </a:t>
            </a:r>
            <a:r>
              <a:rPr lang="en-GB" sz="2800" b="1" dirty="0" smtClean="0">
                <a:hlinkClick r:id="rId5"/>
              </a:rPr>
              <a:t>SDK</a:t>
            </a:r>
            <a:endParaRPr lang="en-GB" sz="2800" b="1" dirty="0" smtClean="0"/>
          </a:p>
          <a:p>
            <a:r>
              <a:rPr lang="en-GB" dirty="0" err="1" smtClean="0"/>
              <a:t>Bg</a:t>
            </a:r>
            <a:r>
              <a:rPr lang="en-GB" dirty="0" smtClean="0"/>
              <a:t>: Alternatively you can also build a Mobile App using </a:t>
            </a:r>
            <a:r>
              <a:rPr lang="en-GB" b="1" dirty="0" err="1" smtClean="0"/>
              <a:t>jQuery</a:t>
            </a:r>
            <a:r>
              <a:rPr lang="en-GB" b="1" dirty="0" smtClean="0"/>
              <a:t> Mobile &amp; DW</a:t>
            </a:r>
            <a:r>
              <a:rPr lang="en-GB" dirty="0" smtClean="0"/>
              <a:t>: </a:t>
            </a:r>
            <a:r>
              <a:rPr lang="en-GB" dirty="0" err="1" smtClean="0">
                <a:hlinkClick r:id="rId6"/>
              </a:rPr>
              <a:t>jQuery&amp;DW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Bg</a:t>
            </a:r>
            <a:r>
              <a:rPr lang="en-GB" dirty="0" smtClean="0"/>
              <a:t>: Other methods: Build a Mobile App with HTML5 using </a:t>
            </a:r>
            <a:r>
              <a:rPr lang="en-GB" dirty="0" err="1" smtClean="0">
                <a:hlinkClick r:id="rId7"/>
              </a:rPr>
              <a:t>AppMobi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Build your own App: DW &amp; </a:t>
            </a:r>
            <a:r>
              <a:rPr lang="en-GB" u="sng" dirty="0" err="1" smtClean="0"/>
              <a:t>PhoneGap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Create a Mobile App On-line (No coding) using </a:t>
            </a:r>
            <a:r>
              <a:rPr lang="en-GB" dirty="0" err="1" smtClean="0">
                <a:hlinkClick r:id="rId2"/>
              </a:rPr>
              <a:t>ConduitMobile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AppMakr.com</a:t>
            </a:r>
            <a:r>
              <a:rPr lang="en-GB" dirty="0" smtClean="0"/>
              <a:t>: Online (no-coding) solution, </a:t>
            </a:r>
            <a:r>
              <a:rPr lang="en-GB" dirty="0" smtClean="0">
                <a:hlinkClick r:id="rId4"/>
              </a:rPr>
              <a:t>video review</a:t>
            </a:r>
            <a:r>
              <a:rPr lang="en-GB" dirty="0" smtClean="0"/>
              <a:t> (</a:t>
            </a:r>
            <a:r>
              <a:rPr lang="en-GB" dirty="0" err="1" smtClean="0"/>
              <a:t>upto</a:t>
            </a:r>
            <a:r>
              <a:rPr lang="en-GB" dirty="0" smtClean="0"/>
              <a:t> 2.30mins).</a:t>
            </a:r>
          </a:p>
          <a:p>
            <a:endParaRPr lang="en-GB" dirty="0" smtClean="0"/>
          </a:p>
          <a:p>
            <a:r>
              <a:rPr lang="en-GB" dirty="0" smtClean="0"/>
              <a:t>Create an M-Commerce solution on-line with </a:t>
            </a:r>
            <a:r>
              <a:rPr lang="en-GB" dirty="0" smtClean="0">
                <a:hlinkClick r:id="rId5"/>
              </a:rPr>
              <a:t>Mobi-cart.com</a:t>
            </a:r>
            <a:r>
              <a:rPr lang="en-GB" dirty="0" smtClean="0"/>
              <a:t>: </a:t>
            </a:r>
            <a:r>
              <a:rPr lang="en-GB" dirty="0" smtClean="0">
                <a:hlinkClick r:id="rId6"/>
              </a:rPr>
              <a:t>Video intro</a:t>
            </a:r>
            <a:r>
              <a:rPr lang="en-GB" dirty="0" smtClean="0"/>
              <a:t> (free up to 10 products).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Online App Building Options:</a:t>
            </a: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Paypal Overview</a:t>
            </a:r>
            <a:r>
              <a:rPr lang="en-GB" dirty="0" smtClean="0"/>
              <a:t> - </a:t>
            </a:r>
            <a:r>
              <a:rPr lang="en-GB" dirty="0" smtClean="0">
                <a:hlinkClick r:id="rId3"/>
              </a:rPr>
              <a:t>Paypal Buttons</a:t>
            </a:r>
            <a:endParaRPr lang="en-GB" dirty="0" smtClean="0"/>
          </a:p>
          <a:p>
            <a:r>
              <a:rPr lang="en-GB" b="1" dirty="0" smtClean="0">
                <a:hlinkClick r:id="rId4"/>
              </a:rPr>
              <a:t>Mo-Vend</a:t>
            </a:r>
            <a:r>
              <a:rPr lang="en-GB" b="1" dirty="0" smtClean="0"/>
              <a:t>:</a:t>
            </a:r>
            <a:r>
              <a:rPr lang="en-GB" dirty="0" smtClean="0"/>
              <a:t> In-App Payment Solution: </a:t>
            </a:r>
            <a:r>
              <a:rPr lang="en-GB" dirty="0" smtClean="0">
                <a:hlinkClick r:id="rId5"/>
              </a:rPr>
              <a:t>Video example</a:t>
            </a:r>
            <a:r>
              <a:rPr lang="en-GB" dirty="0" smtClean="0"/>
              <a:t>. </a:t>
            </a:r>
          </a:p>
          <a:p>
            <a:pPr lvl="1"/>
            <a:r>
              <a:rPr lang="en-GB" sz="1200" dirty="0" smtClean="0"/>
              <a:t>Overview for Developers: In-App Payments for Android with </a:t>
            </a:r>
            <a:r>
              <a:rPr lang="en-GB" sz="1200" dirty="0" err="1" smtClean="0"/>
              <a:t>MoVend</a:t>
            </a:r>
            <a:r>
              <a:rPr lang="en-GB" sz="1200" dirty="0" smtClean="0"/>
              <a:t>: </a:t>
            </a:r>
            <a:r>
              <a:rPr lang="en-GB" sz="1200" dirty="0" smtClean="0">
                <a:hlinkClick r:id="rId6"/>
              </a:rPr>
              <a:t>http://www.youtube.com/watch?v=0CnPUsq3P-I</a:t>
            </a:r>
            <a:r>
              <a:rPr lang="en-GB" sz="1200" dirty="0" smtClean="0"/>
              <a:t> 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M-commerce : Payment Solutions</a:t>
            </a:r>
            <a:endParaRPr lang="en-GB" u="sng" dirty="0"/>
          </a:p>
        </p:txBody>
      </p:sp>
      <p:pic>
        <p:nvPicPr>
          <p:cNvPr id="4101" name="Picture 5" descr="C:\Users\James Williams\AppData\Local\Microsoft\Windows\Temporary Internet Files\Content.IE5\S7I2EJ1A\MC90043983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72132" y="414338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ames Williams\AppData\Local\Microsoft\Windows\Temporary Internet Files\Content.IE5\334DQBRT\MC9002869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5954" y="2346356"/>
            <a:ext cx="2132091" cy="2165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585</TotalTime>
  <Words>431</Words>
  <Application>Microsoft Office PowerPoint</Application>
  <PresentationFormat>On-screen Show (4:3)</PresentationFormat>
  <Paragraphs>65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Concourse</vt:lpstr>
      <vt:lpstr>M-Commerce</vt:lpstr>
      <vt:lpstr>What is M-commerce?</vt:lpstr>
      <vt:lpstr>Benefits &amp; limitations</vt:lpstr>
      <vt:lpstr>Benefits for Businesses</vt:lpstr>
      <vt:lpstr>M-Commerce Limitations/Challenges</vt:lpstr>
      <vt:lpstr>Mobile website:</vt:lpstr>
      <vt:lpstr>Create Mobile version of an existing website:</vt:lpstr>
      <vt:lpstr>Tools to create a Mobile App</vt:lpstr>
      <vt:lpstr>Android App using Appinventor</vt:lpstr>
      <vt:lpstr>Mobile Apps: PhoneGap</vt:lpstr>
      <vt:lpstr>Build your own App: DW &amp; PhoneGap</vt:lpstr>
      <vt:lpstr>Online App Building Options:</vt:lpstr>
      <vt:lpstr>M-commerce : Payment Solutions</vt:lpstr>
      <vt:lpstr>Slide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M-Commerce</dc:title>
  <dc:creator>James Williams</dc:creator>
  <cp:lastModifiedBy>sc-jw</cp:lastModifiedBy>
  <cp:revision>44</cp:revision>
  <dcterms:created xsi:type="dcterms:W3CDTF">2013-01-23T18:27:24Z</dcterms:created>
  <dcterms:modified xsi:type="dcterms:W3CDTF">2014-04-23T13:22:05Z</dcterms:modified>
</cp:coreProperties>
</file>