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0" r:id="rId3"/>
    <p:sldId id="275" r:id="rId4"/>
    <p:sldId id="276" r:id="rId5"/>
    <p:sldId id="294" r:id="rId6"/>
    <p:sldId id="258" r:id="rId7"/>
    <p:sldId id="285" r:id="rId8"/>
    <p:sldId id="286" r:id="rId9"/>
    <p:sldId id="292" r:id="rId10"/>
    <p:sldId id="293" r:id="rId11"/>
    <p:sldId id="261" r:id="rId12"/>
    <p:sldId id="266" r:id="rId13"/>
    <p:sldId id="287" r:id="rId14"/>
    <p:sldId id="282" r:id="rId15"/>
    <p:sldId id="262" r:id="rId16"/>
    <p:sldId id="271" r:id="rId17"/>
    <p:sldId id="272" r:id="rId18"/>
    <p:sldId id="290" r:id="rId19"/>
    <p:sldId id="291" r:id="rId20"/>
    <p:sldId id="295" r:id="rId21"/>
    <p:sldId id="303" r:id="rId22"/>
    <p:sldId id="304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FBBDBE-5B8D-4189-9B54-229EF38F5ECD}" type="doc">
      <dgm:prSet loTypeId="urn:microsoft.com/office/officeart/2005/8/layout/cycle2" loCatId="cycle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EF59304-4026-4C5E-906D-B86CBFB4C806}">
      <dgm:prSet phldrT="[Text]"/>
      <dgm:spPr/>
      <dgm:t>
        <a:bodyPr/>
        <a:lstStyle/>
        <a:p>
          <a:r>
            <a:rPr lang="en-GB" dirty="0"/>
            <a:t>Experience</a:t>
          </a:r>
        </a:p>
      </dgm:t>
    </dgm:pt>
    <dgm:pt modelId="{EB5707A1-E04A-473E-8050-AC14354493CD}" type="parTrans" cxnId="{9C92228D-0955-43D8-A0C4-096FE9F79E47}">
      <dgm:prSet/>
      <dgm:spPr/>
      <dgm:t>
        <a:bodyPr/>
        <a:lstStyle/>
        <a:p>
          <a:endParaRPr lang="en-GB"/>
        </a:p>
      </dgm:t>
    </dgm:pt>
    <dgm:pt modelId="{16AC9671-BB6A-4891-8660-632F25E5A2E0}" type="sibTrans" cxnId="{9C92228D-0955-43D8-A0C4-096FE9F79E47}">
      <dgm:prSet/>
      <dgm:spPr/>
      <dgm:t>
        <a:bodyPr/>
        <a:lstStyle/>
        <a:p>
          <a:endParaRPr lang="en-GB"/>
        </a:p>
      </dgm:t>
    </dgm:pt>
    <dgm:pt modelId="{6CEB9850-5D8A-4A15-B2C8-6E206E6DC4AE}">
      <dgm:prSet phldrT="[Text]"/>
      <dgm:spPr/>
      <dgm:t>
        <a:bodyPr/>
        <a:lstStyle/>
        <a:p>
          <a:r>
            <a:rPr lang="en-GB" dirty="0"/>
            <a:t>Reflection</a:t>
          </a:r>
        </a:p>
      </dgm:t>
    </dgm:pt>
    <dgm:pt modelId="{BB44A0F3-6CED-4883-A77C-C1B1D7E717A4}" type="parTrans" cxnId="{1A8DCD40-E51B-4A2F-8136-F3BC3ECFECAD}">
      <dgm:prSet/>
      <dgm:spPr/>
      <dgm:t>
        <a:bodyPr/>
        <a:lstStyle/>
        <a:p>
          <a:endParaRPr lang="en-GB"/>
        </a:p>
      </dgm:t>
    </dgm:pt>
    <dgm:pt modelId="{B5AA8B40-CE3C-4F3F-A3E2-95588939282C}" type="sibTrans" cxnId="{1A8DCD40-E51B-4A2F-8136-F3BC3ECFECAD}">
      <dgm:prSet/>
      <dgm:spPr/>
      <dgm:t>
        <a:bodyPr/>
        <a:lstStyle/>
        <a:p>
          <a:endParaRPr lang="en-GB"/>
        </a:p>
      </dgm:t>
    </dgm:pt>
    <dgm:pt modelId="{A9C442AC-58D3-47C5-8ED6-6099279FD8AC}">
      <dgm:prSet phldrT="[Text]"/>
      <dgm:spPr/>
      <dgm:t>
        <a:bodyPr/>
        <a:lstStyle/>
        <a:p>
          <a:r>
            <a:rPr lang="en-GB" dirty="0"/>
            <a:t>Action</a:t>
          </a:r>
        </a:p>
      </dgm:t>
    </dgm:pt>
    <dgm:pt modelId="{28C41E56-2620-4125-A3BC-5B44E180A5E5}" type="parTrans" cxnId="{0FE6AFB6-2D34-4208-A9AA-8A0C5DEDD1A3}">
      <dgm:prSet/>
      <dgm:spPr/>
      <dgm:t>
        <a:bodyPr/>
        <a:lstStyle/>
        <a:p>
          <a:endParaRPr lang="en-GB"/>
        </a:p>
      </dgm:t>
    </dgm:pt>
    <dgm:pt modelId="{4973FAA5-B608-49F2-89D1-DCF67D9D3BA4}" type="sibTrans" cxnId="{0FE6AFB6-2D34-4208-A9AA-8A0C5DEDD1A3}">
      <dgm:prSet/>
      <dgm:spPr/>
      <dgm:t>
        <a:bodyPr/>
        <a:lstStyle/>
        <a:p>
          <a:endParaRPr lang="en-GB"/>
        </a:p>
      </dgm:t>
    </dgm:pt>
    <dgm:pt modelId="{703829B9-A4B1-4462-88E9-32BA60D9231A}" type="pres">
      <dgm:prSet presAssocID="{03FBBDBE-5B8D-4189-9B54-229EF38F5ECD}" presName="cycle" presStyleCnt="0">
        <dgm:presLayoutVars>
          <dgm:dir/>
          <dgm:resizeHandles val="exact"/>
        </dgm:presLayoutVars>
      </dgm:prSet>
      <dgm:spPr/>
    </dgm:pt>
    <dgm:pt modelId="{AFBB4DFE-605D-4475-8846-D8C95B3484E0}" type="pres">
      <dgm:prSet presAssocID="{6EF59304-4026-4C5E-906D-B86CBFB4C806}" presName="node" presStyleLbl="node1" presStyleIdx="0" presStyleCnt="3" custScaleX="124056" custScaleY="92993">
        <dgm:presLayoutVars>
          <dgm:bulletEnabled val="1"/>
        </dgm:presLayoutVars>
      </dgm:prSet>
      <dgm:spPr/>
    </dgm:pt>
    <dgm:pt modelId="{9BB18305-88CF-4D46-859B-03FA8782F3E3}" type="pres">
      <dgm:prSet presAssocID="{16AC9671-BB6A-4891-8660-632F25E5A2E0}" presName="sibTrans" presStyleLbl="sibTrans2D1" presStyleIdx="0" presStyleCnt="3"/>
      <dgm:spPr/>
    </dgm:pt>
    <dgm:pt modelId="{B3E059A9-0187-4ABC-B753-A2B3A9618CC5}" type="pres">
      <dgm:prSet presAssocID="{16AC9671-BB6A-4891-8660-632F25E5A2E0}" presName="connectorText" presStyleLbl="sibTrans2D1" presStyleIdx="0" presStyleCnt="3"/>
      <dgm:spPr/>
    </dgm:pt>
    <dgm:pt modelId="{2DB70F1E-36F4-4D78-B5A3-6246200C98D0}" type="pres">
      <dgm:prSet presAssocID="{6CEB9850-5D8A-4A15-B2C8-6E206E6DC4AE}" presName="node" presStyleLbl="node1" presStyleIdx="1" presStyleCnt="3" custScaleX="124056" custScaleY="92993">
        <dgm:presLayoutVars>
          <dgm:bulletEnabled val="1"/>
        </dgm:presLayoutVars>
      </dgm:prSet>
      <dgm:spPr/>
    </dgm:pt>
    <dgm:pt modelId="{6C9F61E4-3FF6-4189-8A77-8172C76841B0}" type="pres">
      <dgm:prSet presAssocID="{B5AA8B40-CE3C-4F3F-A3E2-95588939282C}" presName="sibTrans" presStyleLbl="sibTrans2D1" presStyleIdx="1" presStyleCnt="3"/>
      <dgm:spPr/>
    </dgm:pt>
    <dgm:pt modelId="{C2BCD3FC-0710-48E5-B765-83A5689FE622}" type="pres">
      <dgm:prSet presAssocID="{B5AA8B40-CE3C-4F3F-A3E2-95588939282C}" presName="connectorText" presStyleLbl="sibTrans2D1" presStyleIdx="1" presStyleCnt="3"/>
      <dgm:spPr/>
    </dgm:pt>
    <dgm:pt modelId="{3573B1AF-8DA4-4F65-AB74-EFDC877215FA}" type="pres">
      <dgm:prSet presAssocID="{A9C442AC-58D3-47C5-8ED6-6099279FD8AC}" presName="node" presStyleLbl="node1" presStyleIdx="2" presStyleCnt="3" custScaleX="124056" custScaleY="92993" custRadScaleRad="126169" custRadScaleInc="13998">
        <dgm:presLayoutVars>
          <dgm:bulletEnabled val="1"/>
        </dgm:presLayoutVars>
      </dgm:prSet>
      <dgm:spPr/>
    </dgm:pt>
    <dgm:pt modelId="{4BB2B6AA-E071-4EF3-99FE-CC739E882CC9}" type="pres">
      <dgm:prSet presAssocID="{4973FAA5-B608-49F2-89D1-DCF67D9D3BA4}" presName="sibTrans" presStyleLbl="sibTrans2D1" presStyleIdx="2" presStyleCnt="3"/>
      <dgm:spPr/>
    </dgm:pt>
    <dgm:pt modelId="{9E5CCB28-3742-479D-894D-5C4CFFBC74DC}" type="pres">
      <dgm:prSet presAssocID="{4973FAA5-B608-49F2-89D1-DCF67D9D3BA4}" presName="connectorText" presStyleLbl="sibTrans2D1" presStyleIdx="2" presStyleCnt="3"/>
      <dgm:spPr/>
    </dgm:pt>
  </dgm:ptLst>
  <dgm:cxnLst>
    <dgm:cxn modelId="{6FEA3903-5583-4718-B571-A94D3F9280F0}" type="presOf" srcId="{A9C442AC-58D3-47C5-8ED6-6099279FD8AC}" destId="{3573B1AF-8DA4-4F65-AB74-EFDC877215FA}" srcOrd="0" destOrd="0" presId="urn:microsoft.com/office/officeart/2005/8/layout/cycle2"/>
    <dgm:cxn modelId="{DBEDC00F-A2B3-46E8-B3BF-219E778CE783}" type="presOf" srcId="{6EF59304-4026-4C5E-906D-B86CBFB4C806}" destId="{AFBB4DFE-605D-4475-8846-D8C95B3484E0}" srcOrd="0" destOrd="0" presId="urn:microsoft.com/office/officeart/2005/8/layout/cycle2"/>
    <dgm:cxn modelId="{A210B318-8146-438B-8D12-78B6A21D825F}" type="presOf" srcId="{6CEB9850-5D8A-4A15-B2C8-6E206E6DC4AE}" destId="{2DB70F1E-36F4-4D78-B5A3-6246200C98D0}" srcOrd="0" destOrd="0" presId="urn:microsoft.com/office/officeart/2005/8/layout/cycle2"/>
    <dgm:cxn modelId="{AC5DF033-95E0-4C79-9511-01DE4395596A}" type="presOf" srcId="{4973FAA5-B608-49F2-89D1-DCF67D9D3BA4}" destId="{9E5CCB28-3742-479D-894D-5C4CFFBC74DC}" srcOrd="1" destOrd="0" presId="urn:microsoft.com/office/officeart/2005/8/layout/cycle2"/>
    <dgm:cxn modelId="{1A8DCD40-E51B-4A2F-8136-F3BC3ECFECAD}" srcId="{03FBBDBE-5B8D-4189-9B54-229EF38F5ECD}" destId="{6CEB9850-5D8A-4A15-B2C8-6E206E6DC4AE}" srcOrd="1" destOrd="0" parTransId="{BB44A0F3-6CED-4883-A77C-C1B1D7E717A4}" sibTransId="{B5AA8B40-CE3C-4F3F-A3E2-95588939282C}"/>
    <dgm:cxn modelId="{C84A6D6D-D67A-49C8-B481-EE2A82555954}" type="presOf" srcId="{4973FAA5-B608-49F2-89D1-DCF67D9D3BA4}" destId="{4BB2B6AA-E071-4EF3-99FE-CC739E882CC9}" srcOrd="0" destOrd="0" presId="urn:microsoft.com/office/officeart/2005/8/layout/cycle2"/>
    <dgm:cxn modelId="{3320BA8A-FC76-4E95-80E4-8307BB6DD100}" type="presOf" srcId="{03FBBDBE-5B8D-4189-9B54-229EF38F5ECD}" destId="{703829B9-A4B1-4462-88E9-32BA60D9231A}" srcOrd="0" destOrd="0" presId="urn:microsoft.com/office/officeart/2005/8/layout/cycle2"/>
    <dgm:cxn modelId="{9C92228D-0955-43D8-A0C4-096FE9F79E47}" srcId="{03FBBDBE-5B8D-4189-9B54-229EF38F5ECD}" destId="{6EF59304-4026-4C5E-906D-B86CBFB4C806}" srcOrd="0" destOrd="0" parTransId="{EB5707A1-E04A-473E-8050-AC14354493CD}" sibTransId="{16AC9671-BB6A-4891-8660-632F25E5A2E0}"/>
    <dgm:cxn modelId="{BB5161B4-2AD1-4B01-93D3-C5A5D96210F8}" type="presOf" srcId="{B5AA8B40-CE3C-4F3F-A3E2-95588939282C}" destId="{6C9F61E4-3FF6-4189-8A77-8172C76841B0}" srcOrd="0" destOrd="0" presId="urn:microsoft.com/office/officeart/2005/8/layout/cycle2"/>
    <dgm:cxn modelId="{0FE6AFB6-2D34-4208-A9AA-8A0C5DEDD1A3}" srcId="{03FBBDBE-5B8D-4189-9B54-229EF38F5ECD}" destId="{A9C442AC-58D3-47C5-8ED6-6099279FD8AC}" srcOrd="2" destOrd="0" parTransId="{28C41E56-2620-4125-A3BC-5B44E180A5E5}" sibTransId="{4973FAA5-B608-49F2-89D1-DCF67D9D3BA4}"/>
    <dgm:cxn modelId="{FB3B7DB8-887F-4F49-B43B-37EA67E280E5}" type="presOf" srcId="{B5AA8B40-CE3C-4F3F-A3E2-95588939282C}" destId="{C2BCD3FC-0710-48E5-B765-83A5689FE622}" srcOrd="1" destOrd="0" presId="urn:microsoft.com/office/officeart/2005/8/layout/cycle2"/>
    <dgm:cxn modelId="{BBCDB7C4-9F63-4022-9095-8A3BE51C9AD0}" type="presOf" srcId="{16AC9671-BB6A-4891-8660-632F25E5A2E0}" destId="{9BB18305-88CF-4D46-859B-03FA8782F3E3}" srcOrd="0" destOrd="0" presId="urn:microsoft.com/office/officeart/2005/8/layout/cycle2"/>
    <dgm:cxn modelId="{66FC6CE0-7E96-42AC-BB11-1AE4AC6B0447}" type="presOf" srcId="{16AC9671-BB6A-4891-8660-632F25E5A2E0}" destId="{B3E059A9-0187-4ABC-B753-A2B3A9618CC5}" srcOrd="1" destOrd="0" presId="urn:microsoft.com/office/officeart/2005/8/layout/cycle2"/>
    <dgm:cxn modelId="{2AC5990F-54D5-4053-ACF3-27A95332FD99}" type="presParOf" srcId="{703829B9-A4B1-4462-88E9-32BA60D9231A}" destId="{AFBB4DFE-605D-4475-8846-D8C95B3484E0}" srcOrd="0" destOrd="0" presId="urn:microsoft.com/office/officeart/2005/8/layout/cycle2"/>
    <dgm:cxn modelId="{940E09AA-1E5B-49A8-97AD-F38EA0F1E060}" type="presParOf" srcId="{703829B9-A4B1-4462-88E9-32BA60D9231A}" destId="{9BB18305-88CF-4D46-859B-03FA8782F3E3}" srcOrd="1" destOrd="0" presId="urn:microsoft.com/office/officeart/2005/8/layout/cycle2"/>
    <dgm:cxn modelId="{C90684FF-00DF-4534-A644-767FB3E396A9}" type="presParOf" srcId="{9BB18305-88CF-4D46-859B-03FA8782F3E3}" destId="{B3E059A9-0187-4ABC-B753-A2B3A9618CC5}" srcOrd="0" destOrd="0" presId="urn:microsoft.com/office/officeart/2005/8/layout/cycle2"/>
    <dgm:cxn modelId="{8F28B718-8804-49EF-9982-507C0096FB03}" type="presParOf" srcId="{703829B9-A4B1-4462-88E9-32BA60D9231A}" destId="{2DB70F1E-36F4-4D78-B5A3-6246200C98D0}" srcOrd="2" destOrd="0" presId="urn:microsoft.com/office/officeart/2005/8/layout/cycle2"/>
    <dgm:cxn modelId="{413286FF-0BE2-4967-ACF5-3CC8D152FA67}" type="presParOf" srcId="{703829B9-A4B1-4462-88E9-32BA60D9231A}" destId="{6C9F61E4-3FF6-4189-8A77-8172C76841B0}" srcOrd="3" destOrd="0" presId="urn:microsoft.com/office/officeart/2005/8/layout/cycle2"/>
    <dgm:cxn modelId="{247D2E97-E0E8-44A5-BD1C-CD51887CA912}" type="presParOf" srcId="{6C9F61E4-3FF6-4189-8A77-8172C76841B0}" destId="{C2BCD3FC-0710-48E5-B765-83A5689FE622}" srcOrd="0" destOrd="0" presId="urn:microsoft.com/office/officeart/2005/8/layout/cycle2"/>
    <dgm:cxn modelId="{51EFA280-5085-4C99-9A42-C3D18CE2EB3B}" type="presParOf" srcId="{703829B9-A4B1-4462-88E9-32BA60D9231A}" destId="{3573B1AF-8DA4-4F65-AB74-EFDC877215FA}" srcOrd="4" destOrd="0" presId="urn:microsoft.com/office/officeart/2005/8/layout/cycle2"/>
    <dgm:cxn modelId="{1B716824-94D4-4D03-81E3-CEDDE65A169A}" type="presParOf" srcId="{703829B9-A4B1-4462-88E9-32BA60D9231A}" destId="{4BB2B6AA-E071-4EF3-99FE-CC739E882CC9}" srcOrd="5" destOrd="0" presId="urn:microsoft.com/office/officeart/2005/8/layout/cycle2"/>
    <dgm:cxn modelId="{803C8B30-7933-4FB9-B2AB-269AE43EDA4A}" type="presParOf" srcId="{4BB2B6AA-E071-4EF3-99FE-CC739E882CC9}" destId="{9E5CCB28-3742-479D-894D-5C4CFFBC74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FBBDBE-5B8D-4189-9B54-229EF38F5ECD}" type="doc">
      <dgm:prSet loTypeId="urn:microsoft.com/office/officeart/2005/8/layout/cycle2" loCatId="cycle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EF59304-4026-4C5E-906D-B86CBFB4C806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EB5707A1-E04A-473E-8050-AC14354493CD}" type="parTrans" cxnId="{9C92228D-0955-43D8-A0C4-096FE9F79E47}">
      <dgm:prSet/>
      <dgm:spPr/>
      <dgm:t>
        <a:bodyPr/>
        <a:lstStyle/>
        <a:p>
          <a:endParaRPr lang="en-GB"/>
        </a:p>
      </dgm:t>
    </dgm:pt>
    <dgm:pt modelId="{16AC9671-BB6A-4891-8660-632F25E5A2E0}" type="sibTrans" cxnId="{9C92228D-0955-43D8-A0C4-096FE9F79E47}">
      <dgm:prSet/>
      <dgm:spPr/>
      <dgm:t>
        <a:bodyPr/>
        <a:lstStyle/>
        <a:p>
          <a:endParaRPr lang="en-GB"/>
        </a:p>
      </dgm:t>
    </dgm:pt>
    <dgm:pt modelId="{6CEB9850-5D8A-4A15-B2C8-6E206E6DC4AE}">
      <dgm:prSet phldrT="[Text]"/>
      <dgm:spPr/>
      <dgm:t>
        <a:bodyPr/>
        <a:lstStyle/>
        <a:p>
          <a:r>
            <a:rPr lang="en-GB" dirty="0"/>
            <a:t>So what?</a:t>
          </a:r>
        </a:p>
      </dgm:t>
    </dgm:pt>
    <dgm:pt modelId="{BB44A0F3-6CED-4883-A77C-C1B1D7E717A4}" type="parTrans" cxnId="{1A8DCD40-E51B-4A2F-8136-F3BC3ECFECAD}">
      <dgm:prSet/>
      <dgm:spPr/>
      <dgm:t>
        <a:bodyPr/>
        <a:lstStyle/>
        <a:p>
          <a:endParaRPr lang="en-GB"/>
        </a:p>
      </dgm:t>
    </dgm:pt>
    <dgm:pt modelId="{B5AA8B40-CE3C-4F3F-A3E2-95588939282C}" type="sibTrans" cxnId="{1A8DCD40-E51B-4A2F-8136-F3BC3ECFECAD}">
      <dgm:prSet/>
      <dgm:spPr/>
      <dgm:t>
        <a:bodyPr/>
        <a:lstStyle/>
        <a:p>
          <a:endParaRPr lang="en-GB"/>
        </a:p>
      </dgm:t>
    </dgm:pt>
    <dgm:pt modelId="{A9C442AC-58D3-47C5-8ED6-6099279FD8AC}">
      <dgm:prSet phldrT="[Text]"/>
      <dgm:spPr/>
      <dgm:t>
        <a:bodyPr/>
        <a:lstStyle/>
        <a:p>
          <a:r>
            <a:rPr lang="en-GB" dirty="0"/>
            <a:t>Now what?</a:t>
          </a:r>
        </a:p>
      </dgm:t>
    </dgm:pt>
    <dgm:pt modelId="{28C41E56-2620-4125-A3BC-5B44E180A5E5}" type="parTrans" cxnId="{0FE6AFB6-2D34-4208-A9AA-8A0C5DEDD1A3}">
      <dgm:prSet/>
      <dgm:spPr/>
      <dgm:t>
        <a:bodyPr/>
        <a:lstStyle/>
        <a:p>
          <a:endParaRPr lang="en-GB"/>
        </a:p>
      </dgm:t>
    </dgm:pt>
    <dgm:pt modelId="{4973FAA5-B608-49F2-89D1-DCF67D9D3BA4}" type="sibTrans" cxnId="{0FE6AFB6-2D34-4208-A9AA-8A0C5DEDD1A3}">
      <dgm:prSet/>
      <dgm:spPr/>
      <dgm:t>
        <a:bodyPr/>
        <a:lstStyle/>
        <a:p>
          <a:endParaRPr lang="en-GB"/>
        </a:p>
      </dgm:t>
    </dgm:pt>
    <dgm:pt modelId="{703829B9-A4B1-4462-88E9-32BA60D9231A}" type="pres">
      <dgm:prSet presAssocID="{03FBBDBE-5B8D-4189-9B54-229EF38F5ECD}" presName="cycle" presStyleCnt="0">
        <dgm:presLayoutVars>
          <dgm:dir/>
          <dgm:resizeHandles val="exact"/>
        </dgm:presLayoutVars>
      </dgm:prSet>
      <dgm:spPr/>
    </dgm:pt>
    <dgm:pt modelId="{AFBB4DFE-605D-4475-8846-D8C95B3484E0}" type="pres">
      <dgm:prSet presAssocID="{6EF59304-4026-4C5E-906D-B86CBFB4C806}" presName="node" presStyleLbl="node1" presStyleIdx="0" presStyleCnt="3" custScaleX="124056" custScaleY="92993">
        <dgm:presLayoutVars>
          <dgm:bulletEnabled val="1"/>
        </dgm:presLayoutVars>
      </dgm:prSet>
      <dgm:spPr/>
    </dgm:pt>
    <dgm:pt modelId="{9BB18305-88CF-4D46-859B-03FA8782F3E3}" type="pres">
      <dgm:prSet presAssocID="{16AC9671-BB6A-4891-8660-632F25E5A2E0}" presName="sibTrans" presStyleLbl="sibTrans2D1" presStyleIdx="0" presStyleCnt="3"/>
      <dgm:spPr/>
    </dgm:pt>
    <dgm:pt modelId="{B3E059A9-0187-4ABC-B753-A2B3A9618CC5}" type="pres">
      <dgm:prSet presAssocID="{16AC9671-BB6A-4891-8660-632F25E5A2E0}" presName="connectorText" presStyleLbl="sibTrans2D1" presStyleIdx="0" presStyleCnt="3"/>
      <dgm:spPr/>
    </dgm:pt>
    <dgm:pt modelId="{2DB70F1E-36F4-4D78-B5A3-6246200C98D0}" type="pres">
      <dgm:prSet presAssocID="{6CEB9850-5D8A-4A15-B2C8-6E206E6DC4AE}" presName="node" presStyleLbl="node1" presStyleIdx="1" presStyleCnt="3" custScaleX="124056" custScaleY="92993">
        <dgm:presLayoutVars>
          <dgm:bulletEnabled val="1"/>
        </dgm:presLayoutVars>
      </dgm:prSet>
      <dgm:spPr/>
    </dgm:pt>
    <dgm:pt modelId="{6C9F61E4-3FF6-4189-8A77-8172C76841B0}" type="pres">
      <dgm:prSet presAssocID="{B5AA8B40-CE3C-4F3F-A3E2-95588939282C}" presName="sibTrans" presStyleLbl="sibTrans2D1" presStyleIdx="1" presStyleCnt="3"/>
      <dgm:spPr/>
    </dgm:pt>
    <dgm:pt modelId="{C2BCD3FC-0710-48E5-B765-83A5689FE622}" type="pres">
      <dgm:prSet presAssocID="{B5AA8B40-CE3C-4F3F-A3E2-95588939282C}" presName="connectorText" presStyleLbl="sibTrans2D1" presStyleIdx="1" presStyleCnt="3"/>
      <dgm:spPr/>
    </dgm:pt>
    <dgm:pt modelId="{3573B1AF-8DA4-4F65-AB74-EFDC877215FA}" type="pres">
      <dgm:prSet presAssocID="{A9C442AC-58D3-47C5-8ED6-6099279FD8AC}" presName="node" presStyleLbl="node1" presStyleIdx="2" presStyleCnt="3" custScaleX="124056" custScaleY="92993" custRadScaleRad="126169" custRadScaleInc="13998">
        <dgm:presLayoutVars>
          <dgm:bulletEnabled val="1"/>
        </dgm:presLayoutVars>
      </dgm:prSet>
      <dgm:spPr/>
    </dgm:pt>
    <dgm:pt modelId="{4BB2B6AA-E071-4EF3-99FE-CC739E882CC9}" type="pres">
      <dgm:prSet presAssocID="{4973FAA5-B608-49F2-89D1-DCF67D9D3BA4}" presName="sibTrans" presStyleLbl="sibTrans2D1" presStyleIdx="2" presStyleCnt="3"/>
      <dgm:spPr/>
    </dgm:pt>
    <dgm:pt modelId="{9E5CCB28-3742-479D-894D-5C4CFFBC74DC}" type="pres">
      <dgm:prSet presAssocID="{4973FAA5-B608-49F2-89D1-DCF67D9D3BA4}" presName="connectorText" presStyleLbl="sibTrans2D1" presStyleIdx="2" presStyleCnt="3"/>
      <dgm:spPr/>
    </dgm:pt>
  </dgm:ptLst>
  <dgm:cxnLst>
    <dgm:cxn modelId="{98133C13-DB9B-40EE-B475-48A7A874C75F}" type="presOf" srcId="{6EF59304-4026-4C5E-906D-B86CBFB4C806}" destId="{AFBB4DFE-605D-4475-8846-D8C95B3484E0}" srcOrd="0" destOrd="0" presId="urn:microsoft.com/office/officeart/2005/8/layout/cycle2"/>
    <dgm:cxn modelId="{1A8DCD40-E51B-4A2F-8136-F3BC3ECFECAD}" srcId="{03FBBDBE-5B8D-4189-9B54-229EF38F5ECD}" destId="{6CEB9850-5D8A-4A15-B2C8-6E206E6DC4AE}" srcOrd="1" destOrd="0" parTransId="{BB44A0F3-6CED-4883-A77C-C1B1D7E717A4}" sibTransId="{B5AA8B40-CE3C-4F3F-A3E2-95588939282C}"/>
    <dgm:cxn modelId="{41236948-E326-4C93-BFB2-B0290E3BAE8E}" type="presOf" srcId="{B5AA8B40-CE3C-4F3F-A3E2-95588939282C}" destId="{6C9F61E4-3FF6-4189-8A77-8172C76841B0}" srcOrd="0" destOrd="0" presId="urn:microsoft.com/office/officeart/2005/8/layout/cycle2"/>
    <dgm:cxn modelId="{F184644F-EC92-494D-AF21-712D3761C007}" type="presOf" srcId="{4973FAA5-B608-49F2-89D1-DCF67D9D3BA4}" destId="{4BB2B6AA-E071-4EF3-99FE-CC739E882CC9}" srcOrd="0" destOrd="0" presId="urn:microsoft.com/office/officeart/2005/8/layout/cycle2"/>
    <dgm:cxn modelId="{48118070-139D-4AB0-9963-4FC64A63C6CD}" type="presOf" srcId="{4973FAA5-B608-49F2-89D1-DCF67D9D3BA4}" destId="{9E5CCB28-3742-479D-894D-5C4CFFBC74DC}" srcOrd="1" destOrd="0" presId="urn:microsoft.com/office/officeart/2005/8/layout/cycle2"/>
    <dgm:cxn modelId="{54BD5156-A392-4581-B331-C2E55612A211}" type="presOf" srcId="{16AC9671-BB6A-4891-8660-632F25E5A2E0}" destId="{B3E059A9-0187-4ABC-B753-A2B3A9618CC5}" srcOrd="1" destOrd="0" presId="urn:microsoft.com/office/officeart/2005/8/layout/cycle2"/>
    <dgm:cxn modelId="{24220286-7403-480D-9A33-C7DF4A10DFFC}" type="presOf" srcId="{6CEB9850-5D8A-4A15-B2C8-6E206E6DC4AE}" destId="{2DB70F1E-36F4-4D78-B5A3-6246200C98D0}" srcOrd="0" destOrd="0" presId="urn:microsoft.com/office/officeart/2005/8/layout/cycle2"/>
    <dgm:cxn modelId="{9C92228D-0955-43D8-A0C4-096FE9F79E47}" srcId="{03FBBDBE-5B8D-4189-9B54-229EF38F5ECD}" destId="{6EF59304-4026-4C5E-906D-B86CBFB4C806}" srcOrd="0" destOrd="0" parTransId="{EB5707A1-E04A-473E-8050-AC14354493CD}" sibTransId="{16AC9671-BB6A-4891-8660-632F25E5A2E0}"/>
    <dgm:cxn modelId="{6CDEDD94-4DA8-4C8D-8319-36A5E54CACA0}" type="presOf" srcId="{A9C442AC-58D3-47C5-8ED6-6099279FD8AC}" destId="{3573B1AF-8DA4-4F65-AB74-EFDC877215FA}" srcOrd="0" destOrd="0" presId="urn:microsoft.com/office/officeart/2005/8/layout/cycle2"/>
    <dgm:cxn modelId="{0FE6AFB6-2D34-4208-A9AA-8A0C5DEDD1A3}" srcId="{03FBBDBE-5B8D-4189-9B54-229EF38F5ECD}" destId="{A9C442AC-58D3-47C5-8ED6-6099279FD8AC}" srcOrd="2" destOrd="0" parTransId="{28C41E56-2620-4125-A3BC-5B44E180A5E5}" sibTransId="{4973FAA5-B608-49F2-89D1-DCF67D9D3BA4}"/>
    <dgm:cxn modelId="{AC99AAC0-769F-44BF-8078-36FCE585B76E}" type="presOf" srcId="{16AC9671-BB6A-4891-8660-632F25E5A2E0}" destId="{9BB18305-88CF-4D46-859B-03FA8782F3E3}" srcOrd="0" destOrd="0" presId="urn:microsoft.com/office/officeart/2005/8/layout/cycle2"/>
    <dgm:cxn modelId="{9B6CABDE-2C07-42E7-A21C-7B7993076AF6}" type="presOf" srcId="{B5AA8B40-CE3C-4F3F-A3E2-95588939282C}" destId="{C2BCD3FC-0710-48E5-B765-83A5689FE622}" srcOrd="1" destOrd="0" presId="urn:microsoft.com/office/officeart/2005/8/layout/cycle2"/>
    <dgm:cxn modelId="{EE16B6EB-8638-4714-96C1-3A5CF986C1A0}" type="presOf" srcId="{03FBBDBE-5B8D-4189-9B54-229EF38F5ECD}" destId="{703829B9-A4B1-4462-88E9-32BA60D9231A}" srcOrd="0" destOrd="0" presId="urn:microsoft.com/office/officeart/2005/8/layout/cycle2"/>
    <dgm:cxn modelId="{BF8B5628-6715-4C40-A0E8-60A310163137}" type="presParOf" srcId="{703829B9-A4B1-4462-88E9-32BA60D9231A}" destId="{AFBB4DFE-605D-4475-8846-D8C95B3484E0}" srcOrd="0" destOrd="0" presId="urn:microsoft.com/office/officeart/2005/8/layout/cycle2"/>
    <dgm:cxn modelId="{B36B829E-A81A-44CE-9975-E6095C3D710C}" type="presParOf" srcId="{703829B9-A4B1-4462-88E9-32BA60D9231A}" destId="{9BB18305-88CF-4D46-859B-03FA8782F3E3}" srcOrd="1" destOrd="0" presId="urn:microsoft.com/office/officeart/2005/8/layout/cycle2"/>
    <dgm:cxn modelId="{0F1E1753-1543-442B-AA70-84BD71CC39FA}" type="presParOf" srcId="{9BB18305-88CF-4D46-859B-03FA8782F3E3}" destId="{B3E059A9-0187-4ABC-B753-A2B3A9618CC5}" srcOrd="0" destOrd="0" presId="urn:microsoft.com/office/officeart/2005/8/layout/cycle2"/>
    <dgm:cxn modelId="{AB3C4903-78EE-4B83-BE05-316D64E5393E}" type="presParOf" srcId="{703829B9-A4B1-4462-88E9-32BA60D9231A}" destId="{2DB70F1E-36F4-4D78-B5A3-6246200C98D0}" srcOrd="2" destOrd="0" presId="urn:microsoft.com/office/officeart/2005/8/layout/cycle2"/>
    <dgm:cxn modelId="{70F08E62-4B1B-4BF6-AB2E-44EEEC145699}" type="presParOf" srcId="{703829B9-A4B1-4462-88E9-32BA60D9231A}" destId="{6C9F61E4-3FF6-4189-8A77-8172C76841B0}" srcOrd="3" destOrd="0" presId="urn:microsoft.com/office/officeart/2005/8/layout/cycle2"/>
    <dgm:cxn modelId="{3DC28E3F-A286-4686-B8E7-1DC812AE772A}" type="presParOf" srcId="{6C9F61E4-3FF6-4189-8A77-8172C76841B0}" destId="{C2BCD3FC-0710-48E5-B765-83A5689FE622}" srcOrd="0" destOrd="0" presId="urn:microsoft.com/office/officeart/2005/8/layout/cycle2"/>
    <dgm:cxn modelId="{147973C4-258F-4B04-A44F-A5A7DA4B747E}" type="presParOf" srcId="{703829B9-A4B1-4462-88E9-32BA60D9231A}" destId="{3573B1AF-8DA4-4F65-AB74-EFDC877215FA}" srcOrd="4" destOrd="0" presId="urn:microsoft.com/office/officeart/2005/8/layout/cycle2"/>
    <dgm:cxn modelId="{E387A4B1-BCF8-47A7-A8C7-8B5FACE0810F}" type="presParOf" srcId="{703829B9-A4B1-4462-88E9-32BA60D9231A}" destId="{4BB2B6AA-E071-4EF3-99FE-CC739E882CC9}" srcOrd="5" destOrd="0" presId="urn:microsoft.com/office/officeart/2005/8/layout/cycle2"/>
    <dgm:cxn modelId="{6F67AAE0-6469-44FA-B035-D413D4CFC4C4}" type="presParOf" srcId="{4BB2B6AA-E071-4EF3-99FE-CC739E882CC9}" destId="{9E5CCB28-3742-479D-894D-5C4CFFBC74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B4DFE-605D-4475-8846-D8C95B3484E0}">
      <dsp:nvSpPr>
        <dsp:cNvPr id="0" name=""/>
        <dsp:cNvSpPr/>
      </dsp:nvSpPr>
      <dsp:spPr>
        <a:xfrm>
          <a:off x="2256745" y="100515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Experience</a:t>
          </a:r>
        </a:p>
      </dsp:txBody>
      <dsp:txXfrm>
        <a:off x="2600670" y="358323"/>
        <a:ext cx="1660615" cy="1244805"/>
      </dsp:txXfrm>
    </dsp:sp>
    <dsp:sp modelId="{9BB18305-88CF-4D46-859B-03FA8782F3E3}">
      <dsp:nvSpPr>
        <dsp:cNvPr id="0" name=""/>
        <dsp:cNvSpPr/>
      </dsp:nvSpPr>
      <dsp:spPr>
        <a:xfrm rot="3600000">
          <a:off x="3875365" y="1879737"/>
          <a:ext cx="518189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3914229" y="1940204"/>
        <a:ext cx="362732" cy="383346"/>
      </dsp:txXfrm>
    </dsp:sp>
    <dsp:sp modelId="{2DB70F1E-36F4-4D78-B5A3-6246200C98D0}">
      <dsp:nvSpPr>
        <dsp:cNvPr id="0" name=""/>
        <dsp:cNvSpPr/>
      </dsp:nvSpPr>
      <dsp:spPr>
        <a:xfrm>
          <a:off x="3678374" y="2562850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Reflection</a:t>
          </a:r>
        </a:p>
      </dsp:txBody>
      <dsp:txXfrm>
        <a:off x="4022299" y="2820658"/>
        <a:ext cx="1660615" cy="1244805"/>
      </dsp:txXfrm>
    </dsp:sp>
    <dsp:sp modelId="{6C9F61E4-3FF6-4189-8A77-8172C76841B0}">
      <dsp:nvSpPr>
        <dsp:cNvPr id="0" name=""/>
        <dsp:cNvSpPr/>
      </dsp:nvSpPr>
      <dsp:spPr>
        <a:xfrm rot="10859871">
          <a:off x="2929045" y="3094715"/>
          <a:ext cx="529802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 rot="10800000">
        <a:off x="3087974" y="3223881"/>
        <a:ext cx="370861" cy="383346"/>
      </dsp:txXfrm>
    </dsp:sp>
    <dsp:sp modelId="{3573B1AF-8DA4-4F65-AB74-EFDC877215FA}">
      <dsp:nvSpPr>
        <dsp:cNvPr id="0" name=""/>
        <dsp:cNvSpPr/>
      </dsp:nvSpPr>
      <dsp:spPr>
        <a:xfrm>
          <a:off x="331068" y="2504548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Action</a:t>
          </a:r>
        </a:p>
      </dsp:txBody>
      <dsp:txXfrm>
        <a:off x="674993" y="2762356"/>
        <a:ext cx="1660615" cy="1244805"/>
      </dsp:txXfrm>
    </dsp:sp>
    <dsp:sp modelId="{4BB2B6AA-E071-4EF3-99FE-CC739E882CC9}">
      <dsp:nvSpPr>
        <dsp:cNvPr id="0" name=""/>
        <dsp:cNvSpPr/>
      </dsp:nvSpPr>
      <dsp:spPr>
        <a:xfrm rot="18521725">
          <a:off x="2153578" y="1876709"/>
          <a:ext cx="607618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2187740" y="2075626"/>
        <a:ext cx="425333" cy="3833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B4DFE-605D-4475-8846-D8C95B3484E0}">
      <dsp:nvSpPr>
        <dsp:cNvPr id="0" name=""/>
        <dsp:cNvSpPr/>
      </dsp:nvSpPr>
      <dsp:spPr>
        <a:xfrm>
          <a:off x="2256745" y="100515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What?</a:t>
          </a:r>
        </a:p>
      </dsp:txBody>
      <dsp:txXfrm>
        <a:off x="2600670" y="358323"/>
        <a:ext cx="1660615" cy="1244805"/>
      </dsp:txXfrm>
    </dsp:sp>
    <dsp:sp modelId="{9BB18305-88CF-4D46-859B-03FA8782F3E3}">
      <dsp:nvSpPr>
        <dsp:cNvPr id="0" name=""/>
        <dsp:cNvSpPr/>
      </dsp:nvSpPr>
      <dsp:spPr>
        <a:xfrm rot="3600000">
          <a:off x="3875365" y="1879737"/>
          <a:ext cx="518189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914229" y="1940204"/>
        <a:ext cx="362732" cy="383346"/>
      </dsp:txXfrm>
    </dsp:sp>
    <dsp:sp modelId="{2DB70F1E-36F4-4D78-B5A3-6246200C98D0}">
      <dsp:nvSpPr>
        <dsp:cNvPr id="0" name=""/>
        <dsp:cNvSpPr/>
      </dsp:nvSpPr>
      <dsp:spPr>
        <a:xfrm>
          <a:off x="3678374" y="2562850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So what?</a:t>
          </a:r>
        </a:p>
      </dsp:txBody>
      <dsp:txXfrm>
        <a:off x="4022299" y="2820658"/>
        <a:ext cx="1660615" cy="1244805"/>
      </dsp:txXfrm>
    </dsp:sp>
    <dsp:sp modelId="{6C9F61E4-3FF6-4189-8A77-8172C76841B0}">
      <dsp:nvSpPr>
        <dsp:cNvPr id="0" name=""/>
        <dsp:cNvSpPr/>
      </dsp:nvSpPr>
      <dsp:spPr>
        <a:xfrm rot="10859871">
          <a:off x="2929045" y="3094715"/>
          <a:ext cx="529802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 rot="10800000">
        <a:off x="3087974" y="3223881"/>
        <a:ext cx="370861" cy="383346"/>
      </dsp:txXfrm>
    </dsp:sp>
    <dsp:sp modelId="{3573B1AF-8DA4-4F65-AB74-EFDC877215FA}">
      <dsp:nvSpPr>
        <dsp:cNvPr id="0" name=""/>
        <dsp:cNvSpPr/>
      </dsp:nvSpPr>
      <dsp:spPr>
        <a:xfrm>
          <a:off x="331068" y="2504548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Now what?</a:t>
          </a:r>
        </a:p>
      </dsp:txBody>
      <dsp:txXfrm>
        <a:off x="674993" y="2762356"/>
        <a:ext cx="1660615" cy="1244805"/>
      </dsp:txXfrm>
    </dsp:sp>
    <dsp:sp modelId="{4BB2B6AA-E071-4EF3-99FE-CC739E882CC9}">
      <dsp:nvSpPr>
        <dsp:cNvPr id="0" name=""/>
        <dsp:cNvSpPr/>
      </dsp:nvSpPr>
      <dsp:spPr>
        <a:xfrm rot="18521725">
          <a:off x="2153578" y="1876709"/>
          <a:ext cx="607618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2187740" y="2075626"/>
        <a:ext cx="425333" cy="383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5025E-E7A3-4CE5-8E94-784CB6213C1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2FDEC-A8D8-4307-8EF1-64F0E3483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2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 Although emotions/feelings, attitudes </a:t>
            </a:r>
            <a:r>
              <a:rPr lang="en-GB" dirty="0" err="1"/>
              <a:t>etc</a:t>
            </a:r>
            <a:r>
              <a:rPr lang="en-GB" dirty="0"/>
              <a:t> may play</a:t>
            </a:r>
            <a:r>
              <a:rPr lang="en-GB" baseline="0" dirty="0"/>
              <a:t> a significant role in WHAT we are reflecting upon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29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hand-outs referred to here are ‘reflection getting started’ and ‘dialogue prompt reflection</a:t>
            </a:r>
            <a:r>
              <a:rPr lang="en-GB" baseline="0" dirty="0"/>
              <a:t> activities’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42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This is usually for longer term things, keeping track</a:t>
            </a:r>
            <a:r>
              <a:rPr lang="en-GB" baseline="0" dirty="0"/>
              <a:t> over time. </a:t>
            </a:r>
            <a:r>
              <a:rPr lang="en-GB" dirty="0"/>
              <a:t>(Or you may use </a:t>
            </a:r>
            <a:r>
              <a:rPr lang="en-GB" dirty="0" err="1"/>
              <a:t>PebblePad</a:t>
            </a:r>
            <a:r>
              <a:rPr lang="en-GB" dirty="0"/>
              <a:t> or other online forms)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06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quest.com/docview/214106018?accountid=130472&amp;parentSessionId=F%2Fq4UgIKa%2BIhytjej6%2F01hAVfnKYCZiTOeWeH2Ohn7w%3D&amp;pq-origsite=primo&amp;sourcetype=Scholarly%20Journals" TargetMode="External"/><Relationship Id="rId7" Type="http://schemas.openxmlformats.org/officeDocument/2006/relationships/hyperlink" Target="https://dsdweb.co.uk/wp-content/uploads/2021/10/learning-by-doing-graham-gibbs.pdf" TargetMode="External"/><Relationship Id="rId2" Type="http://schemas.openxmlformats.org/officeDocument/2006/relationships/hyperlink" Target="https://craftingjustice.wordpress.com/wp-content/uploads/2017/04/david-boud-rosemary-keogh-david-walker-reflection_-turning-experience-into-learning-routledge-1985-pp-1-165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ive.org/details/writingwithoutte0000elbo" TargetMode="External"/><Relationship Id="rId5" Type="http://schemas.openxmlformats.org/officeDocument/2006/relationships/hyperlink" Target="https://unitus.org/FULL/DewLog38.pdf" TargetMode="External"/><Relationship Id="rId4" Type="http://schemas.openxmlformats.org/officeDocument/2006/relationships/hyperlink" Target="https://journals.sagepub.com/doi/10.1177/14697874030043004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beginningreflect0000jasp_u1a1" TargetMode="External"/><Relationship Id="rId2" Type="http://schemas.openxmlformats.org/officeDocument/2006/relationships/hyperlink" Target="https://archive.org/details/successfulacadem0000gi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ylorfrancis.com/books/mono/10.4324/9781315237473/reflective-practitioner-donald-sch%C3%B6n" TargetMode="External"/><Relationship Id="rId5" Type="http://schemas.openxmlformats.org/officeDocument/2006/relationships/hyperlink" Target="https://r2.vlereader.com/EpubReader?ean=1780133892505" TargetMode="External"/><Relationship Id="rId4" Type="http://schemas.openxmlformats.org/officeDocument/2006/relationships/hyperlink" Target="https://r1.vlereader.com/Reader?ean=9781118492291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.heacademy.ac.uk/publications/occasionalpaper/occasionalpaper04.pdf" TargetMode="External"/><Relationship Id="rId2" Type="http://schemas.openxmlformats.org/officeDocument/2006/relationships/hyperlink" Target="https://research-ebsco-com.ezproxy.uwtsd.ac.uk/c/onvpsy/viewer/pdf/yut4ipnhtv?route=detai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aylorfrancis.com/books/mono/10.4324/9781003307143/teacher-reflective-practice-handbook-paula-nadine-zwozdiak-myers" TargetMode="External"/><Relationship Id="rId4" Type="http://schemas.openxmlformats.org/officeDocument/2006/relationships/hyperlink" Target="https://reflection.ed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488502" y="4533957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ECSO5004 Reflective Practice: </a:t>
            </a:r>
          </a:p>
          <a:p>
            <a:r>
              <a:rPr lang="en-GB" sz="2800" b="1" dirty="0"/>
              <a:t>Maintaining Professional Standards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1260623" y="5650555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3: </a:t>
            </a:r>
            <a:r>
              <a:rPr lang="en-GB" sz="2800" b="1"/>
              <a:t>What Makes a </a:t>
            </a:r>
            <a:r>
              <a:rPr lang="en-GB" sz="2800" b="1" dirty="0"/>
              <a:t>Reflective Practitioner?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Learning 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915051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did we cover in our last Theme?</a:t>
            </a:r>
          </a:p>
        </p:txBody>
      </p:sp>
    </p:spTree>
    <p:extLst>
      <p:ext uri="{BB962C8B-B14F-4D97-AF65-F5344CB8AC3E}">
        <p14:creationId xmlns:p14="http://schemas.microsoft.com/office/powerpoint/2010/main" val="319571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BADDA-8003-4D12-AC39-93C2E0E98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Being a Reflective Practitioner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CA671-6E66-4213-A432-B43F66A31896}"/>
              </a:ext>
            </a:extLst>
          </p:cNvPr>
          <p:cNvSpPr txBox="1"/>
          <p:nvPr/>
        </p:nvSpPr>
        <p:spPr>
          <a:xfrm>
            <a:off x="457200" y="1556792"/>
            <a:ext cx="822960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Being a reflective practioner should not be an ‘easy’ option.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If done properly it presents challenges to the practioner.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i="1" dirty="0"/>
              <a:t>Discuss what these challenges might be.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i="1" dirty="0"/>
              <a:t>Feedback to your Tutor.</a:t>
            </a:r>
          </a:p>
        </p:txBody>
      </p:sp>
    </p:spTree>
    <p:extLst>
      <p:ext uri="{BB962C8B-B14F-4D97-AF65-F5344CB8AC3E}">
        <p14:creationId xmlns:p14="http://schemas.microsoft.com/office/powerpoint/2010/main" val="225448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8087-1026-47AF-8629-6D5CAE8553EB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Being a Reflective Practitioner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9CD58-6BAE-460B-9E04-F044E06FFF34}"/>
              </a:ext>
            </a:extLst>
          </p:cNvPr>
          <p:cNvSpPr txBox="1"/>
          <p:nvPr/>
        </p:nvSpPr>
        <p:spPr>
          <a:xfrm>
            <a:off x="457200" y="1628800"/>
            <a:ext cx="82296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Being a reflective practioner involves looking at your own practice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a structured sequential way (i.e. the models that we looked at last week)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Using </a:t>
            </a:r>
            <a:r>
              <a:rPr lang="en-GB" sz="3200" u="sng" dirty="0"/>
              <a:t>theory</a:t>
            </a:r>
            <a:r>
              <a:rPr lang="en-GB" sz="3200" dirty="0"/>
              <a:t> and </a:t>
            </a:r>
            <a:r>
              <a:rPr lang="en-GB" sz="3200" u="sng" dirty="0"/>
              <a:t>research</a:t>
            </a:r>
            <a:r>
              <a:rPr lang="en-GB" sz="3200" dirty="0"/>
              <a:t> to evaluate our practice and learn from our experiences</a:t>
            </a:r>
          </a:p>
        </p:txBody>
      </p:sp>
    </p:spTree>
    <p:extLst>
      <p:ext uri="{BB962C8B-B14F-4D97-AF65-F5344CB8AC3E}">
        <p14:creationId xmlns:p14="http://schemas.microsoft.com/office/powerpoint/2010/main" val="261739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8087-1026-47AF-8629-6D5CAE8553EB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Being a Reflective Practitioner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9CD58-6BAE-460B-9E04-F044E06FFF34}"/>
              </a:ext>
            </a:extLst>
          </p:cNvPr>
          <p:cNvSpPr txBox="1"/>
          <p:nvPr/>
        </p:nvSpPr>
        <p:spPr>
          <a:xfrm>
            <a:off x="282498" y="1417638"/>
            <a:ext cx="857900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Reflection is usually undertaken in </a:t>
            </a:r>
            <a:r>
              <a:rPr lang="en-GB" sz="3200" b="1" dirty="0"/>
              <a:t>Supervision</a:t>
            </a:r>
            <a:r>
              <a:rPr lang="en-GB" sz="3200" dirty="0"/>
              <a:t> sessions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These can be 1-2-1 or in groups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b="1" dirty="0"/>
              <a:t>Supervision</a:t>
            </a:r>
            <a:r>
              <a:rPr lang="en-GB" sz="3200" dirty="0"/>
              <a:t> is provided by a Line Manager or another trained professional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i="1" dirty="0"/>
              <a:t>Discuss why Supervision is important to the process.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200" i="1" dirty="0"/>
              <a:t>Feedback to your Tutor.</a:t>
            </a:r>
          </a:p>
        </p:txBody>
      </p:sp>
    </p:spTree>
    <p:extLst>
      <p:ext uri="{BB962C8B-B14F-4D97-AF65-F5344CB8AC3E}">
        <p14:creationId xmlns:p14="http://schemas.microsoft.com/office/powerpoint/2010/main" val="1429784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What is reflection?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8172" y="4706010"/>
            <a:ext cx="7288324" cy="14126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Why do it?</a:t>
            </a:r>
          </a:p>
          <a:p>
            <a:r>
              <a:rPr lang="en-GB" sz="2800" dirty="0"/>
              <a:t>to develop understanding / learning / skills</a:t>
            </a:r>
          </a:p>
          <a:p>
            <a:r>
              <a:rPr lang="en-GB" sz="2800" dirty="0"/>
              <a:t>and give us a path by which to </a:t>
            </a:r>
            <a:r>
              <a:rPr lang="en-GB" sz="2800" b="1" dirty="0"/>
              <a:t>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287DED-9D98-4803-B1AC-1DEE30805E8D}"/>
              </a:ext>
            </a:extLst>
          </p:cNvPr>
          <p:cNvSpPr txBox="1"/>
          <p:nvPr/>
        </p:nvSpPr>
        <p:spPr>
          <a:xfrm>
            <a:off x="318356" y="965392"/>
            <a:ext cx="8507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Exploration / examination of ourselves and our actions (often written but also spoken)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631EBB-88DD-41BC-B572-7AE79791D5DF}"/>
              </a:ext>
            </a:extLst>
          </p:cNvPr>
          <p:cNvSpPr txBox="1"/>
          <p:nvPr/>
        </p:nvSpPr>
        <p:spPr>
          <a:xfrm>
            <a:off x="1187624" y="1930913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That is considered and thoughtful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97F18C-A99C-4FAD-8470-214E18616114}"/>
              </a:ext>
            </a:extLst>
          </p:cNvPr>
          <p:cNvSpPr txBox="1"/>
          <p:nvPr/>
        </p:nvSpPr>
        <p:spPr>
          <a:xfrm>
            <a:off x="1187624" y="23929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That is rational and unemotional*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4E8357-F3F2-4FAF-AACA-3B01EFF1F8E3}"/>
              </a:ext>
            </a:extLst>
          </p:cNvPr>
          <p:cNvSpPr txBox="1"/>
          <p:nvPr/>
        </p:nvSpPr>
        <p:spPr>
          <a:xfrm>
            <a:off x="2195736" y="2866545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*(even though it often deals with feelings, reactions and emotions)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DF0AF4-C755-47AD-ADDB-64849EAD1B6B}"/>
              </a:ext>
            </a:extLst>
          </p:cNvPr>
          <p:cNvSpPr txBox="1"/>
          <p:nvPr/>
        </p:nvSpPr>
        <p:spPr>
          <a:xfrm>
            <a:off x="1200267" y="3771037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relation to theory / wider context / other perspectives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67EEB1-51AB-4B82-9A30-8BFAEE4EAB51}"/>
              </a:ext>
            </a:extLst>
          </p:cNvPr>
          <p:cNvSpPr txBox="1"/>
          <p:nvPr/>
        </p:nvSpPr>
        <p:spPr>
          <a:xfrm>
            <a:off x="7272300" y="630932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Doye</a:t>
            </a:r>
            <a:r>
              <a:rPr lang="en-GB" sz="2000" b="1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355379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Reflection: The basics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6861956" cy="435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371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BB4DFE-605D-4475-8846-D8C95B348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BB18305-88CF-4D46-859B-03FA8782F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B70F1E-36F4-4D78-B5A3-6246200C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9F61E4-3FF6-4189-8A77-8172C76841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73B1AF-8DA4-4F65-AB74-EFDC8772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B2B6AA-E071-4EF3-99FE-CC739E882C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385395" y="138113"/>
            <a:ext cx="8229600" cy="1143000"/>
          </a:xfrm>
        </p:spPr>
        <p:txBody>
          <a:bodyPr/>
          <a:lstStyle/>
          <a:p>
            <a:r>
              <a:rPr lang="en-GB" b="1" dirty="0" err="1"/>
              <a:t>Borton’s</a:t>
            </a:r>
            <a:r>
              <a:rPr lang="en-GB" b="1" dirty="0"/>
              <a:t> (1970) cue questions: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6861956" cy="435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6"/>
          <p:cNvSpPr txBox="1">
            <a:spLocks noChangeArrowheads="1"/>
          </p:cNvSpPr>
          <p:nvPr/>
        </p:nvSpPr>
        <p:spPr bwMode="auto">
          <a:xfrm>
            <a:off x="6660232" y="1024731"/>
            <a:ext cx="2881312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600" dirty="0">
                <a:solidFill>
                  <a:srgbClr val="002060"/>
                </a:solidFill>
                <a:latin typeface="Arial Narrow" pitchFamily="34" charset="0"/>
              </a:rPr>
              <a:t>(Cited in Jasper, 2003, p.99)</a:t>
            </a:r>
          </a:p>
        </p:txBody>
      </p:sp>
    </p:spTree>
    <p:extLst>
      <p:ext uri="{BB962C8B-B14F-4D97-AF65-F5344CB8AC3E}">
        <p14:creationId xmlns:p14="http://schemas.microsoft.com/office/powerpoint/2010/main" val="79456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BB4DFE-605D-4475-8846-D8C95B348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BB18305-88CF-4D46-859B-03FA8782F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B70F1E-36F4-4D78-B5A3-6246200C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9F61E4-3FF6-4189-8A77-8172C76841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73B1AF-8DA4-4F65-AB74-EFDC8772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B2B6AA-E071-4EF3-99FE-CC739E882C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8230-7C4C-4EB6-9764-6CE38E225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Questions for Continuous Improvement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735B4E-8057-4FEC-A6EC-52AB5A247B50}"/>
              </a:ext>
            </a:extLst>
          </p:cNvPr>
          <p:cNvSpPr txBox="1"/>
          <p:nvPr/>
        </p:nvSpPr>
        <p:spPr>
          <a:xfrm>
            <a:off x="323528" y="1700808"/>
            <a:ext cx="83632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‘Kaizen’ is a theory of continuous organisational improvement first developed in Japan.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word can be translated into English as ‘change for the better’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principles of Kaizen include the development of a reflective culture in an organisation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One technique for doing this is to ask questions for continuous improvement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Also known as the 5 </a:t>
            </a:r>
            <a:r>
              <a:rPr lang="en-GB" sz="2400" dirty="0" err="1"/>
              <a:t>Ws</a:t>
            </a:r>
            <a:r>
              <a:rPr lang="en-GB" sz="2400" dirty="0"/>
              <a:t> and an 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1B992B-5012-4849-9FAF-E3DD3154EED3}"/>
              </a:ext>
            </a:extLst>
          </p:cNvPr>
          <p:cNvSpPr txBox="1"/>
          <p:nvPr/>
        </p:nvSpPr>
        <p:spPr>
          <a:xfrm>
            <a:off x="2843808" y="6275585"/>
            <a:ext cx="5976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See for example </a:t>
            </a:r>
            <a:r>
              <a:rPr lang="es-ES" sz="1400" dirty="0"/>
              <a:t>Suárez-Barraza, M. F. and Rodríguez-González, F. G. (2015)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3549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8230-7C4C-4EB6-9764-6CE38E225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Questions for Continuous Improvement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EEDAB6-A182-45A2-9C7F-6ED28FF80071}"/>
              </a:ext>
            </a:extLst>
          </p:cNvPr>
          <p:cNvSpPr txBox="1"/>
          <p:nvPr/>
        </p:nvSpPr>
        <p:spPr>
          <a:xfrm>
            <a:off x="539552" y="1674824"/>
            <a:ext cx="187220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Who?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When?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Where?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9B38A0-0FEF-4C43-BB5C-744656781C94}"/>
              </a:ext>
            </a:extLst>
          </p:cNvPr>
          <p:cNvSpPr txBox="1"/>
          <p:nvPr/>
        </p:nvSpPr>
        <p:spPr>
          <a:xfrm>
            <a:off x="2843808" y="2062727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These questions are useful for the description phase.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F50DD3-1768-45FE-B6B1-899BD7474911}"/>
              </a:ext>
            </a:extLst>
          </p:cNvPr>
          <p:cNvSpPr txBox="1"/>
          <p:nvPr/>
        </p:nvSpPr>
        <p:spPr>
          <a:xfrm>
            <a:off x="3419872" y="3683640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These questions are useful for the analysis phase.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D87160-7A17-474F-9A91-D3B86EA2FA31}"/>
              </a:ext>
            </a:extLst>
          </p:cNvPr>
          <p:cNvSpPr txBox="1"/>
          <p:nvPr/>
        </p:nvSpPr>
        <p:spPr>
          <a:xfrm>
            <a:off x="4499992" y="4655901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This question is useful for the analysis phase.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6ABE8-8499-49B7-AD67-5C038474E1DF}"/>
              </a:ext>
            </a:extLst>
          </p:cNvPr>
          <p:cNvSpPr txBox="1"/>
          <p:nvPr/>
        </p:nvSpPr>
        <p:spPr>
          <a:xfrm>
            <a:off x="1403648" y="3384940"/>
            <a:ext cx="18722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What?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F790CC-6B99-4072-B905-25E711900345}"/>
              </a:ext>
            </a:extLst>
          </p:cNvPr>
          <p:cNvSpPr txBox="1"/>
          <p:nvPr/>
        </p:nvSpPr>
        <p:spPr>
          <a:xfrm>
            <a:off x="2051720" y="473443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337208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9" grpId="0"/>
      <p:bldP spid="10" grpId="0"/>
      <p:bldP spid="11" grpId="0" build="p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Contexts and purposes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288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Episode / experience/ process</a:t>
            </a:r>
          </a:p>
          <a:p>
            <a:pPr lvl="1"/>
            <a:r>
              <a:rPr lang="en-GB" dirty="0"/>
              <a:t>Short/specific e.g. lesson we have taught, procedure we have carried out</a:t>
            </a:r>
          </a:p>
          <a:p>
            <a:pPr lvl="1"/>
            <a:r>
              <a:rPr lang="en-GB" dirty="0"/>
              <a:t>Longer process e.g. project work, group work, course, client-practitioner relationship</a:t>
            </a:r>
          </a:p>
          <a:p>
            <a:r>
              <a:rPr lang="en-GB" dirty="0"/>
              <a:t>Critical incident</a:t>
            </a:r>
          </a:p>
          <a:p>
            <a:pPr lvl="1"/>
            <a:r>
              <a:rPr lang="en-GB" dirty="0"/>
              <a:t>Positive or negative</a:t>
            </a:r>
          </a:p>
          <a:p>
            <a:r>
              <a:rPr lang="en-GB" dirty="0"/>
              <a:t>Our own development, e.g. skills, strengths, challenges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32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What is a critical incident?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8287"/>
            <a:ext cx="8229600" cy="4525963"/>
          </a:xfrm>
        </p:spPr>
        <p:txBody>
          <a:bodyPr/>
          <a:lstStyle/>
          <a:p>
            <a:r>
              <a:rPr lang="en-GB" dirty="0"/>
              <a:t>Something that happened that is, in some way, significant</a:t>
            </a:r>
          </a:p>
          <a:p>
            <a:pPr lvl="1"/>
            <a:r>
              <a:rPr lang="en-GB" dirty="0"/>
              <a:t>For you personally,</a:t>
            </a:r>
          </a:p>
          <a:p>
            <a:pPr lvl="1"/>
            <a:r>
              <a:rPr lang="en-GB" dirty="0"/>
              <a:t>Or in a wider context</a:t>
            </a:r>
          </a:p>
          <a:p>
            <a:r>
              <a:rPr lang="en-GB" dirty="0"/>
              <a:t>and that you can learn from by considering it more deeply</a:t>
            </a:r>
          </a:p>
          <a:p>
            <a:r>
              <a:rPr lang="en-GB" dirty="0"/>
              <a:t>It does not have to be earth-shattering</a:t>
            </a:r>
          </a:p>
          <a:p>
            <a:r>
              <a:rPr lang="en-GB" dirty="0"/>
              <a:t>It can be either positive or negative</a:t>
            </a:r>
          </a:p>
        </p:txBody>
      </p:sp>
    </p:spTree>
    <p:extLst>
      <p:ext uri="{BB962C8B-B14F-4D97-AF65-F5344CB8AC3E}">
        <p14:creationId xmlns:p14="http://schemas.microsoft.com/office/powerpoint/2010/main" val="378871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>
              <a:defRPr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Skills involved</a:t>
            </a: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Self-awareness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Description / factual reporting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Critical analysis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Synthesis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Evaluation </a:t>
            </a:r>
          </a:p>
          <a:p>
            <a:pPr marL="1260475" lvl="2" indent="263525">
              <a:buFont typeface="Wingdings 2" pitchFamily="18" charset="2"/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(Atkins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Schutz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2008, p.26)</a:t>
            </a:r>
          </a:p>
          <a:p>
            <a:pPr>
              <a:buFontTx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buFontTx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N.B. Self-awareness is the main skill that is not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usual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in other academic writing.</a:t>
            </a: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</p:spPr>
        <p:txBody>
          <a:bodyPr/>
          <a:lstStyle/>
          <a:p>
            <a:pPr>
              <a:defRPr/>
            </a:pPr>
            <a:fld id="{195FBE95-00BD-4571-BBB4-9B6AF6D49AA2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23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233" y="1603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Preparing for reflection</a:t>
            </a:r>
            <a:br>
              <a:rPr lang="en-GB" b="1" dirty="0"/>
            </a:br>
            <a:r>
              <a:rPr lang="en-GB" b="1" dirty="0"/>
              <a:t>: Focused free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233" y="1484784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100" dirty="0"/>
              <a:t>This technique can help you to start thinking freely about something.</a:t>
            </a:r>
          </a:p>
          <a:p>
            <a:pPr marL="0" indent="0">
              <a:buNone/>
            </a:pPr>
            <a:endParaRPr lang="en-GB" sz="2600" dirty="0"/>
          </a:p>
          <a:p>
            <a:pPr lvl="0"/>
            <a:r>
              <a:rPr lang="en-GB" sz="3100" dirty="0"/>
              <a:t>Think of one event that you would like to reflect on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Write for 5 -10 minutes </a:t>
            </a:r>
            <a:r>
              <a:rPr lang="en-GB" sz="3100" b="1" dirty="0"/>
              <a:t>without stopping</a:t>
            </a:r>
            <a:r>
              <a:rPr lang="en-GB" sz="3100" dirty="0"/>
              <a:t>, just following your train of thought as if you are talking to yourself on paper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Don’t worry about grammar, spelling, punctuation or anything else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If you wander off the topic, don’t worry, just bring yourself gently back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When the time is up, skim through for any interesting/useful words, phrases, ideas or thoughts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2100" dirty="0"/>
              <a:t>The idea of free writing, from which focused free writing is adapted, was popularised by Peter Elbow (1973)</a:t>
            </a:r>
          </a:p>
        </p:txBody>
      </p:sp>
    </p:spTree>
    <p:extLst>
      <p:ext uri="{BB962C8B-B14F-4D97-AF65-F5344CB8AC3E}">
        <p14:creationId xmlns:p14="http://schemas.microsoft.com/office/powerpoint/2010/main" val="208226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Reflective journal – when to do what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2484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time /straight afterward</a:t>
            </a:r>
          </a:p>
          <a:p>
            <a:r>
              <a:rPr lang="en-GB" sz="2400" dirty="0"/>
              <a:t>Write a description as you see things now</a:t>
            </a:r>
          </a:p>
          <a:p>
            <a:r>
              <a:rPr lang="en-GB" sz="2400" dirty="0"/>
              <a:t>Include your feelings</a:t>
            </a:r>
          </a:p>
          <a:p>
            <a:r>
              <a:rPr lang="en-GB" sz="2400" dirty="0"/>
              <a:t>Note down anything you might want to refer to as ‘evidence’</a:t>
            </a:r>
          </a:p>
          <a:p>
            <a:r>
              <a:rPr lang="en-GB" sz="2400" dirty="0"/>
              <a:t>Note questions or things you might want to explore if they occur to you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96949" y="1484783"/>
            <a:ext cx="361074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Later reflection</a:t>
            </a:r>
          </a:p>
          <a:p>
            <a:r>
              <a:rPr lang="en-GB" sz="2400" dirty="0"/>
              <a:t>Look back objectively at what you wrote</a:t>
            </a:r>
          </a:p>
          <a:p>
            <a:r>
              <a:rPr lang="en-GB" sz="2400" dirty="0"/>
              <a:t>Compare you now with then: changes?</a:t>
            </a:r>
          </a:p>
          <a:p>
            <a:r>
              <a:rPr lang="en-GB" sz="2400" dirty="0"/>
              <a:t>Ask &amp; answer critical questions</a:t>
            </a:r>
          </a:p>
          <a:p>
            <a:pPr lvl="1"/>
            <a:r>
              <a:rPr lang="en-GB" sz="2000" dirty="0"/>
              <a:t>Relate to wider context</a:t>
            </a:r>
          </a:p>
          <a:p>
            <a:pPr lvl="1"/>
            <a:r>
              <a:rPr lang="en-GB" sz="2000" dirty="0"/>
              <a:t>Justify what you say</a:t>
            </a:r>
          </a:p>
          <a:p>
            <a:r>
              <a:rPr lang="en-GB" sz="2400" dirty="0"/>
              <a:t>Learning &amp; moving forward</a:t>
            </a:r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33C6D1-252C-46CA-A044-4A1B49763051}"/>
              </a:ext>
            </a:extLst>
          </p:cNvPr>
          <p:cNvSpPr txBox="1"/>
          <p:nvPr/>
        </p:nvSpPr>
        <p:spPr>
          <a:xfrm>
            <a:off x="5436096" y="60107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Doye</a:t>
            </a:r>
            <a:r>
              <a:rPr lang="en-GB" b="1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224740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>
                <a:latin typeface="Arial Narrow" pitchFamily="34" charset="0"/>
              </a:rPr>
              <a:t>Description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1036711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>
                <a:latin typeface="Arial Narrow" pitchFamily="34" charset="0"/>
              </a:rPr>
              <a:t>Ability to give effective account so that others understand what happened as you saw it: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C58EA2-759A-4BD8-B2D4-61957503E4D3}"/>
              </a:ext>
            </a:extLst>
          </p:cNvPr>
          <p:cNvSpPr txBox="1"/>
          <p:nvPr/>
        </p:nvSpPr>
        <p:spPr>
          <a:xfrm>
            <a:off x="1475656" y="2996952"/>
            <a:ext cx="68407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Pick relevant, significant detail: right amount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Writing = clear, concise, well structured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Objective rather than emotional: thoughts &amp; feelings are recorded rather than colouring account</a:t>
            </a:r>
          </a:p>
        </p:txBody>
      </p:sp>
    </p:spTree>
    <p:extLst>
      <p:ext uri="{BB962C8B-B14F-4D97-AF65-F5344CB8AC3E}">
        <p14:creationId xmlns:p14="http://schemas.microsoft.com/office/powerpoint/2010/main" val="277059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22244" y="160337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b="1" dirty="0">
                <a:latin typeface="Arial Narrow" pitchFamily="34" charset="0"/>
              </a:rPr>
              <a:t>Critical analysis/ evaluation</a:t>
            </a:r>
            <a:endParaRPr lang="en-US" b="1" dirty="0">
              <a:latin typeface="Arial Narrow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 Narrow" pitchFamily="34" charset="0"/>
              </a:rPr>
              <a:t>Aims for deeper understanding</a:t>
            </a:r>
          </a:p>
          <a:p>
            <a:r>
              <a:rPr lang="en-GB" sz="2800" dirty="0">
                <a:latin typeface="Arial Narrow" pitchFamily="34" charset="0"/>
              </a:rPr>
              <a:t>Breaking down into constituent parts</a:t>
            </a:r>
          </a:p>
          <a:p>
            <a:r>
              <a:rPr lang="en-GB" sz="2800" dirty="0">
                <a:latin typeface="Arial Narrow" pitchFamily="34" charset="0"/>
              </a:rPr>
              <a:t>Identifying positives / negatives/ issues</a:t>
            </a:r>
          </a:p>
          <a:p>
            <a:r>
              <a:rPr lang="en-GB" sz="2800" dirty="0">
                <a:latin typeface="Arial Narrow" pitchFamily="34" charset="0"/>
              </a:rPr>
              <a:t>Identifying and challenging assumptions (self &amp; others)</a:t>
            </a:r>
          </a:p>
          <a:p>
            <a:r>
              <a:rPr lang="en-GB" sz="2800" dirty="0">
                <a:latin typeface="Arial Narrow" pitchFamily="34" charset="0"/>
              </a:rPr>
              <a:t>Making connections (other experience, learning)</a:t>
            </a:r>
          </a:p>
          <a:p>
            <a:r>
              <a:rPr lang="en-GB" sz="2800" dirty="0">
                <a:latin typeface="Arial Narrow" pitchFamily="34" charset="0"/>
              </a:rPr>
              <a:t>Relating to external sources, e.g.</a:t>
            </a:r>
          </a:p>
          <a:p>
            <a:pPr lvl="1"/>
            <a:r>
              <a:rPr lang="en-GB" sz="2400" dirty="0">
                <a:latin typeface="Arial Narrow" pitchFamily="34" charset="0"/>
              </a:rPr>
              <a:t>Theory, research, case studies, wider social / political / economic context</a:t>
            </a:r>
          </a:p>
        </p:txBody>
      </p:sp>
    </p:spTree>
    <p:extLst>
      <p:ext uri="{BB962C8B-B14F-4D97-AF65-F5344CB8AC3E}">
        <p14:creationId xmlns:p14="http://schemas.microsoft.com/office/powerpoint/2010/main" val="191940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76D223-91E1-4107-BB6A-9F4ABBA56626}"/>
              </a:ext>
            </a:extLst>
          </p:cNvPr>
          <p:cNvSpPr txBox="1"/>
          <p:nvPr/>
        </p:nvSpPr>
        <p:spPr>
          <a:xfrm>
            <a:off x="755576" y="188640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Reflective Practice in Practice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73B89-8468-4D79-84F2-5167BC0FDDDB}"/>
              </a:ext>
            </a:extLst>
          </p:cNvPr>
          <p:cNvSpPr txBox="1"/>
          <p:nvPr/>
        </p:nvSpPr>
        <p:spPr>
          <a:xfrm>
            <a:off x="899592" y="1052736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 will need to undertake this activity between now and the next session.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Before the next session, using your chosen method of reflection, look back on one learning event that has happened in the intervening period.</a:t>
            </a:r>
          </a:p>
          <a:p>
            <a:pPr algn="ctr"/>
            <a:r>
              <a:rPr lang="en-GB" sz="2800" i="1" dirty="0"/>
              <a:t>This is an opportunity for you to practice using your chosen method of reflection.</a:t>
            </a:r>
          </a:p>
          <a:p>
            <a:pPr algn="ctr"/>
            <a:endParaRPr lang="en-GB" sz="2800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0CE5E3-DA2F-4C09-BF8E-EE5DE13B6C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395034"/>
            <a:ext cx="820459" cy="8204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A9BB56-AE23-40E3-9881-C24D692AF60C}"/>
              </a:ext>
            </a:extLst>
          </p:cNvPr>
          <p:cNvSpPr txBox="1"/>
          <p:nvPr/>
        </p:nvSpPr>
        <p:spPr>
          <a:xfrm>
            <a:off x="3808283" y="5589240"/>
            <a:ext cx="515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Practicing Reflective Practice</a:t>
            </a:r>
          </a:p>
        </p:txBody>
      </p:sp>
    </p:spTree>
    <p:extLst>
      <p:ext uri="{BB962C8B-B14F-4D97-AF65-F5344CB8AC3E}">
        <p14:creationId xmlns:p14="http://schemas.microsoft.com/office/powerpoint/2010/main" val="197443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D9537-7E00-4633-8396-29BD93CEA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r>
              <a:rPr lang="en-GB" b="1" dirty="0"/>
              <a:t>Guided Study Workshop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8EDF1-97C2-4ABE-8E75-97F70D7D86D0}"/>
              </a:ext>
            </a:extLst>
          </p:cNvPr>
          <p:cNvSpPr txBox="1"/>
          <p:nvPr/>
        </p:nvSpPr>
        <p:spPr>
          <a:xfrm>
            <a:off x="755576" y="1700808"/>
            <a:ext cx="74888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our next workshop we will consider the following questions</a:t>
            </a:r>
          </a:p>
          <a:p>
            <a:pPr algn="ctr"/>
            <a:endParaRPr lang="en-GB" sz="28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How did you find using the model?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worked for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did you find more difficult?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lessons have you learnt for your future practice?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2DF5F5-43DA-4F5C-AF3B-C321400F1B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6107872"/>
            <a:ext cx="820459" cy="8204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B23A55-0037-4424-A293-F121D9D80EC2}"/>
              </a:ext>
            </a:extLst>
          </p:cNvPr>
          <p:cNvSpPr txBox="1"/>
          <p:nvPr/>
        </p:nvSpPr>
        <p:spPr>
          <a:xfrm>
            <a:off x="3376235" y="6302078"/>
            <a:ext cx="515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What have I learnt?</a:t>
            </a:r>
          </a:p>
        </p:txBody>
      </p:sp>
    </p:spTree>
    <p:extLst>
      <p:ext uri="{BB962C8B-B14F-4D97-AF65-F5344CB8AC3E}">
        <p14:creationId xmlns:p14="http://schemas.microsoft.com/office/powerpoint/2010/main" val="10459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514035" cy="4929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09B338-AD36-A98E-D554-0EB989146E5C}"/>
              </a:ext>
            </a:extLst>
          </p:cNvPr>
          <p:cNvSpPr txBox="1"/>
          <p:nvPr/>
        </p:nvSpPr>
        <p:spPr>
          <a:xfrm>
            <a:off x="323528" y="836712"/>
            <a:ext cx="849694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Atkins, S. and Schutz, S. (2008) 'Developing the skills for reflective practice', in Bulman, C. and Schutz, S. (eds.) </a:t>
            </a:r>
            <a:r>
              <a:rPr lang="en-GB" sz="1400" i="1" dirty="0"/>
              <a:t>Reflective practice in nursing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Chichester: Blackwell Publishing, pp. 25-54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/>
              <a:t>Boud</a:t>
            </a:r>
            <a:r>
              <a:rPr lang="en-GB" sz="1400" dirty="0"/>
              <a:t>, D. </a:t>
            </a:r>
            <a:r>
              <a:rPr lang="en-GB" sz="1400" i="1" dirty="0"/>
              <a:t>et al </a:t>
            </a:r>
            <a:r>
              <a:rPr lang="en-GB" sz="1400" dirty="0"/>
              <a:t>(eds.) (1985) </a:t>
            </a:r>
            <a:r>
              <a:rPr lang="en-GB" sz="1400" i="1" dirty="0"/>
              <a:t>Reflection Turning experience into learning</a:t>
            </a:r>
            <a:r>
              <a:rPr lang="en-GB" sz="1400" dirty="0"/>
              <a:t>, London: Kogan Page Available at </a:t>
            </a:r>
            <a:r>
              <a:rPr lang="en-GB" sz="1400" dirty="0">
                <a:hlinkClick r:id="rId2"/>
              </a:rPr>
              <a:t>REFLECTION: TURNING EXPERIENCE INTO LEARNING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Crosbie, R. (2005) ‘Learning the soft skills of leadership’ </a:t>
            </a:r>
            <a:r>
              <a:rPr lang="en-GB" sz="1400" i="1" dirty="0"/>
              <a:t>Industrial and Commercial Training</a:t>
            </a:r>
            <a:r>
              <a:rPr lang="en-GB" sz="1400" dirty="0"/>
              <a:t>; Vol:37, Issue:1; pp. 45-51 Available at: </a:t>
            </a:r>
            <a:r>
              <a:rPr lang="en-GB" sz="1400" dirty="0">
                <a:hlinkClick r:id="rId3"/>
              </a:rPr>
              <a:t>Learning the soft skills of leadership – ProQuest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Davis, M. (2003) ‘Barriers to Reflective Practice: The Changing Nature of Higher Education’ </a:t>
            </a:r>
            <a:r>
              <a:rPr lang="en-GB" sz="1400" i="1" dirty="0"/>
              <a:t>Active Learning in Higher Education </a:t>
            </a:r>
            <a:r>
              <a:rPr lang="en-GB" sz="1400" dirty="0"/>
              <a:t>Vol 4, Issue 3, pp. 243 – 255 Available at: </a:t>
            </a:r>
            <a:r>
              <a:rPr lang="en-GB" sz="1400" dirty="0">
                <a:hlinkClick r:id="rId4"/>
              </a:rPr>
              <a:t>Barriers to Reflective Practice: The Changing Nature of Higher Education - Margaret Davis, 2003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Dewey, J. (1938) Logic: The Theory of Inquiry. MN: Rinehart &amp; Winston Available at: </a:t>
            </a:r>
            <a:r>
              <a:rPr lang="en-GB" sz="1400" dirty="0">
                <a:hlinkClick r:id="rId5"/>
              </a:rPr>
              <a:t>Logic: The Theory of Inquiry, 1938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/>
              <a:t>Doye</a:t>
            </a:r>
            <a:r>
              <a:rPr lang="en-GB" sz="1400" dirty="0"/>
              <a:t>, C. (2012) </a:t>
            </a:r>
            <a:r>
              <a:rPr lang="en-GB" sz="1400" i="1" dirty="0"/>
              <a:t>Reflection and Reflective Practice</a:t>
            </a:r>
            <a:r>
              <a:rPr lang="en-GB" sz="1400" dirty="0"/>
              <a:t> University of Edinburgh: Institute for Academic Development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Elbow, P. (1973) </a:t>
            </a:r>
            <a:r>
              <a:rPr lang="en-GB" sz="1400" i="1" dirty="0"/>
              <a:t>Writing Without Teachers</a:t>
            </a:r>
            <a:r>
              <a:rPr lang="en-GB" sz="1400" dirty="0"/>
              <a:t>. New York: Oxford University Press Available at: </a:t>
            </a:r>
            <a:r>
              <a:rPr lang="en-GB" sz="1400" dirty="0">
                <a:hlinkClick r:id="rId6"/>
              </a:rPr>
              <a:t>Writing without teachers : Elbow, Peter : Free Download, Borrow, and Streaming : Internet Archive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/>
              <a:t>Eraut</a:t>
            </a:r>
            <a:r>
              <a:rPr lang="en-GB" sz="1400" dirty="0"/>
              <a:t>, Michael (1995), </a:t>
            </a:r>
            <a:r>
              <a:rPr lang="en-GB" sz="1400" i="1" dirty="0"/>
              <a:t>Schon Shock, a case for refraining reflection-in-action</a:t>
            </a:r>
            <a:r>
              <a:rPr lang="en-GB" sz="1400" dirty="0"/>
              <a:t>, London: Routledge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Gibbs, G. (1988, 2013) </a:t>
            </a:r>
            <a:r>
              <a:rPr lang="en-GB" sz="1400" i="1" dirty="0"/>
              <a:t>Learning by Doing: A Guide to teaching and learning methods</a:t>
            </a:r>
            <a:r>
              <a:rPr lang="en-GB" sz="1400" dirty="0"/>
              <a:t>. Oxford: Further Education Unit, Oxford Brookes University Available at: </a:t>
            </a:r>
            <a:r>
              <a:rPr lang="en-GB" sz="1400" dirty="0">
                <a:hlinkClick r:id="rId7"/>
              </a:rPr>
              <a:t>Learning by Doing</a:t>
            </a:r>
            <a:r>
              <a:rPr lang="en-GB" sz="1400" dirty="0"/>
              <a:t> [Accessed 19/11/2024]</a:t>
            </a:r>
          </a:p>
        </p:txBody>
      </p:sp>
    </p:spTree>
    <p:extLst>
      <p:ext uri="{BB962C8B-B14F-4D97-AF65-F5344CB8AC3E}">
        <p14:creationId xmlns:p14="http://schemas.microsoft.com/office/powerpoint/2010/main" val="1511797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33352"/>
            <a:ext cx="7514035" cy="4929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06AAE8-5284-A882-765D-8BFD6D186EA9}"/>
              </a:ext>
            </a:extLst>
          </p:cNvPr>
          <p:cNvSpPr txBox="1"/>
          <p:nvPr/>
        </p:nvSpPr>
        <p:spPr>
          <a:xfrm>
            <a:off x="323528" y="692696"/>
            <a:ext cx="835292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Gillett, A., Hammond, A. and </a:t>
            </a:r>
            <a:r>
              <a:rPr lang="en-GB" sz="1400" dirty="0" err="1"/>
              <a:t>Martala</a:t>
            </a:r>
            <a:r>
              <a:rPr lang="en-GB" sz="1400" dirty="0"/>
              <a:t>, M. (2009) </a:t>
            </a:r>
            <a:r>
              <a:rPr lang="en-GB" sz="1400" i="1" dirty="0"/>
              <a:t>Successful academic writing</a:t>
            </a:r>
            <a:r>
              <a:rPr lang="en-GB" sz="1400" dirty="0"/>
              <a:t>. Harlow: Pearson Education Limited. Available at: </a:t>
            </a:r>
            <a:r>
              <a:rPr lang="en-GB" sz="1400" dirty="0">
                <a:hlinkClick r:id="rId2"/>
              </a:rPr>
              <a:t>Successful academic writing : Gillet, Andy : Free Download, Borrow, and Streaming : Internet Archive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/>
              <a:t>Ixer</a:t>
            </a:r>
            <a:r>
              <a:rPr lang="en-GB" sz="1400" dirty="0"/>
              <a:t>, G. (2003) ‘Developing the relationship between reflective practice &amp; social work values’. </a:t>
            </a:r>
            <a:r>
              <a:rPr lang="en-GB" sz="1400" i="1" dirty="0"/>
              <a:t>Journal of Practice Teaching</a:t>
            </a:r>
            <a:r>
              <a:rPr lang="en-GB" sz="1400" dirty="0"/>
              <a:t>, 5, 1, pp 7-22.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Jasper, M. (2003) </a:t>
            </a:r>
            <a:r>
              <a:rPr lang="en-GB" sz="1400" i="1" dirty="0"/>
              <a:t>Beginning reflective practice</a:t>
            </a:r>
            <a:r>
              <a:rPr lang="en-GB" sz="1400" dirty="0"/>
              <a:t>. Cheltenham: Nelson Thornes Ltd Available at: </a:t>
            </a:r>
            <a:r>
              <a:rPr lang="en-GB" sz="1400" dirty="0">
                <a:hlinkClick r:id="rId3"/>
              </a:rPr>
              <a:t>Beginning reflective practice : Jasper, Melanie : Free Download, Borrow, and Streaming : Internet Archive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Johns, C. (2013). </a:t>
            </a:r>
            <a:r>
              <a:rPr lang="en-GB" sz="1400" i="1" dirty="0"/>
              <a:t>Becoming a Reflective Practitioner</a:t>
            </a:r>
            <a:r>
              <a:rPr lang="en-GB" sz="1400" dirty="0"/>
              <a:t>. London: Wiley &amp; Sons Available at: </a:t>
            </a:r>
            <a:r>
              <a:rPr lang="en-GB" sz="1400" dirty="0">
                <a:hlinkClick r:id="rId4"/>
              </a:rPr>
              <a:t>- </a:t>
            </a:r>
            <a:r>
              <a:rPr lang="en-GB" sz="1400" dirty="0" err="1">
                <a:hlinkClick r:id="rId4"/>
              </a:rPr>
              <a:t>VleReader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Kolb, D. A. (2015) </a:t>
            </a:r>
            <a:r>
              <a:rPr lang="en-GB" sz="1400" i="1" dirty="0"/>
              <a:t>Experiential Learning</a:t>
            </a:r>
            <a:r>
              <a:rPr lang="en-GB" sz="1400" dirty="0"/>
              <a:t>, Englewood Cliffs, NJ.: Prentice Hall Available at: </a:t>
            </a:r>
            <a:r>
              <a:rPr lang="en-GB" sz="1400" dirty="0" err="1">
                <a:hlinkClick r:id="rId5"/>
              </a:rPr>
              <a:t>EpubReader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O’Donnell, A.M. et al (2012) Educational Psychology: Reflection for Action Hoboken: J. Wiley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Schön, D. (1987) </a:t>
            </a:r>
            <a:r>
              <a:rPr lang="en-GB" sz="1400" i="1" dirty="0"/>
              <a:t>Educating the Reflective Practitioner</a:t>
            </a:r>
            <a:r>
              <a:rPr lang="en-GB" sz="1400" dirty="0"/>
              <a:t>, San Francisco: Jossey-Bass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Schön, D. (2016) </a:t>
            </a:r>
            <a:r>
              <a:rPr lang="en-GB" sz="1400" i="1" dirty="0"/>
              <a:t>The Reflective Practitioner: How professionals think in action</a:t>
            </a:r>
            <a:r>
              <a:rPr lang="en-GB" sz="1400" dirty="0"/>
              <a:t> London: Routledge Available at: </a:t>
            </a:r>
            <a:r>
              <a:rPr lang="en-GB" sz="1400" dirty="0">
                <a:hlinkClick r:id="rId6"/>
              </a:rPr>
              <a:t>The Reflective Practitioner | How Professionals Think in Action | Dona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583091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33352"/>
            <a:ext cx="7514035" cy="4929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06AAE8-5284-A882-765D-8BFD6D186EA9}"/>
              </a:ext>
            </a:extLst>
          </p:cNvPr>
          <p:cNvSpPr txBox="1"/>
          <p:nvPr/>
        </p:nvSpPr>
        <p:spPr>
          <a:xfrm>
            <a:off x="323528" y="692696"/>
            <a:ext cx="835292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Suárez-Barraza, M. F. and Rodríguez-González, F. G. (2015) ‘Bringing Kaizen to the classroom: lessons learned in an Operations Management course’, </a:t>
            </a:r>
            <a:r>
              <a:rPr lang="en-GB" sz="1400" i="1" dirty="0"/>
              <a:t>Total Quality Management &amp; Business Excellence</a:t>
            </a:r>
            <a:r>
              <a:rPr lang="en-GB" sz="1400" dirty="0"/>
              <a:t>, 26(9/10), pp. 1002–1016 </a:t>
            </a:r>
            <a:r>
              <a:rPr lang="en-GB" sz="1400" dirty="0">
                <a:hlinkClick r:id="rId2"/>
              </a:rPr>
              <a:t>Bringing Kaizen to the classroom: lessons learned in an Operations Management course. – EBSCO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Tate, S. &amp; Sills, M. (eds) (2004). The Development of Critical Reflection in the Health Professions. London; Higher Education Authority Available at: </a:t>
            </a:r>
            <a:r>
              <a:rPr lang="en-GB" sz="1400" b="0" i="0" u="sng" dirty="0">
                <a:solidFill>
                  <a:srgbClr val="108475"/>
                </a:solidFill>
                <a:effectLst/>
                <a:latin typeface="KarlaRegular"/>
                <a:hlinkClick r:id="rId3"/>
              </a:rPr>
              <a:t>http://www.health.heacademy.ac.uk/publications/occasionalpaper/occasionalpaper04.pdf</a:t>
            </a:r>
            <a:r>
              <a:rPr lang="en-GB" sz="1400" dirty="0"/>
              <a:t> </a:t>
            </a:r>
            <a:r>
              <a:rPr lang="en-GB" sz="1400" dirty="0">
                <a:solidFill>
                  <a:srgbClr val="FF0000"/>
                </a:solidFill>
              </a:rPr>
              <a:t>[Link not working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University of Edinburgh (2024)  </a:t>
            </a:r>
            <a:r>
              <a:rPr lang="en-GB" sz="1400" i="1" dirty="0"/>
              <a:t>Reflection Toolkit</a:t>
            </a:r>
            <a:r>
              <a:rPr lang="en-GB" sz="1400" dirty="0"/>
              <a:t> Available at: </a:t>
            </a:r>
            <a:r>
              <a:rPr lang="en-GB" sz="1400" dirty="0">
                <a:hlinkClick r:id="rId4"/>
              </a:rPr>
              <a:t>Reflection Toolkit | Reflection Toolkit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Zwozdiak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-Myers, P.N. (2023)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Teacher’s Reflective Practice Handbook : Becoming an Extended Professional through Enacting Evidence-Informed Practice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New York: Routledge. Available at </a:t>
            </a:r>
            <a:r>
              <a:rPr lang="en-GB" sz="1400" dirty="0">
                <a:hlinkClick r:id="rId5"/>
              </a:rPr>
              <a:t>The Teacher's Reflective Practice Handbook | Becoming an Extended Prof</a:t>
            </a:r>
            <a:r>
              <a:rPr lang="en-GB" sz="1400" dirty="0"/>
              <a:t> [Accessed 19/11/2024]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1178762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583</TotalTime>
  <Words>1839</Words>
  <Application>Microsoft Office PowerPoint</Application>
  <PresentationFormat>On-screen Show (4:3)</PresentationFormat>
  <Paragraphs>164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KarlaRegular</vt:lpstr>
      <vt:lpstr>Arial</vt:lpstr>
      <vt:lpstr>Arial Narrow</vt:lpstr>
      <vt:lpstr>Calibri</vt:lpstr>
      <vt:lpstr>Source Sans Pro</vt:lpstr>
      <vt:lpstr>Wingdings 2</vt:lpstr>
      <vt:lpstr>UWTSD blue background</vt:lpstr>
      <vt:lpstr>PowerPoint Presentation</vt:lpstr>
      <vt:lpstr>Learning Review</vt:lpstr>
      <vt:lpstr>Being a Reflective Practitioner</vt:lpstr>
      <vt:lpstr>PowerPoint Presentation</vt:lpstr>
      <vt:lpstr>PowerPoint Presentation</vt:lpstr>
      <vt:lpstr>What is reflection?</vt:lpstr>
      <vt:lpstr>Reflection: The basics</vt:lpstr>
      <vt:lpstr>Borton’s (1970) cue questions:</vt:lpstr>
      <vt:lpstr>Questions for Continuous Improvement</vt:lpstr>
      <vt:lpstr>Questions for Continuous Improvement</vt:lpstr>
      <vt:lpstr>Contexts and purposes</vt:lpstr>
      <vt:lpstr>What is a critical incident?</vt:lpstr>
      <vt:lpstr>Skills involved</vt:lpstr>
      <vt:lpstr>Preparing for reflection : Focused free writing</vt:lpstr>
      <vt:lpstr>Reflective journal – when to do what</vt:lpstr>
      <vt:lpstr>Description </vt:lpstr>
      <vt:lpstr>Critical analysis/ evaluation</vt:lpstr>
      <vt:lpstr>PowerPoint Presentation</vt:lpstr>
      <vt:lpstr>Reflective Practice Guided Study Workshop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48</cp:revision>
  <dcterms:created xsi:type="dcterms:W3CDTF">2018-09-29T14:18:48Z</dcterms:created>
  <dcterms:modified xsi:type="dcterms:W3CDTF">2024-11-19T10:49:57Z</dcterms:modified>
</cp:coreProperties>
</file>