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17" r:id="rId3"/>
    <p:sldId id="316" r:id="rId4"/>
    <p:sldId id="312" r:id="rId5"/>
    <p:sldId id="300" r:id="rId6"/>
    <p:sldId id="313" r:id="rId7"/>
    <p:sldId id="314" r:id="rId8"/>
    <p:sldId id="307" r:id="rId9"/>
    <p:sldId id="311" r:id="rId10"/>
    <p:sldId id="318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84" d="100"/>
          <a:sy n="84" d="100"/>
        </p:scale>
        <p:origin x="20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29/10/2020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LCDB7003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Qualitative Research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 4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NZ" sz="4800" b="1" dirty="0">
                <a:solidFill>
                  <a:schemeClr val="accent2"/>
                </a:solidFill>
              </a:rPr>
              <a:t>Foundation of Qual Research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>
            <a:extLst>
              <a:ext uri="{FF2B5EF4-FFF2-40B4-BE49-F238E27FC236}">
                <a16:creationId xmlns:a16="http://schemas.microsoft.com/office/drawing/2014/main" id="{E1AE60F0-6415-3F42-A9E8-F7056AA7DF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620688"/>
            <a:ext cx="7772400" cy="45386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7200" b="1" dirty="0">
                <a:solidFill>
                  <a:srgbClr val="011893"/>
                </a:solidFill>
              </a:rPr>
              <a:t>What kind of researcher are you?</a:t>
            </a:r>
          </a:p>
        </p:txBody>
      </p:sp>
    </p:spTree>
    <p:extLst>
      <p:ext uri="{BB962C8B-B14F-4D97-AF65-F5344CB8AC3E}">
        <p14:creationId xmlns:p14="http://schemas.microsoft.com/office/powerpoint/2010/main" val="442682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6E6AC3-CA67-EA49-BE9B-73F0AEF1D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Research onion for futures studies Source: author following Saunders et...  | Download Scientific Diagram">
            <a:extLst>
              <a:ext uri="{FF2B5EF4-FFF2-40B4-BE49-F238E27FC236}">
                <a16:creationId xmlns:a16="http://schemas.microsoft.com/office/drawing/2014/main" id="{82A31322-67D8-EB48-9B5C-1E340D005D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524"/>
            <a:ext cx="9144000" cy="672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404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AABFFDCC-9E8C-D645-BE00-03FB6D670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874713"/>
          </a:xfrm>
        </p:spPr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D90FC776-AEE9-284E-9FF7-759B5E3B47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Starts with questioning, understanding,</a:t>
            </a:r>
          </a:p>
          <a:p>
            <a:pPr>
              <a:buFontTx/>
              <a:buNone/>
            </a:pPr>
            <a:r>
              <a:rPr lang="en-GB" altLang="en-US"/>
              <a:t>examining &amp; developing.......</a:t>
            </a:r>
          </a:p>
          <a:p>
            <a:r>
              <a:rPr lang="en-GB" altLang="en-US"/>
              <a:t>What do we understand?</a:t>
            </a:r>
          </a:p>
          <a:p>
            <a:r>
              <a:rPr lang="en-GB" altLang="en-US"/>
              <a:t>How do we understand?</a:t>
            </a:r>
          </a:p>
          <a:p>
            <a:r>
              <a:rPr lang="en-GB" altLang="en-US"/>
              <a:t>True or false?</a:t>
            </a:r>
          </a:p>
          <a:p>
            <a:r>
              <a:rPr lang="en-GB" altLang="en-US"/>
              <a:t>What can be implied &amp; infered?</a:t>
            </a:r>
          </a:p>
          <a:p>
            <a:endParaRPr lang="en-GB" altLang="en-US"/>
          </a:p>
          <a:p>
            <a:pPr>
              <a:buFontTx/>
              <a:buNone/>
            </a:pPr>
            <a:endParaRPr lang="en-GB" altLang="en-US"/>
          </a:p>
          <a:p>
            <a:endParaRPr lang="en-GB" altLang="en-US"/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9039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85C81652-1CA0-2F4D-BE8E-7B3291FA6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874713"/>
          </a:xfrm>
        </p:spPr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D7E55F87-39D1-3F45-8E3B-90BCB88ED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/>
              <a:t>Ontology: The study of </a:t>
            </a:r>
            <a:r>
              <a:rPr lang="en-US" altLang="en-US" i="1"/>
              <a:t>being</a:t>
            </a:r>
          </a:p>
          <a:p>
            <a:pPr algn="ctr">
              <a:buFontTx/>
              <a:buNone/>
            </a:pPr>
            <a:r>
              <a:rPr lang="en-US" altLang="en-US" i="1"/>
              <a:t> </a:t>
            </a:r>
            <a:endParaRPr lang="en-US" altLang="en-US"/>
          </a:p>
          <a:p>
            <a:r>
              <a:rPr lang="en-US" altLang="en-US"/>
              <a:t>What exists in the world?</a:t>
            </a:r>
          </a:p>
          <a:p>
            <a:endParaRPr lang="en-US" altLang="en-US"/>
          </a:p>
          <a:p>
            <a:r>
              <a:rPr lang="en-US" altLang="en-US"/>
              <a:t>What is the nature of existence?</a:t>
            </a:r>
          </a:p>
          <a:p>
            <a:pPr>
              <a:buFontTx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1951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35B3C93-8B5A-594C-BA81-993965A14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5215"/>
            <a:ext cx="7772400" cy="947738"/>
          </a:xfrm>
        </p:spPr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A7A4628D-79F5-F445-8B66-F00654A67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80729"/>
            <a:ext cx="9036496" cy="511527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sz="3600" dirty="0"/>
              <a:t>Ontology</a:t>
            </a:r>
          </a:p>
          <a:p>
            <a:pPr>
              <a:buFontTx/>
              <a:buNone/>
            </a:pPr>
            <a:r>
              <a:rPr lang="en-GB" altLang="en-US" sz="2400" dirty="0"/>
              <a:t>A body of formally represented knowledge based on</a:t>
            </a:r>
          </a:p>
          <a:p>
            <a:pPr>
              <a:buFontTx/>
              <a:buNone/>
            </a:pPr>
            <a:r>
              <a:rPr lang="en-GB" altLang="en-US" sz="2400" dirty="0"/>
              <a:t>conceptualisations: the objects, concepts and other entities that</a:t>
            </a:r>
          </a:p>
          <a:p>
            <a:pPr>
              <a:buFontTx/>
              <a:buNone/>
            </a:pPr>
            <a:r>
              <a:rPr lang="en-GB" altLang="en-US" sz="2400" dirty="0"/>
              <a:t>are assumed to exist in some area of interest and the</a:t>
            </a:r>
          </a:p>
          <a:p>
            <a:pPr>
              <a:buFontTx/>
              <a:buNone/>
            </a:pPr>
            <a:r>
              <a:rPr lang="en-GB" altLang="en-US" sz="2400" dirty="0"/>
              <a:t>relationships that hold among them. A conceptualisation is an</a:t>
            </a:r>
          </a:p>
          <a:p>
            <a:pPr>
              <a:buFontTx/>
              <a:buNone/>
            </a:pPr>
            <a:r>
              <a:rPr lang="en-GB" altLang="en-US" sz="2400" dirty="0"/>
              <a:t>abstract, simplified view of the world that we wish to represent</a:t>
            </a:r>
          </a:p>
          <a:p>
            <a:pPr>
              <a:buFontTx/>
              <a:buNone/>
            </a:pPr>
            <a:r>
              <a:rPr lang="en-GB" altLang="en-US" sz="2400" dirty="0"/>
              <a:t>for some purpose.</a:t>
            </a:r>
          </a:p>
          <a:p>
            <a:pPr>
              <a:buFontTx/>
              <a:buNone/>
            </a:pPr>
            <a:r>
              <a:rPr lang="en-GB" altLang="en-US" sz="2400" dirty="0"/>
              <a:t>Every knowledge base, knowledge-based or knowledge-level</a:t>
            </a:r>
          </a:p>
          <a:p>
            <a:pPr>
              <a:buFontTx/>
              <a:buNone/>
            </a:pPr>
            <a:r>
              <a:rPr lang="en-GB" altLang="en-US" sz="2400" dirty="0"/>
              <a:t>Agent is committed to some conceptualisation, explicitly or</a:t>
            </a:r>
          </a:p>
          <a:p>
            <a:pPr>
              <a:buFontTx/>
              <a:buNone/>
            </a:pPr>
            <a:r>
              <a:rPr lang="en-GB" altLang="en-US" sz="2400" dirty="0"/>
              <a:t>implicitly.</a:t>
            </a:r>
          </a:p>
          <a:p>
            <a:pPr>
              <a:buFontTx/>
              <a:buNone/>
            </a:pPr>
            <a:r>
              <a:rPr lang="en-GB" alt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7638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AC3B8B92-7967-9C45-9C12-F6A4665CD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36" y="188640"/>
            <a:ext cx="7772400" cy="874713"/>
          </a:xfrm>
        </p:spPr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GB" altLang="en-US" dirty="0">
              <a:solidFill>
                <a:srgbClr val="011893"/>
              </a:solidFill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F3CAA550-24D3-7944-BB3E-939DAB0266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089289"/>
            <a:ext cx="7772400" cy="4683125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sz="2800" dirty="0"/>
              <a:t>Ontological positions</a:t>
            </a:r>
          </a:p>
          <a:p>
            <a:r>
              <a:rPr lang="en-GB" altLang="en-US" sz="2800" dirty="0"/>
              <a:t>Naturalist			Constructivist</a:t>
            </a:r>
          </a:p>
          <a:p>
            <a:r>
              <a:rPr lang="en-GB" altLang="en-US" sz="2800" dirty="0"/>
              <a:t>Positivist				Interpretivist</a:t>
            </a:r>
          </a:p>
          <a:p>
            <a:r>
              <a:rPr lang="en-GB" altLang="en-US" sz="2800" dirty="0"/>
              <a:t>Materialist			Idealist</a:t>
            </a:r>
          </a:p>
          <a:p>
            <a:r>
              <a:rPr lang="en-GB" altLang="en-US" sz="2800" dirty="0"/>
              <a:t>Empiricist			Relativist</a:t>
            </a:r>
          </a:p>
          <a:p>
            <a:r>
              <a:rPr lang="en-GB" altLang="en-US" sz="2800" dirty="0"/>
              <a:t>External reality			Internalised</a:t>
            </a:r>
          </a:p>
          <a:p>
            <a:r>
              <a:rPr lang="en-GB" altLang="en-US" sz="2800" dirty="0"/>
              <a:t>Independent			Dependent</a:t>
            </a:r>
          </a:p>
          <a:p>
            <a:r>
              <a:rPr lang="en-GB" altLang="en-US" sz="2800" dirty="0"/>
              <a:t>Objective				Subjective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99350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8559E7F2-FC18-E948-871C-7216884372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874713"/>
          </a:xfrm>
        </p:spPr>
        <p:txBody>
          <a:bodyPr/>
          <a:lstStyle/>
          <a:p>
            <a:pPr eaLnBrk="1" hangingPunct="1"/>
            <a:r>
              <a:rPr lang="en-GB" altLang="en-US" sz="4000" b="1" i="1" dirty="0">
                <a:solidFill>
                  <a:srgbClr val="011893"/>
                </a:solidFill>
              </a:rPr>
              <a:t>Qualitative Research </a:t>
            </a:r>
            <a:endParaRPr lang="en-GB" altLang="en-US" sz="4000" dirty="0">
              <a:solidFill>
                <a:srgbClr val="011893"/>
              </a:solidFill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E2A5BA8-629B-204E-A579-D7E0C83616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/>
              <a:t>Epistemology: The study of knowledge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is the nature of truth: How do we </a:t>
            </a:r>
            <a:r>
              <a:rPr lang="en-GB" altLang="en-US" i="1"/>
              <a:t>know?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is valid understanding?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3643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A5BB836A-39F2-6242-B94D-5DF334ECE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768" y="94298"/>
            <a:ext cx="7772400" cy="874713"/>
          </a:xfrm>
        </p:spPr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F1A7DC5-8B07-CC46-B583-8DB07B89D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69011"/>
            <a:ext cx="8856984" cy="4538662"/>
          </a:xfrm>
        </p:spPr>
        <p:txBody>
          <a:bodyPr/>
          <a:lstStyle/>
          <a:p>
            <a:pPr algn="ctr">
              <a:buFontTx/>
              <a:buNone/>
            </a:pPr>
            <a:r>
              <a:rPr lang="en-US" altLang="en-US" dirty="0"/>
              <a:t>Epistemological positions</a:t>
            </a:r>
          </a:p>
          <a:p>
            <a:pPr>
              <a:buFontTx/>
              <a:buNone/>
            </a:pPr>
            <a:r>
              <a:rPr lang="en-US" altLang="en-US" dirty="0"/>
              <a:t>The study of knowledge and justified belief.</a:t>
            </a:r>
          </a:p>
          <a:p>
            <a:pPr>
              <a:buFontTx/>
              <a:buNone/>
            </a:pPr>
            <a:r>
              <a:rPr lang="en-US" altLang="en-US" dirty="0"/>
              <a:t>concerned with:</a:t>
            </a:r>
          </a:p>
          <a:p>
            <a:r>
              <a:rPr lang="en-US" altLang="en-US" dirty="0"/>
              <a:t>Have necessary conditions been met?</a:t>
            </a:r>
          </a:p>
          <a:p>
            <a:r>
              <a:rPr lang="en-US" altLang="en-US" dirty="0"/>
              <a:t>What are its sources?</a:t>
            </a:r>
          </a:p>
          <a:p>
            <a:r>
              <a:rPr lang="en-US" altLang="en-US" dirty="0"/>
              <a:t>What are its limits?</a:t>
            </a:r>
          </a:p>
          <a:p>
            <a:r>
              <a:rPr lang="en-US" altLang="en-US" dirty="0"/>
              <a:t>How is knowledge to be </a:t>
            </a:r>
            <a:r>
              <a:rPr lang="en-US" altLang="en-US" i="1" dirty="0"/>
              <a:t>justified?</a:t>
            </a:r>
          </a:p>
          <a:p>
            <a:pPr>
              <a:buFontTx/>
              <a:buNone/>
            </a:pPr>
            <a:r>
              <a:rPr lang="en-US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59856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>
            <a:extLst>
              <a:ext uri="{FF2B5EF4-FFF2-40B4-BE49-F238E27FC236}">
                <a16:creationId xmlns:a16="http://schemas.microsoft.com/office/drawing/2014/main" id="{E1AE60F0-6415-3F42-A9E8-F7056AA7DF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620688"/>
            <a:ext cx="7772400" cy="45386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7200" b="1" dirty="0">
                <a:solidFill>
                  <a:srgbClr val="011893"/>
                </a:solidFill>
              </a:rPr>
              <a:t>What kind of researcher are you?</a:t>
            </a:r>
          </a:p>
        </p:txBody>
      </p:sp>
    </p:spTree>
    <p:extLst>
      <p:ext uri="{BB962C8B-B14F-4D97-AF65-F5344CB8AC3E}">
        <p14:creationId xmlns:p14="http://schemas.microsoft.com/office/powerpoint/2010/main" val="1506643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2202</TotalTime>
  <Words>263</Words>
  <Application>Microsoft Macintosh PowerPoint</Application>
  <PresentationFormat>On-screen Show (4:3)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LCDB7003</vt:lpstr>
      <vt:lpstr>PowerPoint Presentation</vt:lpstr>
      <vt:lpstr>PowerPoint Presentation</vt:lpstr>
      <vt:lpstr>Qualitative Research </vt:lpstr>
      <vt:lpstr>Qualitative Research </vt:lpstr>
      <vt:lpstr>Qualitative Research </vt:lpstr>
      <vt:lpstr>Qualitative Research </vt:lpstr>
      <vt:lpstr>Qualitative Research </vt:lpstr>
      <vt:lpstr>Qualitative Research 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135</cp:revision>
  <cp:lastPrinted>2018-07-09T15:27:01Z</cp:lastPrinted>
  <dcterms:created xsi:type="dcterms:W3CDTF">2002-10-07T19:43:58Z</dcterms:created>
  <dcterms:modified xsi:type="dcterms:W3CDTF">2020-10-29T13:24:17Z</dcterms:modified>
</cp:coreProperties>
</file>