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863"/>
    <p:restoredTop sz="94630"/>
  </p:normalViewPr>
  <p:slideViewPr>
    <p:cSldViewPr snapToGrid="0" snapToObjects="1">
      <p:cViewPr varScale="1">
        <p:scale>
          <a:sx n="92" d="100"/>
          <a:sy n="92" d="100"/>
        </p:scale>
        <p:origin x="112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3/31/22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166557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331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783697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716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264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7754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6360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5561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509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3860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3/31/22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9032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3/31/22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500315157"/>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DA29751-5A98-49DA-9691-DA8E4EA5DB9E}"/>
              </a:ext>
            </a:extLst>
          </p:cNvPr>
          <p:cNvPicPr>
            <a:picLocks noChangeAspect="1"/>
          </p:cNvPicPr>
          <p:nvPr/>
        </p:nvPicPr>
        <p:blipFill rotWithShape="1">
          <a:blip r:embed="rId2"/>
          <a:srcRect l="18454"/>
          <a:stretch/>
        </p:blipFill>
        <p:spPr>
          <a:xfrm>
            <a:off x="0" y="344567"/>
            <a:ext cx="7456513" cy="6857990"/>
          </a:xfrm>
          <a:custGeom>
            <a:avLst/>
            <a:gdLst/>
            <a:ahLst/>
            <a:cxnLst/>
            <a:rect l="l" t="t" r="r" b="b"/>
            <a:pathLst>
              <a:path w="7456513" h="6858000">
                <a:moveTo>
                  <a:pt x="0" y="0"/>
                </a:moveTo>
                <a:lnTo>
                  <a:pt x="6059386" y="0"/>
                </a:lnTo>
                <a:lnTo>
                  <a:pt x="6059386" y="1375489"/>
                </a:lnTo>
                <a:lnTo>
                  <a:pt x="7456513" y="1375489"/>
                </a:lnTo>
                <a:lnTo>
                  <a:pt x="7456513" y="6858000"/>
                </a:lnTo>
                <a:lnTo>
                  <a:pt x="0" y="6858000"/>
                </a:lnTo>
                <a:close/>
              </a:path>
            </a:pathLst>
          </a:custGeom>
        </p:spPr>
      </p:pic>
      <p:sp>
        <p:nvSpPr>
          <p:cNvPr id="11" name="Rectangle 10">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85818"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85818"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Rectangle 4">
            <a:extLst>
              <a:ext uri="{FF2B5EF4-FFF2-40B4-BE49-F238E27FC236}">
                <a16:creationId xmlns:a16="http://schemas.microsoft.com/office/drawing/2014/main" id="{0453CC76-761F-9546-81DF-D670B0F429A7}"/>
              </a:ext>
            </a:extLst>
          </p:cNvPr>
          <p:cNvSpPr/>
          <p:nvPr/>
        </p:nvSpPr>
        <p:spPr>
          <a:xfrm>
            <a:off x="7506847" y="613128"/>
            <a:ext cx="4382610" cy="2400657"/>
          </a:xfrm>
          <a:prstGeom prst="rect">
            <a:avLst/>
          </a:prstGeom>
          <a:noFill/>
        </p:spPr>
        <p:txBody>
          <a:bodyPr wrap="none" lIns="91440" tIns="45720" rIns="91440" bIns="45720">
            <a:spAutoFit/>
          </a:bodyPr>
          <a:lstStyle/>
          <a:p>
            <a:pPr algn="ctr"/>
            <a:r>
              <a:rPr lang="en-GB" sz="3000" b="1" i="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Managing Enterprise in</a:t>
            </a:r>
          </a:p>
          <a:p>
            <a:pPr algn="ctr"/>
            <a:r>
              <a:rPr lang="en-GB" sz="3000" b="1" i="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the 21</a:t>
            </a:r>
            <a:r>
              <a:rPr lang="en-GB" sz="3000" b="1" i="1" u="sng" cap="none" spc="0" baseline="30000" dirty="0">
                <a:ln w="9525">
                  <a:solidFill>
                    <a:schemeClr val="bg1"/>
                  </a:solidFill>
                  <a:prstDash val="solid"/>
                </a:ln>
                <a:solidFill>
                  <a:schemeClr val="tx1"/>
                </a:solidFill>
                <a:effectLst>
                  <a:outerShdw blurRad="12700" dist="38100" dir="2700000" algn="tl" rotWithShape="0">
                    <a:schemeClr val="bg1">
                      <a:lumMod val="50000"/>
                    </a:schemeClr>
                  </a:outerShdw>
                </a:effectLst>
              </a:rPr>
              <a:t>st</a:t>
            </a:r>
            <a:r>
              <a:rPr lang="en-GB" sz="3000" b="1" i="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Century</a:t>
            </a:r>
          </a:p>
          <a:p>
            <a:pPr algn="ctr"/>
            <a:endParaRPr lang="en-GB" sz="3000" b="1" i="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a:p>
            <a:pPr algn="ctr"/>
            <a:r>
              <a:rPr lang="en-GB" sz="3000" b="1" i="1" u="sng" dirty="0">
                <a:ln w="9525">
                  <a:solidFill>
                    <a:schemeClr val="bg1"/>
                  </a:solidFill>
                  <a:prstDash val="solid"/>
                </a:ln>
                <a:effectLst>
                  <a:outerShdw blurRad="12700" dist="38100" dir="2700000" algn="tl" rotWithShape="0">
                    <a:schemeClr val="bg1">
                      <a:lumMod val="50000"/>
                    </a:schemeClr>
                  </a:outerShdw>
                </a:effectLst>
              </a:rPr>
              <a:t>Sales Of Dried Plumps</a:t>
            </a:r>
          </a:p>
          <a:p>
            <a:pPr algn="ctr"/>
            <a:r>
              <a:rPr lang="en-GB" sz="3000" b="1" i="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Business plan</a:t>
            </a:r>
          </a:p>
        </p:txBody>
      </p:sp>
      <p:sp>
        <p:nvSpPr>
          <p:cNvPr id="6" name="TextBox 5">
            <a:extLst>
              <a:ext uri="{FF2B5EF4-FFF2-40B4-BE49-F238E27FC236}">
                <a16:creationId xmlns:a16="http://schemas.microsoft.com/office/drawing/2014/main" id="{CF7C1E8D-B9D3-484B-AE58-7761B1DDE3E1}"/>
              </a:ext>
            </a:extLst>
          </p:cNvPr>
          <p:cNvSpPr txBox="1"/>
          <p:nvPr/>
        </p:nvSpPr>
        <p:spPr>
          <a:xfrm>
            <a:off x="352237" y="1375492"/>
            <a:ext cx="2656214" cy="1477328"/>
          </a:xfrm>
          <a:prstGeom prst="rect">
            <a:avLst/>
          </a:prstGeom>
          <a:noFill/>
        </p:spPr>
        <p:txBody>
          <a:bodyPr wrap="square" rtlCol="0">
            <a:spAutoFit/>
          </a:bodyPr>
          <a:lstStyle/>
          <a:p>
            <a:r>
              <a:rPr lang="en-US" b="1" i="1" dirty="0">
                <a:solidFill>
                  <a:schemeClr val="bg1"/>
                </a:solidFill>
              </a:rPr>
              <a:t>Presentation by:</a:t>
            </a:r>
          </a:p>
          <a:p>
            <a:r>
              <a:rPr lang="en-US" b="1" i="1" dirty="0">
                <a:solidFill>
                  <a:schemeClr val="bg1"/>
                </a:solidFill>
              </a:rPr>
              <a:t>-</a:t>
            </a:r>
            <a:r>
              <a:rPr lang="en-US" b="1" i="1" dirty="0" err="1">
                <a:solidFill>
                  <a:schemeClr val="bg1"/>
                </a:solidFill>
              </a:rPr>
              <a:t>Paraschiva</a:t>
            </a:r>
            <a:r>
              <a:rPr lang="en-US" b="1" i="1" dirty="0">
                <a:solidFill>
                  <a:schemeClr val="bg1"/>
                </a:solidFill>
              </a:rPr>
              <a:t> </a:t>
            </a:r>
          </a:p>
          <a:p>
            <a:r>
              <a:rPr lang="en-US" b="1" i="1" dirty="0">
                <a:solidFill>
                  <a:schemeClr val="bg1"/>
                </a:solidFill>
              </a:rPr>
              <a:t>-Adrian</a:t>
            </a:r>
          </a:p>
          <a:p>
            <a:r>
              <a:rPr lang="en-US" b="1" i="1" dirty="0">
                <a:solidFill>
                  <a:schemeClr val="bg1"/>
                </a:solidFill>
              </a:rPr>
              <a:t>-Emanuel</a:t>
            </a:r>
          </a:p>
          <a:p>
            <a:endParaRPr lang="en-US" dirty="0"/>
          </a:p>
        </p:txBody>
      </p:sp>
    </p:spTree>
    <p:extLst>
      <p:ext uri="{BB962C8B-B14F-4D97-AF65-F5344CB8AC3E}">
        <p14:creationId xmlns:p14="http://schemas.microsoft.com/office/powerpoint/2010/main" val="3133719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3278785A-A732-004C-BDD7-FEA9ECB60BC6}"/>
              </a:ext>
            </a:extLst>
          </p:cNvPr>
          <p:cNvGraphicFramePr>
            <a:graphicFrameLocks noGrp="1"/>
          </p:cNvGraphicFramePr>
          <p:nvPr>
            <p:extLst>
              <p:ext uri="{D42A27DB-BD31-4B8C-83A1-F6EECF244321}">
                <p14:modId xmlns:p14="http://schemas.microsoft.com/office/powerpoint/2010/main" val="238188917"/>
              </p:ext>
            </p:extLst>
          </p:nvPr>
        </p:nvGraphicFramePr>
        <p:xfrm>
          <a:off x="2032000" y="1203960"/>
          <a:ext cx="8127999" cy="49428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400856608"/>
                    </a:ext>
                  </a:extLst>
                </a:gridCol>
                <a:gridCol w="2709333">
                  <a:extLst>
                    <a:ext uri="{9D8B030D-6E8A-4147-A177-3AD203B41FA5}">
                      <a16:colId xmlns:a16="http://schemas.microsoft.com/office/drawing/2014/main" val="2790737991"/>
                    </a:ext>
                  </a:extLst>
                </a:gridCol>
                <a:gridCol w="2709333">
                  <a:extLst>
                    <a:ext uri="{9D8B030D-6E8A-4147-A177-3AD203B41FA5}">
                      <a16:colId xmlns:a16="http://schemas.microsoft.com/office/drawing/2014/main" val="1387938832"/>
                    </a:ext>
                  </a:extLst>
                </a:gridCol>
              </a:tblGrid>
              <a:tr h="370840">
                <a:tc>
                  <a:txBody>
                    <a:bodyPr/>
                    <a:lstStyle/>
                    <a:p>
                      <a:r>
                        <a:rPr lang="en-US" dirty="0"/>
                        <a:t>STUDENT NAME</a:t>
                      </a:r>
                    </a:p>
                  </a:txBody>
                  <a:tcPr/>
                </a:tc>
                <a:tc>
                  <a:txBody>
                    <a:bodyPr/>
                    <a:lstStyle/>
                    <a:p>
                      <a:r>
                        <a:rPr lang="en-US" dirty="0"/>
                        <a:t>PARASCHIVA NUNUCA</a:t>
                      </a:r>
                    </a:p>
                  </a:txBody>
                  <a:tcPr/>
                </a:tc>
                <a:tc>
                  <a:txBody>
                    <a:bodyPr/>
                    <a:lstStyle/>
                    <a:p>
                      <a:r>
                        <a:rPr lang="en-US"/>
                        <a:t>STUDENT ID: 2029228</a:t>
                      </a:r>
                    </a:p>
                  </a:txBody>
                  <a:tcPr/>
                </a:tc>
                <a:extLst>
                  <a:ext uri="{0D108BD9-81ED-4DB2-BD59-A6C34878D82A}">
                    <a16:rowId xmlns:a16="http://schemas.microsoft.com/office/drawing/2014/main" val="2376848248"/>
                  </a:ext>
                </a:extLst>
              </a:tr>
              <a:tr h="370840">
                <a:tc>
                  <a:txBody>
                    <a:bodyPr/>
                    <a:lstStyle/>
                    <a:p>
                      <a:r>
                        <a:rPr lang="en-US" dirty="0"/>
                        <a:t>PROGRAMME</a:t>
                      </a:r>
                    </a:p>
                  </a:txBody>
                  <a:tcPr/>
                </a:tc>
                <a:tc>
                  <a:txBody>
                    <a:bodyPr/>
                    <a:lstStyle/>
                    <a:p>
                      <a:r>
                        <a:rPr lang="en-US" dirty="0"/>
                        <a:t>CERTIFICATE IN HIGER EDUCATION SKILLS FOR THE WORK PLACE</a:t>
                      </a:r>
                    </a:p>
                  </a:txBody>
                  <a:tcPr/>
                </a:tc>
                <a:tc>
                  <a:txBody>
                    <a:bodyPr/>
                    <a:lstStyle/>
                    <a:p>
                      <a:endParaRPr lang="en-US" dirty="0"/>
                    </a:p>
                  </a:txBody>
                  <a:tcPr/>
                </a:tc>
                <a:extLst>
                  <a:ext uri="{0D108BD9-81ED-4DB2-BD59-A6C34878D82A}">
                    <a16:rowId xmlns:a16="http://schemas.microsoft.com/office/drawing/2014/main" val="4204866912"/>
                  </a:ext>
                </a:extLst>
              </a:tr>
              <a:tr h="370840">
                <a:tc>
                  <a:txBody>
                    <a:bodyPr/>
                    <a:lstStyle/>
                    <a:p>
                      <a:r>
                        <a:rPr lang="en-US" dirty="0"/>
                        <a:t>MODULE</a:t>
                      </a:r>
                    </a:p>
                  </a:txBody>
                  <a:tcPr/>
                </a:tc>
                <a:tc>
                  <a:txBody>
                    <a:bodyPr/>
                    <a:lstStyle/>
                    <a:p>
                      <a:r>
                        <a:rPr lang="en-US" dirty="0"/>
                        <a:t>MANAGING ENTERPRISE IN THE 21</a:t>
                      </a:r>
                      <a:r>
                        <a:rPr lang="en-US" baseline="30000" dirty="0"/>
                        <a:t>ST</a:t>
                      </a:r>
                      <a:r>
                        <a:rPr lang="en-US" dirty="0"/>
                        <a:t> CENTURY</a:t>
                      </a:r>
                    </a:p>
                  </a:txBody>
                  <a:tcPr/>
                </a:tc>
                <a:tc>
                  <a:txBody>
                    <a:bodyPr/>
                    <a:lstStyle/>
                    <a:p>
                      <a:endParaRPr lang="en-US"/>
                    </a:p>
                  </a:txBody>
                  <a:tcPr/>
                </a:tc>
                <a:extLst>
                  <a:ext uri="{0D108BD9-81ED-4DB2-BD59-A6C34878D82A}">
                    <a16:rowId xmlns:a16="http://schemas.microsoft.com/office/drawing/2014/main" val="461370835"/>
                  </a:ext>
                </a:extLst>
              </a:tr>
              <a:tr h="370840">
                <a:tc>
                  <a:txBody>
                    <a:bodyPr/>
                    <a:lstStyle/>
                    <a:p>
                      <a:r>
                        <a:rPr lang="en-US" dirty="0"/>
                        <a:t>MODULE CODE</a:t>
                      </a:r>
                    </a:p>
                  </a:txBody>
                  <a:tcPr/>
                </a:tc>
                <a:tc>
                  <a:txBody>
                    <a:bodyPr/>
                    <a:lstStyle/>
                    <a:p>
                      <a:r>
                        <a:rPr lang="en-US" dirty="0"/>
                        <a:t>BMSW 4006</a:t>
                      </a:r>
                    </a:p>
                  </a:txBody>
                  <a:tcPr/>
                </a:tc>
                <a:tc>
                  <a:txBody>
                    <a:bodyPr/>
                    <a:lstStyle/>
                    <a:p>
                      <a:endParaRPr lang="en-US"/>
                    </a:p>
                  </a:txBody>
                  <a:tcPr/>
                </a:tc>
                <a:extLst>
                  <a:ext uri="{0D108BD9-81ED-4DB2-BD59-A6C34878D82A}">
                    <a16:rowId xmlns:a16="http://schemas.microsoft.com/office/drawing/2014/main" val="2018261940"/>
                  </a:ext>
                </a:extLst>
              </a:tr>
              <a:tr h="370840">
                <a:tc>
                  <a:txBody>
                    <a:bodyPr/>
                    <a:lstStyle/>
                    <a:p>
                      <a:r>
                        <a:rPr lang="en-US" dirty="0"/>
                        <a:t>MODULE LEADER</a:t>
                      </a:r>
                    </a:p>
                  </a:txBody>
                  <a:tcPr/>
                </a:tc>
                <a:tc>
                  <a:txBody>
                    <a:bodyPr/>
                    <a:lstStyle/>
                    <a:p>
                      <a:r>
                        <a:rPr lang="en-US" dirty="0"/>
                        <a:t>DR OLUWASEUN ADEGBITE</a:t>
                      </a:r>
                    </a:p>
                  </a:txBody>
                  <a:tcPr/>
                </a:tc>
                <a:tc>
                  <a:txBody>
                    <a:bodyPr/>
                    <a:lstStyle/>
                    <a:p>
                      <a:endParaRPr lang="en-US"/>
                    </a:p>
                  </a:txBody>
                  <a:tcPr/>
                </a:tc>
                <a:extLst>
                  <a:ext uri="{0D108BD9-81ED-4DB2-BD59-A6C34878D82A}">
                    <a16:rowId xmlns:a16="http://schemas.microsoft.com/office/drawing/2014/main" val="3281889152"/>
                  </a:ext>
                </a:extLst>
              </a:tr>
              <a:tr h="370840">
                <a:tc>
                  <a:txBody>
                    <a:bodyPr/>
                    <a:lstStyle/>
                    <a:p>
                      <a:r>
                        <a:rPr lang="en-US" dirty="0"/>
                        <a:t>ASSAIGMENT TITLE</a:t>
                      </a:r>
                    </a:p>
                  </a:txBody>
                  <a:tcPr/>
                </a:tc>
                <a:tc>
                  <a:txBody>
                    <a:bodyPr/>
                    <a:lstStyle/>
                    <a:p>
                      <a:r>
                        <a:rPr lang="en-US" dirty="0"/>
                        <a:t>GROUP PRESENTATION\ WRITTEN BUSINESS PLAN.</a:t>
                      </a:r>
                    </a:p>
                  </a:txBody>
                  <a:tcPr/>
                </a:tc>
                <a:tc>
                  <a:txBody>
                    <a:bodyPr/>
                    <a:lstStyle/>
                    <a:p>
                      <a:endParaRPr lang="en-US" dirty="0"/>
                    </a:p>
                  </a:txBody>
                  <a:tcPr/>
                </a:tc>
                <a:extLst>
                  <a:ext uri="{0D108BD9-81ED-4DB2-BD59-A6C34878D82A}">
                    <a16:rowId xmlns:a16="http://schemas.microsoft.com/office/drawing/2014/main" val="4217914271"/>
                  </a:ext>
                </a:extLst>
              </a:tr>
            </a:tbl>
          </a:graphicData>
        </a:graphic>
      </p:graphicFrame>
    </p:spTree>
    <p:extLst>
      <p:ext uri="{BB962C8B-B14F-4D97-AF65-F5344CB8AC3E}">
        <p14:creationId xmlns:p14="http://schemas.microsoft.com/office/powerpoint/2010/main" val="1669613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9674C2-4F81-FC46-AC4B-0E7A5E18C446}"/>
              </a:ext>
            </a:extLst>
          </p:cNvPr>
          <p:cNvSpPr txBox="1"/>
          <p:nvPr/>
        </p:nvSpPr>
        <p:spPr>
          <a:xfrm>
            <a:off x="1331843" y="437321"/>
            <a:ext cx="10860157" cy="5786199"/>
          </a:xfrm>
          <a:prstGeom prst="rect">
            <a:avLst/>
          </a:prstGeom>
          <a:noFill/>
        </p:spPr>
        <p:txBody>
          <a:bodyPr wrap="square" rtlCol="0">
            <a:spAutoFit/>
          </a:bodyPr>
          <a:lstStyle/>
          <a:p>
            <a:r>
              <a:rPr lang="en-GB" sz="3500" b="1" i="1" u="sng" dirty="0"/>
              <a:t>EXECUTIVE SUMMARY</a:t>
            </a:r>
          </a:p>
          <a:p>
            <a:r>
              <a:rPr lang="en-GB" dirty="0"/>
              <a:t>	</a:t>
            </a:r>
            <a:r>
              <a:rPr lang="en-GB" sz="3000" dirty="0"/>
              <a:t>Entrepreneurship will be the emphasis of this presentation. This study will demonstrate and assess the actions taken by the entrepreneurs in order to run their firm in the most efficient way possible. There are many possibilities for the business to investigate the organizational design through using sales and profits and trying to measure system option to prevent . this study will also evaluate numerous steps that will help the firm  to analyse and identify every piece of info and relevant information  that are associated with the procedure and plants that are followed by the individual.</a:t>
            </a:r>
          </a:p>
        </p:txBody>
      </p:sp>
    </p:spTree>
    <p:extLst>
      <p:ext uri="{BB962C8B-B14F-4D97-AF65-F5344CB8AC3E}">
        <p14:creationId xmlns:p14="http://schemas.microsoft.com/office/powerpoint/2010/main" val="3163464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11D183A-2DE6-814A-881F-CD49A9E1E7F4}"/>
              </a:ext>
            </a:extLst>
          </p:cNvPr>
          <p:cNvSpPr/>
          <p:nvPr/>
        </p:nvSpPr>
        <p:spPr>
          <a:xfrm>
            <a:off x="1272210" y="291506"/>
            <a:ext cx="10919790" cy="5914953"/>
          </a:xfrm>
          <a:prstGeom prst="rect">
            <a:avLst/>
          </a:prstGeom>
        </p:spPr>
        <p:txBody>
          <a:bodyPr wrap="square">
            <a:spAutoFit/>
          </a:bodyPr>
          <a:lstStyle/>
          <a:p>
            <a:pPr algn="just">
              <a:lnSpc>
                <a:spcPct val="150000"/>
              </a:lnSpc>
              <a:spcBef>
                <a:spcPts val="565"/>
              </a:spcBef>
            </a:pPr>
            <a:r>
              <a:rPr lang="en-GB" sz="2500" b="1" i="1" u="sng" kern="0" dirty="0">
                <a:solidFill>
                  <a:schemeClr val="tx2"/>
                </a:solidFill>
                <a:latin typeface="Times New Roman" panose="02020603050405020304" pitchFamily="18" charset="0"/>
                <a:ea typeface="Times New Roman" panose="02020603050405020304" pitchFamily="18" charset="0"/>
              </a:rPr>
              <a:t>INTRODUCTION</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2300" dirty="0">
                <a:latin typeface="Times New Roman" panose="02020603050405020304" pitchFamily="18" charset="0"/>
                <a:ea typeface="Calibri" panose="020F0502020204030204" pitchFamily="34" charset="0"/>
                <a:cs typeface="Times New Roman" panose="02020603050405020304" pitchFamily="18" charset="0"/>
              </a:rPr>
              <a:t>Entrepreneurship is the principle and talent of boosting and arranging an individual's functionality and assisting the businessman in operating their new company in order to determine and resolve unpredictability that has a negative effect on the company and causes a variety of problems in order to achieve greater accomplishment and opportunities. This study will look at the business endeavours that help the company gain additional possibilities and profits in order to gain a competitive edge in the market. This study is based on a new organisational idea that will be implemented by the businessman in order to gain goals in their business for their employees, as well as formulate an business plan that will aid the organization in identifying the uncertainties and opportunities that the entrepreneur faces.</a:t>
            </a:r>
          </a:p>
        </p:txBody>
      </p:sp>
    </p:spTree>
    <p:extLst>
      <p:ext uri="{BB962C8B-B14F-4D97-AF65-F5344CB8AC3E}">
        <p14:creationId xmlns:p14="http://schemas.microsoft.com/office/powerpoint/2010/main" val="1945709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2E609D1-1419-1C45-B53D-AB0DB435D72C}"/>
              </a:ext>
            </a:extLst>
          </p:cNvPr>
          <p:cNvSpPr/>
          <p:nvPr/>
        </p:nvSpPr>
        <p:spPr>
          <a:xfrm>
            <a:off x="1252329" y="99146"/>
            <a:ext cx="10436087" cy="4563878"/>
          </a:xfrm>
          <a:prstGeom prst="rect">
            <a:avLst/>
          </a:prstGeom>
        </p:spPr>
        <p:txBody>
          <a:bodyPr wrap="square">
            <a:spAutoFit/>
          </a:bodyPr>
          <a:lstStyle/>
          <a:p>
            <a:pPr>
              <a:lnSpc>
                <a:spcPct val="150000"/>
              </a:lnSpc>
              <a:spcBef>
                <a:spcPts val="200"/>
              </a:spcBef>
            </a:pPr>
            <a:r>
              <a:rPr lang="en-IN" sz="2500" b="1" i="1" u="sng" dirty="0">
                <a:latin typeface="Times New Roman" panose="02020603050405020304" pitchFamily="18" charset="0"/>
                <a:ea typeface="DejaVu Sans Mono"/>
                <a:cs typeface="font359"/>
              </a:rPr>
              <a:t>Business overview</a:t>
            </a:r>
            <a:endParaRPr lang="en-GB" sz="2500" b="1" i="1" u="sng" dirty="0">
              <a:latin typeface="Times New Roman" panose="02020603050405020304" pitchFamily="18" charset="0"/>
              <a:ea typeface="DejaVu Sans Mono"/>
              <a:cs typeface="font359"/>
            </a:endParaRPr>
          </a:p>
          <a:p>
            <a:pPr algn="just">
              <a:lnSpc>
                <a:spcPct val="150000"/>
              </a:lnSpc>
              <a:spcAft>
                <a:spcPts val="10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Business plan will going to illustrate about the  sales of Dried Plums.</a:t>
            </a:r>
          </a:p>
          <a:p>
            <a:pPr algn="just">
              <a:lnSpc>
                <a:spcPct val="150000"/>
              </a:lnSpc>
              <a:spcAft>
                <a:spcPts val="10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	For selling dried Plums the outlet  will be open in London near the Tower of London and will serve a wide range of  dried fruits. The </a:t>
            </a:r>
            <a:r>
              <a:rPr lang="en-GB" sz="2000" dirty="0" err="1">
                <a:latin typeface="Times New Roman" panose="02020603050405020304" pitchFamily="18" charset="0"/>
                <a:ea typeface="Calibri" panose="020F0502020204030204" pitchFamily="34" charset="0"/>
                <a:cs typeface="Times New Roman" panose="02020603050405020304" pitchFamily="18" charset="0"/>
              </a:rPr>
              <a:t>oulet</a:t>
            </a:r>
            <a:r>
              <a:rPr lang="en-GB" sz="2000" dirty="0">
                <a:latin typeface="Times New Roman" panose="02020603050405020304" pitchFamily="18" charset="0"/>
                <a:ea typeface="Calibri" panose="020F0502020204030204" pitchFamily="34" charset="0"/>
                <a:cs typeface="Times New Roman" panose="02020603050405020304" pitchFamily="18" charset="0"/>
              </a:rPr>
              <a:t> will also feature online delivery options, allowing them to interact with a large number of customers in a fast-paced business atmosphere. The company will concentrate on introducing some healthy dry fruits and products into market with the support of their tea, who will be able to deliver a distinct  variety to their customers, allowing them to get more opportunities and build a larger client base for the company.</a:t>
            </a:r>
          </a:p>
          <a:p>
            <a:pPr algn="just">
              <a:lnSpc>
                <a:spcPct val="150000"/>
              </a:lnSpc>
              <a:spcAft>
                <a:spcPts val="1000"/>
              </a:spcAft>
            </a:pPr>
            <a:r>
              <a:rPr lang="en-GB" sz="2000" b="1" dirty="0">
                <a:latin typeface="Times New Roman" panose="02020603050405020304" pitchFamily="18" charset="0"/>
                <a:ea typeface="Calibri" panose="020F0502020204030204" pitchFamily="34" charset="0"/>
                <a:cs typeface="Times New Roman" panose="02020603050405020304" pitchFamily="18" charset="0"/>
              </a:rPr>
              <a:t>Location</a:t>
            </a:r>
            <a:r>
              <a:rPr lang="en-GB" sz="2000" dirty="0">
                <a:latin typeface="Times New Roman" panose="02020603050405020304" pitchFamily="18" charset="0"/>
                <a:ea typeface="Calibri" panose="020F0502020204030204" pitchFamily="34" charset="0"/>
                <a:cs typeface="Times New Roman" panose="02020603050405020304" pitchFamily="18" charset="0"/>
              </a:rPr>
              <a:t>: 34 white lane </a:t>
            </a:r>
            <a:r>
              <a:rPr lang="en-GB" sz="2000" dirty="0" err="1">
                <a:latin typeface="Times New Roman" panose="02020603050405020304" pitchFamily="18" charset="0"/>
                <a:ea typeface="Calibri" panose="020F0502020204030204" pitchFamily="34" charset="0"/>
                <a:cs typeface="Times New Roman" panose="02020603050405020304" pitchFamily="18" charset="0"/>
              </a:rPr>
              <a:t>nerarby</a:t>
            </a:r>
            <a:r>
              <a:rPr lang="en-GB" sz="2000" dirty="0">
                <a:latin typeface="Times New Roman" panose="02020603050405020304" pitchFamily="18" charset="0"/>
                <a:ea typeface="Calibri" panose="020F0502020204030204" pitchFamily="34" charset="0"/>
                <a:cs typeface="Times New Roman" panose="02020603050405020304" pitchFamily="18" charset="0"/>
              </a:rPr>
              <a:t> Tower of London, UK</a:t>
            </a:r>
          </a:p>
        </p:txBody>
      </p:sp>
    </p:spTree>
    <p:extLst>
      <p:ext uri="{BB962C8B-B14F-4D97-AF65-F5344CB8AC3E}">
        <p14:creationId xmlns:p14="http://schemas.microsoft.com/office/powerpoint/2010/main" val="2976084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C4467C1-5458-9747-B96C-37A26978FD4E}"/>
              </a:ext>
            </a:extLst>
          </p:cNvPr>
          <p:cNvSpPr/>
          <p:nvPr/>
        </p:nvSpPr>
        <p:spPr>
          <a:xfrm>
            <a:off x="1318591" y="164788"/>
            <a:ext cx="10648122" cy="2791983"/>
          </a:xfrm>
          <a:prstGeom prst="rect">
            <a:avLst/>
          </a:prstGeom>
        </p:spPr>
        <p:txBody>
          <a:bodyPr wrap="square">
            <a:spAutoFit/>
          </a:bodyPr>
          <a:lstStyle/>
          <a:p>
            <a:pPr algn="just">
              <a:lnSpc>
                <a:spcPct val="150000"/>
              </a:lnSpc>
              <a:spcAft>
                <a:spcPts val="1000"/>
              </a:spcAft>
            </a:pPr>
            <a:r>
              <a:rPr lang="en-GB" b="1" i="1" dirty="0">
                <a:latin typeface="Times New Roman" panose="02020603050405020304" pitchFamily="18" charset="0"/>
                <a:ea typeface="Calibri" panose="020F0502020204030204" pitchFamily="34" charset="0"/>
                <a:cs typeface="Times New Roman" panose="02020603050405020304" pitchFamily="18" charset="0"/>
              </a:rPr>
              <a:t>Products and Services</a:t>
            </a:r>
            <a:r>
              <a:rPr lang="en-GB" dirty="0">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The company is selling different kind of dry fruits so that they can enhance their capabilities in order to accomplish their goals and objectives.  They are very healthy because as they contain different kind of vitamins and minerals and it also support them to overcome the risk of different kind of diseases. Apart from that, they also giving different kind of services to their consumer in order to achieve their goals and objectives.</a:t>
            </a:r>
          </a:p>
          <a:p>
            <a:pPr algn="just">
              <a:lnSpc>
                <a:spcPct val="150000"/>
              </a:lnSpc>
              <a:spcAft>
                <a:spcPts val="1000"/>
              </a:spcAft>
            </a:pPr>
            <a:r>
              <a:rPr lang="en-GB" b="1" i="1" dirty="0">
                <a:latin typeface="Times New Roman" panose="02020603050405020304" pitchFamily="18" charset="0"/>
                <a:ea typeface="Calibri" panose="020F0502020204030204" pitchFamily="34" charset="0"/>
                <a:cs typeface="Times New Roman" panose="02020603050405020304" pitchFamily="18" charset="0"/>
              </a:rPr>
              <a:t>Market Analysis:</a:t>
            </a:r>
          </a:p>
        </p:txBody>
      </p:sp>
      <p:sp>
        <p:nvSpPr>
          <p:cNvPr id="6" name="Rectangle 5">
            <a:extLst>
              <a:ext uri="{FF2B5EF4-FFF2-40B4-BE49-F238E27FC236}">
                <a16:creationId xmlns:a16="http://schemas.microsoft.com/office/drawing/2014/main" id="{6A98A316-FA4E-374A-B8FF-BE761921EB5F}"/>
              </a:ext>
            </a:extLst>
          </p:cNvPr>
          <p:cNvSpPr/>
          <p:nvPr/>
        </p:nvSpPr>
        <p:spPr>
          <a:xfrm>
            <a:off x="1318591" y="2956771"/>
            <a:ext cx="10648122" cy="1704506"/>
          </a:xfrm>
          <a:prstGeom prst="rect">
            <a:avLst/>
          </a:prstGeom>
        </p:spPr>
        <p:txBody>
          <a:bodyPr wrap="square">
            <a:spAutoFit/>
          </a:bodyPr>
          <a:lstStyle/>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In order to investigate the business climate and market dynamics, market analysis assists organisations in identifying the needs of consumers in order to obtain opportunities and advantages. There are different sorts of market analysis techniques that assist the organisation in identifying multiple probable aspects that have a significant impact on the organization's performance, as listed below.</a:t>
            </a:r>
          </a:p>
        </p:txBody>
      </p:sp>
    </p:spTree>
    <p:extLst>
      <p:ext uri="{BB962C8B-B14F-4D97-AF65-F5344CB8AC3E}">
        <p14:creationId xmlns:p14="http://schemas.microsoft.com/office/powerpoint/2010/main" val="3726897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FF6FAE-CC07-DD49-852F-C301C8939662}"/>
              </a:ext>
            </a:extLst>
          </p:cNvPr>
          <p:cNvSpPr/>
          <p:nvPr/>
        </p:nvSpPr>
        <p:spPr>
          <a:xfrm>
            <a:off x="1378226" y="0"/>
            <a:ext cx="10813774" cy="2376484"/>
          </a:xfrm>
          <a:prstGeom prst="rect">
            <a:avLst/>
          </a:prstGeom>
        </p:spPr>
        <p:txBody>
          <a:bodyPr wrap="square">
            <a:spAutoFit/>
          </a:bodyPr>
          <a:lstStyle/>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Porters Five forces model</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	This is a device that enables a company assess numerous elements that help it get a competitive edge and find the marketing tactics listed below:</a:t>
            </a:r>
          </a:p>
          <a:p>
            <a:pPr algn="just">
              <a:lnSpc>
                <a:spcPct val="150000"/>
              </a:lnSpc>
              <a:spcAft>
                <a:spcPts val="1000"/>
              </a:spcAft>
            </a:pPr>
            <a:r>
              <a:rPr lang="en-GB" b="1" dirty="0">
                <a:latin typeface="Times New Roman" panose="02020603050405020304" pitchFamily="18" charset="0"/>
                <a:ea typeface="Calibri" panose="020F0502020204030204" pitchFamily="34" charset="0"/>
                <a:cs typeface="Times New Roman" panose="02020603050405020304" pitchFamily="18" charset="0"/>
              </a:rPr>
              <a:t>Consumer bargaining power</a:t>
            </a:r>
            <a:r>
              <a:rPr lang="en-GB" dirty="0">
                <a:latin typeface="Times New Roman" panose="02020603050405020304" pitchFamily="18" charset="0"/>
                <a:ea typeface="Calibri" panose="020F0502020204030204" pitchFamily="34" charset="0"/>
                <a:cs typeface="Times New Roman" panose="02020603050405020304" pitchFamily="18" charset="0"/>
              </a:rPr>
              <a:t> based on the study, it was determined that the businesses had poor consumer negotiating power given the sheer volume of other  outlets  that is given by competitors.</a:t>
            </a:r>
          </a:p>
        </p:txBody>
      </p:sp>
      <p:sp>
        <p:nvSpPr>
          <p:cNvPr id="5" name="Rectangle 4">
            <a:extLst>
              <a:ext uri="{FF2B5EF4-FFF2-40B4-BE49-F238E27FC236}">
                <a16:creationId xmlns:a16="http://schemas.microsoft.com/office/drawing/2014/main" id="{2A9F1DBE-64FC-4F47-8B33-144BCD4DAC4D}"/>
              </a:ext>
            </a:extLst>
          </p:cNvPr>
          <p:cNvSpPr/>
          <p:nvPr/>
        </p:nvSpPr>
        <p:spPr>
          <a:xfrm>
            <a:off x="1378226" y="2376484"/>
            <a:ext cx="10813774" cy="4242187"/>
          </a:xfrm>
          <a:prstGeom prst="rect">
            <a:avLst/>
          </a:prstGeom>
        </p:spPr>
        <p:txBody>
          <a:bodyPr wrap="square">
            <a:spAutoFit/>
          </a:bodyPr>
          <a:lstStyle/>
          <a:p>
            <a:pPr algn="just">
              <a:lnSpc>
                <a:spcPct val="150000"/>
              </a:lnSpc>
              <a:spcAft>
                <a:spcPts val="1000"/>
              </a:spcAft>
            </a:pPr>
            <a:r>
              <a:rPr lang="en-GB" b="1" dirty="0">
                <a:latin typeface="Times New Roman" panose="02020603050405020304" pitchFamily="18" charset="0"/>
                <a:ea typeface="Calibri" panose="020F0502020204030204" pitchFamily="34" charset="0"/>
                <a:cs typeface="Times New Roman" panose="02020603050405020304" pitchFamily="18" charset="0"/>
              </a:rPr>
              <a:t>Threat of substitution</a:t>
            </a:r>
            <a:r>
              <a:rPr lang="en-GB" dirty="0">
                <a:latin typeface="Times New Roman" panose="02020603050405020304" pitchFamily="18" charset="0"/>
                <a:ea typeface="Calibri" panose="020F0502020204030204" pitchFamily="34" charset="0"/>
                <a:cs typeface="Times New Roman" panose="02020603050405020304" pitchFamily="18" charset="0"/>
              </a:rPr>
              <a:t> based on the assessment, the organisations face a greater threat of substitution due to  variety provided by the organisation  which is easily obtainable in other restaurants.</a:t>
            </a:r>
          </a:p>
          <a:p>
            <a:pPr algn="just">
              <a:lnSpc>
                <a:spcPct val="150000"/>
              </a:lnSpc>
              <a:spcAft>
                <a:spcPts val="1000"/>
              </a:spcAft>
            </a:pPr>
            <a:r>
              <a:rPr lang="en-GB" b="1" dirty="0">
                <a:latin typeface="Times New Roman" panose="02020603050405020304" pitchFamily="18" charset="0"/>
                <a:ea typeface="Calibri" panose="020F0502020204030204" pitchFamily="34" charset="0"/>
                <a:cs typeface="Times New Roman" panose="02020603050405020304" pitchFamily="18" charset="0"/>
              </a:rPr>
              <a:t>Threat of new entrants </a:t>
            </a:r>
            <a:r>
              <a:rPr lang="en-GB" dirty="0">
                <a:latin typeface="Times New Roman" panose="02020603050405020304" pitchFamily="18" charset="0"/>
                <a:ea typeface="Calibri" panose="020F0502020204030204" pitchFamily="34" charset="0"/>
                <a:cs typeface="Times New Roman" panose="02020603050405020304" pitchFamily="18" charset="0"/>
              </a:rPr>
              <a:t>is an element that explains why a companies face a high risk of new entrants as there are multiple opponents functioning in the market.</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According to the analysis, the intense competition for the very same business is at an all-time high since there are a variety of companies giving the very same  kind of products and services at different prices.</a:t>
            </a:r>
          </a:p>
          <a:p>
            <a:pPr>
              <a:lnSpc>
                <a:spcPct val="150000"/>
              </a:lnSpc>
              <a:spcBef>
                <a:spcPts val="200"/>
              </a:spcBef>
            </a:pPr>
            <a:r>
              <a:rPr lang="en-GB" b="1" u="sng" dirty="0">
                <a:solidFill>
                  <a:srgbClr val="000000"/>
                </a:solidFill>
                <a:latin typeface="Times New Roman" panose="02020603050405020304" pitchFamily="18" charset="0"/>
                <a:ea typeface="DejaVu Sans Mono"/>
                <a:cs typeface="font359"/>
              </a:rPr>
              <a:t>Competitors Analysis</a:t>
            </a:r>
          </a:p>
          <a:p>
            <a:r>
              <a:rPr lang="en-GB" dirty="0">
                <a:latin typeface="Times New Roman" panose="02020603050405020304" pitchFamily="18" charset="0"/>
                <a:ea typeface="Calibri" panose="020F0502020204030204" pitchFamily="34" charset="0"/>
              </a:rPr>
              <a:t>	This is the strategy that helps the organisation as well as helps the intrapreneur to analyse about the marketing strategies so that they can become capable to analyse about the competitive rivalry company that create several and a huge impact on the company and also </a:t>
            </a:r>
            <a:endParaRPr lang="en-US" dirty="0"/>
          </a:p>
        </p:txBody>
      </p:sp>
    </p:spTree>
    <p:extLst>
      <p:ext uri="{BB962C8B-B14F-4D97-AF65-F5344CB8AC3E}">
        <p14:creationId xmlns:p14="http://schemas.microsoft.com/office/powerpoint/2010/main" val="3432226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C3FED4-199B-8E49-B2A3-0FA10B304994}"/>
              </a:ext>
            </a:extLst>
          </p:cNvPr>
          <p:cNvSpPr/>
          <p:nvPr/>
        </p:nvSpPr>
        <p:spPr>
          <a:xfrm>
            <a:off x="1338469" y="596348"/>
            <a:ext cx="10668000" cy="1477328"/>
          </a:xfrm>
          <a:prstGeom prst="rect">
            <a:avLst/>
          </a:prstGeom>
        </p:spPr>
        <p:txBody>
          <a:bodyPr wrap="square">
            <a:spAutoFit/>
          </a:bodyPr>
          <a:lstStyle/>
          <a:p>
            <a:r>
              <a:rPr lang="en-GB" dirty="0">
                <a:latin typeface="Times New Roman" panose="02020603050405020304" pitchFamily="18" charset="0"/>
                <a:ea typeface="Calibri" panose="020F0502020204030204" pitchFamily="34" charset="0"/>
              </a:rPr>
              <a:t>create impact on their operations. By conducting competition… The company become capable to assure about the good and services which are provided by them and adapt the best strategy so that they can accomplish their goals and objectives. There are different types of techniques that help the organisation to attract more consumers towards the company and achieve their goals and objectives. There are different types of competitive analysis that are done by the organisation and this is done by the Different kind of factors that are mention below:</a:t>
            </a:r>
            <a:r>
              <a:rPr lang="en-GB" dirty="0">
                <a:effectLst/>
              </a:rPr>
              <a:t> </a:t>
            </a:r>
            <a:endParaRPr lang="en-US" dirty="0"/>
          </a:p>
        </p:txBody>
      </p:sp>
      <p:sp>
        <p:nvSpPr>
          <p:cNvPr id="5" name="Rectangle 4">
            <a:extLst>
              <a:ext uri="{FF2B5EF4-FFF2-40B4-BE49-F238E27FC236}">
                <a16:creationId xmlns:a16="http://schemas.microsoft.com/office/drawing/2014/main" id="{D55B3792-CD01-F342-9424-86C3833E46EF}"/>
              </a:ext>
            </a:extLst>
          </p:cNvPr>
          <p:cNvSpPr/>
          <p:nvPr/>
        </p:nvSpPr>
        <p:spPr>
          <a:xfrm>
            <a:off x="1338470" y="2630267"/>
            <a:ext cx="10667999" cy="3104889"/>
          </a:xfrm>
          <a:prstGeom prst="rect">
            <a:avLst/>
          </a:prstGeom>
        </p:spPr>
        <p:txBody>
          <a:bodyPr wrap="square">
            <a:spAutoFit/>
          </a:bodyPr>
          <a:lstStyle/>
          <a:p>
            <a:pPr marL="342900" lvl="0" indent="-342900" algn="just">
              <a:lnSpc>
                <a:spcPct val="150000"/>
              </a:lnSpc>
              <a:spcAft>
                <a:spcPts val="600"/>
              </a:spcAft>
              <a:buFont typeface="Wingdings" pitchFamily="2"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It is very essential and crucial for the company to analyse about their competitors because that is the factor that is going to support the organisation to directly and indirectly identify their competitors who are major rivalry for the organisation.</a:t>
            </a:r>
          </a:p>
          <a:p>
            <a:pPr marL="342900" lvl="0" indent="-342900" algn="just">
              <a:lnSpc>
                <a:spcPct val="150000"/>
              </a:lnSpc>
              <a:spcAft>
                <a:spcPts val="600"/>
              </a:spcAft>
              <a:buFont typeface="Wingdings" pitchFamily="2"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It is also very important for the company to analyse their products and services which are provided by the competitors in order to analyse their pricing strategy so that they can maintain their pricing accordingly.</a:t>
            </a:r>
          </a:p>
          <a:p>
            <a:pPr marL="342900" lvl="0" indent="-342900" algn="just">
              <a:lnSpc>
                <a:spcPct val="150000"/>
              </a:lnSpc>
              <a:spcAft>
                <a:spcPts val="600"/>
              </a:spcAft>
              <a:buFont typeface="Wingdings" pitchFamily="2"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Apart from this it is also very important and essential for the company to observe their competitors in the market place in order to analyse their strategies which are followed by them.</a:t>
            </a:r>
          </a:p>
        </p:txBody>
      </p:sp>
    </p:spTree>
    <p:extLst>
      <p:ext uri="{BB962C8B-B14F-4D97-AF65-F5344CB8AC3E}">
        <p14:creationId xmlns:p14="http://schemas.microsoft.com/office/powerpoint/2010/main" val="3847231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D1EF752-F26D-974D-91A7-75299153E598}"/>
              </a:ext>
            </a:extLst>
          </p:cNvPr>
          <p:cNvSpPr/>
          <p:nvPr/>
        </p:nvSpPr>
        <p:spPr>
          <a:xfrm>
            <a:off x="1358347" y="208103"/>
            <a:ext cx="10833653" cy="2951001"/>
          </a:xfrm>
          <a:prstGeom prst="rect">
            <a:avLst/>
          </a:prstGeom>
        </p:spPr>
        <p:txBody>
          <a:bodyPr wrap="square">
            <a:spAutoFit/>
          </a:bodyPr>
          <a:lstStyle/>
          <a:p>
            <a:pPr>
              <a:lnSpc>
                <a:spcPct val="150000"/>
              </a:lnSpc>
              <a:spcBef>
                <a:spcPts val="200"/>
              </a:spcBef>
            </a:pPr>
            <a:r>
              <a:rPr lang="en-IN" b="1" u="sng" dirty="0">
                <a:latin typeface="Times New Roman" panose="02020603050405020304" pitchFamily="18" charset="0"/>
                <a:ea typeface="DejaVu Sans Mono"/>
                <a:cs typeface="font359"/>
              </a:rPr>
              <a:t>Unique selling proportion</a:t>
            </a:r>
            <a:endParaRPr lang="en-GB" b="1" u="sng" dirty="0">
              <a:latin typeface="Times New Roman" panose="02020603050405020304" pitchFamily="18" charset="0"/>
              <a:ea typeface="DejaVu Sans Mono"/>
              <a:cs typeface="font359"/>
            </a:endParaRPr>
          </a:p>
          <a:p>
            <a:pPr algn="just">
              <a:lnSpc>
                <a:spcPct val="150000"/>
              </a:lnSpc>
              <a:spcAft>
                <a:spcPts val="600"/>
              </a:spcAft>
            </a:pPr>
            <a:r>
              <a:rPr lang="en-IN" dirty="0">
                <a:latin typeface="Times New Roman" panose="02020603050405020304" pitchFamily="18" charset="0"/>
                <a:ea typeface="Calibri" panose="020F0502020204030204" pitchFamily="34" charset="0"/>
                <a:cs typeface="Times New Roman" panose="02020603050405020304" pitchFamily="18" charset="0"/>
              </a:rPr>
              <a:t>	The USP of the new organisational </a:t>
            </a:r>
            <a:r>
              <a:rPr lang="en-IN" dirty="0" err="1">
                <a:latin typeface="Times New Roman" panose="02020603050405020304" pitchFamily="18" charset="0"/>
                <a:ea typeface="Calibri" panose="020F0502020204030204" pitchFamily="34" charset="0"/>
                <a:cs typeface="Times New Roman" panose="02020603050405020304" pitchFamily="18" charset="0"/>
              </a:rPr>
              <a:t>endeavor</a:t>
            </a:r>
            <a:r>
              <a:rPr lang="en-IN" dirty="0">
                <a:latin typeface="Times New Roman" panose="02020603050405020304" pitchFamily="18" charset="0"/>
                <a:ea typeface="Calibri" panose="020F0502020204030204" pitchFamily="34" charset="0"/>
                <a:cs typeface="Times New Roman" panose="02020603050405020304" pitchFamily="18" charset="0"/>
              </a:rPr>
              <a:t> will be catered items at extremely low prices that are considerably more budget friendly for their customers. This method aids the organisation in providing updated services in order to keep the most royal and future customers. It also helps the company improve their brand image in the marketplace, allowing them to take advantage of more chances and defeat the danger. Along with this, there are numerous significant aspects of the USB that focus on the user's ability to think in order to deliver improved customer service.</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3938F4DA-93B0-6F4B-B06E-FDFF3D1E8F82}"/>
              </a:ext>
            </a:extLst>
          </p:cNvPr>
          <p:cNvSpPr/>
          <p:nvPr/>
        </p:nvSpPr>
        <p:spPr>
          <a:xfrm>
            <a:off x="1199321" y="2658347"/>
            <a:ext cx="10833652" cy="2800767"/>
          </a:xfrm>
          <a:prstGeom prst="rect">
            <a:avLst/>
          </a:prstGeom>
        </p:spPr>
        <p:txBody>
          <a:bodyPr wrap="square">
            <a:spAutoFit/>
          </a:bodyPr>
          <a:lstStyle/>
          <a:p>
            <a:pPr>
              <a:lnSpc>
                <a:spcPct val="150000"/>
              </a:lnSpc>
              <a:spcBef>
                <a:spcPts val="200"/>
              </a:spcBef>
            </a:pPr>
            <a:r>
              <a:rPr lang="en-GB" b="1" u="sng" dirty="0">
                <a:solidFill>
                  <a:srgbClr val="000000"/>
                </a:solidFill>
                <a:latin typeface="Times New Roman" panose="02020603050405020304" pitchFamily="18" charset="0"/>
                <a:ea typeface="DejaVu Sans Mono"/>
                <a:cs typeface="font359"/>
              </a:rPr>
              <a:t>STP</a:t>
            </a:r>
          </a:p>
          <a:p>
            <a:pPr algn="just">
              <a:lnSpc>
                <a:spcPct val="150000"/>
              </a:lnSpc>
              <a:spcAft>
                <a:spcPts val="600"/>
              </a:spcAft>
            </a:pPr>
            <a:r>
              <a:rPr lang="en-GB" dirty="0">
                <a:latin typeface="Times New Roman" panose="02020603050405020304" pitchFamily="18" charset="0"/>
                <a:ea typeface="Calibri" panose="020F0502020204030204" pitchFamily="34" charset="0"/>
                <a:cs typeface="Times New Roman" panose="02020603050405020304" pitchFamily="18" charset="0"/>
              </a:rPr>
              <a:t>	Segmentation, targeting, positioning is the kind of a strategy that assist to the organisation as well as a sister the company to implement and execute different kind of marketing strategy so that the company become keep able to achieve their goals and objectives and also become capable to enhance their sales and improve their products and services which are offered by the organisation.</a:t>
            </a:r>
          </a:p>
          <a:p>
            <a:r>
              <a:rPr lang="en-GB" dirty="0">
                <a:latin typeface="Times New Roman" panose="02020603050405020304" pitchFamily="18" charset="0"/>
                <a:ea typeface="Calibri" panose="020F0502020204030204" pitchFamily="34" charset="0"/>
              </a:rPr>
              <a:t>Segmentation is the first step that helps the organisation to divide as well as separate the marketplace into the small segment so that the company become capable to implement the </a:t>
            </a:r>
            <a:endParaRPr lang="en-US" dirty="0"/>
          </a:p>
        </p:txBody>
      </p:sp>
      <p:sp>
        <p:nvSpPr>
          <p:cNvPr id="6" name="Rectangle 5">
            <a:extLst>
              <a:ext uri="{FF2B5EF4-FFF2-40B4-BE49-F238E27FC236}">
                <a16:creationId xmlns:a16="http://schemas.microsoft.com/office/drawing/2014/main" id="{73C8E50E-233A-3E41-B3E7-79A16E303E07}"/>
              </a:ext>
            </a:extLst>
          </p:cNvPr>
          <p:cNvSpPr/>
          <p:nvPr/>
        </p:nvSpPr>
        <p:spPr>
          <a:xfrm>
            <a:off x="7123044" y="5022359"/>
            <a:ext cx="6096000" cy="950453"/>
          </a:xfrm>
          <a:prstGeom prst="rect">
            <a:avLst/>
          </a:prstGeom>
        </p:spPr>
        <p:txBody>
          <a:bodyPr>
            <a:spAutoFit/>
          </a:bodyPr>
          <a:lstStyle/>
          <a:p>
            <a:pPr algn="just">
              <a:lnSpc>
                <a:spcPct val="150000"/>
              </a:lnSpc>
              <a:spcAft>
                <a:spcPts val="600"/>
              </a:spcAft>
            </a:pPr>
            <a:r>
              <a:rPr lang="en-GB" dirty="0">
                <a:latin typeface="Times New Roman" panose="02020603050405020304" pitchFamily="18" charset="0"/>
                <a:ea typeface="Calibri" panose="020F0502020204030204" pitchFamily="34" charset="0"/>
                <a:cs typeface="Times New Roman" panose="02020603050405020304" pitchFamily="18" charset="0"/>
              </a:rPr>
              <a:t>marketing strategy in the most effective manner</a:t>
            </a:r>
          </a:p>
          <a:p>
            <a:pPr algn="just">
              <a:lnSpc>
                <a:spcPct val="150000"/>
              </a:lnSpc>
              <a:spcAft>
                <a:spcPts val="6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FB4C7C75-7F52-3445-95AB-484499EED26E}"/>
              </a:ext>
            </a:extLst>
          </p:cNvPr>
          <p:cNvSpPr/>
          <p:nvPr/>
        </p:nvSpPr>
        <p:spPr>
          <a:xfrm>
            <a:off x="1199321" y="5424682"/>
            <a:ext cx="4859022"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 so that they can achieve their goals and objectives</a:t>
            </a:r>
            <a:endParaRPr lang="en-US" dirty="0"/>
          </a:p>
        </p:txBody>
      </p:sp>
    </p:spTree>
    <p:extLst>
      <p:ext uri="{BB962C8B-B14F-4D97-AF65-F5344CB8AC3E}">
        <p14:creationId xmlns:p14="http://schemas.microsoft.com/office/powerpoint/2010/main" val="2592151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F49725D-3BEE-D246-8F01-5F024CD2E99D}"/>
              </a:ext>
            </a:extLst>
          </p:cNvPr>
          <p:cNvSpPr/>
          <p:nvPr/>
        </p:nvSpPr>
        <p:spPr>
          <a:xfrm>
            <a:off x="1358348" y="214562"/>
            <a:ext cx="10668000" cy="3935886"/>
          </a:xfrm>
          <a:prstGeom prst="rect">
            <a:avLst/>
          </a:prstGeom>
        </p:spPr>
        <p:txBody>
          <a:bodyPr wrap="square">
            <a:spAutoFit/>
          </a:bodyPr>
          <a:lstStyle/>
          <a:p>
            <a:pPr algn="just">
              <a:lnSpc>
                <a:spcPct val="150000"/>
              </a:lnSpc>
              <a:spcAft>
                <a:spcPts val="600"/>
              </a:spcAft>
            </a:pPr>
            <a:r>
              <a:rPr lang="en-GB" dirty="0">
                <a:latin typeface="Times New Roman" panose="02020603050405020304" pitchFamily="18" charset="0"/>
                <a:ea typeface="Calibri" panose="020F0502020204030204" pitchFamily="34" charset="0"/>
                <a:cs typeface="Times New Roman" panose="02020603050405020304" pitchFamily="18" charset="0"/>
              </a:rPr>
              <a:t>Targeting is the phase in this the strategy that allowed a company to target the most potential as well as right consumers According to their requirements and needs so that the company become capable to meet those needs and achieve more success in the future in order to get more competitive advantages and brings more opportunities for the organisation.</a:t>
            </a:r>
          </a:p>
          <a:p>
            <a:pPr algn="just">
              <a:lnSpc>
                <a:spcPct val="150000"/>
              </a:lnSpc>
              <a:spcAft>
                <a:spcPts val="600"/>
              </a:spcAft>
            </a:pPr>
            <a:r>
              <a:rPr lang="en-GB" dirty="0">
                <a:latin typeface="Times New Roman" panose="02020603050405020304" pitchFamily="18" charset="0"/>
                <a:ea typeface="Calibri" panose="020F0502020204030204" pitchFamily="34" charset="0"/>
                <a:cs typeface="Times New Roman" panose="02020603050405020304" pitchFamily="18" charset="0"/>
              </a:rPr>
              <a:t>Positioning is the last step that is linked to the positioning of their products and services that are a Provided by the organisation so that the company can implement the strategy on the basis of the segmented sections.</a:t>
            </a:r>
          </a:p>
          <a:p>
            <a:pPr indent="457200" algn="just">
              <a:lnSpc>
                <a:spcPct val="150000"/>
              </a:lnSpc>
              <a:spcAft>
                <a:spcPts val="600"/>
              </a:spcAft>
            </a:pPr>
            <a:r>
              <a:rPr lang="en-GB" dirty="0">
                <a:latin typeface="Times New Roman" panose="02020603050405020304" pitchFamily="18" charset="0"/>
                <a:ea typeface="Calibri" panose="020F0502020204030204" pitchFamily="34" charset="0"/>
                <a:cs typeface="Times New Roman" panose="02020603050405020304" pitchFamily="18" charset="0"/>
              </a:rPr>
              <a:t>From the above mention analysis it has been analysed that there are different types of factors that are linked to the company so that the company can improve their sales and marketing strategy in order to grab more positives and overcome the problems that are facing by the company.</a:t>
            </a:r>
          </a:p>
        </p:txBody>
      </p:sp>
      <p:sp>
        <p:nvSpPr>
          <p:cNvPr id="5" name="Rectangle 4">
            <a:extLst>
              <a:ext uri="{FF2B5EF4-FFF2-40B4-BE49-F238E27FC236}">
                <a16:creationId xmlns:a16="http://schemas.microsoft.com/office/drawing/2014/main" id="{92841DAF-4651-8149-B9D6-AE2B21E6731C}"/>
              </a:ext>
            </a:extLst>
          </p:cNvPr>
          <p:cNvSpPr/>
          <p:nvPr/>
        </p:nvSpPr>
        <p:spPr>
          <a:xfrm>
            <a:off x="1275521" y="4150448"/>
            <a:ext cx="10833653" cy="2535502"/>
          </a:xfrm>
          <a:prstGeom prst="rect">
            <a:avLst/>
          </a:prstGeom>
        </p:spPr>
        <p:txBody>
          <a:bodyPr wrap="square">
            <a:spAutoFit/>
          </a:bodyPr>
          <a:lstStyle/>
          <a:p>
            <a:pPr>
              <a:lnSpc>
                <a:spcPct val="150000"/>
              </a:lnSpc>
              <a:spcBef>
                <a:spcPts val="200"/>
              </a:spcBef>
            </a:pPr>
            <a:r>
              <a:rPr lang="en-GB" b="1" u="sng" dirty="0">
                <a:latin typeface="Times New Roman" panose="02020603050405020304" pitchFamily="18" charset="0"/>
                <a:ea typeface="DejaVu Sans Mono"/>
                <a:cs typeface="font359"/>
              </a:rPr>
              <a:t>Financial Plans</a:t>
            </a:r>
          </a:p>
          <a:p>
            <a:pPr algn="just">
              <a:lnSpc>
                <a:spcPct val="150000"/>
              </a:lnSpc>
              <a:spcAft>
                <a:spcPts val="600"/>
              </a:spcAft>
            </a:pPr>
            <a:r>
              <a:rPr lang="en-GB" dirty="0">
                <a:latin typeface="Times New Roman" panose="02020603050405020304" pitchFamily="18" charset="0"/>
                <a:ea typeface="Calibri" panose="020F0502020204030204" pitchFamily="34" charset="0"/>
                <a:cs typeface="Times New Roman" panose="02020603050405020304" pitchFamily="18" charset="0"/>
              </a:rPr>
              <a:t>	Financial plans are those kind of plans that are adopted by the organisation as well as businessmen so that they can overcome the problems and formulate a different kind of strategies on the basis of the resources that will going to help the company to operate their activities in operations accordingly. The financial plan for the chosen company is below mention that helps the organisation to improve their financial stability and maintain a budget of the organisation in order to brings more opportunities and get success.</a:t>
            </a:r>
          </a:p>
        </p:txBody>
      </p:sp>
    </p:spTree>
    <p:extLst>
      <p:ext uri="{BB962C8B-B14F-4D97-AF65-F5344CB8AC3E}">
        <p14:creationId xmlns:p14="http://schemas.microsoft.com/office/powerpoint/2010/main" val="329649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91A4A3F7-982D-A341-BE21-DE510C0F2B33}"/>
              </a:ext>
            </a:extLst>
          </p:cNvPr>
          <p:cNvSpPr>
            <a:spLocks noChangeArrowheads="1"/>
          </p:cNvSpPr>
          <p:nvPr/>
        </p:nvSpPr>
        <p:spPr bwMode="auto">
          <a:xfrm>
            <a:off x="7695728" y="2160016"/>
            <a:ext cx="3378672" cy="39261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10000"/>
              </a:lnSpc>
              <a:spcBef>
                <a:spcPct val="0"/>
              </a:spcBef>
              <a:spcAft>
                <a:spcPts val="600"/>
              </a:spcAft>
              <a:buClr>
                <a:schemeClr val="accent1"/>
              </a:buClr>
              <a:buSzTx/>
              <a:buFont typeface="Arial" panose="020B0604020202020204" pitchFamily="34" charset="0"/>
              <a:buChar char="•"/>
              <a:tabLst/>
            </a:pPr>
            <a:r>
              <a:rPr kumimoji="0" lang="en-US" altLang="en-US" b="0" i="0" u="none" strike="noStrike" cap="none" normalizeH="0" baseline="0">
                <a:ln>
                  <a:noFill/>
                </a:ln>
                <a:effectLst/>
              </a:rPr>
              <a:t>	The overall cost that the entrepreneur estimates for running their firm in London is pound 1060.</a:t>
            </a:r>
          </a:p>
        </p:txBody>
      </p:sp>
      <p:graphicFrame>
        <p:nvGraphicFramePr>
          <p:cNvPr id="4" name="Table 3">
            <a:extLst>
              <a:ext uri="{FF2B5EF4-FFF2-40B4-BE49-F238E27FC236}">
                <a16:creationId xmlns:a16="http://schemas.microsoft.com/office/drawing/2014/main" id="{C6F9ADDE-EBCC-BB43-9B63-26853F16A6D2}"/>
              </a:ext>
            </a:extLst>
          </p:cNvPr>
          <p:cNvGraphicFramePr>
            <a:graphicFrameLocks noGrp="1"/>
          </p:cNvGraphicFramePr>
          <p:nvPr>
            <p:extLst>
              <p:ext uri="{D42A27DB-BD31-4B8C-83A1-F6EECF244321}">
                <p14:modId xmlns:p14="http://schemas.microsoft.com/office/powerpoint/2010/main" val="3072896764"/>
              </p:ext>
            </p:extLst>
          </p:nvPr>
        </p:nvGraphicFramePr>
        <p:xfrm>
          <a:off x="1701327" y="1120519"/>
          <a:ext cx="5565250" cy="4899387"/>
        </p:xfrm>
        <a:graphic>
          <a:graphicData uri="http://schemas.openxmlformats.org/drawingml/2006/table">
            <a:tbl>
              <a:tblPr firstRow="1" firstCol="1" bandRow="1">
                <a:tableStyleId>{5C22544A-7EE6-4342-B048-85BDC9FD1C3A}</a:tableStyleId>
              </a:tblPr>
              <a:tblGrid>
                <a:gridCol w="3332452">
                  <a:extLst>
                    <a:ext uri="{9D8B030D-6E8A-4147-A177-3AD203B41FA5}">
                      <a16:colId xmlns:a16="http://schemas.microsoft.com/office/drawing/2014/main" val="4146943952"/>
                    </a:ext>
                  </a:extLst>
                </a:gridCol>
                <a:gridCol w="2232798">
                  <a:extLst>
                    <a:ext uri="{9D8B030D-6E8A-4147-A177-3AD203B41FA5}">
                      <a16:colId xmlns:a16="http://schemas.microsoft.com/office/drawing/2014/main" val="1105469902"/>
                    </a:ext>
                  </a:extLst>
                </a:gridCol>
              </a:tblGrid>
              <a:tr h="1099021">
                <a:tc>
                  <a:txBody>
                    <a:bodyPr/>
                    <a:lstStyle/>
                    <a:p>
                      <a:pPr algn="ctr">
                        <a:lnSpc>
                          <a:spcPct val="150000"/>
                        </a:lnSpc>
                        <a:spcAft>
                          <a:spcPts val="1000"/>
                        </a:spcAft>
                      </a:pPr>
                      <a:r>
                        <a:rPr lang="en-IN" sz="2400">
                          <a:effectLst/>
                        </a:rPr>
                        <a:t>SEGMENTS</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ESTIMATED COST </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600520843"/>
                  </a:ext>
                </a:extLst>
              </a:tr>
              <a:tr h="552987">
                <a:tc>
                  <a:txBody>
                    <a:bodyPr/>
                    <a:lstStyle/>
                    <a:p>
                      <a:pPr algn="just">
                        <a:lnSpc>
                          <a:spcPct val="150000"/>
                        </a:lnSpc>
                        <a:spcAft>
                          <a:spcPts val="1000"/>
                        </a:spcAft>
                      </a:pPr>
                      <a:r>
                        <a:rPr lang="en-IN" sz="2400">
                          <a:effectLst/>
                        </a:rPr>
                        <a:t>Functioning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£200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255686357"/>
                  </a:ext>
                </a:extLst>
              </a:tr>
              <a:tr h="552987">
                <a:tc>
                  <a:txBody>
                    <a:bodyPr/>
                    <a:lstStyle/>
                    <a:p>
                      <a:pPr algn="just">
                        <a:lnSpc>
                          <a:spcPct val="150000"/>
                        </a:lnSpc>
                        <a:spcAft>
                          <a:spcPts val="1000"/>
                        </a:spcAft>
                      </a:pPr>
                      <a:r>
                        <a:rPr lang="en-IN" sz="2400">
                          <a:effectLst/>
                        </a:rPr>
                        <a:t>Human resources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£100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1671186390"/>
                  </a:ext>
                </a:extLst>
              </a:tr>
              <a:tr h="552987">
                <a:tc>
                  <a:txBody>
                    <a:bodyPr/>
                    <a:lstStyle/>
                    <a:p>
                      <a:pPr algn="just">
                        <a:lnSpc>
                          <a:spcPct val="150000"/>
                        </a:lnSpc>
                        <a:spcAft>
                          <a:spcPts val="1000"/>
                        </a:spcAft>
                      </a:pPr>
                      <a:r>
                        <a:rPr lang="en-IN" sz="2400">
                          <a:effectLst/>
                        </a:rPr>
                        <a:t>Transport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£250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817506483"/>
                  </a:ext>
                </a:extLst>
              </a:tr>
              <a:tr h="552987">
                <a:tc>
                  <a:txBody>
                    <a:bodyPr/>
                    <a:lstStyle/>
                    <a:p>
                      <a:pPr algn="just">
                        <a:lnSpc>
                          <a:spcPct val="150000"/>
                        </a:lnSpc>
                        <a:spcAft>
                          <a:spcPts val="1000"/>
                        </a:spcAft>
                      </a:pPr>
                      <a:r>
                        <a:rPr lang="en-IN" sz="2400">
                          <a:effectLst/>
                        </a:rPr>
                        <a:t>Raw material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£250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3482732723"/>
                  </a:ext>
                </a:extLst>
              </a:tr>
              <a:tr h="552987">
                <a:tc>
                  <a:txBody>
                    <a:bodyPr/>
                    <a:lstStyle/>
                    <a:p>
                      <a:pPr algn="just">
                        <a:lnSpc>
                          <a:spcPct val="150000"/>
                        </a:lnSpc>
                        <a:spcAft>
                          <a:spcPts val="1000"/>
                        </a:spcAft>
                      </a:pPr>
                      <a:r>
                        <a:rPr lang="en-IN" sz="2400">
                          <a:effectLst/>
                        </a:rPr>
                        <a:t>Repairs cost</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£260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4284649751"/>
                  </a:ext>
                </a:extLst>
              </a:tr>
              <a:tr h="552987">
                <a:tc>
                  <a:txBody>
                    <a:bodyPr/>
                    <a:lstStyle/>
                    <a:p>
                      <a:pPr algn="just">
                        <a:lnSpc>
                          <a:spcPct val="150000"/>
                        </a:lnSpc>
                        <a:spcAft>
                          <a:spcPts val="1000"/>
                        </a:spcAft>
                      </a:pPr>
                      <a:r>
                        <a:rPr lang="en-IN" sz="2400">
                          <a:effectLst/>
                        </a:rPr>
                        <a:t>TOTAL</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tc>
                  <a:txBody>
                    <a:bodyPr/>
                    <a:lstStyle/>
                    <a:p>
                      <a:pPr algn="ctr">
                        <a:lnSpc>
                          <a:spcPct val="150000"/>
                        </a:lnSpc>
                        <a:spcAft>
                          <a:spcPts val="1000"/>
                        </a:spcAft>
                      </a:pPr>
                      <a:r>
                        <a:rPr lang="en-IN" sz="2400">
                          <a:effectLst/>
                        </a:rPr>
                        <a:t>£ 1060</a:t>
                      </a:r>
                      <a:endParaRPr lang="en-GB"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136509" marR="136509" marT="0" marB="0"/>
                </a:tc>
                <a:extLst>
                  <a:ext uri="{0D108BD9-81ED-4DB2-BD59-A6C34878D82A}">
                    <a16:rowId xmlns:a16="http://schemas.microsoft.com/office/drawing/2014/main" val="2391881782"/>
                  </a:ext>
                </a:extLst>
              </a:tr>
            </a:tbl>
          </a:graphicData>
        </a:graphic>
      </p:graphicFrame>
    </p:spTree>
    <p:extLst>
      <p:ext uri="{BB962C8B-B14F-4D97-AF65-F5344CB8AC3E}">
        <p14:creationId xmlns:p14="http://schemas.microsoft.com/office/powerpoint/2010/main" val="3107838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A05B69-C909-934D-A252-1FF6497CAB1D}"/>
              </a:ext>
            </a:extLst>
          </p:cNvPr>
          <p:cNvSpPr/>
          <p:nvPr/>
        </p:nvSpPr>
        <p:spPr>
          <a:xfrm>
            <a:off x="1404730" y="318052"/>
            <a:ext cx="10787270" cy="4423199"/>
          </a:xfrm>
          <a:prstGeom prst="rect">
            <a:avLst/>
          </a:prstGeom>
        </p:spPr>
        <p:txBody>
          <a:bodyPr wrap="square">
            <a:spAutoFit/>
          </a:bodyPr>
          <a:lstStyle/>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The organisation uses a variety of funding sources to open its business, which are listed below.</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Savings and investment are examples of self-investment wherein the firm's money are employed.</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Loan from a bank that enables the organization to obtain a loan from a bank with a monthly interest rate.</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Angel investors assist organisations in establishing new businesses by providing funds.</a:t>
            </a:r>
          </a:p>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Team management there are different types of strategies and operations that are very essential for the organisation in order to evaluate and measure their productivity so that the company can achieve their goals and objectives. Apart from there is there a different kind of responsibilities that I really needed by the company in order to control their activities which are mention below. </a:t>
            </a:r>
          </a:p>
        </p:txBody>
      </p:sp>
      <p:sp>
        <p:nvSpPr>
          <p:cNvPr id="5" name="Rectangle 4">
            <a:extLst>
              <a:ext uri="{FF2B5EF4-FFF2-40B4-BE49-F238E27FC236}">
                <a16:creationId xmlns:a16="http://schemas.microsoft.com/office/drawing/2014/main" id="{729F24C4-A3F1-934F-9440-334CBC5E5059}"/>
              </a:ext>
            </a:extLst>
          </p:cNvPr>
          <p:cNvSpPr/>
          <p:nvPr/>
        </p:nvSpPr>
        <p:spPr>
          <a:xfrm>
            <a:off x="1404729" y="4835442"/>
            <a:ext cx="10542105" cy="1289007"/>
          </a:xfrm>
          <a:prstGeom prst="rect">
            <a:avLst/>
          </a:prstGeom>
        </p:spPr>
        <p:txBody>
          <a:bodyPr wrap="square">
            <a:spAutoFit/>
          </a:bodyPr>
          <a:lstStyle/>
          <a:p>
            <a:pPr marL="342900" lvl="0" indent="-342900" algn="just">
              <a:lnSpc>
                <a:spcPct val="150000"/>
              </a:lnSpc>
              <a:spcAft>
                <a:spcPts val="1000"/>
              </a:spcAft>
              <a:buFont typeface="Wingdings" pitchFamily="2"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Supply chain management is very important for the organisation in order to evaluate the flow of supply chain so that they can satisfy the customer requirements and decrease the problems that are facing  by the organisation.</a:t>
            </a:r>
          </a:p>
        </p:txBody>
      </p:sp>
    </p:spTree>
    <p:extLst>
      <p:ext uri="{BB962C8B-B14F-4D97-AF65-F5344CB8AC3E}">
        <p14:creationId xmlns:p14="http://schemas.microsoft.com/office/powerpoint/2010/main" val="232841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66807F-9529-B142-BDB6-E382EAFB8236}"/>
              </a:ext>
            </a:extLst>
          </p:cNvPr>
          <p:cNvSpPr/>
          <p:nvPr/>
        </p:nvSpPr>
        <p:spPr>
          <a:xfrm>
            <a:off x="1278835" y="201649"/>
            <a:ext cx="10913165" cy="2120004"/>
          </a:xfrm>
          <a:prstGeom prst="rect">
            <a:avLst/>
          </a:prstGeom>
        </p:spPr>
        <p:txBody>
          <a:bodyPr wrap="square">
            <a:spAutoFit/>
          </a:bodyPr>
          <a:lstStyle/>
          <a:p>
            <a:pPr marL="342900" lvl="0" indent="-342900" algn="just">
              <a:lnSpc>
                <a:spcPct val="150000"/>
              </a:lnSpc>
              <a:buFont typeface="Wingdings" pitchFamily="2"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Cash management is also very important for the organisation in order to analyse and examine the sales and profit margin of the organisation so that they can take the effective measures for the company.</a:t>
            </a:r>
          </a:p>
          <a:p>
            <a:pPr marL="342900" lvl="0" indent="-342900" algn="just">
              <a:lnSpc>
                <a:spcPct val="150000"/>
              </a:lnSpc>
              <a:spcAft>
                <a:spcPts val="1000"/>
              </a:spcAft>
              <a:buFont typeface="Wingdings" pitchFamily="2"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Management of the raw material is also very essential for the company so that the company can maintain the influence of the outflow of their material so that they can maintain and handle their goods that are utilised by the company.</a:t>
            </a:r>
          </a:p>
        </p:txBody>
      </p:sp>
    </p:spTree>
    <p:extLst>
      <p:ext uri="{BB962C8B-B14F-4D97-AF65-F5344CB8AC3E}">
        <p14:creationId xmlns:p14="http://schemas.microsoft.com/office/powerpoint/2010/main" val="37372153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058AC4-C375-6E4B-9750-BD22F8ECBEF5}"/>
              </a:ext>
            </a:extLst>
          </p:cNvPr>
          <p:cNvSpPr/>
          <p:nvPr/>
        </p:nvSpPr>
        <p:spPr>
          <a:xfrm>
            <a:off x="1159565" y="0"/>
            <a:ext cx="10767392" cy="1831271"/>
          </a:xfrm>
          <a:prstGeom prst="rect">
            <a:avLst/>
          </a:prstGeom>
        </p:spPr>
        <p:txBody>
          <a:bodyPr wrap="square">
            <a:spAutoFit/>
          </a:bodyPr>
          <a:lstStyle/>
          <a:p>
            <a:pPr algn="just">
              <a:lnSpc>
                <a:spcPct val="150000"/>
              </a:lnSpc>
              <a:spcBef>
                <a:spcPts val="565"/>
              </a:spcBef>
            </a:pPr>
            <a:r>
              <a:rPr lang="en-GB" b="1" kern="0" dirty="0">
                <a:latin typeface="Times New Roman" panose="02020603050405020304" pitchFamily="18" charset="0"/>
                <a:ea typeface="Times New Roman" panose="02020603050405020304" pitchFamily="18" charset="0"/>
              </a:rPr>
              <a:t>CONCLUSION</a:t>
            </a:r>
          </a:p>
          <a:p>
            <a:pPr algn="just">
              <a:lnSpc>
                <a:spcPct val="150000"/>
              </a:lnSpc>
              <a:spcBef>
                <a:spcPts val="565"/>
              </a:spcBef>
            </a:pPr>
            <a:endParaRPr lang="en-GB" b="1" kern="0" dirty="0">
              <a:latin typeface="Times New Roman" panose="02020603050405020304" pitchFamily="18" charset="0"/>
              <a:ea typeface="Times New Roman" panose="02020603050405020304" pitchFamily="18" charset="0"/>
            </a:endParaRPr>
          </a:p>
          <a:p>
            <a:r>
              <a:rPr lang="en-GB" dirty="0">
                <a:latin typeface="Times New Roman" panose="02020603050405020304" pitchFamily="18" charset="0"/>
                <a:ea typeface="Calibri" panose="020F0502020204030204" pitchFamily="34" charset="0"/>
              </a:rPr>
              <a:t>	From the above mentioned report it has been analysed that it is very essential for the every company to improve their capabilities in order to bring more opportunities for the organisation and overcome the problems and traits which are facing by the company. </a:t>
            </a:r>
            <a:endParaRPr lang="en-US" dirty="0"/>
          </a:p>
        </p:txBody>
      </p:sp>
      <p:sp>
        <p:nvSpPr>
          <p:cNvPr id="5" name="Rectangle 4">
            <a:extLst>
              <a:ext uri="{FF2B5EF4-FFF2-40B4-BE49-F238E27FC236}">
                <a16:creationId xmlns:a16="http://schemas.microsoft.com/office/drawing/2014/main" id="{60A47FD9-D416-FD47-9DCB-17A9F8F61E46}"/>
              </a:ext>
            </a:extLst>
          </p:cNvPr>
          <p:cNvSpPr/>
          <p:nvPr/>
        </p:nvSpPr>
        <p:spPr>
          <a:xfrm>
            <a:off x="1298713" y="1913255"/>
            <a:ext cx="10628244" cy="2120004"/>
          </a:xfrm>
          <a:prstGeom prst="rect">
            <a:avLst/>
          </a:prstGeom>
        </p:spPr>
        <p:txBody>
          <a:bodyPr wrap="square">
            <a:spAutoFit/>
          </a:bodyPr>
          <a:lstStyle/>
          <a:p>
            <a:pPr algn="just">
              <a:lnSpc>
                <a:spcPct val="150000"/>
              </a:lnSpc>
              <a:spcAft>
                <a:spcPts val="1000"/>
              </a:spcAft>
            </a:pPr>
            <a:r>
              <a:rPr lang="en-GB" dirty="0">
                <a:latin typeface="Times New Roman" panose="02020603050405020304" pitchFamily="18" charset="0"/>
                <a:ea typeface="Calibri" panose="020F0502020204030204" pitchFamily="34" charset="0"/>
                <a:cs typeface="Times New Roman" panose="02020603050405020304" pitchFamily="18" charset="0"/>
              </a:rPr>
              <a:t>Nowadays there are different types of factors as well as the strategies that are linked with the market and help the company to overcome the negative impact and help them to get more competitive advantages. This report examine about the different kind of strategy that are adapted dead by the organisation so that the company can effectively formulate their strategies and open their business in order to get success and improve their productivity as well as profitability.</a:t>
            </a:r>
          </a:p>
        </p:txBody>
      </p:sp>
    </p:spTree>
    <p:extLst>
      <p:ext uri="{BB962C8B-B14F-4D97-AF65-F5344CB8AC3E}">
        <p14:creationId xmlns:p14="http://schemas.microsoft.com/office/powerpoint/2010/main" val="384248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1B80-D1C3-A140-B710-D5611FCFD40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DABD9C6-FD7C-2945-9144-3D6027E0431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77992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A11837-B181-EB4E-AFF6-0D6B2C7185AC}"/>
              </a:ext>
            </a:extLst>
          </p:cNvPr>
          <p:cNvSpPr/>
          <p:nvPr/>
        </p:nvSpPr>
        <p:spPr>
          <a:xfrm>
            <a:off x="1507373" y="0"/>
            <a:ext cx="1742785" cy="498663"/>
          </a:xfrm>
          <a:prstGeom prst="rect">
            <a:avLst/>
          </a:prstGeom>
        </p:spPr>
        <p:txBody>
          <a:bodyPr wrap="none">
            <a:spAutoFit/>
          </a:bodyPr>
          <a:lstStyle/>
          <a:p>
            <a:pPr algn="just">
              <a:lnSpc>
                <a:spcPct val="150000"/>
              </a:lnSpc>
              <a:spcBef>
                <a:spcPts val="565"/>
              </a:spcBef>
            </a:pPr>
            <a:r>
              <a:rPr lang="en-GB" sz="2000" b="1" kern="0" dirty="0">
                <a:latin typeface="Times New Roman" panose="02020603050405020304" pitchFamily="18" charset="0"/>
                <a:ea typeface="Times New Roman" panose="02020603050405020304" pitchFamily="18" charset="0"/>
              </a:rPr>
              <a:t>REFRENCES</a:t>
            </a:r>
          </a:p>
        </p:txBody>
      </p:sp>
      <p:sp>
        <p:nvSpPr>
          <p:cNvPr id="5" name="Rectangle 4">
            <a:extLst>
              <a:ext uri="{FF2B5EF4-FFF2-40B4-BE49-F238E27FC236}">
                <a16:creationId xmlns:a16="http://schemas.microsoft.com/office/drawing/2014/main" id="{F49BC5DE-D054-AE49-84E3-5D290C0DF2A9}"/>
              </a:ext>
            </a:extLst>
          </p:cNvPr>
          <p:cNvSpPr/>
          <p:nvPr/>
        </p:nvSpPr>
        <p:spPr>
          <a:xfrm>
            <a:off x="1358348" y="827021"/>
            <a:ext cx="10687878" cy="5797934"/>
          </a:xfrm>
          <a:prstGeom prst="rect">
            <a:avLst/>
          </a:prstGeom>
        </p:spPr>
        <p:txBody>
          <a:bodyPr wrap="square">
            <a:spAutoFit/>
          </a:bodyPr>
          <a:lstStyle/>
          <a:p>
            <a:pPr algn="just">
              <a:lnSpc>
                <a:spcPct val="150000"/>
              </a:lnSpc>
              <a:spcAft>
                <a:spcPts val="1000"/>
              </a:spcAft>
            </a:pPr>
            <a:r>
              <a:rPr lang="en-IN" dirty="0">
                <a:latin typeface="Times New Roman" panose="02020603050405020304" pitchFamily="18" charset="0"/>
                <a:ea typeface="Calibri" panose="020F0502020204030204" pitchFamily="34" charset="0"/>
                <a:cs typeface="Times New Roman" panose="02020603050405020304" pitchFamily="18" charset="0"/>
              </a:rPr>
              <a:t>Julien, P.A., 2018. The state of the art in small business and entrepreneurship. Routledge.</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dirty="0" err="1">
                <a:latin typeface="Times New Roman" panose="02020603050405020304" pitchFamily="18" charset="0"/>
                <a:ea typeface="Calibri" panose="020F0502020204030204" pitchFamily="34" charset="0"/>
                <a:cs typeface="Times New Roman" panose="02020603050405020304" pitchFamily="18" charset="0"/>
              </a:rPr>
              <a:t>Delp</a:t>
            </a:r>
            <a:r>
              <a:rPr lang="en-IN" dirty="0">
                <a:latin typeface="Times New Roman" panose="02020603050405020304" pitchFamily="18" charset="0"/>
                <a:ea typeface="Calibri" panose="020F0502020204030204" pitchFamily="34" charset="0"/>
                <a:cs typeface="Times New Roman" panose="02020603050405020304" pitchFamily="18" charset="0"/>
              </a:rPr>
              <a:t>, A.B. and Mayo, J.W., 2017. The evolution of “competition”: Lessons for 21st century telecommunications policy. Review of Industrial Organization, 50(4), pp.393-416.</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dirty="0">
                <a:latin typeface="Times New Roman" panose="02020603050405020304" pitchFamily="18" charset="0"/>
                <a:ea typeface="Calibri" panose="020F0502020204030204" pitchFamily="34" charset="0"/>
                <a:cs typeface="Times New Roman" panose="02020603050405020304" pitchFamily="18" charset="0"/>
              </a:rPr>
              <a:t>Skene, K. and Murray, A., 2017. Sustainable economics: Context, challenges and opportunities for the 21st-century practitioner. Routledge.</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dirty="0">
                <a:latin typeface="Times New Roman" panose="02020603050405020304" pitchFamily="18" charset="0"/>
                <a:ea typeface="Calibri" panose="020F0502020204030204" pitchFamily="34" charset="0"/>
                <a:cs typeface="Times New Roman" panose="02020603050405020304" pitchFamily="18" charset="0"/>
              </a:rPr>
              <a:t>Schutz, E.A., 2016. Markets and power: the 21st century command economy. Routledge.</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dirty="0">
                <a:latin typeface="Times New Roman" panose="02020603050405020304" pitchFamily="18" charset="0"/>
                <a:ea typeface="Calibri" panose="020F0502020204030204" pitchFamily="34" charset="0"/>
                <a:cs typeface="Times New Roman" panose="02020603050405020304" pitchFamily="18" charset="0"/>
              </a:rPr>
              <a:t>Deere, C.D., 2017. Women's land rights, rural social movements, and the state in the 21st‐century Latin American agrarian reforms. Journal of Agrarian Change, 17(2), pp.258-278.</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dirty="0">
                <a:latin typeface="Times New Roman" panose="02020603050405020304" pitchFamily="18" charset="0"/>
                <a:ea typeface="Calibri" panose="020F0502020204030204" pitchFamily="34" charset="0"/>
                <a:cs typeface="Times New Roman" panose="02020603050405020304" pitchFamily="18" charset="0"/>
              </a:rPr>
              <a:t>Peng, M.W., Bruton, G.D., Stan, C.V. and Huang, Y., 2016. Theories of the (state-owned) firm. Asia Pacific Journal of Management, 33(2), pp.293-317.</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IN" dirty="0">
                <a:latin typeface="Times New Roman" panose="02020603050405020304" pitchFamily="18" charset="0"/>
                <a:ea typeface="Calibri" panose="020F0502020204030204" pitchFamily="34" charset="0"/>
                <a:cs typeface="Times New Roman" panose="02020603050405020304" pitchFamily="18" charset="0"/>
              </a:rPr>
              <a:t>Glasson, J., 2017. Some interim conclusions: regional planning guidance and regional governance for the 21st century. In Contemporary issues in regional planning (pp. 247-264). Routledge.</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18973053"/>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2F41"/>
      </a:dk2>
      <a:lt2>
        <a:srgbClr val="E2E6E8"/>
      </a:lt2>
      <a:accent1>
        <a:srgbClr val="BE9A87"/>
      </a:accent1>
      <a:accent2>
        <a:srgbClr val="BA7F83"/>
      </a:accent2>
      <a:accent3>
        <a:srgbClr val="C594AC"/>
      </a:accent3>
      <a:accent4>
        <a:srgbClr val="BA7FB5"/>
      </a:accent4>
      <a:accent5>
        <a:srgbClr val="B796C6"/>
      </a:accent5>
      <a:accent6>
        <a:srgbClr val="8E7FBA"/>
      </a:accent6>
      <a:hlink>
        <a:srgbClr val="5B879D"/>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otalTime>40</TotalTime>
  <Words>2082</Words>
  <Application>Microsoft Macintosh PowerPoint</Application>
  <PresentationFormat>Widescreen</PresentationFormat>
  <Paragraphs>94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Neue Haas Grotesk Text Pro</vt:lpstr>
      <vt:lpstr>Times New Roman</vt:lpstr>
      <vt:lpstr>Wingdings</vt:lpstr>
      <vt:lpstr>InterweaveVTI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Paraschiva Nunuca (2029228)</dc:creator>
  <cp:lastModifiedBy>Paraschiva Nunuca (2029228)</cp:lastModifiedBy>
  <cp:revision>2</cp:revision>
  <dcterms:created xsi:type="dcterms:W3CDTF">2022-03-05T12:40:00Z</dcterms:created>
  <dcterms:modified xsi:type="dcterms:W3CDTF">2022-03-31T09:21:10Z</dcterms:modified>
</cp:coreProperties>
</file>