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7" r:id="rId2"/>
    <p:sldId id="258" r:id="rId3"/>
    <p:sldId id="259" r:id="rId4"/>
    <p:sldId id="267" r:id="rId5"/>
    <p:sldId id="261" r:id="rId6"/>
    <p:sldId id="268" r:id="rId7"/>
    <p:sldId id="263" r:id="rId8"/>
    <p:sldId id="269" r:id="rId9"/>
    <p:sldId id="270" r:id="rId10"/>
    <p:sldId id="271" r:id="rId11"/>
    <p:sldId id="272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933E45-2A67-4BA0-8A80-6BBC41CB110D}" v="2" dt="2022-12-08T03:26:13.5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64" autoAdjust="0"/>
    <p:restoredTop sz="94660"/>
  </p:normalViewPr>
  <p:slideViewPr>
    <p:cSldViewPr snapToGrid="0">
      <p:cViewPr varScale="1">
        <p:scale>
          <a:sx n="91" d="100"/>
          <a:sy n="91" d="100"/>
        </p:scale>
        <p:origin x="13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ran Ahmed" userId="8a3e0908324774b9" providerId="LiveId" clId="{02933E45-2A67-4BA0-8A80-6BBC41CB110D}"/>
    <pc:docChg chg="undo custSel addSld delSld modSld">
      <pc:chgData name="Kamran Ahmed" userId="8a3e0908324774b9" providerId="LiveId" clId="{02933E45-2A67-4BA0-8A80-6BBC41CB110D}" dt="2022-12-08T03:45:27.014" v="1244" actId="20577"/>
      <pc:docMkLst>
        <pc:docMk/>
      </pc:docMkLst>
      <pc:sldChg chg="addSp modSp mod">
        <pc:chgData name="Kamran Ahmed" userId="8a3e0908324774b9" providerId="LiveId" clId="{02933E45-2A67-4BA0-8A80-6BBC41CB110D}" dt="2022-12-08T03:41:49.262" v="891" actId="20577"/>
        <pc:sldMkLst>
          <pc:docMk/>
          <pc:sldMk cId="983660878" sldId="257"/>
        </pc:sldMkLst>
        <pc:spChg chg="mod">
          <ac:chgData name="Kamran Ahmed" userId="8a3e0908324774b9" providerId="LiveId" clId="{02933E45-2A67-4BA0-8A80-6BBC41CB110D}" dt="2022-12-08T03:41:49.262" v="891" actId="20577"/>
          <ac:spMkLst>
            <pc:docMk/>
            <pc:sldMk cId="983660878" sldId="257"/>
            <ac:spMk id="2" creationId="{A2D766EA-30DC-4247-1259-C3721DA924B1}"/>
          </ac:spMkLst>
        </pc:spChg>
        <pc:spChg chg="add mod">
          <ac:chgData name="Kamran Ahmed" userId="8a3e0908324774b9" providerId="LiveId" clId="{02933E45-2A67-4BA0-8A80-6BBC41CB110D}" dt="2022-12-08T03:41:46.193" v="889" actId="1076"/>
          <ac:spMkLst>
            <pc:docMk/>
            <pc:sldMk cId="983660878" sldId="257"/>
            <ac:spMk id="3" creationId="{B0B3130A-4BE6-E8A5-935E-FCA0EB390E99}"/>
          </ac:spMkLst>
        </pc:spChg>
      </pc:sldChg>
      <pc:sldChg chg="modSp mod">
        <pc:chgData name="Kamran Ahmed" userId="8a3e0908324774b9" providerId="LiveId" clId="{02933E45-2A67-4BA0-8A80-6BBC41CB110D}" dt="2022-12-08T03:29:25.286" v="273" actId="20577"/>
        <pc:sldMkLst>
          <pc:docMk/>
          <pc:sldMk cId="2420952877" sldId="258"/>
        </pc:sldMkLst>
        <pc:spChg chg="mod">
          <ac:chgData name="Kamran Ahmed" userId="8a3e0908324774b9" providerId="LiveId" clId="{02933E45-2A67-4BA0-8A80-6BBC41CB110D}" dt="2022-12-08T03:29:25.286" v="273" actId="20577"/>
          <ac:spMkLst>
            <pc:docMk/>
            <pc:sldMk cId="2420952877" sldId="258"/>
            <ac:spMk id="3" creationId="{8F60CFC9-DDDB-6366-F0E4-1D3CB2D287C6}"/>
          </ac:spMkLst>
        </pc:spChg>
      </pc:sldChg>
      <pc:sldChg chg="modSp mod">
        <pc:chgData name="Kamran Ahmed" userId="8a3e0908324774b9" providerId="LiveId" clId="{02933E45-2A67-4BA0-8A80-6BBC41CB110D}" dt="2022-12-08T03:31:32.962" v="432" actId="313"/>
        <pc:sldMkLst>
          <pc:docMk/>
          <pc:sldMk cId="3312382180" sldId="259"/>
        </pc:sldMkLst>
        <pc:spChg chg="mod">
          <ac:chgData name="Kamran Ahmed" userId="8a3e0908324774b9" providerId="LiveId" clId="{02933E45-2A67-4BA0-8A80-6BBC41CB110D}" dt="2022-12-08T03:31:32.962" v="432" actId="313"/>
          <ac:spMkLst>
            <pc:docMk/>
            <pc:sldMk cId="3312382180" sldId="259"/>
            <ac:spMk id="3" creationId="{8CEEACBC-2A32-5B94-CD41-52728FF8D5ED}"/>
          </ac:spMkLst>
        </pc:spChg>
      </pc:sldChg>
      <pc:sldChg chg="modSp mod">
        <pc:chgData name="Kamran Ahmed" userId="8a3e0908324774b9" providerId="LiveId" clId="{02933E45-2A67-4BA0-8A80-6BBC41CB110D}" dt="2022-12-08T03:26:13.954" v="130" actId="27636"/>
        <pc:sldMkLst>
          <pc:docMk/>
          <pc:sldMk cId="3002117314" sldId="261"/>
        </pc:sldMkLst>
        <pc:spChg chg="mod">
          <ac:chgData name="Kamran Ahmed" userId="8a3e0908324774b9" providerId="LiveId" clId="{02933E45-2A67-4BA0-8A80-6BBC41CB110D}" dt="2022-12-08T03:26:13.954" v="130" actId="27636"/>
          <ac:spMkLst>
            <pc:docMk/>
            <pc:sldMk cId="3002117314" sldId="261"/>
            <ac:spMk id="3" creationId="{4DE6C0BD-EE54-DF51-8B08-65E284B049BF}"/>
          </ac:spMkLst>
        </pc:spChg>
      </pc:sldChg>
      <pc:sldChg chg="modSp mod">
        <pc:chgData name="Kamran Ahmed" userId="8a3e0908324774b9" providerId="LiveId" clId="{02933E45-2A67-4BA0-8A80-6BBC41CB110D}" dt="2022-12-08T03:37:04.761" v="888" actId="20577"/>
        <pc:sldMkLst>
          <pc:docMk/>
          <pc:sldMk cId="963516445" sldId="263"/>
        </pc:sldMkLst>
        <pc:spChg chg="mod">
          <ac:chgData name="Kamran Ahmed" userId="8a3e0908324774b9" providerId="LiveId" clId="{02933E45-2A67-4BA0-8A80-6BBC41CB110D}" dt="2022-12-08T03:37:04.761" v="888" actId="20577"/>
          <ac:spMkLst>
            <pc:docMk/>
            <pc:sldMk cId="963516445" sldId="263"/>
            <ac:spMk id="3" creationId="{37549EFD-40F8-CCDD-E3BB-0BBF102A1686}"/>
          </ac:spMkLst>
        </pc:spChg>
      </pc:sldChg>
      <pc:sldChg chg="modSp mod">
        <pc:chgData name="Kamran Ahmed" userId="8a3e0908324774b9" providerId="LiveId" clId="{02933E45-2A67-4BA0-8A80-6BBC41CB110D}" dt="2022-12-08T03:26:48.026" v="136" actId="403"/>
        <pc:sldMkLst>
          <pc:docMk/>
          <pc:sldMk cId="2747676360" sldId="265"/>
        </pc:sldMkLst>
        <pc:spChg chg="mod">
          <ac:chgData name="Kamran Ahmed" userId="8a3e0908324774b9" providerId="LiveId" clId="{02933E45-2A67-4BA0-8A80-6BBC41CB110D}" dt="2022-12-08T03:26:48.026" v="136" actId="403"/>
          <ac:spMkLst>
            <pc:docMk/>
            <pc:sldMk cId="2747676360" sldId="265"/>
            <ac:spMk id="3" creationId="{971C18D0-D3BD-2C68-4BAB-202963136478}"/>
          </ac:spMkLst>
        </pc:spChg>
      </pc:sldChg>
      <pc:sldChg chg="modSp mod">
        <pc:chgData name="Kamran Ahmed" userId="8a3e0908324774b9" providerId="LiveId" clId="{02933E45-2A67-4BA0-8A80-6BBC41CB110D}" dt="2022-12-08T03:35:25.768" v="704" actId="20577"/>
        <pc:sldMkLst>
          <pc:docMk/>
          <pc:sldMk cId="3898424190" sldId="267"/>
        </pc:sldMkLst>
        <pc:spChg chg="mod">
          <ac:chgData name="Kamran Ahmed" userId="8a3e0908324774b9" providerId="LiveId" clId="{02933E45-2A67-4BA0-8A80-6BBC41CB110D}" dt="2022-12-08T03:35:25.768" v="704" actId="20577"/>
          <ac:spMkLst>
            <pc:docMk/>
            <pc:sldMk cId="3898424190" sldId="267"/>
            <ac:spMk id="3" creationId="{2E2CB333-20F0-CE96-C55F-73A05A6ED968}"/>
          </ac:spMkLst>
        </pc:spChg>
      </pc:sldChg>
      <pc:sldChg chg="modSp mod">
        <pc:chgData name="Kamran Ahmed" userId="8a3e0908324774b9" providerId="LiveId" clId="{02933E45-2A67-4BA0-8A80-6BBC41CB110D}" dt="2022-12-08T03:32:59.940" v="433" actId="20577"/>
        <pc:sldMkLst>
          <pc:docMk/>
          <pc:sldMk cId="524585867" sldId="268"/>
        </pc:sldMkLst>
        <pc:spChg chg="mod">
          <ac:chgData name="Kamran Ahmed" userId="8a3e0908324774b9" providerId="LiveId" clId="{02933E45-2A67-4BA0-8A80-6BBC41CB110D}" dt="2022-12-08T03:26:13.580" v="129"/>
          <ac:spMkLst>
            <pc:docMk/>
            <pc:sldMk cId="524585867" sldId="268"/>
            <ac:spMk id="2" creationId="{9FD76AA5-7487-7F2B-7252-1486DDD12C6E}"/>
          </ac:spMkLst>
        </pc:spChg>
        <pc:spChg chg="mod">
          <ac:chgData name="Kamran Ahmed" userId="8a3e0908324774b9" providerId="LiveId" clId="{02933E45-2A67-4BA0-8A80-6BBC41CB110D}" dt="2022-12-08T03:32:59.940" v="433" actId="20577"/>
          <ac:spMkLst>
            <pc:docMk/>
            <pc:sldMk cId="524585867" sldId="268"/>
            <ac:spMk id="3" creationId="{F22C96BD-AB4F-54D8-EEF8-FFE9D4154970}"/>
          </ac:spMkLst>
        </pc:spChg>
      </pc:sldChg>
      <pc:sldChg chg="modSp">
        <pc:chgData name="Kamran Ahmed" userId="8a3e0908324774b9" providerId="LiveId" clId="{02933E45-2A67-4BA0-8A80-6BBC41CB110D}" dt="2022-12-08T03:26:13.580" v="129"/>
        <pc:sldMkLst>
          <pc:docMk/>
          <pc:sldMk cId="4023670601" sldId="271"/>
        </pc:sldMkLst>
        <pc:spChg chg="mod">
          <ac:chgData name="Kamran Ahmed" userId="8a3e0908324774b9" providerId="LiveId" clId="{02933E45-2A67-4BA0-8A80-6BBC41CB110D}" dt="2022-12-08T03:26:13.580" v="129"/>
          <ac:spMkLst>
            <pc:docMk/>
            <pc:sldMk cId="4023670601" sldId="271"/>
            <ac:spMk id="2" creationId="{4D3EDEA2-1191-40CD-AD77-582DB5161ED9}"/>
          </ac:spMkLst>
        </pc:spChg>
      </pc:sldChg>
      <pc:sldChg chg="modSp add del mod">
        <pc:chgData name="Kamran Ahmed" userId="8a3e0908324774b9" providerId="LiveId" clId="{02933E45-2A67-4BA0-8A80-6BBC41CB110D}" dt="2022-12-08T03:45:27.014" v="1244" actId="20577"/>
        <pc:sldMkLst>
          <pc:docMk/>
          <pc:sldMk cId="3940497744" sldId="272"/>
        </pc:sldMkLst>
        <pc:spChg chg="mod">
          <ac:chgData name="Kamran Ahmed" userId="8a3e0908324774b9" providerId="LiveId" clId="{02933E45-2A67-4BA0-8A80-6BBC41CB110D}" dt="2022-12-08T03:26:13.580" v="129"/>
          <ac:spMkLst>
            <pc:docMk/>
            <pc:sldMk cId="3940497744" sldId="272"/>
            <ac:spMk id="2" creationId="{17640D50-4BDE-78A5-2683-847CBA3F5A0F}"/>
          </ac:spMkLst>
        </pc:spChg>
        <pc:spChg chg="mod">
          <ac:chgData name="Kamran Ahmed" userId="8a3e0908324774b9" providerId="LiveId" clId="{02933E45-2A67-4BA0-8A80-6BBC41CB110D}" dt="2022-12-08T03:45:27.014" v="1244" actId="20577"/>
          <ac:spMkLst>
            <pc:docMk/>
            <pc:sldMk cId="3940497744" sldId="272"/>
            <ac:spMk id="3" creationId="{9D06B4AB-52E0-2CF8-1543-19659B5818C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31425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498510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65095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75966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73235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81038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38893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07552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06220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36232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00524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74354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8839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85195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43940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59653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84949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766EA-30DC-4247-1259-C3721DA92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3: Im</a:t>
            </a:r>
            <a:r>
              <a:rPr lang="en-US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portance of 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within the Hospitality industry</a:t>
            </a:r>
            <a:br>
              <a:rPr lang="en-IN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B3130A-4BE6-E8A5-935E-FCA0EB390E99}"/>
              </a:ext>
            </a:extLst>
          </p:cNvPr>
          <p:cNvSpPr txBox="1"/>
          <p:nvPr/>
        </p:nvSpPr>
        <p:spPr>
          <a:xfrm>
            <a:off x="677334" y="2684477"/>
            <a:ext cx="38673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Student name: Kamran Ahmed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Student ID: 2118921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BMIH</a:t>
            </a:r>
            <a:r>
              <a:rPr lang="en-GB" sz="2800" dirty="0">
                <a:latin typeface="Aharoni" panose="02010803020104030203" pitchFamily="2" charset="-79"/>
                <a:cs typeface="Aharoni" panose="02010803020104030203" pitchFamily="2" charset="-79"/>
              </a:rPr>
              <a:t>4006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983660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9F143-E5FE-3031-3D27-35DB88E1C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05375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</a:t>
            </a:r>
            <a:br>
              <a:rPr lang="en-IN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0CFC9-DDDB-6366-F0E4-1D3CB2D287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1645921"/>
            <a:ext cx="4895055" cy="3376245"/>
          </a:xfrm>
        </p:spPr>
        <p:txBody>
          <a:bodyPr>
            <a:normAutofit fontScale="925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is an emotional state where we feel passionate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energetic and committed to our work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Hotels are one of the leading service driven sectors which operates based on the revenues it makes from customer services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Bhardwaj and Kalia,2021).</a:t>
            </a:r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D59AAC-2F78-2CD5-9583-B75853CB1E3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313" y="1888887"/>
            <a:ext cx="2619375" cy="174307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A5AE044-15E8-CCA2-1245-F64A3C0598FD}"/>
              </a:ext>
            </a:extLst>
          </p:cNvPr>
          <p:cNvSpPr txBox="1"/>
          <p:nvPr/>
        </p:nvSpPr>
        <p:spPr>
          <a:xfrm>
            <a:off x="6504183" y="363196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Employees in hotels.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Bhardwaj and Kalia,2021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952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EC9B-4AB2-E3FD-55E0-4C868CF65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46332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EACBC-2A32-5B94-CD41-52728FF8D5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1" y="1941343"/>
            <a:ext cx="4895055" cy="3630710"/>
          </a:xfr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is one of the key concepts of human resources. It looks at the description towards the enthusiasm levels and the amount of dedication workers show in their work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Guo, </a:t>
            </a:r>
            <a:r>
              <a:rPr lang="en-IN" sz="2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.,2022).</a:t>
            </a:r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Engage Employees are those who are involved, enthusiastic and committed to their work and workpla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. 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C16A7F2-0891-A840-C926-3C8094A1B1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246" y="1941343"/>
            <a:ext cx="3630710" cy="363071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07933B2-0B5F-D3C3-62B3-C2E3F4C36ADF}"/>
              </a:ext>
            </a:extLst>
          </p:cNvPr>
          <p:cNvSpPr txBox="1"/>
          <p:nvPr/>
        </p:nvSpPr>
        <p:spPr>
          <a:xfrm>
            <a:off x="6650501" y="5768999"/>
            <a:ext cx="543364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Employee Engagement.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Guo,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).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382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98032-6C44-A95A-0460-F4B42686F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013657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Employee Engagement in success of Hotel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CB333-20F0-CE96-C55F-73A05A6ED9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293035"/>
            <a:ext cx="4895055" cy="3498166"/>
          </a:xfrm>
        </p:spPr>
        <p:txBody>
          <a:bodyPr>
            <a:normAutofit fontScale="92500"/>
          </a:bodyPr>
          <a:lstStyle/>
          <a:p>
            <a:pPr algn="just"/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Employees who stay engaged in hotels are there not only to earn their remuneration but also to associate themselves 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hotel’s objectives.  </a:t>
            </a:r>
          </a:p>
          <a:p>
            <a:pPr algn="just"/>
            <a:r>
              <a:rPr lang="en-GB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 employee engagement model is a blueprint which details how to make an employee feel valued and powered and productive in their job. It is the backbone of a company’s culture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166B18B-D58F-9C3F-AC31-D9A4AFCDA6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012" y="2293034"/>
            <a:ext cx="5181600" cy="2742366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865E5A-AFDA-D6D2-249A-FB4AF53D3910}"/>
              </a:ext>
            </a:extLst>
          </p:cNvPr>
          <p:cNvSpPr txBox="1"/>
          <p:nvPr/>
        </p:nvSpPr>
        <p:spPr>
          <a:xfrm>
            <a:off x="6019800" y="4982646"/>
            <a:ext cx="60983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Employee Engagement.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Chiwawa and Wissink,2021).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424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9AB8B-DA66-B1F4-81AA-C8A369303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030458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Kahn’ s employee engagement model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6C0BD-EE54-DF51-8B08-65E284B049B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model consists of three main parameters: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Engaging physically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expending of efforts by employees of a firm in doing a task (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Huang,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.,2022).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Engaging cognitively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needs to be knowledge about the vision and the strategies which employees have.  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C4CAB08-710A-E185-58E4-20558524D3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4297" y="2264898"/>
            <a:ext cx="3829948" cy="2433188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9A45DFA-B957-35C8-A776-93126EC5306C}"/>
              </a:ext>
            </a:extLst>
          </p:cNvPr>
          <p:cNvSpPr txBox="1"/>
          <p:nvPr/>
        </p:nvSpPr>
        <p:spPr>
          <a:xfrm>
            <a:off x="6019800" y="4833023"/>
            <a:ext cx="64605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Kahn’s Employees Engagement Model.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Huang,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).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117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76AA5-7487-7F2B-7252-1486DDD12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Kahn’ s employee engagement model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C96BD-AB4F-54D8-EEF8-FFE9D41549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4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Engaging emotionally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depends on the rapport 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employees have with their employer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Ishaque, </a:t>
            </a:r>
            <a:r>
              <a:rPr lang="en-IN" sz="2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.,2022).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9F6E065-80D6-F412-EF64-3CEB246E5D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372" y="2609422"/>
            <a:ext cx="5181600" cy="2221011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95E0B6B-7566-EAFA-8CA8-3F76441C924C}"/>
              </a:ext>
            </a:extLst>
          </p:cNvPr>
          <p:cNvSpPr txBox="1"/>
          <p:nvPr/>
        </p:nvSpPr>
        <p:spPr>
          <a:xfrm>
            <a:off x="6096000" y="5001457"/>
            <a:ext cx="5639972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Fig: Kahn’s Employees Engagement Model.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Ishaque,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.,2022).</a:t>
            </a: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4585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EE245-5F87-B3CA-4FDF-94EF7728D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889782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Ways to improve employee engagement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49EFD-40F8-CCDD-E3BB-0BBF102A16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361149"/>
            <a:ext cx="4895055" cy="3430051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working environment should engage more of activities which employees would be loving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Ababneh, 2021).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Providing employees with the tools needed to succeed </a:t>
            </a:r>
          </a:p>
          <a:p>
            <a:pPr algn="just"/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Happiness of an</a:t>
            </a:r>
            <a:r>
              <a:rPr lang="en-IN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employee</a:t>
            </a:r>
          </a:p>
          <a:p>
            <a:pPr algn="just"/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Comfortable work environment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Providing employees with job security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09D2F60-5871-61C3-2AA8-D98BB29BF9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367" y="2361149"/>
            <a:ext cx="5181600" cy="1400918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4BCDC52-4F13-FA18-21A6-59CF4DAC8072}"/>
              </a:ext>
            </a:extLst>
          </p:cNvPr>
          <p:cNvSpPr txBox="1"/>
          <p:nvPr/>
        </p:nvSpPr>
        <p:spPr>
          <a:xfrm>
            <a:off x="6217920" y="3895710"/>
            <a:ext cx="59002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Fig: Strategies to boost employee engagement.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Ababneh,2021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963516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2B262-5D41-349D-DB88-875DF2680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002323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Ways to improve employee engagement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221AE-9E57-4E53-3CA1-1FBC4BCA16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144061"/>
            <a:ext cx="4895055" cy="3647139"/>
          </a:xfrm>
        </p:spPr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employees in a hotel must be made to feel that they are valued.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They must be adequately trained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Karatepe, </a:t>
            </a:r>
            <a:r>
              <a:rPr lang="en-IN" sz="2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.,2022).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F58A3C1-5D7D-EDA6-FAB1-BA6ACEA79F4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1424" y="2002554"/>
            <a:ext cx="5181600" cy="2852891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E58DF3-8B51-BC23-7E2A-8C46B9F9B481}"/>
              </a:ext>
            </a:extLst>
          </p:cNvPr>
          <p:cNvSpPr txBox="1"/>
          <p:nvPr/>
        </p:nvSpPr>
        <p:spPr>
          <a:xfrm>
            <a:off x="6096000" y="4713939"/>
            <a:ext cx="60983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Fig: Strategies to boost employee engagement.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Karatepe,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.,2022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1461384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17D92-0A2E-5CDC-FA4D-A32F1BF2E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19443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Examples of best practice to engage employees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409E0-004C-E67F-EF1F-90B2086C50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00945" y="2047567"/>
            <a:ext cx="4895055" cy="3124201"/>
          </a:xfrm>
        </p:spPr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Rewarding and recognizing work.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Additional allowances on overtime and better performance (</a:t>
            </a:r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Bailey, 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2021).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F264563-3571-52F6-FFD0-DB80EE88F9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367" y="2222695"/>
            <a:ext cx="5181600" cy="229186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C59DBC1-4B50-A410-AEA6-AAFDA96BE51D}"/>
              </a:ext>
            </a:extLst>
          </p:cNvPr>
          <p:cNvSpPr txBox="1"/>
          <p:nvPr/>
        </p:nvSpPr>
        <p:spPr>
          <a:xfrm>
            <a:off x="6019800" y="4503396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Engaging employees in hotels.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Bailey, 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2021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5625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EDEA2-1191-40CD-AD77-582DB5161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Findings</a:t>
            </a:r>
            <a:br>
              <a:rPr lang="en-IN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2CE8E-93FD-8EB1-92D9-54DEACF821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1716259"/>
            <a:ext cx="4895055" cy="2703343"/>
          </a:xfrm>
        </p:spPr>
        <p:txBody>
          <a:bodyPr>
            <a:normAutofit/>
          </a:bodyPr>
          <a:lstStyle/>
          <a:p>
            <a:pPr algn="just"/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turnover rates are very high at 73% in hospitality sector (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Dachner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.,2021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working schedules are rigorous in hotels.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D6BD732-05C0-EFBA-A568-240881807BE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33"/>
          <a:stretch/>
        </p:blipFill>
        <p:spPr>
          <a:xfrm>
            <a:off x="6657955" y="1961288"/>
            <a:ext cx="5181600" cy="2059952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5804F9-E924-58FF-69F0-BC30D733A448}"/>
              </a:ext>
            </a:extLst>
          </p:cNvPr>
          <p:cNvSpPr txBox="1"/>
          <p:nvPr/>
        </p:nvSpPr>
        <p:spPr>
          <a:xfrm>
            <a:off x="6555544" y="4136231"/>
            <a:ext cx="55625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Fig: Findings of keeping employees engaged in hotels.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Dachner,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.,2021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4023670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40D50-4BDE-78A5-2683-847CBA3F5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6B4AB-52E0-2CF8-1543-19659B581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965" y="1414942"/>
            <a:ext cx="9412989" cy="2073813"/>
          </a:xfrm>
        </p:spPr>
        <p:txBody>
          <a:bodyPr/>
          <a:lstStyle/>
          <a:p>
            <a:pPr algn="just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engagement is like a committed relationship where both are reliant on each other. Where the well-being and committed workers are helping the growth of the company. Engaged workers are the main resource for the company’s profitability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497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69665-4BA8-8AE7-B22A-C31006962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139824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18D0-D3BD-2C68-4BAB-202963136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926867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Ababneh, O.M.A., (2021). How do green HRM practices affect employees’ green behaviors? The role of employee engagement and personality attributes.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Environmental Planning and Management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64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pp.1204-1226.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Bailey, C., (2022). Employee engagement: Do practitioners care what academics have to say–And should they?.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Resource Management Review</a:t>
            </a:r>
            <a:r>
              <a:rPr lang="en-IN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32</a:t>
            </a:r>
            <a:r>
              <a:rPr lang="en-IN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p.100589.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Bhardwaj, B. and Kalia, N., (2021). Contextual and task performance: role of employee engagement and organizational culture in hospitality industry.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Vilakshan-XIMB Journal of Management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Chiwawa, N. and Wissink, H., (2021). Determinants of Employee Engagement in the South African Hospitality Industry During COVID-19 Lockdown Epoch: Employee Perception.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African Journal of Hospitality, Tourism and Leisure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pp.487-499.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Dachner, A.M., Ellingson, J.E., Noe, R.A. and Saxton, B.M., (2021). The future of employee development.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 Review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p.100732.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Guo, Z., Yao, Y. and Chang, Y.C., (2022). Research on customer behavioral intention of hot spring resorts based on SOR model: The multiple mediation effects of service climate and employee engagement.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(14), p.8869.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Huang, S.Y., Chien-Hsiang, H. and Chang, T.W., (2022). A New Concept of Kahn’s Cognitive Engagement, Emotional Engagement, Physical Engagement.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Frontiers in Psychology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p.6503.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Ishaque, S., Liaquat, M., Irshad, S. and Khakwani, M.S., (2022). How Does Participative Leadership Influences Employee Engagement via the Mediational Effect of Employee Perceived Corporate Social Responsibility? An Analysis of Front-line Employees of Hotels.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Review of Applied Management and Social Sciences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pp.129-139.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Karatepe, T., Ozturen, A., Karatepe, O.M., Uner, M.M. and Kim, T.T., (2022). Management commitment to the ecological environment, green work engagement and their effects on hotel employees’ green work outcomes.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Ngoc Su, D., Luc Tra, D., Thi Huynh, H.M., Nguyen, H.H.T. and O’Mahony, B., (2021). Enhancing resilience in the Covid-19 crisis: lessons from human resource management practices in Vietnam.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Issues in Tourism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(22), pp.3189-3205.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4767636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150</TotalTime>
  <Words>1061</Words>
  <Application>Microsoft Office PowerPoint</Application>
  <PresentationFormat>Widescreen</PresentationFormat>
  <Paragraphs>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Aharoni</vt:lpstr>
      <vt:lpstr>Arial</vt:lpstr>
      <vt:lpstr>Calibri</vt:lpstr>
      <vt:lpstr>Times New Roman</vt:lpstr>
      <vt:lpstr>Trebuchet MS</vt:lpstr>
      <vt:lpstr>Wingdings 3</vt:lpstr>
      <vt:lpstr>Facet</vt:lpstr>
      <vt:lpstr>Assessment 3: Importance of Employee Engagement within the Hospitality industry </vt:lpstr>
      <vt:lpstr>Introduction  </vt:lpstr>
      <vt:lpstr>Employee Engagement </vt:lpstr>
      <vt:lpstr>Importance of Employee Engagement in success of Hotel</vt:lpstr>
      <vt:lpstr>Kahn’ s employee engagement model </vt:lpstr>
      <vt:lpstr>Kahn’ s employee engagement model </vt:lpstr>
      <vt:lpstr>Ways to improve employee engagement </vt:lpstr>
      <vt:lpstr>Ways to improve employee engagement </vt:lpstr>
      <vt:lpstr>Examples of best practice to engage employees</vt:lpstr>
      <vt:lpstr>Findings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user-pc</dc:creator>
  <cp:lastModifiedBy>Kamran Ahmed</cp:lastModifiedBy>
  <cp:revision>92</cp:revision>
  <dcterms:created xsi:type="dcterms:W3CDTF">2022-12-05T20:11:35Z</dcterms:created>
  <dcterms:modified xsi:type="dcterms:W3CDTF">2022-12-08T03:45:34Z</dcterms:modified>
</cp:coreProperties>
</file>