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8"/>
  </p:notes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199" autoAdjust="0"/>
  </p:normalViewPr>
  <p:slideViewPr>
    <p:cSldViewPr snapToGrid="0" snapToObjects="1">
      <p:cViewPr varScale="1">
        <p:scale>
          <a:sx n="50" d="100"/>
          <a:sy n="50" d="100"/>
        </p:scale>
        <p:origin x="1740"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399FF1-F2A1-4617-AE1D-D4DA61C5F15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ED1E9A0-1B0E-400E-A81C-E96ABAFE6E10}">
      <dgm:prSet/>
      <dgm:spPr/>
      <dgm:t>
        <a:bodyPr/>
        <a:lstStyle/>
        <a:p>
          <a:r>
            <a:rPr lang="en-US"/>
            <a:t>• Selecting the most relevant article</a:t>
          </a:r>
        </a:p>
      </dgm:t>
    </dgm:pt>
    <dgm:pt modelId="{7CB06165-B9EF-4A78-BE77-C2A1467EA572}" type="parTrans" cxnId="{CFCAA6CC-F3E9-4B20-925A-1FFB96E617EB}">
      <dgm:prSet/>
      <dgm:spPr/>
      <dgm:t>
        <a:bodyPr/>
        <a:lstStyle/>
        <a:p>
          <a:endParaRPr lang="en-US"/>
        </a:p>
      </dgm:t>
    </dgm:pt>
    <dgm:pt modelId="{74EF3B83-F03A-44A9-9AF0-B64DE4129242}" type="sibTrans" cxnId="{CFCAA6CC-F3E9-4B20-925A-1FFB96E617EB}">
      <dgm:prSet/>
      <dgm:spPr/>
      <dgm:t>
        <a:bodyPr/>
        <a:lstStyle/>
        <a:p>
          <a:endParaRPr lang="en-US"/>
        </a:p>
      </dgm:t>
    </dgm:pt>
    <dgm:pt modelId="{49F59E63-5758-4DAB-BB5E-250E01322FC2}">
      <dgm:prSet/>
      <dgm:spPr/>
      <dgm:t>
        <a:bodyPr/>
        <a:lstStyle/>
        <a:p>
          <a:r>
            <a:rPr lang="en-US"/>
            <a:t>• Comparing different research papers</a:t>
          </a:r>
        </a:p>
      </dgm:t>
    </dgm:pt>
    <dgm:pt modelId="{C0F6B112-1917-4C57-9A82-CD7FCBCD50D6}" type="parTrans" cxnId="{A1D93DA5-507D-4633-9B99-8906F7CBD708}">
      <dgm:prSet/>
      <dgm:spPr/>
      <dgm:t>
        <a:bodyPr/>
        <a:lstStyle/>
        <a:p>
          <a:endParaRPr lang="en-US"/>
        </a:p>
      </dgm:t>
    </dgm:pt>
    <dgm:pt modelId="{E27A7F50-E364-4E5E-8295-948D19147426}" type="sibTrans" cxnId="{A1D93DA5-507D-4633-9B99-8906F7CBD708}">
      <dgm:prSet/>
      <dgm:spPr/>
      <dgm:t>
        <a:bodyPr/>
        <a:lstStyle/>
        <a:p>
          <a:endParaRPr lang="en-US"/>
        </a:p>
      </dgm:t>
    </dgm:pt>
    <dgm:pt modelId="{264B2E96-D527-444D-9467-02DE9D416D39}">
      <dgm:prSet/>
      <dgm:spPr/>
      <dgm:t>
        <a:bodyPr/>
        <a:lstStyle/>
        <a:p>
          <a:r>
            <a:rPr lang="en-US"/>
            <a:t>• Understanding academic terminology</a:t>
          </a:r>
        </a:p>
      </dgm:t>
    </dgm:pt>
    <dgm:pt modelId="{308A20B8-E326-41FA-9B81-A17A68FE69AF}" type="parTrans" cxnId="{866E4CA0-F46F-4E37-97C2-63E3D69F94A7}">
      <dgm:prSet/>
      <dgm:spPr/>
      <dgm:t>
        <a:bodyPr/>
        <a:lstStyle/>
        <a:p>
          <a:endParaRPr lang="en-US"/>
        </a:p>
      </dgm:t>
    </dgm:pt>
    <dgm:pt modelId="{F6A0AA36-87E3-4604-8C90-9151856A5886}" type="sibTrans" cxnId="{866E4CA0-F46F-4E37-97C2-63E3D69F94A7}">
      <dgm:prSet/>
      <dgm:spPr/>
      <dgm:t>
        <a:bodyPr/>
        <a:lstStyle/>
        <a:p>
          <a:endParaRPr lang="en-US"/>
        </a:p>
      </dgm:t>
    </dgm:pt>
    <dgm:pt modelId="{7E238C1A-8435-4D6A-84F8-89EBC2920536}">
      <dgm:prSet/>
      <dgm:spPr/>
      <dgm:t>
        <a:bodyPr/>
        <a:lstStyle/>
        <a:p>
          <a:r>
            <a:rPr lang="en-US"/>
            <a:t>• Evaluating source credibility</a:t>
          </a:r>
        </a:p>
      </dgm:t>
    </dgm:pt>
    <dgm:pt modelId="{8750B207-C4F3-4A8C-B23E-4B4A6B3C7CC8}" type="parTrans" cxnId="{D283616E-07E8-4024-813F-38AA0B5C1A29}">
      <dgm:prSet/>
      <dgm:spPr/>
      <dgm:t>
        <a:bodyPr/>
        <a:lstStyle/>
        <a:p>
          <a:endParaRPr lang="en-US"/>
        </a:p>
      </dgm:t>
    </dgm:pt>
    <dgm:pt modelId="{636FC892-AE74-43E4-A19F-AD123592B5F9}" type="sibTrans" cxnId="{D283616E-07E8-4024-813F-38AA0B5C1A29}">
      <dgm:prSet/>
      <dgm:spPr/>
      <dgm:t>
        <a:bodyPr/>
        <a:lstStyle/>
        <a:p>
          <a:endParaRPr lang="en-US"/>
        </a:p>
      </dgm:t>
    </dgm:pt>
    <dgm:pt modelId="{57A291C4-1BDA-4341-BD67-20C6486B598D}" type="pres">
      <dgm:prSet presAssocID="{BD399FF1-F2A1-4617-AE1D-D4DA61C5F15D}" presName="root" presStyleCnt="0">
        <dgm:presLayoutVars>
          <dgm:dir/>
          <dgm:resizeHandles val="exact"/>
        </dgm:presLayoutVars>
      </dgm:prSet>
      <dgm:spPr/>
    </dgm:pt>
    <dgm:pt modelId="{C1840970-2896-490D-B38F-C5182839B5E4}" type="pres">
      <dgm:prSet presAssocID="{2ED1E9A0-1B0E-400E-A81C-E96ABAFE6E10}" presName="compNode" presStyleCnt="0"/>
      <dgm:spPr/>
    </dgm:pt>
    <dgm:pt modelId="{E76E922C-0B36-4BA9-8F5F-4A88B423E5BB}" type="pres">
      <dgm:prSet presAssocID="{2ED1E9A0-1B0E-400E-A81C-E96ABAFE6E10}" presName="bgRect" presStyleLbl="bgShp" presStyleIdx="0" presStyleCnt="4"/>
      <dgm:spPr/>
    </dgm:pt>
    <dgm:pt modelId="{A61CE7C7-E20B-41E8-8AAD-E03F3774B60E}" type="pres">
      <dgm:prSet presAssocID="{2ED1E9A0-1B0E-400E-A81C-E96ABAFE6E1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06DFF0A4-97F9-4FAB-93D7-27D39FBBF276}" type="pres">
      <dgm:prSet presAssocID="{2ED1E9A0-1B0E-400E-A81C-E96ABAFE6E10}" presName="spaceRect" presStyleCnt="0"/>
      <dgm:spPr/>
    </dgm:pt>
    <dgm:pt modelId="{464E0FAD-D65D-40FF-941D-14144F473BBB}" type="pres">
      <dgm:prSet presAssocID="{2ED1E9A0-1B0E-400E-A81C-E96ABAFE6E10}" presName="parTx" presStyleLbl="revTx" presStyleIdx="0" presStyleCnt="4">
        <dgm:presLayoutVars>
          <dgm:chMax val="0"/>
          <dgm:chPref val="0"/>
        </dgm:presLayoutVars>
      </dgm:prSet>
      <dgm:spPr/>
    </dgm:pt>
    <dgm:pt modelId="{910A13E7-6D70-4964-8DF6-88A3CD3E6AF6}" type="pres">
      <dgm:prSet presAssocID="{74EF3B83-F03A-44A9-9AF0-B64DE4129242}" presName="sibTrans" presStyleCnt="0"/>
      <dgm:spPr/>
    </dgm:pt>
    <dgm:pt modelId="{E9F3413C-C977-4BD2-A9E7-CD045DBC298B}" type="pres">
      <dgm:prSet presAssocID="{49F59E63-5758-4DAB-BB5E-250E01322FC2}" presName="compNode" presStyleCnt="0"/>
      <dgm:spPr/>
    </dgm:pt>
    <dgm:pt modelId="{D48058C9-0C30-4A3F-94ED-B076D3C635A5}" type="pres">
      <dgm:prSet presAssocID="{49F59E63-5758-4DAB-BB5E-250E01322FC2}" presName="bgRect" presStyleLbl="bgShp" presStyleIdx="1" presStyleCnt="4"/>
      <dgm:spPr/>
    </dgm:pt>
    <dgm:pt modelId="{3997B42E-C5E5-4C1C-888C-1C359EFB7960}" type="pres">
      <dgm:prSet presAssocID="{49F59E63-5758-4DAB-BB5E-250E01322FC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D384B341-7E8C-460B-80CA-84D643CBE8FA}" type="pres">
      <dgm:prSet presAssocID="{49F59E63-5758-4DAB-BB5E-250E01322FC2}" presName="spaceRect" presStyleCnt="0"/>
      <dgm:spPr/>
    </dgm:pt>
    <dgm:pt modelId="{E687A568-BB7E-4A04-ADCE-60B9338D7556}" type="pres">
      <dgm:prSet presAssocID="{49F59E63-5758-4DAB-BB5E-250E01322FC2}" presName="parTx" presStyleLbl="revTx" presStyleIdx="1" presStyleCnt="4">
        <dgm:presLayoutVars>
          <dgm:chMax val="0"/>
          <dgm:chPref val="0"/>
        </dgm:presLayoutVars>
      </dgm:prSet>
      <dgm:spPr/>
    </dgm:pt>
    <dgm:pt modelId="{873A8809-DD2A-48E8-B2DC-C59DF14EA263}" type="pres">
      <dgm:prSet presAssocID="{E27A7F50-E364-4E5E-8295-948D19147426}" presName="sibTrans" presStyleCnt="0"/>
      <dgm:spPr/>
    </dgm:pt>
    <dgm:pt modelId="{0FD547CB-0957-4C33-A038-802080BBB3E6}" type="pres">
      <dgm:prSet presAssocID="{264B2E96-D527-444D-9467-02DE9D416D39}" presName="compNode" presStyleCnt="0"/>
      <dgm:spPr/>
    </dgm:pt>
    <dgm:pt modelId="{60E32F15-1487-4BF9-A15B-686DD1737505}" type="pres">
      <dgm:prSet presAssocID="{264B2E96-D527-444D-9467-02DE9D416D39}" presName="bgRect" presStyleLbl="bgShp" presStyleIdx="2" presStyleCnt="4"/>
      <dgm:spPr/>
    </dgm:pt>
    <dgm:pt modelId="{E1209F24-80D3-45ED-863A-78B470107637}" type="pres">
      <dgm:prSet presAssocID="{264B2E96-D527-444D-9467-02DE9D416D3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B97C6775-AC62-4A5A-B325-B14880E59B8C}" type="pres">
      <dgm:prSet presAssocID="{264B2E96-D527-444D-9467-02DE9D416D39}" presName="spaceRect" presStyleCnt="0"/>
      <dgm:spPr/>
    </dgm:pt>
    <dgm:pt modelId="{C6631DE3-94FB-4CD6-B7C6-36279377FAA4}" type="pres">
      <dgm:prSet presAssocID="{264B2E96-D527-444D-9467-02DE9D416D39}" presName="parTx" presStyleLbl="revTx" presStyleIdx="2" presStyleCnt="4">
        <dgm:presLayoutVars>
          <dgm:chMax val="0"/>
          <dgm:chPref val="0"/>
        </dgm:presLayoutVars>
      </dgm:prSet>
      <dgm:spPr/>
    </dgm:pt>
    <dgm:pt modelId="{F6894234-C2ED-486E-A9B1-4D4E0F190C8A}" type="pres">
      <dgm:prSet presAssocID="{F6A0AA36-87E3-4604-8C90-9151856A5886}" presName="sibTrans" presStyleCnt="0"/>
      <dgm:spPr/>
    </dgm:pt>
    <dgm:pt modelId="{DD027B1A-2069-46EB-B5B4-B3F9603C20B5}" type="pres">
      <dgm:prSet presAssocID="{7E238C1A-8435-4D6A-84F8-89EBC2920536}" presName="compNode" presStyleCnt="0"/>
      <dgm:spPr/>
    </dgm:pt>
    <dgm:pt modelId="{C80CAD0E-B112-4FD3-888B-09988D0CEA20}" type="pres">
      <dgm:prSet presAssocID="{7E238C1A-8435-4D6A-84F8-89EBC2920536}" presName="bgRect" presStyleLbl="bgShp" presStyleIdx="3" presStyleCnt="4"/>
      <dgm:spPr/>
    </dgm:pt>
    <dgm:pt modelId="{1193AB91-9AE2-4CD0-8DD2-C8E14FEC1720}" type="pres">
      <dgm:prSet presAssocID="{7E238C1A-8435-4D6A-84F8-89EBC292053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2B9CC13C-3431-4587-8F35-705FDA96ECAB}" type="pres">
      <dgm:prSet presAssocID="{7E238C1A-8435-4D6A-84F8-89EBC2920536}" presName="spaceRect" presStyleCnt="0"/>
      <dgm:spPr/>
    </dgm:pt>
    <dgm:pt modelId="{171AC28C-D0AC-4EA2-8A2D-A3AD521DADFD}" type="pres">
      <dgm:prSet presAssocID="{7E238C1A-8435-4D6A-84F8-89EBC2920536}" presName="parTx" presStyleLbl="revTx" presStyleIdx="3" presStyleCnt="4">
        <dgm:presLayoutVars>
          <dgm:chMax val="0"/>
          <dgm:chPref val="0"/>
        </dgm:presLayoutVars>
      </dgm:prSet>
      <dgm:spPr/>
    </dgm:pt>
  </dgm:ptLst>
  <dgm:cxnLst>
    <dgm:cxn modelId="{F28A8A31-9EDF-496D-BC9C-096BC03CD1FD}" type="presOf" srcId="{7E238C1A-8435-4D6A-84F8-89EBC2920536}" destId="{171AC28C-D0AC-4EA2-8A2D-A3AD521DADFD}" srcOrd="0" destOrd="0" presId="urn:microsoft.com/office/officeart/2018/2/layout/IconVerticalSolidList"/>
    <dgm:cxn modelId="{D283616E-07E8-4024-813F-38AA0B5C1A29}" srcId="{BD399FF1-F2A1-4617-AE1D-D4DA61C5F15D}" destId="{7E238C1A-8435-4D6A-84F8-89EBC2920536}" srcOrd="3" destOrd="0" parTransId="{8750B207-C4F3-4A8C-B23E-4B4A6B3C7CC8}" sibTransId="{636FC892-AE74-43E4-A19F-AD123592B5F9}"/>
    <dgm:cxn modelId="{5F18AD57-A7F4-4F21-A1E7-AE5461D146EA}" type="presOf" srcId="{2ED1E9A0-1B0E-400E-A81C-E96ABAFE6E10}" destId="{464E0FAD-D65D-40FF-941D-14144F473BBB}" srcOrd="0" destOrd="0" presId="urn:microsoft.com/office/officeart/2018/2/layout/IconVerticalSolidList"/>
    <dgm:cxn modelId="{E870FC98-F679-4C7D-B7C8-D801143FB7D5}" type="presOf" srcId="{264B2E96-D527-444D-9467-02DE9D416D39}" destId="{C6631DE3-94FB-4CD6-B7C6-36279377FAA4}" srcOrd="0" destOrd="0" presId="urn:microsoft.com/office/officeart/2018/2/layout/IconVerticalSolidList"/>
    <dgm:cxn modelId="{8E43809D-C179-4E2B-8427-32411B0258AA}" type="presOf" srcId="{49F59E63-5758-4DAB-BB5E-250E01322FC2}" destId="{E687A568-BB7E-4A04-ADCE-60B9338D7556}" srcOrd="0" destOrd="0" presId="urn:microsoft.com/office/officeart/2018/2/layout/IconVerticalSolidList"/>
    <dgm:cxn modelId="{866E4CA0-F46F-4E37-97C2-63E3D69F94A7}" srcId="{BD399FF1-F2A1-4617-AE1D-D4DA61C5F15D}" destId="{264B2E96-D527-444D-9467-02DE9D416D39}" srcOrd="2" destOrd="0" parTransId="{308A20B8-E326-41FA-9B81-A17A68FE69AF}" sibTransId="{F6A0AA36-87E3-4604-8C90-9151856A5886}"/>
    <dgm:cxn modelId="{A1D93DA5-507D-4633-9B99-8906F7CBD708}" srcId="{BD399FF1-F2A1-4617-AE1D-D4DA61C5F15D}" destId="{49F59E63-5758-4DAB-BB5E-250E01322FC2}" srcOrd="1" destOrd="0" parTransId="{C0F6B112-1917-4C57-9A82-CD7FCBCD50D6}" sibTransId="{E27A7F50-E364-4E5E-8295-948D19147426}"/>
    <dgm:cxn modelId="{CFCAA6CC-F3E9-4B20-925A-1FFB96E617EB}" srcId="{BD399FF1-F2A1-4617-AE1D-D4DA61C5F15D}" destId="{2ED1E9A0-1B0E-400E-A81C-E96ABAFE6E10}" srcOrd="0" destOrd="0" parTransId="{7CB06165-B9EF-4A78-BE77-C2A1467EA572}" sibTransId="{74EF3B83-F03A-44A9-9AF0-B64DE4129242}"/>
    <dgm:cxn modelId="{3F3AC9EA-7A81-44ED-A438-02C725225169}" type="presOf" srcId="{BD399FF1-F2A1-4617-AE1D-D4DA61C5F15D}" destId="{57A291C4-1BDA-4341-BD67-20C6486B598D}" srcOrd="0" destOrd="0" presId="urn:microsoft.com/office/officeart/2018/2/layout/IconVerticalSolidList"/>
    <dgm:cxn modelId="{4606A9AE-E191-4D5A-B25F-8C439A42F63C}" type="presParOf" srcId="{57A291C4-1BDA-4341-BD67-20C6486B598D}" destId="{C1840970-2896-490D-B38F-C5182839B5E4}" srcOrd="0" destOrd="0" presId="urn:microsoft.com/office/officeart/2018/2/layout/IconVerticalSolidList"/>
    <dgm:cxn modelId="{5C925A59-1AD2-4B15-AB42-4BC306DAC5F0}" type="presParOf" srcId="{C1840970-2896-490D-B38F-C5182839B5E4}" destId="{E76E922C-0B36-4BA9-8F5F-4A88B423E5BB}" srcOrd="0" destOrd="0" presId="urn:microsoft.com/office/officeart/2018/2/layout/IconVerticalSolidList"/>
    <dgm:cxn modelId="{C6F9A999-67A7-43FC-9CB4-268793EFFDAB}" type="presParOf" srcId="{C1840970-2896-490D-B38F-C5182839B5E4}" destId="{A61CE7C7-E20B-41E8-8AAD-E03F3774B60E}" srcOrd="1" destOrd="0" presId="urn:microsoft.com/office/officeart/2018/2/layout/IconVerticalSolidList"/>
    <dgm:cxn modelId="{9A0D6F66-3F96-432F-A827-E56FC1B928A9}" type="presParOf" srcId="{C1840970-2896-490D-B38F-C5182839B5E4}" destId="{06DFF0A4-97F9-4FAB-93D7-27D39FBBF276}" srcOrd="2" destOrd="0" presId="urn:microsoft.com/office/officeart/2018/2/layout/IconVerticalSolidList"/>
    <dgm:cxn modelId="{117400D5-3966-4544-922F-9C108C7B08EE}" type="presParOf" srcId="{C1840970-2896-490D-B38F-C5182839B5E4}" destId="{464E0FAD-D65D-40FF-941D-14144F473BBB}" srcOrd="3" destOrd="0" presId="urn:microsoft.com/office/officeart/2018/2/layout/IconVerticalSolidList"/>
    <dgm:cxn modelId="{482C4D33-5757-4209-A27C-02AE1B2E3AC8}" type="presParOf" srcId="{57A291C4-1BDA-4341-BD67-20C6486B598D}" destId="{910A13E7-6D70-4964-8DF6-88A3CD3E6AF6}" srcOrd="1" destOrd="0" presId="urn:microsoft.com/office/officeart/2018/2/layout/IconVerticalSolidList"/>
    <dgm:cxn modelId="{72C68ECE-BE2F-4D2D-A8F0-83FB76426495}" type="presParOf" srcId="{57A291C4-1BDA-4341-BD67-20C6486B598D}" destId="{E9F3413C-C977-4BD2-A9E7-CD045DBC298B}" srcOrd="2" destOrd="0" presId="urn:microsoft.com/office/officeart/2018/2/layout/IconVerticalSolidList"/>
    <dgm:cxn modelId="{CDD8B7B2-2466-49DB-8E96-36A9E12D3A5A}" type="presParOf" srcId="{E9F3413C-C977-4BD2-A9E7-CD045DBC298B}" destId="{D48058C9-0C30-4A3F-94ED-B076D3C635A5}" srcOrd="0" destOrd="0" presId="urn:microsoft.com/office/officeart/2018/2/layout/IconVerticalSolidList"/>
    <dgm:cxn modelId="{D3BFCE84-B952-435D-A0BB-98D18714B44B}" type="presParOf" srcId="{E9F3413C-C977-4BD2-A9E7-CD045DBC298B}" destId="{3997B42E-C5E5-4C1C-888C-1C359EFB7960}" srcOrd="1" destOrd="0" presId="urn:microsoft.com/office/officeart/2018/2/layout/IconVerticalSolidList"/>
    <dgm:cxn modelId="{33ED2F4F-1886-4C8B-9A81-A6B2957381E5}" type="presParOf" srcId="{E9F3413C-C977-4BD2-A9E7-CD045DBC298B}" destId="{D384B341-7E8C-460B-80CA-84D643CBE8FA}" srcOrd="2" destOrd="0" presId="urn:microsoft.com/office/officeart/2018/2/layout/IconVerticalSolidList"/>
    <dgm:cxn modelId="{7434F535-9907-4F91-85DB-8610D8225CAD}" type="presParOf" srcId="{E9F3413C-C977-4BD2-A9E7-CD045DBC298B}" destId="{E687A568-BB7E-4A04-ADCE-60B9338D7556}" srcOrd="3" destOrd="0" presId="urn:microsoft.com/office/officeart/2018/2/layout/IconVerticalSolidList"/>
    <dgm:cxn modelId="{A3201D6A-D700-4B65-A384-350D75A5D7AA}" type="presParOf" srcId="{57A291C4-1BDA-4341-BD67-20C6486B598D}" destId="{873A8809-DD2A-48E8-B2DC-C59DF14EA263}" srcOrd="3" destOrd="0" presId="urn:microsoft.com/office/officeart/2018/2/layout/IconVerticalSolidList"/>
    <dgm:cxn modelId="{F45AE552-4B90-493B-90C9-7A541020E402}" type="presParOf" srcId="{57A291C4-1BDA-4341-BD67-20C6486B598D}" destId="{0FD547CB-0957-4C33-A038-802080BBB3E6}" srcOrd="4" destOrd="0" presId="urn:microsoft.com/office/officeart/2018/2/layout/IconVerticalSolidList"/>
    <dgm:cxn modelId="{4D6B82D6-DF26-428A-9C9F-B86D552BE315}" type="presParOf" srcId="{0FD547CB-0957-4C33-A038-802080BBB3E6}" destId="{60E32F15-1487-4BF9-A15B-686DD1737505}" srcOrd="0" destOrd="0" presId="urn:microsoft.com/office/officeart/2018/2/layout/IconVerticalSolidList"/>
    <dgm:cxn modelId="{92E78D0F-158F-468B-A45C-9098526EDE9F}" type="presParOf" srcId="{0FD547CB-0957-4C33-A038-802080BBB3E6}" destId="{E1209F24-80D3-45ED-863A-78B470107637}" srcOrd="1" destOrd="0" presId="urn:microsoft.com/office/officeart/2018/2/layout/IconVerticalSolidList"/>
    <dgm:cxn modelId="{2A94AC7C-3AD1-4A65-B4F6-F5517B64CA1E}" type="presParOf" srcId="{0FD547CB-0957-4C33-A038-802080BBB3E6}" destId="{B97C6775-AC62-4A5A-B325-B14880E59B8C}" srcOrd="2" destOrd="0" presId="urn:microsoft.com/office/officeart/2018/2/layout/IconVerticalSolidList"/>
    <dgm:cxn modelId="{C16F2276-0346-4E15-8A76-97B97F4BC888}" type="presParOf" srcId="{0FD547CB-0957-4C33-A038-802080BBB3E6}" destId="{C6631DE3-94FB-4CD6-B7C6-36279377FAA4}" srcOrd="3" destOrd="0" presId="urn:microsoft.com/office/officeart/2018/2/layout/IconVerticalSolidList"/>
    <dgm:cxn modelId="{2B362C50-F11A-4BE0-9A4F-96A655DFF85E}" type="presParOf" srcId="{57A291C4-1BDA-4341-BD67-20C6486B598D}" destId="{F6894234-C2ED-486E-A9B1-4D4E0F190C8A}" srcOrd="5" destOrd="0" presId="urn:microsoft.com/office/officeart/2018/2/layout/IconVerticalSolidList"/>
    <dgm:cxn modelId="{F7AF921C-1374-4B5C-8C94-F3CEE959E97F}" type="presParOf" srcId="{57A291C4-1BDA-4341-BD67-20C6486B598D}" destId="{DD027B1A-2069-46EB-B5B4-B3F9603C20B5}" srcOrd="6" destOrd="0" presId="urn:microsoft.com/office/officeart/2018/2/layout/IconVerticalSolidList"/>
    <dgm:cxn modelId="{D32C8576-C355-44F1-A0FC-0564DC042C5C}" type="presParOf" srcId="{DD027B1A-2069-46EB-B5B4-B3F9603C20B5}" destId="{C80CAD0E-B112-4FD3-888B-09988D0CEA20}" srcOrd="0" destOrd="0" presId="urn:microsoft.com/office/officeart/2018/2/layout/IconVerticalSolidList"/>
    <dgm:cxn modelId="{CF4E6F89-D367-4854-82D2-7820097F0540}" type="presParOf" srcId="{DD027B1A-2069-46EB-B5B4-B3F9603C20B5}" destId="{1193AB91-9AE2-4CD0-8DD2-C8E14FEC1720}" srcOrd="1" destOrd="0" presId="urn:microsoft.com/office/officeart/2018/2/layout/IconVerticalSolidList"/>
    <dgm:cxn modelId="{C99B9EC2-5375-4F50-B62C-4C8ED63712C5}" type="presParOf" srcId="{DD027B1A-2069-46EB-B5B4-B3F9603C20B5}" destId="{2B9CC13C-3431-4587-8F35-705FDA96ECAB}" srcOrd="2" destOrd="0" presId="urn:microsoft.com/office/officeart/2018/2/layout/IconVerticalSolidList"/>
    <dgm:cxn modelId="{C149B748-B0E9-4F9F-9492-A46E96823625}" type="presParOf" srcId="{DD027B1A-2069-46EB-B5B4-B3F9603C20B5}" destId="{171AC28C-D0AC-4EA2-8A2D-A3AD521DADFD}"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6E922C-0B36-4BA9-8F5F-4A88B423E5BB}">
      <dsp:nvSpPr>
        <dsp:cNvPr id="0" name=""/>
        <dsp:cNvSpPr/>
      </dsp:nvSpPr>
      <dsp:spPr>
        <a:xfrm>
          <a:off x="0" y="2315"/>
          <a:ext cx="4695825"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1CE7C7-E20B-41E8-8AAD-E03F3774B60E}">
      <dsp:nvSpPr>
        <dsp:cNvPr id="0" name=""/>
        <dsp:cNvSpPr/>
      </dsp:nvSpPr>
      <dsp:spPr>
        <a:xfrm>
          <a:off x="354965" y="266339"/>
          <a:ext cx="645392" cy="645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4E0FAD-D65D-40FF-941D-14144F473BBB}">
      <dsp:nvSpPr>
        <dsp:cNvPr id="0" name=""/>
        <dsp:cNvSpPr/>
      </dsp:nvSpPr>
      <dsp:spPr>
        <a:xfrm>
          <a:off x="1355324" y="2315"/>
          <a:ext cx="3340500"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US" sz="2200" kern="1200"/>
            <a:t>• Selecting the most relevant article</a:t>
          </a:r>
        </a:p>
      </dsp:txBody>
      <dsp:txXfrm>
        <a:off x="1355324" y="2315"/>
        <a:ext cx="3340500" cy="1173440"/>
      </dsp:txXfrm>
    </dsp:sp>
    <dsp:sp modelId="{D48058C9-0C30-4A3F-94ED-B076D3C635A5}">
      <dsp:nvSpPr>
        <dsp:cNvPr id="0" name=""/>
        <dsp:cNvSpPr/>
      </dsp:nvSpPr>
      <dsp:spPr>
        <a:xfrm>
          <a:off x="0" y="1469116"/>
          <a:ext cx="4695825"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97B42E-C5E5-4C1C-888C-1C359EFB7960}">
      <dsp:nvSpPr>
        <dsp:cNvPr id="0" name=""/>
        <dsp:cNvSpPr/>
      </dsp:nvSpPr>
      <dsp:spPr>
        <a:xfrm>
          <a:off x="354965" y="1733140"/>
          <a:ext cx="645392" cy="645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87A568-BB7E-4A04-ADCE-60B9338D7556}">
      <dsp:nvSpPr>
        <dsp:cNvPr id="0" name=""/>
        <dsp:cNvSpPr/>
      </dsp:nvSpPr>
      <dsp:spPr>
        <a:xfrm>
          <a:off x="1355324" y="1469116"/>
          <a:ext cx="3340500"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US" sz="2200" kern="1200"/>
            <a:t>• Comparing different research papers</a:t>
          </a:r>
        </a:p>
      </dsp:txBody>
      <dsp:txXfrm>
        <a:off x="1355324" y="1469116"/>
        <a:ext cx="3340500" cy="1173440"/>
      </dsp:txXfrm>
    </dsp:sp>
    <dsp:sp modelId="{60E32F15-1487-4BF9-A15B-686DD1737505}">
      <dsp:nvSpPr>
        <dsp:cNvPr id="0" name=""/>
        <dsp:cNvSpPr/>
      </dsp:nvSpPr>
      <dsp:spPr>
        <a:xfrm>
          <a:off x="0" y="2935917"/>
          <a:ext cx="4695825"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209F24-80D3-45ED-863A-78B470107637}">
      <dsp:nvSpPr>
        <dsp:cNvPr id="0" name=""/>
        <dsp:cNvSpPr/>
      </dsp:nvSpPr>
      <dsp:spPr>
        <a:xfrm>
          <a:off x="354965" y="3199941"/>
          <a:ext cx="645392" cy="645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631DE3-94FB-4CD6-B7C6-36279377FAA4}">
      <dsp:nvSpPr>
        <dsp:cNvPr id="0" name=""/>
        <dsp:cNvSpPr/>
      </dsp:nvSpPr>
      <dsp:spPr>
        <a:xfrm>
          <a:off x="1355324" y="2935917"/>
          <a:ext cx="3340500"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US" sz="2200" kern="1200"/>
            <a:t>• Understanding academic terminology</a:t>
          </a:r>
        </a:p>
      </dsp:txBody>
      <dsp:txXfrm>
        <a:off x="1355324" y="2935917"/>
        <a:ext cx="3340500" cy="1173440"/>
      </dsp:txXfrm>
    </dsp:sp>
    <dsp:sp modelId="{C80CAD0E-B112-4FD3-888B-09988D0CEA20}">
      <dsp:nvSpPr>
        <dsp:cNvPr id="0" name=""/>
        <dsp:cNvSpPr/>
      </dsp:nvSpPr>
      <dsp:spPr>
        <a:xfrm>
          <a:off x="0" y="4402718"/>
          <a:ext cx="4695825"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93AB91-9AE2-4CD0-8DD2-C8E14FEC1720}">
      <dsp:nvSpPr>
        <dsp:cNvPr id="0" name=""/>
        <dsp:cNvSpPr/>
      </dsp:nvSpPr>
      <dsp:spPr>
        <a:xfrm>
          <a:off x="354965" y="4666742"/>
          <a:ext cx="645392" cy="64539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1AC28C-D0AC-4EA2-8A2D-A3AD521DADFD}">
      <dsp:nvSpPr>
        <dsp:cNvPr id="0" name=""/>
        <dsp:cNvSpPr/>
      </dsp:nvSpPr>
      <dsp:spPr>
        <a:xfrm>
          <a:off x="1355324" y="4402718"/>
          <a:ext cx="3340500"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US" sz="2200" kern="1200"/>
            <a:t>• Evaluating source credibility</a:t>
          </a:r>
        </a:p>
      </dsp:txBody>
      <dsp:txXfrm>
        <a:off x="1355324" y="4402718"/>
        <a:ext cx="3340500" cy="11734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63136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Good morning everyone. Today I will present my source evaluation and reflection. My business topic is </a:t>
            </a:r>
            <a:r>
              <a:rPr lang="en-GB" b="1" dirty="0"/>
              <a:t>The Importance of Customer Service for Business Success</a:t>
            </a:r>
            <a:r>
              <a:rPr lang="en-GB" dirty="0"/>
              <a:t>. I will explain how I found my academic source, why it is reliable, the challenges I faced, and what I learned from this task.</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used </a:t>
            </a:r>
            <a:r>
              <a:rPr lang="en-GB" b="1" dirty="0"/>
              <a:t>Google Scholar</a:t>
            </a:r>
            <a:r>
              <a:rPr lang="en-GB" dirty="0"/>
              <a:t> because it provides academic and reliable research articles. I searched using keywords such as </a:t>
            </a:r>
            <a:r>
              <a:rPr lang="en-GB" i="1" dirty="0"/>
              <a:t>customer service</a:t>
            </a:r>
            <a:r>
              <a:rPr lang="en-GB" dirty="0"/>
              <a:t>, </a:t>
            </a:r>
            <a:r>
              <a:rPr lang="en-GB" i="1" dirty="0"/>
              <a:t>business success</a:t>
            </a:r>
            <a:r>
              <a:rPr lang="en-GB" dirty="0"/>
              <a:t>, and </a:t>
            </a:r>
            <a:r>
              <a:rPr lang="en-GB" i="1" dirty="0"/>
              <a:t>customer experience strategy</a:t>
            </a:r>
            <a:r>
              <a:rPr lang="en-GB" dirty="0"/>
              <a:t>. I compared a few articles and selected the most suitable one because it was recent, relevant, and published in a peer-reviewed journal.</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I believe this source is trustworthy for several reasons. First, it was published in </a:t>
            </a:r>
            <a:r>
              <a:rPr lang="en-GB" b="1" dirty="0"/>
              <a:t>2024</a:t>
            </a:r>
            <a:r>
              <a:rPr lang="en-GB" dirty="0"/>
              <a:t>, so the information is up to date. Second, it is published in the </a:t>
            </a:r>
            <a:r>
              <a:rPr lang="en-GB" b="1" dirty="0"/>
              <a:t>Journal of Service Management</a:t>
            </a:r>
            <a:r>
              <a:rPr lang="en-GB" dirty="0"/>
              <a:t>, which is a respected academic journal by Emerald Publishing. It is also </a:t>
            </a:r>
            <a:r>
              <a:rPr lang="en-GB" b="1" dirty="0"/>
              <a:t>peer-reviewed</a:t>
            </a:r>
            <a:r>
              <a:rPr lang="en-GB" dirty="0"/>
              <a:t>, meaning experts checked the research before publication. Finally, the study is based on responses from </a:t>
            </a:r>
            <a:r>
              <a:rPr lang="en-GB" b="1" dirty="0"/>
              <a:t>264 customer experience managers</a:t>
            </a:r>
            <a:r>
              <a:rPr lang="en-GB" dirty="0"/>
              <a:t>, making the findings reliable.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During this task, I faced a few challenges. It was difficult to choose the best article because there were many similar studies. Comparing different research papers also took time. Some academic words and research terms were difficult to understand. I also had to learn how to judge whether a source was credible and suitable for academic work.</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This task helped me improve my research skills. I learned how to search for academic articles using Google Scholar and how to evaluate whether a source is reliable. I also understood why peer-reviewed journals are important. Finally, I gained a better understanding of how good customer service helps businesses improve customer satisfaction and achieve long-term success.</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This is the Harvard reference for the journal article that I used. It includes the authors, publication year, journal name, volume, pages, and DOI. Thank you for listening. I am happy to answer any questions.</a:t>
            </a:r>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6726063"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33787" y="4243845"/>
            <a:ext cx="2307831" cy="276940"/>
          </a:xfrm>
          <a:prstGeom prst="rect">
            <a:avLst/>
          </a:prstGeom>
        </p:spPr>
      </p:pic>
      <p:sp>
        <p:nvSpPr>
          <p:cNvPr id="9" name="Rectangle 8"/>
          <p:cNvSpPr/>
          <p:nvPr/>
        </p:nvSpPr>
        <p:spPr bwMode="ltGray">
          <a:xfrm>
            <a:off x="0" y="2590078"/>
            <a:ext cx="6726064"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6833787" y="2590078"/>
            <a:ext cx="2307832"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10242" y="2733709"/>
            <a:ext cx="6069268" cy="1373070"/>
          </a:xfrm>
        </p:spPr>
        <p:txBody>
          <a:bodyPr anchor="b">
            <a:noAutofit/>
          </a:bodyPr>
          <a:lstStyle>
            <a:lvl1pPr algn="r">
              <a:defRPr sz="4800"/>
            </a:lvl1pPr>
          </a:lstStyle>
          <a:p>
            <a:r>
              <a:rPr lang="en-US"/>
              <a:t>Click to edit Master title style</a:t>
            </a:r>
            <a:endParaRPr lang="en-US" dirty="0"/>
          </a:p>
        </p:txBody>
      </p:sp>
      <p:sp>
        <p:nvSpPr>
          <p:cNvPr id="3" name="Subtitle 2"/>
          <p:cNvSpPr>
            <a:spLocks noGrp="1"/>
          </p:cNvSpPr>
          <p:nvPr>
            <p:ph type="subTitle" idx="1"/>
          </p:nvPr>
        </p:nvSpPr>
        <p:spPr>
          <a:xfrm>
            <a:off x="510241" y="4394040"/>
            <a:ext cx="6108101"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4555655" y="5936188"/>
            <a:ext cx="2057400" cy="365125"/>
          </a:xfrm>
        </p:spPr>
        <p:txBody>
          <a:bodyPr/>
          <a:lstStyle/>
          <a:p>
            <a:fld id="{5BCAD085-E8A6-8845-BD4E-CB4CCA059FC4}" type="datetimeFigureOut">
              <a:rPr lang="en-US" smtClean="0"/>
              <a:t>7/17/2026</a:t>
            </a:fld>
            <a:endParaRPr lang="en-US"/>
          </a:p>
        </p:txBody>
      </p:sp>
      <p:sp>
        <p:nvSpPr>
          <p:cNvPr id="5" name="Footer Placeholder 4"/>
          <p:cNvSpPr>
            <a:spLocks noGrp="1"/>
          </p:cNvSpPr>
          <p:nvPr>
            <p:ph type="ftr" sz="quarter" idx="11"/>
          </p:nvPr>
        </p:nvSpPr>
        <p:spPr>
          <a:xfrm>
            <a:off x="533401" y="5936189"/>
            <a:ext cx="4021666" cy="365125"/>
          </a:xfrm>
        </p:spPr>
        <p:txBody>
          <a:bodyPr/>
          <a:lstStyle/>
          <a:p>
            <a:endParaRPr lang="en-US"/>
          </a:p>
        </p:txBody>
      </p:sp>
      <p:sp>
        <p:nvSpPr>
          <p:cNvPr id="6" name="Slide Number Placeholder 5"/>
          <p:cNvSpPr>
            <a:spLocks noGrp="1"/>
          </p:cNvSpPr>
          <p:nvPr>
            <p:ph type="sldNum" sz="quarter" idx="12"/>
          </p:nvPr>
        </p:nvSpPr>
        <p:spPr>
          <a:xfrm>
            <a:off x="7010399" y="2750337"/>
            <a:ext cx="1370293" cy="1356442"/>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07872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7" name="Group 26"/>
          <p:cNvGrpSpPr/>
          <p:nvPr/>
        </p:nvGrpSpPr>
        <p:grpSpPr>
          <a:xfrm>
            <a:off x="0" y="609600"/>
            <a:ext cx="9161969" cy="1677035"/>
            <a:chOff x="0" y="2895600"/>
            <a:chExt cx="9161969" cy="1677035"/>
          </a:xfrm>
        </p:grpSpPr>
        <p:pic>
          <p:nvPicPr>
            <p:cNvPr id="28" name="Picture 2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9" name="Picture 2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0" name="Rectangle 2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25188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8" name="Group 17"/>
          <p:cNvGrpSpPr/>
          <p:nvPr/>
        </p:nvGrpSpPr>
        <p:grpSpPr>
          <a:xfrm>
            <a:off x="0" y="2728432"/>
            <a:ext cx="9161969" cy="1677035"/>
            <a:chOff x="0" y="2895600"/>
            <a:chExt cx="9161969" cy="1677035"/>
          </a:xfrm>
        </p:grpSpPr>
        <p:pic>
          <p:nvPicPr>
            <p:cNvPr id="19" name="Picture 1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0" name="Picture 1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1" name="Rectangle 2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2869895"/>
            <a:ext cx="688915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531639" y="4232172"/>
            <a:ext cx="688915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65810" y="5936188"/>
            <a:ext cx="2057400" cy="365125"/>
          </a:xfrm>
        </p:spPr>
        <p:txBody>
          <a:bodyPr/>
          <a:lstStyle/>
          <a:p>
            <a:fld id="{5BCAD085-E8A6-8845-BD4E-CB4CCA059FC4}" type="datetimeFigureOut">
              <a:rPr lang="en-US" smtClean="0"/>
              <a:t>7/17/2026</a:t>
            </a:fld>
            <a:endParaRPr lang="en-US"/>
          </a:p>
        </p:txBody>
      </p:sp>
      <p:sp>
        <p:nvSpPr>
          <p:cNvPr id="5" name="Footer Placeholder 4"/>
          <p:cNvSpPr>
            <a:spLocks noGrp="1"/>
          </p:cNvSpPr>
          <p:nvPr>
            <p:ph type="ftr" sz="quarter" idx="11"/>
          </p:nvPr>
        </p:nvSpPr>
        <p:spPr>
          <a:xfrm>
            <a:off x="533400" y="5936189"/>
            <a:ext cx="4834673" cy="365125"/>
          </a:xfrm>
        </p:spPr>
        <p:txBody>
          <a:bodyPr/>
          <a:lstStyle/>
          <a:p>
            <a:endParaRPr lang="en-US"/>
          </a:p>
        </p:txBody>
      </p:sp>
      <p:sp>
        <p:nvSpPr>
          <p:cNvPr id="6" name="Slide Number Placeholder 5"/>
          <p:cNvSpPr>
            <a:spLocks noGrp="1"/>
          </p:cNvSpPr>
          <p:nvPr>
            <p:ph type="sldNum" sz="quarter" idx="12"/>
          </p:nvPr>
        </p:nvSpPr>
        <p:spPr>
          <a:xfrm>
            <a:off x="7856438" y="2869896"/>
            <a:ext cx="1149836"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09379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0" y="753228"/>
            <a:ext cx="6887390" cy="108093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33400" y="2336873"/>
            <a:ext cx="335789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061128" y="2336873"/>
            <a:ext cx="3359661"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33409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28" name="Group 27"/>
          <p:cNvGrpSpPr/>
          <p:nvPr/>
        </p:nvGrpSpPr>
        <p:grpSpPr>
          <a:xfrm>
            <a:off x="0" y="609600"/>
            <a:ext cx="9161969" cy="1677035"/>
            <a:chOff x="0" y="2895600"/>
            <a:chExt cx="9161969" cy="1677035"/>
          </a:xfrm>
        </p:grpSpPr>
        <p:pic>
          <p:nvPicPr>
            <p:cNvPr id="29" name="Picture 28"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0" name="Picture 29"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1" name="Rectangle 30"/>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30"/>
            <a:ext cx="6896534"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0988" y="2336874"/>
            <a:ext cx="3145080"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1638" y="3030009"/>
            <a:ext cx="336704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82646" y="2336873"/>
            <a:ext cx="3145527"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061129" y="3030009"/>
            <a:ext cx="3367044"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7/17/2026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978614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p:cNvGrpSpPr/>
          <p:nvPr/>
        </p:nvGrpSpPr>
        <p:grpSpPr>
          <a:xfrm>
            <a:off x="0" y="609600"/>
            <a:ext cx="9161969" cy="1677035"/>
            <a:chOff x="0" y="2895600"/>
            <a:chExt cx="9161969" cy="1677035"/>
          </a:xfrm>
        </p:grpSpPr>
        <p:pic>
          <p:nvPicPr>
            <p:cNvPr id="16" name="Picture 15"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7" name="Picture 16"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8" name="Rectangle 17"/>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75989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12" name="Picture 11" descr="HD-ShadowShort.png"/>
          <p:cNvPicPr>
            <a:picLocks noChangeAspect="1"/>
          </p:cNvPicPr>
          <p:nvPr/>
        </p:nvPicPr>
        <p:blipFill rotWithShape="1">
          <a:blip r:embed="rId2">
            <a:extLst>
              <a:ext uri="{28A0092B-C50C-407E-A947-70E740481C1C}">
                <a14:useLocalDpi xmlns:a14="http://schemas.microsoft.com/office/drawing/2010/main" val="0"/>
              </a:ext>
            </a:extLst>
          </a:blip>
          <a:srcRect r="9871"/>
          <a:stretch/>
        </p:blipFill>
        <p:spPr>
          <a:xfrm>
            <a:off x="7717217" y="1973262"/>
            <a:ext cx="1444752" cy="144270"/>
          </a:xfrm>
          <a:prstGeom prst="rect">
            <a:avLst/>
          </a:prstGeom>
        </p:spPr>
      </p:pic>
      <p:sp>
        <p:nvSpPr>
          <p:cNvPr id="14" name="Rectangle 13"/>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5BCAD085-E8A6-8845-BD4E-CB4CCA059FC4}" type="datetimeFigureOut">
              <a:rPr lang="en-US" smtClean="0"/>
              <a:t>7/17/2026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1418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7"/>
            <a:ext cx="6896534"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3514385" y="2336874"/>
            <a:ext cx="3913788"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33401" y="2336873"/>
            <a:ext cx="2796240"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30488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p:cNvGrpSpPr/>
          <p:nvPr/>
        </p:nvGrpSpPr>
        <p:grpSpPr>
          <a:xfrm>
            <a:off x="0" y="609600"/>
            <a:ext cx="9161969" cy="1677035"/>
            <a:chOff x="0" y="2895600"/>
            <a:chExt cx="9161969" cy="1677035"/>
          </a:xfrm>
        </p:grpSpPr>
        <p:pic>
          <p:nvPicPr>
            <p:cNvPr id="18" name="Picture 17"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9" name="Picture 18"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0" name="Rectangle 19"/>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10956" y="2336874"/>
            <a:ext cx="3917217"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1638" y="2336874"/>
            <a:ext cx="2798487"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01578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0" name="Group 19"/>
          <p:cNvGrpSpPr/>
          <p:nvPr/>
        </p:nvGrpSpPr>
        <p:grpSpPr>
          <a:xfrm>
            <a:off x="0" y="45720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3403" y="4711617"/>
            <a:ext cx="6894770" cy="544482"/>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31639" y="609598"/>
            <a:ext cx="6896534"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33401" y="5256098"/>
            <a:ext cx="6894772" cy="5478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856438" y="4711310"/>
            <a:ext cx="1149836"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206072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21" name="Group 20"/>
          <p:cNvGrpSpPr/>
          <p:nvPr/>
        </p:nvGrpSpPr>
        <p:grpSpPr>
          <a:xfrm>
            <a:off x="0" y="4572000"/>
            <a:ext cx="9161969" cy="1677035"/>
            <a:chOff x="0" y="2895600"/>
            <a:chExt cx="9161969" cy="1677035"/>
          </a:xfrm>
        </p:grpSpPr>
        <p:pic>
          <p:nvPicPr>
            <p:cNvPr id="22" name="Picture 21"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3" name="Picture 22"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4" name="Rectangle 23"/>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24255" y="609597"/>
            <a:ext cx="6896534"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8" y="4710340"/>
            <a:ext cx="6889151" cy="1101764"/>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856438" y="4711616"/>
            <a:ext cx="1149836"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42149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29" name="Group 28"/>
          <p:cNvGrpSpPr/>
          <p:nvPr/>
        </p:nvGrpSpPr>
        <p:grpSpPr>
          <a:xfrm>
            <a:off x="0" y="4572000"/>
            <a:ext cx="9161969" cy="1677035"/>
            <a:chOff x="0" y="2895600"/>
            <a:chExt cx="9161969" cy="1677035"/>
          </a:xfrm>
        </p:grpSpPr>
        <p:pic>
          <p:nvPicPr>
            <p:cNvPr id="30" name="Picture 29"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1" name="Picture 30"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2" name="Rectangle 31"/>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767921" y="616983"/>
            <a:ext cx="642514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89438" y="3660763"/>
            <a:ext cx="5987731"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531638" y="4710340"/>
            <a:ext cx="6903919" cy="1101764"/>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856438" y="4709926"/>
            <a:ext cx="1149836" cy="1090789"/>
          </a:xfrm>
        </p:spPr>
        <p:txBody>
          <a:bodyPr/>
          <a:lstStyle/>
          <a:p>
            <a:fld id="{C1FF6DA9-008F-8B48-92A6-B652298478BF}" type="slidenum">
              <a:rPr lang="en-US" smtClean="0"/>
              <a:t>‹#›</a:t>
            </a:fld>
            <a:endParaRPr lang="en-US"/>
          </a:p>
        </p:txBody>
      </p:sp>
      <p:sp>
        <p:nvSpPr>
          <p:cNvPr id="27" name="TextBox 26"/>
          <p:cNvSpPr txBox="1"/>
          <p:nvPr/>
        </p:nvSpPr>
        <p:spPr>
          <a:xfrm>
            <a:off x="270932" y="748116"/>
            <a:ext cx="5334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28" name="TextBox 27"/>
          <p:cNvSpPr txBox="1"/>
          <p:nvPr/>
        </p:nvSpPr>
        <p:spPr>
          <a:xfrm>
            <a:off x="6967191" y="2998573"/>
            <a:ext cx="457200" cy="584777"/>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0676164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22" name="Group 21"/>
          <p:cNvGrpSpPr/>
          <p:nvPr/>
        </p:nvGrpSpPr>
        <p:grpSpPr>
          <a:xfrm>
            <a:off x="0" y="4572000"/>
            <a:ext cx="9161969" cy="1677035"/>
            <a:chOff x="0" y="2895600"/>
            <a:chExt cx="9161969" cy="1677035"/>
          </a:xfrm>
        </p:grpSpPr>
        <p:pic>
          <p:nvPicPr>
            <p:cNvPr id="23" name="Picture 22"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4" name="Picture 23"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5" name="Rectangle 24"/>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8" y="4710340"/>
            <a:ext cx="6896534" cy="589812"/>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531639" y="5300150"/>
            <a:ext cx="6896534" cy="51195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7856438" y="4709926"/>
            <a:ext cx="1149836" cy="1090789"/>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380959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grpSp>
        <p:nvGrpSpPr>
          <p:cNvPr id="23" name="Group 22"/>
          <p:cNvGrpSpPr/>
          <p:nvPr/>
        </p:nvGrpSpPr>
        <p:grpSpPr>
          <a:xfrm>
            <a:off x="0" y="609600"/>
            <a:ext cx="9161969" cy="1677035"/>
            <a:chOff x="0" y="2895600"/>
            <a:chExt cx="9161969" cy="1677035"/>
          </a:xfrm>
        </p:grpSpPr>
        <p:pic>
          <p:nvPicPr>
            <p:cNvPr id="24" name="Picture 23"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25" name="Picture 24"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26" name="Rectangle 25"/>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5"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532629" y="2329489"/>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39777" y="3015290"/>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2878413"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2879710" y="3007906"/>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226136" y="2336873"/>
            <a:ext cx="219456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233520" y="3007905"/>
            <a:ext cx="219456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887681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grpSp>
        <p:nvGrpSpPr>
          <p:cNvPr id="34" name="Group 33"/>
          <p:cNvGrpSpPr/>
          <p:nvPr/>
        </p:nvGrpSpPr>
        <p:grpSpPr>
          <a:xfrm>
            <a:off x="0" y="609600"/>
            <a:ext cx="9161969" cy="1677035"/>
            <a:chOff x="0" y="2895600"/>
            <a:chExt cx="9161969" cy="1677035"/>
          </a:xfrm>
        </p:grpSpPr>
        <p:pic>
          <p:nvPicPr>
            <p:cNvPr id="35" name="Picture 34"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36" name="Picture 35"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37" name="Rectangle 36"/>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0" name="Title 1"/>
          <p:cNvSpPr>
            <a:spLocks noGrp="1"/>
          </p:cNvSpPr>
          <p:nvPr>
            <p:ph type="title"/>
          </p:nvPr>
        </p:nvSpPr>
        <p:spPr>
          <a:xfrm>
            <a:off x="531639" y="753228"/>
            <a:ext cx="6896534"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32391" y="4297503"/>
            <a:ext cx="2192257"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32391" y="2336873"/>
            <a:ext cx="2192257"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32391" y="4873765"/>
            <a:ext cx="219225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2870497" y="4297503"/>
            <a:ext cx="221507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2870497" y="2336873"/>
            <a:ext cx="221507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2869483" y="4873764"/>
            <a:ext cx="2218004"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231028" y="4297503"/>
            <a:ext cx="2194333"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231027" y="2336873"/>
            <a:ext cx="2194333"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230934" y="4873762"/>
            <a:ext cx="2197239"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7/17/2026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285632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16" name="Group 15"/>
          <p:cNvGrpSpPr/>
          <p:nvPr/>
        </p:nvGrpSpPr>
        <p:grpSpPr>
          <a:xfrm>
            <a:off x="0" y="609600"/>
            <a:ext cx="9161969" cy="1677035"/>
            <a:chOff x="0" y="2895600"/>
            <a:chExt cx="9161969" cy="1677035"/>
          </a:xfrm>
        </p:grpSpPr>
        <p:pic>
          <p:nvPicPr>
            <p:cNvPr id="17" name="Picture 16" descr="HD-ShadowLong.png"/>
            <p:cNvPicPr>
              <a:picLocks noChangeAspect="1"/>
            </p:cNvPicPr>
            <p:nvPr/>
          </p:nvPicPr>
          <p:blipFill rotWithShape="1">
            <a:blip r:embed="rId2">
              <a:extLst>
                <a:ext uri="{28A0092B-C50C-407E-A947-70E740481C1C}">
                  <a14:useLocalDpi xmlns:a14="http://schemas.microsoft.com/office/drawing/2010/main" val="0"/>
                </a:ext>
              </a:extLst>
            </a:blip>
            <a:srcRect l="26982" r="-217"/>
            <a:stretch/>
          </p:blipFill>
          <p:spPr>
            <a:xfrm>
              <a:off x="0" y="4251471"/>
              <a:ext cx="7644384" cy="321164"/>
            </a:xfrm>
            <a:prstGeom prst="rect">
              <a:avLst/>
            </a:prstGeom>
          </p:spPr>
        </p:pic>
        <p:pic>
          <p:nvPicPr>
            <p:cNvPr id="18" name="Picture 17" descr="HD-ShadowShort.png"/>
            <p:cNvPicPr>
              <a:picLocks noChangeAspect="1"/>
            </p:cNvPicPr>
            <p:nvPr/>
          </p:nvPicPr>
          <p:blipFill rotWithShape="1">
            <a:blip r:embed="rId3">
              <a:extLst>
                <a:ext uri="{28A0092B-C50C-407E-A947-70E740481C1C}">
                  <a14:useLocalDpi xmlns:a14="http://schemas.microsoft.com/office/drawing/2010/main" val="0"/>
                </a:ext>
              </a:extLst>
            </a:blip>
            <a:srcRect r="9871"/>
            <a:stretch/>
          </p:blipFill>
          <p:spPr>
            <a:xfrm>
              <a:off x="7717217" y="4259262"/>
              <a:ext cx="1444752" cy="144270"/>
            </a:xfrm>
            <a:prstGeom prst="rect">
              <a:avLst/>
            </a:prstGeom>
          </p:spPr>
        </p:pic>
        <p:sp>
          <p:nvSpPr>
            <p:cNvPr id="19" name="Rectangle 18"/>
            <p:cNvSpPr/>
            <p:nvPr/>
          </p:nvSpPr>
          <p:spPr bwMode="ltGray">
            <a:xfrm>
              <a:off x="0" y="2895600"/>
              <a:ext cx="756714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7710769" y="2895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531639" y="753228"/>
            <a:ext cx="6896534" cy="1080938"/>
          </a:xfrm>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7/17/2026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400169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4" name="Group 13"/>
          <p:cNvGrpSpPr/>
          <p:nvPr/>
        </p:nvGrpSpPr>
        <p:grpSpPr>
          <a:xfrm rot="5400000">
            <a:off x="4575305" y="2747178"/>
            <a:ext cx="6862555" cy="1368199"/>
            <a:chOff x="2281445" y="609600"/>
            <a:chExt cx="6862555" cy="1368199"/>
          </a:xfrm>
        </p:grpSpPr>
        <p:sp>
          <p:nvSpPr>
            <p:cNvPr id="12" name="Rectangle 11"/>
            <p:cNvSpPr/>
            <p:nvPr/>
          </p:nvSpPr>
          <p:spPr bwMode="ltGray">
            <a:xfrm>
              <a:off x="2281445" y="609601"/>
              <a:ext cx="528569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7710769" y="609600"/>
              <a:ext cx="1433231"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464798" y="609597"/>
            <a:ext cx="1069602" cy="446193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10241" y="609598"/>
            <a:ext cx="6576359"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029144" y="5936188"/>
            <a:ext cx="2057400" cy="365125"/>
          </a:xfrm>
        </p:spPr>
        <p:txBody>
          <a:bodyPr/>
          <a:lstStyle/>
          <a:p>
            <a:fld id="{5BCAD085-E8A6-8845-BD4E-CB4CCA059FC4}" type="datetimeFigureOut">
              <a:rPr lang="en-US" smtClean="0"/>
              <a:t>7/17/2026</a:t>
            </a:fld>
            <a:endParaRPr lang="en-US"/>
          </a:p>
        </p:txBody>
      </p:sp>
      <p:sp>
        <p:nvSpPr>
          <p:cNvPr id="5" name="Footer Placeholder 4"/>
          <p:cNvSpPr>
            <a:spLocks noGrp="1"/>
          </p:cNvSpPr>
          <p:nvPr>
            <p:ph type="ftr" sz="quarter" idx="11"/>
          </p:nvPr>
        </p:nvSpPr>
        <p:spPr>
          <a:xfrm>
            <a:off x="510241" y="5936189"/>
            <a:ext cx="4518959" cy="365125"/>
          </a:xfrm>
        </p:spPr>
        <p:txBody>
          <a:bodyPr/>
          <a:lstStyle/>
          <a:p>
            <a:endParaRPr lang="en-US"/>
          </a:p>
        </p:txBody>
      </p:sp>
      <p:sp>
        <p:nvSpPr>
          <p:cNvPr id="6" name="Slide Number Placeholder 5"/>
          <p:cNvSpPr>
            <a:spLocks noGrp="1"/>
          </p:cNvSpPr>
          <p:nvPr>
            <p:ph type="sldNum" sz="quarter" idx="12"/>
          </p:nvPr>
        </p:nvSpPr>
        <p:spPr>
          <a:xfrm>
            <a:off x="7431152" y="5432500"/>
            <a:ext cx="1149636" cy="1273100"/>
          </a:xfrm>
        </p:spPr>
        <p:txBody>
          <a:bodyPr anchor="t"/>
          <a:lstStyle>
            <a:lvl1pPr algn="ctr">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09184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7" name="Picture 3" descr="C:\Users\James\Desktop\msft\Berlin\build Assets\hashOverlaySD-FullResolve.png"/>
          <p:cNvPicPr>
            <a:picLocks noChangeAspect="1" noChangeArrowheads="1"/>
          </p:cNvPicPr>
          <p:nvPr/>
        </p:nvPicPr>
        <p:blipFill>
          <a:blip r:embed="rId19">
            <a:alphaModFix amt="10000"/>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extLst>
            <a:ext uri="{909E8E84-426E-40dd-AFC4-6F175D3DCCD1}">
              <a14:hiddenFill xmlns:a14="http://schemas.microsoft.com/office/drawing/2010/main" xmlns="">
                <a:solidFill>
                  <a:srgbClr val="FFFFFF"/>
                </a:solidFill>
              </a14:hiddenFill>
            </a:ext>
          </a:extLst>
        </p:spPr>
      </p:pic>
      <p:sp>
        <p:nvSpPr>
          <p:cNvPr id="2" name="Title Placeholder 1"/>
          <p:cNvSpPr>
            <a:spLocks noGrp="1"/>
          </p:cNvSpPr>
          <p:nvPr>
            <p:ph type="title"/>
          </p:nvPr>
        </p:nvSpPr>
        <p:spPr>
          <a:xfrm>
            <a:off x="531639" y="753228"/>
            <a:ext cx="6896534"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3400" y="2336873"/>
            <a:ext cx="6887389"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67881" y="5936188"/>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7/17/2026</a:t>
            </a:fld>
            <a:endParaRPr lang="en-US"/>
          </a:p>
        </p:txBody>
      </p:sp>
      <p:sp>
        <p:nvSpPr>
          <p:cNvPr id="5" name="Footer Placeholder 4"/>
          <p:cNvSpPr>
            <a:spLocks noGrp="1"/>
          </p:cNvSpPr>
          <p:nvPr>
            <p:ph type="ftr" sz="quarter" idx="3"/>
          </p:nvPr>
        </p:nvSpPr>
        <p:spPr>
          <a:xfrm>
            <a:off x="533400" y="5936189"/>
            <a:ext cx="4834673"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848600" y="753228"/>
            <a:ext cx="1157674"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800584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pn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2800"/>
            </a:pPr>
            <a:r>
              <a:t>AS3: Source Evaluation and Reflection</a:t>
            </a:r>
          </a:p>
        </p:txBody>
      </p:sp>
      <p:sp>
        <p:nvSpPr>
          <p:cNvPr id="3" name="Content Placeholder 2"/>
          <p:cNvSpPr>
            <a:spLocks noGrp="1"/>
          </p:cNvSpPr>
          <p:nvPr>
            <p:ph idx="1"/>
          </p:nvPr>
        </p:nvSpPr>
        <p:spPr/>
        <p:txBody>
          <a:bodyPr>
            <a:normAutofit lnSpcReduction="10000"/>
          </a:bodyPr>
          <a:lstStyle/>
          <a:p>
            <a:pPr marL="0" indent="0">
              <a:buNone/>
              <a:defRPr sz="2000"/>
            </a:pPr>
            <a:r>
              <a:rPr b="1" dirty="0"/>
              <a:t>Business Topic</a:t>
            </a:r>
          </a:p>
          <a:p>
            <a:pPr marL="0" indent="0">
              <a:buNone/>
              <a:defRPr sz="2000"/>
            </a:pPr>
            <a:r>
              <a:rPr dirty="0"/>
              <a:t>The Importance of Customer Service for Business Success</a:t>
            </a:r>
          </a:p>
          <a:p>
            <a:pPr>
              <a:defRPr sz="2000"/>
            </a:pPr>
            <a:endParaRPr dirty="0"/>
          </a:p>
          <a:p>
            <a:pPr marL="0" indent="0">
              <a:buNone/>
              <a:defRPr sz="2000"/>
            </a:pPr>
            <a:r>
              <a:rPr b="1" dirty="0"/>
              <a:t>Academic Source</a:t>
            </a:r>
          </a:p>
          <a:p>
            <a:pPr marL="0" indent="0">
              <a:buNone/>
              <a:defRPr sz="2000"/>
            </a:pPr>
            <a:r>
              <a:rPr dirty="0" err="1"/>
              <a:t>Köninger</a:t>
            </a:r>
            <a:r>
              <a:rPr dirty="0"/>
              <a:t>, J.K. and Gouthier, M.H.J. (2024)</a:t>
            </a:r>
            <a:r>
              <a:rPr lang="en-GB" dirty="0"/>
              <a:t>, </a:t>
            </a:r>
            <a:r>
              <a:rPr dirty="0"/>
              <a:t>Successful implementation of customer experience strategy: determinants and results</a:t>
            </a:r>
          </a:p>
          <a:p>
            <a:pPr marL="0" indent="0">
              <a:buNone/>
              <a:defRPr sz="2000"/>
            </a:pPr>
            <a:r>
              <a:rPr b="1" dirty="0"/>
              <a:t>Journal of Service Management</a:t>
            </a:r>
            <a:endParaRPr lang="en-GB" b="1" dirty="0"/>
          </a:p>
          <a:p>
            <a:pPr marL="0" indent="0">
              <a:buNone/>
              <a:defRPr sz="2000"/>
            </a:pPr>
            <a:endParaRPr lang="en-GB" b="1" dirty="0"/>
          </a:p>
          <a:p>
            <a:pPr marL="0" indent="0">
              <a:buNone/>
              <a:defRPr sz="2000"/>
            </a:pPr>
            <a:r>
              <a:rPr lang="en-GB" b="1" dirty="0"/>
              <a:t>Name: Gull Badeen</a:t>
            </a:r>
            <a:endParaRPr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0" y="5006045"/>
            <a:ext cx="3723894"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510240" y="2063262"/>
            <a:ext cx="2804460" cy="2661052"/>
          </a:xfrm>
        </p:spPr>
        <p:txBody>
          <a:bodyPr>
            <a:normAutofit/>
          </a:bodyPr>
          <a:lstStyle/>
          <a:p>
            <a:pPr algn="r">
              <a:defRPr sz="2800"/>
            </a:pPr>
            <a:r>
              <a:rPr lang="en-GB" sz="3800">
                <a:solidFill>
                  <a:srgbClr val="FFFFFF"/>
                </a:solidFill>
              </a:rPr>
              <a:t>How I Found the Source</a:t>
            </a:r>
          </a:p>
        </p:txBody>
      </p:sp>
      <p:sp>
        <p:nvSpPr>
          <p:cNvPr id="3" name="Content Placeholder 2"/>
          <p:cNvSpPr>
            <a:spLocks noGrp="1"/>
          </p:cNvSpPr>
          <p:nvPr>
            <p:ph idx="1"/>
          </p:nvPr>
        </p:nvSpPr>
        <p:spPr>
          <a:xfrm>
            <a:off x="3965996" y="661106"/>
            <a:ext cx="4693021" cy="5503101"/>
          </a:xfrm>
        </p:spPr>
        <p:txBody>
          <a:bodyPr anchor="ctr">
            <a:normAutofit/>
          </a:bodyPr>
          <a:lstStyle/>
          <a:p>
            <a:pPr marL="0" indent="0">
              <a:buNone/>
              <a:defRPr sz="2000"/>
            </a:pPr>
            <a:r>
              <a:rPr lang="en-GB" sz="1700" dirty="0">
                <a:solidFill>
                  <a:srgbClr val="FFFFFF"/>
                </a:solidFill>
              </a:rPr>
              <a:t>• Used Google Scholar</a:t>
            </a:r>
          </a:p>
          <a:p>
            <a:pPr marL="0" indent="0">
              <a:buNone/>
              <a:defRPr sz="2000"/>
            </a:pPr>
            <a:r>
              <a:rPr lang="en-GB" sz="1700" dirty="0">
                <a:solidFill>
                  <a:srgbClr val="FFFFFF"/>
                </a:solidFill>
              </a:rPr>
              <a:t>• Search terms:</a:t>
            </a:r>
          </a:p>
          <a:p>
            <a:pPr marL="0" indent="0">
              <a:buNone/>
              <a:defRPr sz="2000"/>
            </a:pPr>
            <a:r>
              <a:rPr lang="en-GB" sz="1700" dirty="0">
                <a:solidFill>
                  <a:srgbClr val="FFFFFF"/>
                </a:solidFill>
              </a:rPr>
              <a:t>   - Customer service</a:t>
            </a:r>
          </a:p>
          <a:p>
            <a:pPr marL="0" indent="0">
              <a:buNone/>
              <a:defRPr sz="2000"/>
            </a:pPr>
            <a:r>
              <a:rPr lang="en-GB" sz="1700" dirty="0">
                <a:solidFill>
                  <a:srgbClr val="FFFFFF"/>
                </a:solidFill>
              </a:rPr>
              <a:t>   - Business success</a:t>
            </a:r>
          </a:p>
          <a:p>
            <a:pPr marL="0" indent="0">
              <a:buNone/>
              <a:defRPr sz="2000"/>
            </a:pPr>
            <a:r>
              <a:rPr lang="en-GB" sz="1700" dirty="0">
                <a:solidFill>
                  <a:srgbClr val="FFFFFF"/>
                </a:solidFill>
              </a:rPr>
              <a:t>   - Customer experience strategy</a:t>
            </a:r>
          </a:p>
          <a:p>
            <a:pPr marL="0" indent="0">
              <a:buNone/>
              <a:defRPr sz="2000"/>
            </a:pPr>
            <a:r>
              <a:rPr lang="en-GB" sz="1700" dirty="0">
                <a:solidFill>
                  <a:srgbClr val="FFFFFF"/>
                </a:solidFill>
              </a:rPr>
              <a:t>• Compared several academic articles</a:t>
            </a:r>
          </a:p>
          <a:p>
            <a:pPr marL="0" indent="0">
              <a:buNone/>
              <a:defRPr sz="2000"/>
            </a:pPr>
            <a:r>
              <a:rPr lang="en-GB" sz="1700" dirty="0">
                <a:solidFill>
                  <a:srgbClr val="FFFFFF"/>
                </a:solidFill>
              </a:rPr>
              <a:t>• Selected a recent peer-reviewed journal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2800"/>
            </a:pPr>
            <a:r>
              <a:t>Evaluating the Credibility of the Source</a:t>
            </a:r>
          </a:p>
        </p:txBody>
      </p:sp>
      <p:sp>
        <p:nvSpPr>
          <p:cNvPr id="3" name="Content Placeholder 2"/>
          <p:cNvSpPr>
            <a:spLocks noGrp="1"/>
          </p:cNvSpPr>
          <p:nvPr>
            <p:ph idx="1"/>
          </p:nvPr>
        </p:nvSpPr>
        <p:spPr/>
        <p:txBody>
          <a:bodyPr/>
          <a:lstStyle/>
          <a:p>
            <a:pPr>
              <a:defRPr sz="2000"/>
            </a:pPr>
            <a:r>
              <a:rPr dirty="0"/>
              <a:t> Published in 2024</a:t>
            </a:r>
          </a:p>
          <a:p>
            <a:pPr>
              <a:defRPr sz="2000"/>
            </a:pPr>
            <a:r>
              <a:rPr dirty="0"/>
              <a:t>Peer-reviewed academic journal</a:t>
            </a:r>
          </a:p>
          <a:p>
            <a:pPr>
              <a:defRPr sz="2000"/>
            </a:pPr>
            <a:r>
              <a:rPr dirty="0"/>
              <a:t>Journal of Service Management</a:t>
            </a:r>
          </a:p>
          <a:p>
            <a:pPr>
              <a:defRPr sz="2000"/>
            </a:pPr>
            <a:r>
              <a:rPr dirty="0"/>
              <a:t>Published by Emerald Publishing</a:t>
            </a:r>
          </a:p>
          <a:p>
            <a:pPr>
              <a:defRPr sz="2000"/>
            </a:pPr>
            <a:r>
              <a:rPr dirty="0"/>
              <a:t>Written by experienced researchers</a:t>
            </a:r>
          </a:p>
          <a:p>
            <a:pPr>
              <a:defRPr sz="2000"/>
            </a:pPr>
            <a:r>
              <a:rPr dirty="0"/>
              <a:t>Research based on 264 customer experience managers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0" y="5006045"/>
            <a:ext cx="3723894"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510240" y="2063262"/>
            <a:ext cx="2804460" cy="2661052"/>
          </a:xfrm>
        </p:spPr>
        <p:txBody>
          <a:bodyPr>
            <a:normAutofit/>
          </a:bodyPr>
          <a:lstStyle/>
          <a:p>
            <a:pPr algn="r">
              <a:defRPr sz="2800"/>
            </a:pPr>
            <a:r>
              <a:rPr lang="en-GB" sz="3800"/>
              <a:t>Reflection: What Did You Find Difficult?</a:t>
            </a:r>
          </a:p>
        </p:txBody>
      </p:sp>
      <p:graphicFrame>
        <p:nvGraphicFramePr>
          <p:cNvPr id="5" name="Content Placeholder 2">
            <a:extLst>
              <a:ext uri="{FF2B5EF4-FFF2-40B4-BE49-F238E27FC236}">
                <a16:creationId xmlns:a16="http://schemas.microsoft.com/office/drawing/2014/main" id="{D36F74C3-F162-F2C4-467C-336B8866559E}"/>
              </a:ext>
            </a:extLst>
          </p:cNvPr>
          <p:cNvGraphicFramePr>
            <a:graphicFrameLocks noGrp="1"/>
          </p:cNvGraphicFramePr>
          <p:nvPr>
            <p:ph idx="1"/>
            <p:extLst>
              <p:ext uri="{D42A27DB-BD31-4B8C-83A1-F6EECF244321}">
                <p14:modId xmlns:p14="http://schemas.microsoft.com/office/powerpoint/2010/main" val="1587943197"/>
              </p:ext>
            </p:extLst>
          </p:nvPr>
        </p:nvGraphicFramePr>
        <p:xfrm>
          <a:off x="3963591" y="639763"/>
          <a:ext cx="4695825"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3395" y="0"/>
            <a:ext cx="5664708"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0" y="5006045"/>
            <a:ext cx="3723894"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38764"/>
            <a:ext cx="3723424"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510240" y="2063262"/>
            <a:ext cx="2804460" cy="2661052"/>
          </a:xfrm>
        </p:spPr>
        <p:txBody>
          <a:bodyPr>
            <a:normAutofit/>
          </a:bodyPr>
          <a:lstStyle/>
          <a:p>
            <a:pPr algn="r">
              <a:defRPr sz="2800"/>
            </a:pPr>
            <a:r>
              <a:rPr lang="en-GB" sz="3800">
                <a:solidFill>
                  <a:srgbClr val="FFFFFF"/>
                </a:solidFill>
              </a:rPr>
              <a:t>What Did You Learn from This Task?</a:t>
            </a:r>
          </a:p>
        </p:txBody>
      </p:sp>
      <p:sp>
        <p:nvSpPr>
          <p:cNvPr id="3" name="Content Placeholder 2"/>
          <p:cNvSpPr>
            <a:spLocks noGrp="1"/>
          </p:cNvSpPr>
          <p:nvPr>
            <p:ph idx="1"/>
          </p:nvPr>
        </p:nvSpPr>
        <p:spPr>
          <a:xfrm>
            <a:off x="3965996" y="661106"/>
            <a:ext cx="4693021" cy="5503101"/>
          </a:xfrm>
        </p:spPr>
        <p:txBody>
          <a:bodyPr anchor="ctr">
            <a:normAutofit/>
          </a:bodyPr>
          <a:lstStyle/>
          <a:p>
            <a:pPr marL="0" indent="0">
              <a:buNone/>
              <a:defRPr sz="2000"/>
            </a:pPr>
            <a:r>
              <a:rPr lang="en-GB" sz="1700" dirty="0">
                <a:solidFill>
                  <a:srgbClr val="FFFFFF"/>
                </a:solidFill>
              </a:rPr>
              <a:t>• Improved academic research skills</a:t>
            </a:r>
          </a:p>
          <a:p>
            <a:pPr marL="0" indent="0">
              <a:buNone/>
              <a:defRPr sz="2000"/>
            </a:pPr>
            <a:r>
              <a:rPr lang="en-GB" sz="1700" dirty="0">
                <a:solidFill>
                  <a:srgbClr val="FFFFFF"/>
                </a:solidFill>
              </a:rPr>
              <a:t>• Learned how to evaluate academic sources</a:t>
            </a:r>
          </a:p>
          <a:p>
            <a:pPr marL="0" indent="0">
              <a:buNone/>
              <a:defRPr sz="2000"/>
            </a:pPr>
            <a:r>
              <a:rPr lang="en-GB" sz="1700" dirty="0">
                <a:solidFill>
                  <a:srgbClr val="FFFFFF"/>
                </a:solidFill>
              </a:rPr>
              <a:t>• Importance of peer-reviewed journals</a:t>
            </a:r>
          </a:p>
          <a:p>
            <a:pPr marL="0" indent="0">
              <a:buNone/>
              <a:defRPr sz="2000"/>
            </a:pPr>
            <a:r>
              <a:rPr lang="en-GB" sz="1700" dirty="0">
                <a:solidFill>
                  <a:srgbClr val="FFFFFF"/>
                </a:solidFill>
              </a:rPr>
              <a:t>• Better understanding of customer service and business success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2800"/>
            </a:pPr>
            <a:r>
              <a:t>Reference</a:t>
            </a:r>
          </a:p>
        </p:txBody>
      </p:sp>
      <p:sp>
        <p:nvSpPr>
          <p:cNvPr id="3" name="Content Placeholder 2"/>
          <p:cNvSpPr>
            <a:spLocks noGrp="1"/>
          </p:cNvSpPr>
          <p:nvPr>
            <p:ph idx="1"/>
          </p:nvPr>
        </p:nvSpPr>
        <p:spPr/>
        <p:txBody>
          <a:bodyPr/>
          <a:lstStyle/>
          <a:p>
            <a:pPr marL="0" indent="0">
              <a:buNone/>
              <a:defRPr sz="2000"/>
            </a:pPr>
            <a:r>
              <a:rPr dirty="0" err="1"/>
              <a:t>Köninger</a:t>
            </a:r>
            <a:r>
              <a:rPr dirty="0"/>
              <a:t>, J.K. and Gouthier, M.H.J. (2024)</a:t>
            </a:r>
            <a:r>
              <a:rPr lang="en-GB" dirty="0"/>
              <a:t>, </a:t>
            </a:r>
            <a:r>
              <a:rPr dirty="0"/>
              <a:t>Successful implementation of customer experience strategy: determinants and results.</a:t>
            </a:r>
            <a:r>
              <a:rPr lang="en-GB"/>
              <a:t> </a:t>
            </a:r>
            <a:r>
              <a:t>Journal </a:t>
            </a:r>
            <a:r>
              <a:rPr dirty="0"/>
              <a:t>of Service Management, 35(5), pp. 605–629.</a:t>
            </a:r>
          </a:p>
          <a:p>
            <a:pPr>
              <a:defRPr sz="2000"/>
            </a:pPr>
            <a:r>
              <a:rPr dirty="0"/>
              <a:t>https://doi.org/10.1108/JOSM-10-2023-0431</a:t>
            </a:r>
          </a:p>
        </p:txBody>
      </p:sp>
    </p:spTree>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Berlin</Template>
  <TotalTime>9</TotalTime>
  <Words>594</Words>
  <Application>Microsoft Office PowerPoint</Application>
  <PresentationFormat>On-screen Show (4:3)</PresentationFormat>
  <Paragraphs>43</Paragraphs>
  <Slides>6</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Trebuchet MS</vt:lpstr>
      <vt:lpstr>Berlin</vt:lpstr>
      <vt:lpstr>AS3: Source Evaluation and Reflection</vt:lpstr>
      <vt:lpstr>How I Found the Source</vt:lpstr>
      <vt:lpstr>Evaluating the Credibility of the Source</vt:lpstr>
      <vt:lpstr>Reflection: What Did You Find Difficult?</vt:lpstr>
      <vt:lpstr>What Did You Learn from This Task?</vt:lpstr>
      <vt:lpstr>Reference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Maryam Ashraf</cp:lastModifiedBy>
  <cp:revision>4</cp:revision>
  <dcterms:created xsi:type="dcterms:W3CDTF">2013-01-27T09:14:16Z</dcterms:created>
  <dcterms:modified xsi:type="dcterms:W3CDTF">2026-07-17T15:16:17Z</dcterms:modified>
  <cp:category/>
</cp:coreProperties>
</file>