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8" r:id="rId2"/>
    <p:sldId id="259" r:id="rId3"/>
    <p:sldId id="260" r:id="rId4"/>
    <p:sldId id="261" r:id="rId5"/>
    <p:sldId id="262" r:id="rId6"/>
    <p:sldId id="263" r:id="rId7"/>
    <p:sldId id="266" r:id="rId8"/>
    <p:sldId id="267" r:id="rId9"/>
    <p:sldId id="268" r:id="rId10"/>
    <p:sldId id="271" r:id="rId11"/>
    <p:sldId id="270" r:id="rId12"/>
    <p:sldId id="269" r:id="rId13"/>
    <p:sldId id="264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7225C"/>
    <a:srgbClr val="0E233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845" autoAdjust="0"/>
  </p:normalViewPr>
  <p:slideViewPr>
    <p:cSldViewPr snapToGrid="0">
      <p:cViewPr varScale="1">
        <p:scale>
          <a:sx n="111" d="100"/>
          <a:sy n="111" d="100"/>
        </p:scale>
        <p:origin x="53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C575CC-1D9C-4039-9888-7BE8EA89CF20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949F57-EFCF-404D-A558-BA328D13A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5242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949F57-EFCF-404D-A558-BA328D13A3B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9280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E73182-103B-0BBD-4C8C-3F73A08956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1795D2B-A71F-F9FD-0898-AEB85DC5E2D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BDFB983-4037-C8CE-9175-A6A51818C0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39F336-5BC9-8EEC-B67B-F2C88A9A671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949F57-EFCF-404D-A558-BA328D13A3B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278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949F57-EFCF-404D-A558-BA328D13A3B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112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949F57-EFCF-404D-A558-BA328D13A3B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90420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150D07-9FF7-9769-8746-8184EC57D5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2CFA409-0E5B-06E7-F83B-AD0692AF77F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5886BB4-C3F3-2C59-5605-D0F954BAF0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374B62-E7C5-ED06-75A6-ADDEB1CE46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949F57-EFCF-404D-A558-BA328D13A3B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8786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028850-4687-1725-40F9-70E3FC8038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43853EF-1000-6084-7790-C8E0A405599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33CFA80-FBA0-CAD6-D6DD-56213CB11F8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39D0B3-7AE2-7542-32CF-816F95DEEB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949F57-EFCF-404D-A558-BA328D13A3B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9556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257EC4-EC36-F414-FECD-E93BFBB440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3442816-EBF9-80D5-F5E0-C0E8102874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0D6CA71-E992-D2B4-6D09-707480BCA9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591536-8EB6-0829-0C62-AA929E8746F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949F57-EFCF-404D-A558-BA328D13A3B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4410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F1F222-4996-EE83-D5C0-1D6F832F7E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37B19EA-094C-6C03-606A-6D137305298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F407E6F-AC6F-32C2-428D-89AFC7FAEC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8407F8-8330-20C5-5A24-9703CC9CA2D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949F57-EFCF-404D-A558-BA328D13A3B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9672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625197-5C5E-8E67-10BD-5610467553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E4B174D-820F-62EB-94F5-04F8D456F24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0A92155-57E8-3C01-6095-C6AB6C1728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8AE1AA-93D6-433A-1770-38D1B629E4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949F57-EFCF-404D-A558-BA328D13A3B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5796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61BE78-779D-FFAF-2C3A-B47DAF5E6E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8A1CFDA-0896-DECA-A1EA-F00154DEAAC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99FD799-7B4D-0DCF-A257-BFBD54D7319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E216DA-80C4-715E-6A02-6C05E2D1B19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949F57-EFCF-404D-A558-BA328D13A3B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83237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3103A3-D599-2458-4B03-DFAA1DACE7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46FBA26-D71F-09B2-64F4-C7661EB159C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C41BFE4-44BC-F0A2-49D7-E30E2783573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B3B8FA-229C-6560-294A-3AC008DE495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949F57-EFCF-404D-A558-BA328D13A3B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30090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B67D43-9F37-9130-6814-6C2513FA7E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5FD542E-48F7-EF88-CBF0-20B4F2BCBFE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67A60A1-850B-2D7E-4D6D-F739FCD5C86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D2A3C0-A95F-B089-B174-4E877257AE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949F57-EFCF-404D-A558-BA328D13A3B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7214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8141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5827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5131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3402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5614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1009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94307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23627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5244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9590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0693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284160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34775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4986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8813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573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2055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00B9C-AC27-4001-B0E7-C0491E645C8D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107722-BD20-4073-A967-9D996C1600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856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doi.org/10.1300/J369v07n02_07" TargetMode="External"/><Relationship Id="rId4" Type="http://schemas.openxmlformats.org/officeDocument/2006/relationships/hyperlink" Target="https://restaurantmanagement.co.uk/manage-kitchen-inventory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ssrn.com/abstract=347772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ECD9411-3368-2190-7883-6C43E731B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8629" y="279133"/>
            <a:ext cx="2126152" cy="1116230"/>
          </a:xfrm>
          <a:prstGeom prst="rect">
            <a:avLst/>
          </a:prstGeom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94AF0FF6-8A47-5A3C-125E-9F2098B92D58}"/>
              </a:ext>
            </a:extLst>
          </p:cNvPr>
          <p:cNvGrpSpPr/>
          <p:nvPr/>
        </p:nvGrpSpPr>
        <p:grpSpPr>
          <a:xfrm>
            <a:off x="-1" y="3138744"/>
            <a:ext cx="6469812" cy="2076923"/>
            <a:chOff x="-1" y="3138744"/>
            <a:chExt cx="6469812" cy="2076923"/>
          </a:xfrm>
        </p:grpSpPr>
        <p:sp>
          <p:nvSpPr>
            <p:cNvPr id="3" name="Flowchart: Process 2">
              <a:extLst>
                <a:ext uri="{FF2B5EF4-FFF2-40B4-BE49-F238E27FC236}">
                  <a16:creationId xmlns:a16="http://schemas.microsoft.com/office/drawing/2014/main" id="{930A77DF-3FD0-4577-4D0B-DD0F3B707123}"/>
                </a:ext>
              </a:extLst>
            </p:cNvPr>
            <p:cNvSpPr/>
            <p:nvPr/>
          </p:nvSpPr>
          <p:spPr>
            <a:xfrm>
              <a:off x="-1" y="3429000"/>
              <a:ext cx="6469811" cy="1786667"/>
            </a:xfrm>
            <a:prstGeom prst="flowChartProcess">
              <a:avLst/>
            </a:prstGeom>
            <a:solidFill>
              <a:srgbClr val="27225C"/>
            </a:solidFill>
            <a:ln>
              <a:solidFill>
                <a:srgbClr val="27225C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GB" sz="2800" dirty="0">
                  <a:solidFill>
                    <a:schemeClr val="accent6">
                      <a:lumMod val="75000"/>
                    </a:schemeClr>
                  </a:solidFill>
                </a:rPr>
                <a:t>Developing Restaurant Management</a:t>
              </a:r>
            </a:p>
            <a:p>
              <a:r>
                <a:rPr lang="en-GB" dirty="0"/>
                <a:t>BMGM5004</a:t>
              </a:r>
            </a:p>
            <a:p>
              <a:r>
                <a:rPr lang="en-GB" sz="1400" dirty="0"/>
                <a:t>Student: Mark Jeffrey Pascual</a:t>
              </a:r>
            </a:p>
            <a:p>
              <a:r>
                <a:rPr lang="en-GB" sz="1400" dirty="0"/>
                <a:t>Student number: 2229176</a:t>
              </a:r>
            </a:p>
            <a:p>
              <a:r>
                <a:rPr lang="en-GB" sz="1400" dirty="0"/>
                <a:t>Lecturer: Antoinette Milne</a:t>
              </a:r>
            </a:p>
          </p:txBody>
        </p:sp>
        <p:sp>
          <p:nvSpPr>
            <p:cNvPr id="4" name="Flowchart: Process 3">
              <a:extLst>
                <a:ext uri="{FF2B5EF4-FFF2-40B4-BE49-F238E27FC236}">
                  <a16:creationId xmlns:a16="http://schemas.microsoft.com/office/drawing/2014/main" id="{25CBA52E-EB57-0113-769C-B607A3F9FE75}"/>
                </a:ext>
              </a:extLst>
            </p:cNvPr>
            <p:cNvSpPr/>
            <p:nvPr/>
          </p:nvSpPr>
          <p:spPr>
            <a:xfrm>
              <a:off x="0" y="3138744"/>
              <a:ext cx="6469811" cy="172528"/>
            </a:xfrm>
            <a:prstGeom prst="flowChartProcess">
              <a:avLst/>
            </a:prstGeom>
            <a:solidFill>
              <a:srgbClr val="27225C"/>
            </a:solidFill>
            <a:ln>
              <a:solidFill>
                <a:srgbClr val="27225C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40287350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4BD835-A262-C57E-E443-DF0812FE4A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9BAB83F-BFA6-FBFD-AEB3-94F9F523B8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1622" y="801915"/>
            <a:ext cx="4782954" cy="4782954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5ECF1EA-A5F2-D223-2072-E045F1AE0352}"/>
              </a:ext>
            </a:extLst>
          </p:cNvPr>
          <p:cNvSpPr txBox="1"/>
          <p:nvPr/>
        </p:nvSpPr>
        <p:spPr>
          <a:xfrm>
            <a:off x="1088570" y="2517422"/>
            <a:ext cx="534305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Reflecting on experiences is crucial for gaining insights, learning from mistakes, and enhancing future actions (McLeod and Saul, 2024; The University of Edinburgh, n.d.).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792C258-9128-2963-D824-EE97E9DD5867}"/>
              </a:ext>
            </a:extLst>
          </p:cNvPr>
          <p:cNvSpPr txBox="1"/>
          <p:nvPr/>
        </p:nvSpPr>
        <p:spPr>
          <a:xfrm>
            <a:off x="980453" y="1987994"/>
            <a:ext cx="609456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accent6">
                    <a:lumMod val="75000"/>
                  </a:schemeClr>
                </a:solidFill>
              </a:rPr>
              <a:t>Gibbs Reflective Cycle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3881BBE-7963-08B1-403A-1A3CADA00A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285232"/>
            <a:ext cx="2928135" cy="267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7913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A55C79-49CC-0F2B-58E0-1FD6EB4BE8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FB8C33E-FD27-F234-699C-1C15EBDA7A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0876" y="730705"/>
            <a:ext cx="4804476" cy="4804476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43BD6C9F-C2EA-CE8C-609B-AC805C66E79E}"/>
              </a:ext>
            </a:extLst>
          </p:cNvPr>
          <p:cNvGrpSpPr/>
          <p:nvPr/>
        </p:nvGrpSpPr>
        <p:grpSpPr>
          <a:xfrm>
            <a:off x="2153653" y="2365702"/>
            <a:ext cx="3819373" cy="1058858"/>
            <a:chOff x="5044611" y="3266561"/>
            <a:chExt cx="3819373" cy="1058858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35FD932D-5B2D-9035-E0C9-E6EB5FC3EF6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044611" y="3544584"/>
              <a:ext cx="3726907" cy="780835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8A977D23-F3AF-C8A2-08FD-4FA5E5D0E70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044611" y="3266561"/>
              <a:ext cx="3726906" cy="218123"/>
            </a:xfrm>
            <a:prstGeom prst="rect">
              <a:avLst/>
            </a:prstGeom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8BD245C5-2D56-25A9-A1B2-E3A69C3A8BDF}"/>
                </a:ext>
              </a:extLst>
            </p:cNvPr>
            <p:cNvSpPr txBox="1"/>
            <p:nvPr/>
          </p:nvSpPr>
          <p:spPr>
            <a:xfrm>
              <a:off x="5137078" y="3647264"/>
              <a:ext cx="372690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 dirty="0">
                  <a:solidFill>
                    <a:schemeClr val="accent6">
                      <a:lumMod val="75000"/>
                    </a:schemeClr>
                  </a:solidFill>
                </a:rPr>
                <a:t>Placement Overview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965122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293334-C2AD-B7B2-0DEB-C620407973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96526CDE-B431-61CD-883D-1800A5EB0B95}"/>
              </a:ext>
            </a:extLst>
          </p:cNvPr>
          <p:cNvSpPr txBox="1"/>
          <p:nvPr/>
        </p:nvSpPr>
        <p:spPr>
          <a:xfrm>
            <a:off x="857249" y="1622168"/>
            <a:ext cx="8178466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400" dirty="0"/>
          </a:p>
          <a:p>
            <a:r>
              <a:rPr lang="en-GB" sz="1400" dirty="0"/>
              <a:t>Many restaurant owners focus more on business ownership than management, but effective management is essential for long-term success (</a:t>
            </a:r>
            <a:r>
              <a:rPr lang="en-GB" sz="1400" dirty="0" err="1"/>
              <a:t>Scalon</a:t>
            </a:r>
            <a:r>
              <a:rPr lang="en-GB" sz="1400" dirty="0"/>
              <a:t>, 1993).</a:t>
            </a:r>
          </a:p>
          <a:p>
            <a:endParaRPr lang="en-GB" sz="1400" dirty="0"/>
          </a:p>
          <a:p>
            <a:r>
              <a:rPr lang="en-GB" sz="1400" dirty="0"/>
              <a:t>A restaurant manager’s key role is to foster a productive and inclusive work environment through strong leadership (Bruce, 2023).</a:t>
            </a:r>
          </a:p>
          <a:p>
            <a:endParaRPr lang="en-GB" sz="1400" dirty="0"/>
          </a:p>
          <a:p>
            <a:r>
              <a:rPr lang="en-GB" sz="1400" dirty="0"/>
              <a:t>As the industry evolves, management styles must adapt to changing workforce structures and business needs (Cooper, 2004).</a:t>
            </a:r>
          </a:p>
          <a:p>
            <a:endParaRPr lang="en-GB" sz="1400" dirty="0"/>
          </a:p>
          <a:p>
            <a:r>
              <a:rPr lang="en-GB" sz="1400" dirty="0"/>
              <a:t>Effective leadership involves balancing delegation, involvement, and structured systems to achieve business goals (Miranda, 2024).</a:t>
            </a:r>
          </a:p>
          <a:p>
            <a:r>
              <a:rPr lang="en-GB" sz="1400" dirty="0"/>
              <a:t>Restaurant management covers various essential topics, including finance, marketing, and human resource management (Wade, 2006).</a:t>
            </a:r>
          </a:p>
          <a:p>
            <a:endParaRPr lang="en-GB" sz="1400" dirty="0"/>
          </a:p>
          <a:p>
            <a:r>
              <a:rPr lang="en-GB" sz="1400" dirty="0"/>
              <a:t>There is no single best management style; success depends on the team’s needs and business context. Beyond productivity, good management requires respect for employees and prioritising their well-being (LSBF Staff, 2018).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08B847A-F268-2CA7-9564-706FED0F18CC}"/>
              </a:ext>
            </a:extLst>
          </p:cNvPr>
          <p:cNvGrpSpPr/>
          <p:nvPr/>
        </p:nvGrpSpPr>
        <p:grpSpPr>
          <a:xfrm>
            <a:off x="0" y="972325"/>
            <a:ext cx="6569242" cy="611182"/>
            <a:chOff x="-1" y="591976"/>
            <a:chExt cx="6569242" cy="611182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A2C25D38-1F25-89ED-7341-CAECDB01455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1" y="591976"/>
              <a:ext cx="6096002" cy="611182"/>
            </a:xfrm>
            <a:prstGeom prst="rect">
              <a:avLst/>
            </a:prstGeom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B097305D-2A36-F692-B766-B0DDC96690AB}"/>
                </a:ext>
              </a:extLst>
            </p:cNvPr>
            <p:cNvSpPr txBox="1"/>
            <p:nvPr/>
          </p:nvSpPr>
          <p:spPr>
            <a:xfrm>
              <a:off x="433137" y="666734"/>
              <a:ext cx="6136104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chemeClr val="accent6">
                      <a:lumMod val="75000"/>
                    </a:schemeClr>
                  </a:solidFill>
                </a:rPr>
                <a:t>Management and Leadership Skills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1548744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A48955-F29C-6443-A878-2A0D274CBC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159E0E04-9093-C88A-155F-0FED3CF827AB}"/>
              </a:ext>
            </a:extLst>
          </p:cNvPr>
          <p:cNvGrpSpPr/>
          <p:nvPr/>
        </p:nvGrpSpPr>
        <p:grpSpPr>
          <a:xfrm>
            <a:off x="0" y="733927"/>
            <a:ext cx="6509084" cy="529390"/>
            <a:chOff x="0" y="4660892"/>
            <a:chExt cx="6373728" cy="478368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EA8BA41D-0975-9188-5AA5-29BA11D5449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4660892"/>
              <a:ext cx="6196263" cy="478368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B0ADB828-5E60-C3E5-09BF-5344649D215A}"/>
                </a:ext>
              </a:extLst>
            </p:cNvPr>
            <p:cNvSpPr txBox="1"/>
            <p:nvPr/>
          </p:nvSpPr>
          <p:spPr>
            <a:xfrm>
              <a:off x="279734" y="4660892"/>
              <a:ext cx="6093994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chemeClr val="accent6">
                      <a:lumMod val="75000"/>
                    </a:schemeClr>
                  </a:solidFill>
                </a:rPr>
                <a:t>Communication and Team Coordination</a:t>
              </a:r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47C4EC5D-AC4B-3663-C571-E06A830691C7}"/>
              </a:ext>
            </a:extLst>
          </p:cNvPr>
          <p:cNvSpPr txBox="1"/>
          <p:nvPr/>
        </p:nvSpPr>
        <p:spPr>
          <a:xfrm>
            <a:off x="1422734" y="1378894"/>
            <a:ext cx="6093994" cy="37548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All organisations consider communication is vital for survival, as a business cannot exist without it. They engage in a wide range of communication activities, with a primary focus on ensuring effectiveness (Fielding, 2006).</a:t>
            </a:r>
          </a:p>
          <a:p>
            <a:endParaRPr lang="en-GB" sz="1400" dirty="0"/>
          </a:p>
          <a:p>
            <a:r>
              <a:rPr lang="en-GB" sz="1400" dirty="0"/>
              <a:t>Hierarchy in a restaurant is crucial as it defines responsibility and accountability, with restaurant managers overseeing the daily operations of the establishment (Fine dining lovers, 2017)  .</a:t>
            </a:r>
          </a:p>
          <a:p>
            <a:endParaRPr lang="en-GB" sz="1400" dirty="0"/>
          </a:p>
          <a:p>
            <a:r>
              <a:rPr lang="en-GB" sz="1400" dirty="0"/>
              <a:t>The hierarchy is further highlighted by the communication patterns within the scene, providing a clear pathway for reporting concerns and identifying those responsible for taking action ( Diedrich, 2011).</a:t>
            </a:r>
          </a:p>
          <a:p>
            <a:endParaRPr lang="en-GB" sz="1400" dirty="0"/>
          </a:p>
          <a:p>
            <a:r>
              <a:rPr lang="en-GB" sz="1400" dirty="0"/>
              <a:t>Effective communication is crucial for successful performance. Each communication method serves a specific purpose and format, with careful attention and focus given to every customer (Maier, 2012).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2079885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35EAEE-993A-A640-5443-2355772706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F39FBCE-FB81-7D9E-9603-8C75E01AB6AE}"/>
              </a:ext>
            </a:extLst>
          </p:cNvPr>
          <p:cNvGrpSpPr/>
          <p:nvPr/>
        </p:nvGrpSpPr>
        <p:grpSpPr>
          <a:xfrm>
            <a:off x="1" y="733927"/>
            <a:ext cx="3838074" cy="529390"/>
            <a:chOff x="0" y="4660892"/>
            <a:chExt cx="6373728" cy="478368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6899115B-B39F-472B-D075-3B70F67794F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4660892"/>
              <a:ext cx="6196263" cy="478368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83E40AF-36C5-20C3-7847-512D5CA6CC3C}"/>
                </a:ext>
              </a:extLst>
            </p:cNvPr>
            <p:cNvSpPr txBox="1"/>
            <p:nvPr/>
          </p:nvSpPr>
          <p:spPr>
            <a:xfrm>
              <a:off x="279734" y="4660892"/>
              <a:ext cx="6093994" cy="41717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chemeClr val="accent6">
                      <a:lumMod val="75000"/>
                    </a:schemeClr>
                  </a:solidFill>
                </a:rPr>
                <a:t>Troubleshooting skills</a:t>
              </a: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0998996A-2133-0B05-796F-182DB68FE42C}"/>
              </a:ext>
            </a:extLst>
          </p:cNvPr>
          <p:cNvSpPr txBox="1"/>
          <p:nvPr/>
        </p:nvSpPr>
        <p:spPr>
          <a:xfrm>
            <a:off x="2003262" y="1419727"/>
            <a:ext cx="6385761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accent6">
                    <a:lumMod val="75000"/>
                  </a:schemeClr>
                </a:solidFill>
              </a:rPr>
              <a:t>Recognising Potential Challenges: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During peak service times, I observed issues like long guest wait times or special requests that could disrupt smooth service.</a:t>
            </a:r>
          </a:p>
          <a:p>
            <a:r>
              <a:rPr lang="en-GB" sz="1400" dirty="0">
                <a:solidFill>
                  <a:schemeClr val="accent6">
                    <a:lumMod val="75000"/>
                  </a:schemeClr>
                </a:solidFill>
              </a:rPr>
              <a:t>Taking Initiative to Resolve Issues (Birt,2023):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Table Management: Helped Angelo and reception by identifying available tables when they were unable to see all of them due to the busy environment.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Handling Special Requests: Proactively communicated with the head chef when a guest requested a sauce off the menu, ensuring prompt service.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Guest Billing: When guests asked for the bill, I coordinated with the assigned team leader to ensure quick processing.</a:t>
            </a:r>
          </a:p>
          <a:p>
            <a:r>
              <a:rPr lang="en-GB" sz="1400" dirty="0">
                <a:solidFill>
                  <a:schemeClr val="accent6">
                    <a:lumMod val="75000"/>
                  </a:schemeClr>
                </a:solidFill>
              </a:rPr>
              <a:t>Key Troubleshooting Skills (Career Insights,2022):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Proactive Communication: Ensured issues were addressed promptly by coordinating with the right team members.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Adaptability &amp; Decision-Making: Quickly adjusted to changes and made decisions that ensured smooth operations. </a:t>
            </a:r>
          </a:p>
          <a:p>
            <a:r>
              <a:rPr lang="en-GB" sz="1400" dirty="0">
                <a:solidFill>
                  <a:schemeClr val="accent6">
                    <a:lumMod val="75000"/>
                  </a:schemeClr>
                </a:solidFill>
              </a:rPr>
              <a:t>Impact on the Operation:</a:t>
            </a:r>
          </a:p>
          <a:p>
            <a:r>
              <a:rPr lang="en-GB" sz="1400" dirty="0"/>
              <a:t>These actions helped avoid service delays, ensuring guest satisfaction and maintaining high operational standards.</a:t>
            </a:r>
          </a:p>
        </p:txBody>
      </p:sp>
    </p:spTree>
    <p:extLst>
      <p:ext uri="{BB962C8B-B14F-4D97-AF65-F5344CB8AC3E}">
        <p14:creationId xmlns:p14="http://schemas.microsoft.com/office/powerpoint/2010/main" val="30263938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1B6EF6-F085-0877-6B71-B3B068D92D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0DB6CDD1-1D95-F8B3-8B0B-72F7B1AE2A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733924"/>
            <a:ext cx="5161546" cy="5293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F8930ED-07DF-8941-6116-11436E4BEA72}"/>
              </a:ext>
            </a:extLst>
          </p:cNvPr>
          <p:cNvSpPr txBox="1"/>
          <p:nvPr/>
        </p:nvSpPr>
        <p:spPr>
          <a:xfrm>
            <a:off x="257569" y="767786"/>
            <a:ext cx="500023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Restaurant Management System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3E5E917-EAB7-ED69-E18D-B3A48930FA0D}"/>
              </a:ext>
            </a:extLst>
          </p:cNvPr>
          <p:cNvSpPr txBox="1"/>
          <p:nvPr/>
        </p:nvSpPr>
        <p:spPr>
          <a:xfrm>
            <a:off x="1798725" y="1297176"/>
            <a:ext cx="9198138" cy="51706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POS (Point of Sale System)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Combination of hardware and software that facilitates transactions by processing sales, managing inventory, and handling payments in retail and hospitality settings ( Manion and </a:t>
            </a:r>
            <a:r>
              <a:rPr lang="en-GB" sz="1400" dirty="0" err="1"/>
              <a:t>Demicco</a:t>
            </a:r>
            <a:r>
              <a:rPr lang="en-GB" sz="1400" dirty="0"/>
              <a:t> 2008).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A POS system can be designed to integrate various essential restaurant services, significantly enhancing service efficiency while simultaneously reducing operating costs (</a:t>
            </a:r>
            <a:r>
              <a:rPr lang="en-GB" sz="1400" dirty="0" err="1"/>
              <a:t>Shreeja</a:t>
            </a:r>
            <a:r>
              <a:rPr lang="en-GB" sz="1400" dirty="0"/>
              <a:t> &amp; </a:t>
            </a:r>
            <a:r>
              <a:rPr lang="en-GB" sz="1400" dirty="0" err="1"/>
              <a:t>Vigneshwar</a:t>
            </a:r>
            <a:r>
              <a:rPr lang="en-GB" sz="1400" dirty="0"/>
              <a:t>, 2019).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sz="1400" dirty="0">
                <a:solidFill>
                  <a:schemeClr val="accent6">
                    <a:lumMod val="75000"/>
                  </a:schemeClr>
                </a:solidFill>
              </a:rPr>
              <a:t>Learning the POS System: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Angelo and a supervisor showed me how to use the POS system, giving me hands-on experience by asking guests for orders and sending them directly to the bar or kitchen.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I quickly recognised the efficiency and convenience of the system, especially in a busy restaurant like The Secret Bar &amp; Kitchen.</a:t>
            </a:r>
          </a:p>
          <a:p>
            <a:endParaRPr lang="en-GB" sz="1400" dirty="0"/>
          </a:p>
          <a:p>
            <a:r>
              <a:rPr lang="en-GB" sz="1400" dirty="0">
                <a:solidFill>
                  <a:schemeClr val="accent6">
                    <a:lumMod val="75000"/>
                  </a:schemeClr>
                </a:solidFill>
              </a:rPr>
              <a:t>Challenges &amp; Growth: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Initially, I made a lot of mistakes as I learned the system, but it was a valuable experience in understanding how everything functions under pressure.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It took me some time to fully grasp the intricacies of the system, but with practice, I became more comfortable and efficient.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r>
              <a:rPr lang="en-GB" sz="1400" dirty="0">
                <a:solidFill>
                  <a:schemeClr val="accent6">
                    <a:lumMod val="75000"/>
                  </a:schemeClr>
                </a:solidFill>
              </a:rPr>
              <a:t>Effective in a High-Paced Environment</a:t>
            </a:r>
            <a:r>
              <a:rPr lang="en-GB" sz="1400" dirty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Despite the initial learning curve, the POS system proved to be highly effective in streamlining operations, reducing errors, and speeding up communication between front and back-of-house, especially during peak service times.</a:t>
            </a:r>
          </a:p>
        </p:txBody>
      </p:sp>
    </p:spTree>
    <p:extLst>
      <p:ext uri="{BB962C8B-B14F-4D97-AF65-F5344CB8AC3E}">
        <p14:creationId xmlns:p14="http://schemas.microsoft.com/office/powerpoint/2010/main" val="28434328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095FF1-84F8-CC7D-168F-27A9D977EB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930FBCD-83F0-90CB-E283-1912FCFE23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733924"/>
            <a:ext cx="5161546" cy="5293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78C8A00-9D02-C22E-F83F-18D81C3344AC}"/>
              </a:ext>
            </a:extLst>
          </p:cNvPr>
          <p:cNvSpPr txBox="1"/>
          <p:nvPr/>
        </p:nvSpPr>
        <p:spPr>
          <a:xfrm>
            <a:off x="257569" y="767786"/>
            <a:ext cx="500023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Restaurant Management System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938AA0F-34ED-1671-4C97-3D6C9E253CB7}"/>
              </a:ext>
            </a:extLst>
          </p:cNvPr>
          <p:cNvSpPr txBox="1"/>
          <p:nvPr/>
        </p:nvSpPr>
        <p:spPr>
          <a:xfrm>
            <a:off x="808565" y="1229451"/>
            <a:ext cx="10753781" cy="53245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Stock Ordering and Inventory at The Secret Bar &amp; Kitchen</a:t>
            </a:r>
          </a:p>
          <a:p>
            <a:r>
              <a:rPr lang="en-GB" sz="1400" dirty="0">
                <a:solidFill>
                  <a:schemeClr val="accent6">
                    <a:lumMod val="75000"/>
                  </a:schemeClr>
                </a:solidFill>
              </a:rPr>
              <a:t>Learning the RMS System: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I had the opportunity to speak with the Bar Manager about stock ordering and inventory management.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He showed me how they use their RMS (Restaurant Management System) to track remaining stock, monitor sales, and calculate profits.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r>
              <a:rPr lang="en-GB" sz="1400" dirty="0">
                <a:solidFill>
                  <a:schemeClr val="accent6">
                    <a:lumMod val="75000"/>
                  </a:schemeClr>
                </a:solidFill>
              </a:rPr>
              <a:t>Overcoming Initial Challenges: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At first, the Bar Manager found it challenging to use the system, but after familiarising himself with it, it became much easier to manage inventory.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The system made it possible to quickly identify which items were selling well and which weren’t, helping to make informed ordering decisions.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r>
              <a:rPr lang="en-GB" sz="1400" dirty="0">
                <a:solidFill>
                  <a:schemeClr val="accent6">
                    <a:lumMod val="75000"/>
                  </a:schemeClr>
                </a:solidFill>
              </a:rPr>
              <a:t>Effective Inventory Management: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The system allowed the Bar Manager to streamline inventory management, ensuring the kitchen was adequately stocked and minimising waste.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This aligns with Deveshwar &amp; </a:t>
            </a:r>
            <a:r>
              <a:rPr lang="en-GB" sz="1400" dirty="0" err="1"/>
              <a:t>Dhwal</a:t>
            </a:r>
            <a:r>
              <a:rPr lang="en-GB" sz="1400" dirty="0"/>
              <a:t> (2013), who emphasise the importance of effective inventory management for smooth operations.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Francis (2023) also highlights that an organised inventory system is crucial for reducing waste and maintaining efficient operations.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Tyagi (2024) supports this by discussing how the use of technology, such as RMS systems, helps streamline inventory processes, reduce errors, and improve overall operational efficiency, contributing to a more profitable restaurant.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Effective restaurant management requires a strong focus on key attributes such as food quality, service efficiency, pricing, and overall value. (Liu and Ching-</a:t>
            </a:r>
            <a:r>
              <a:rPr lang="en-GB" sz="1400" dirty="0" err="1"/>
              <a:t>Yick</a:t>
            </a:r>
            <a:r>
              <a:rPr lang="en-GB" sz="1400" dirty="0"/>
              <a:t> Tse, 2018).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3932457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F6FE77-57B3-8207-10BC-5AF7446C9D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B4F28EE8-2181-AC5A-CADF-E44F621B5202}"/>
              </a:ext>
            </a:extLst>
          </p:cNvPr>
          <p:cNvGrpSpPr/>
          <p:nvPr/>
        </p:nvGrpSpPr>
        <p:grpSpPr>
          <a:xfrm>
            <a:off x="8470233" y="413658"/>
            <a:ext cx="3819373" cy="1058858"/>
            <a:chOff x="5044611" y="3266561"/>
            <a:chExt cx="3819373" cy="1058858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6FDB46E1-9178-7F8C-739D-07ACE45E3BD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044611" y="3544584"/>
              <a:ext cx="3726907" cy="780835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9639D639-A69B-B55E-AB3A-870576F243F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044611" y="3266561"/>
              <a:ext cx="3726906" cy="218123"/>
            </a:xfrm>
            <a:prstGeom prst="rect">
              <a:avLst/>
            </a:prstGeom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17BF8439-4535-CC85-890B-4245E2D5F445}"/>
                </a:ext>
              </a:extLst>
            </p:cNvPr>
            <p:cNvSpPr txBox="1"/>
            <p:nvPr/>
          </p:nvSpPr>
          <p:spPr>
            <a:xfrm>
              <a:off x="5137078" y="3647264"/>
              <a:ext cx="372690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 dirty="0">
                  <a:solidFill>
                    <a:schemeClr val="accent6">
                      <a:lumMod val="75000"/>
                    </a:schemeClr>
                  </a:solidFill>
                </a:rPr>
                <a:t>       Conclusion</a:t>
              </a:r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8F466182-DFB3-11B2-6CCD-E85A91423850}"/>
              </a:ext>
            </a:extLst>
          </p:cNvPr>
          <p:cNvSpPr txBox="1"/>
          <p:nvPr/>
        </p:nvSpPr>
        <p:spPr>
          <a:xfrm>
            <a:off x="769350" y="1635096"/>
            <a:ext cx="8973326" cy="42165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Importance of Communication &amp; Leadership: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Saw the impact of clear hierarchy in defining responsibilities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Understood the role of effective leadership in a productive work environment.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Leadership involves balancing delegation with structured systems.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Success in restaurant management requires teamwork, communication, and operational efficiency.</a:t>
            </a:r>
          </a:p>
          <a:p>
            <a:endParaRPr lang="en-GB" dirty="0"/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Challenges &amp; Growth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Faced difficulties when learning the systems but improved with practice.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Made mistakes but used them as learning opportunities.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Developed troubleshooting skills like proactive communication and adaptability.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Learned to assist with table management, handle special requests, and coordinate guest billing.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Contributed to smoother service and better guest experiences.</a:t>
            </a:r>
          </a:p>
          <a:p>
            <a:endParaRPr lang="en-GB" sz="1400" dirty="0"/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Learning the RMS and POS Systems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Gained hands-on experience with restaurant technology.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RMS system helped track stock, monitor sales, and reduce waste.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Reinforced how technology streamlines operations and improves profitability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POS system enhanced service efficiency by processing orders, handling payments, and reducing errors </a:t>
            </a:r>
          </a:p>
        </p:txBody>
      </p:sp>
    </p:spTree>
    <p:extLst>
      <p:ext uri="{BB962C8B-B14F-4D97-AF65-F5344CB8AC3E}">
        <p14:creationId xmlns:p14="http://schemas.microsoft.com/office/powerpoint/2010/main" val="41405779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07F74F-954A-AE7B-D22E-64292FA82A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2A217192-02BC-B1E7-5748-5B8B97DEA883}"/>
              </a:ext>
            </a:extLst>
          </p:cNvPr>
          <p:cNvGrpSpPr/>
          <p:nvPr/>
        </p:nvGrpSpPr>
        <p:grpSpPr>
          <a:xfrm>
            <a:off x="0" y="3429000"/>
            <a:ext cx="6436894" cy="1905375"/>
            <a:chOff x="5044611" y="3266561"/>
            <a:chExt cx="3812247" cy="1905375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F535C7FF-879A-81D3-278F-EDE8FFAD7F9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044611" y="3544584"/>
              <a:ext cx="3726907" cy="780835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7EA765B2-1488-F313-9B5F-0DE11C9C891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044611" y="3266561"/>
              <a:ext cx="3726906" cy="218123"/>
            </a:xfrm>
            <a:prstGeom prst="rect">
              <a:avLst/>
            </a:prstGeom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A98830CF-DF12-4DD8-DED0-9CF3D605B9D9}"/>
                </a:ext>
              </a:extLst>
            </p:cNvPr>
            <p:cNvSpPr txBox="1"/>
            <p:nvPr/>
          </p:nvSpPr>
          <p:spPr>
            <a:xfrm>
              <a:off x="5129952" y="3417610"/>
              <a:ext cx="3726906" cy="17543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5400" dirty="0">
                  <a:solidFill>
                    <a:schemeClr val="accent6">
                      <a:lumMod val="75000"/>
                    </a:schemeClr>
                  </a:solidFill>
                </a:rPr>
                <a:t>       Thank you!</a:t>
              </a:r>
            </a:p>
          </p:txBody>
        </p:sp>
      </p:grpSp>
      <p:pic>
        <p:nvPicPr>
          <p:cNvPr id="2" name="Picture 1">
            <a:extLst>
              <a:ext uri="{FF2B5EF4-FFF2-40B4-BE49-F238E27FC236}">
                <a16:creationId xmlns:a16="http://schemas.microsoft.com/office/drawing/2014/main" id="{07E3290F-DF09-897D-BEF6-8E93B13125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83841" y="392661"/>
            <a:ext cx="2127688" cy="1115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0015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4AA896-1E05-0BBD-5B14-9654D1BE53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FE2F0964-824C-BFF2-BC18-4ADE930EAC2A}"/>
              </a:ext>
            </a:extLst>
          </p:cNvPr>
          <p:cNvGrpSpPr/>
          <p:nvPr/>
        </p:nvGrpSpPr>
        <p:grpSpPr>
          <a:xfrm>
            <a:off x="1" y="721896"/>
            <a:ext cx="3453062" cy="541421"/>
            <a:chOff x="1" y="721896"/>
            <a:chExt cx="3453062" cy="541421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F306A7C2-9970-4E72-8ABD-D2190BE7FB5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" y="733927"/>
              <a:ext cx="3453062" cy="529390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A46CD991-FE1B-761A-5F1C-32A01A9CE31F}"/>
                </a:ext>
              </a:extLst>
            </p:cNvPr>
            <p:cNvSpPr txBox="1"/>
            <p:nvPr/>
          </p:nvSpPr>
          <p:spPr>
            <a:xfrm>
              <a:off x="645562" y="721896"/>
              <a:ext cx="1965291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chemeClr val="accent6">
                      <a:lumMod val="75000"/>
                    </a:schemeClr>
                  </a:solidFill>
                </a:rPr>
                <a:t>References:</a:t>
              </a:r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9A225D6A-35E3-D106-D324-1F963655BAD1}"/>
              </a:ext>
            </a:extLst>
          </p:cNvPr>
          <p:cNvSpPr txBox="1"/>
          <p:nvPr/>
        </p:nvSpPr>
        <p:spPr>
          <a:xfrm>
            <a:off x="1471796" y="1488373"/>
            <a:ext cx="7865645" cy="4585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Birt J., (2023). 9 Ways To Take Initiative at Work. Available at: https://www.indeed.com/career-advice/career-development/ways-to-take-initiative-at-work (Access on 12 February 2024).</a:t>
            </a:r>
          </a:p>
          <a:p>
            <a:endParaRPr lang="en-GB" sz="1400" dirty="0"/>
          </a:p>
          <a:p>
            <a:r>
              <a:rPr lang="en-GB" sz="1400" dirty="0"/>
              <a:t>Bruce, B. (2023). The Importance of Strong Leadership in Restaurant Manager. Available at: https://www.linkedin.com/pulse/importance-strong-leadership-restaurant-manager-brian-bruce </a:t>
            </a:r>
          </a:p>
          <a:p>
            <a:endParaRPr lang="en-GB" sz="1400" dirty="0"/>
          </a:p>
          <a:p>
            <a:r>
              <a:rPr lang="en-GB" sz="1400" dirty="0"/>
              <a:t>Career Insights, (2022). 10 Troubleshooting Skills and How to Improve them. Available at : https://climbtheladder.com/troubleshooting-skills/ (Access on 12 February 2024).</a:t>
            </a:r>
          </a:p>
          <a:p>
            <a:endParaRPr lang="en-GB" sz="1400" dirty="0"/>
          </a:p>
          <a:p>
            <a:r>
              <a:rPr lang="en-GB" sz="1400" dirty="0"/>
              <a:t>Cooper, C.L. ed., (2004). Leadership and management in the 21st century: Business challenges of the future. OUP Oxford.</a:t>
            </a:r>
          </a:p>
          <a:p>
            <a:endParaRPr lang="en-GB" sz="1400" dirty="0"/>
          </a:p>
          <a:p>
            <a:r>
              <a:rPr lang="en-GB" sz="1400" dirty="0"/>
              <a:t>Deveshwar, A. and Dhawal, M., 2013. Inventory management delivering profits through stock management. World Trade Centre, Dubai: Ram University of Science and Technology, p.2.</a:t>
            </a:r>
          </a:p>
          <a:p>
            <a:endParaRPr lang="en-GB" sz="1400" dirty="0"/>
          </a:p>
          <a:p>
            <a:r>
              <a:rPr lang="en-GB" sz="1400" dirty="0"/>
              <a:t>Diedrich, M.I., (2011). Kitchen Hierarchies. Beyond Uncle Tom’s Cabin: Essays on the Writing of Harriet Beecher Stowe, pp.109-24.</a:t>
            </a:r>
          </a:p>
          <a:p>
            <a:endParaRPr lang="en-GB" sz="1400" dirty="0"/>
          </a:p>
          <a:p>
            <a:r>
              <a:rPr lang="en-GB" sz="1400" dirty="0"/>
              <a:t>Fielding, M. (2006). Effective communication in organisations. Juta and Company Ltd.</a:t>
            </a:r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4256885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4AF1A8-57F8-D7FB-5D5B-39A68F94BF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BD0C68F9-15AC-A8E8-8530-056CF1985299}"/>
              </a:ext>
            </a:extLst>
          </p:cNvPr>
          <p:cNvGrpSpPr/>
          <p:nvPr/>
        </p:nvGrpSpPr>
        <p:grpSpPr>
          <a:xfrm>
            <a:off x="1" y="721896"/>
            <a:ext cx="3453062" cy="541421"/>
            <a:chOff x="1" y="721896"/>
            <a:chExt cx="3453062" cy="541421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1DAD631C-5420-C607-C39D-EABDC71092B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" y="733927"/>
              <a:ext cx="3453062" cy="529390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478F7A29-751F-F66F-716C-0D15D5BD5E9B}"/>
                </a:ext>
              </a:extLst>
            </p:cNvPr>
            <p:cNvSpPr txBox="1"/>
            <p:nvPr/>
          </p:nvSpPr>
          <p:spPr>
            <a:xfrm>
              <a:off x="645562" y="721896"/>
              <a:ext cx="1965291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chemeClr val="accent6">
                      <a:lumMod val="75000"/>
                    </a:schemeClr>
                  </a:solidFill>
                </a:rPr>
                <a:t>References:</a:t>
              </a:r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975A5487-1B66-A717-4619-AAD136E18169}"/>
              </a:ext>
            </a:extLst>
          </p:cNvPr>
          <p:cNvSpPr txBox="1"/>
          <p:nvPr/>
        </p:nvSpPr>
        <p:spPr>
          <a:xfrm>
            <a:off x="1726532" y="1275348"/>
            <a:ext cx="9008645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F0C58B9-AD66-8701-71AF-9DE564A4123C}"/>
              </a:ext>
            </a:extLst>
          </p:cNvPr>
          <p:cNvSpPr txBox="1"/>
          <p:nvPr/>
        </p:nvSpPr>
        <p:spPr>
          <a:xfrm>
            <a:off x="1456823" y="1372692"/>
            <a:ext cx="8334878" cy="46166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Fine Dining Lovers (2017). Kitchen Hierarchy Explained. Available at: https://www.finedininglovers.com/article/kitchen-hierarchy-explained. </a:t>
            </a:r>
          </a:p>
          <a:p>
            <a:endParaRPr lang="en-GB" sz="1400" dirty="0"/>
          </a:p>
          <a:p>
            <a:r>
              <a:rPr lang="en-GB" sz="1400" dirty="0"/>
              <a:t>Francis (2023). How to Manage Kitchen Restaurant Kitchen Inventory: The Secrets Revealed. Available at: </a:t>
            </a:r>
            <a:r>
              <a:rPr lang="en-GB" sz="1400" dirty="0">
                <a:hlinkClick r:id="rId4"/>
              </a:rPr>
              <a:t>https://restaurantmanagement.co.uk/manage-kitchen-inventory/</a:t>
            </a:r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LSBF Staff (2018). The Golden Rules of Effective Management. Available at: https://www.lsbf.org.uk/blog/opinion-features/the-golden-rules-of-effective-management. </a:t>
            </a:r>
          </a:p>
          <a:p>
            <a:endParaRPr lang="en-GB" sz="1400" dirty="0"/>
          </a:p>
          <a:p>
            <a:r>
              <a:rPr lang="en-GB" sz="1400" dirty="0"/>
              <a:t>Maier, T, (2012). Hospitality Leadership Lessons in French Gastronomy The Story of guy and Franck Savoy. Author House.</a:t>
            </a:r>
          </a:p>
          <a:p>
            <a:endParaRPr lang="en-GB" sz="1400" dirty="0"/>
          </a:p>
          <a:p>
            <a:r>
              <a:rPr lang="en-GB" sz="1400" dirty="0"/>
              <a:t>Manion, C., &amp; </a:t>
            </a:r>
            <a:r>
              <a:rPr lang="en-GB" sz="1400" dirty="0" err="1"/>
              <a:t>Demicco</a:t>
            </a:r>
            <a:r>
              <a:rPr lang="en-GB" sz="1400" dirty="0"/>
              <a:t>, F. J. (2005). Handheld Wireless Point of Sale Systems in the Restaurant Industry. Journal of Foodservice Business Research, 7(2), 103–111. Available at: </a:t>
            </a:r>
            <a:r>
              <a:rPr lang="en-GB" sz="1400" dirty="0">
                <a:hlinkClick r:id="rId5"/>
              </a:rPr>
              <a:t>https://doi.org/10.1300/J369v07n02_07</a:t>
            </a:r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Mc Leod, S. (2024). Gibbs Reflective Cycle. Available at: https://www.simplypsychology.org/gibbs-reflective-cycle.html. </a:t>
            </a:r>
          </a:p>
          <a:p>
            <a:endParaRPr lang="en-GB" sz="1400" dirty="0"/>
          </a:p>
          <a:p>
            <a:r>
              <a:rPr lang="en-GB" sz="1400" dirty="0"/>
              <a:t>Miranda, D. (2024). 10 Management Style of Effective Leaders. Available at: https://www.forbes.com/advisor/business/management-styles/ </a:t>
            </a:r>
          </a:p>
        </p:txBody>
      </p:sp>
    </p:spTree>
    <p:extLst>
      <p:ext uri="{BB962C8B-B14F-4D97-AF65-F5344CB8AC3E}">
        <p14:creationId xmlns:p14="http://schemas.microsoft.com/office/powerpoint/2010/main" val="14226136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FE3BE3-EB2E-F0FD-0411-13FBDF45CA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65A5F70F-8E1C-915D-CCDE-E586774FEF1B}"/>
              </a:ext>
            </a:extLst>
          </p:cNvPr>
          <p:cNvGrpSpPr/>
          <p:nvPr/>
        </p:nvGrpSpPr>
        <p:grpSpPr>
          <a:xfrm>
            <a:off x="1" y="721896"/>
            <a:ext cx="3453062" cy="541421"/>
            <a:chOff x="1" y="721896"/>
            <a:chExt cx="3453062" cy="541421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85B8687D-9F28-697A-DA6E-BEB0253C8B9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" y="733927"/>
              <a:ext cx="3453062" cy="529390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0F564AF-6B4A-BD51-563B-7C76D66F216C}"/>
                </a:ext>
              </a:extLst>
            </p:cNvPr>
            <p:cNvSpPr txBox="1"/>
            <p:nvPr/>
          </p:nvSpPr>
          <p:spPr>
            <a:xfrm>
              <a:off x="645562" y="721896"/>
              <a:ext cx="1965291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400" dirty="0">
                  <a:solidFill>
                    <a:schemeClr val="accent6">
                      <a:lumMod val="75000"/>
                    </a:schemeClr>
                  </a:solidFill>
                </a:rPr>
                <a:t>References:</a:t>
              </a: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FBAEDE9A-684D-804D-28FB-119BA24C0F31}"/>
              </a:ext>
            </a:extLst>
          </p:cNvPr>
          <p:cNvSpPr txBox="1"/>
          <p:nvPr/>
        </p:nvSpPr>
        <p:spPr>
          <a:xfrm>
            <a:off x="1628207" y="1275348"/>
            <a:ext cx="965533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400" dirty="0"/>
          </a:p>
          <a:p>
            <a:endParaRPr lang="en-GB" sz="1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169789F-58E9-8F32-0D28-7462998D88E8}"/>
              </a:ext>
            </a:extLst>
          </p:cNvPr>
          <p:cNvSpPr txBox="1"/>
          <p:nvPr/>
        </p:nvSpPr>
        <p:spPr>
          <a:xfrm>
            <a:off x="1326481" y="1536958"/>
            <a:ext cx="8455192" cy="33239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Scanlon, N. (1993). Restaurant Management. John Wiley &amp; Sons.</a:t>
            </a:r>
          </a:p>
          <a:p>
            <a:endParaRPr lang="en-GB" sz="1400" dirty="0"/>
          </a:p>
          <a:p>
            <a:r>
              <a:rPr lang="en-GB" sz="1400" dirty="0"/>
              <a:t>T H, </a:t>
            </a:r>
            <a:r>
              <a:rPr lang="en-GB" sz="1400" dirty="0" err="1"/>
              <a:t>Shreeja</a:t>
            </a:r>
            <a:r>
              <a:rPr lang="en-GB" sz="1400" dirty="0"/>
              <a:t> and S, </a:t>
            </a:r>
            <a:r>
              <a:rPr lang="en-GB" sz="1400" dirty="0" err="1"/>
              <a:t>Vigneshwar</a:t>
            </a:r>
            <a:r>
              <a:rPr lang="en-GB" sz="1400" dirty="0"/>
              <a:t>, Integrated Restaurant Service Using POS System (October 30, 2019). International Journal of Emerging Technology and Innovative Engineering Volume 5, Issue 10, October 2019 (ISSN: 2394 – 6598), Available at SSRN: </a:t>
            </a:r>
            <a:r>
              <a:rPr lang="en-GB" sz="1400" dirty="0">
                <a:hlinkClick r:id="rId4"/>
              </a:rPr>
              <a:t>https://ssrn.com/abstract=3477725</a:t>
            </a:r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The University of Edinburgh, (</a:t>
            </a:r>
            <a:r>
              <a:rPr lang="en-GB" sz="1400" dirty="0" err="1"/>
              <a:t>n.d</a:t>
            </a:r>
            <a:r>
              <a:rPr lang="en-GB" sz="1400" dirty="0"/>
              <a:t>). Gibbs’ Reflective Cycle. Available at: https://www.ed.ac.uk/reflection/reflectors-toolkit/reflecting-on-experience/gibbs-reflective-cycle. </a:t>
            </a:r>
          </a:p>
          <a:p>
            <a:endParaRPr lang="en-GB" sz="1400" dirty="0"/>
          </a:p>
          <a:p>
            <a:r>
              <a:rPr lang="en-GB" sz="1400" dirty="0"/>
              <a:t>Tyagi, S., Bhardwaj, S., Tyagi, S., Tyagi, M. and Singh, S.P., 2024. Food restaurant management system. In Advances in AI for Biomedical Instrumentation, Electronics and Computing (pp. 127-132). CRC Press.</a:t>
            </a:r>
          </a:p>
          <a:p>
            <a:endParaRPr lang="en-GB" sz="1400" dirty="0"/>
          </a:p>
          <a:p>
            <a:r>
              <a:rPr lang="en-GB" sz="1400" dirty="0"/>
              <a:t>Wade, D. (2006) Successful restaurant management: from vision to execution. Clifton Park, NY: Thomson Delmar Learning.</a:t>
            </a:r>
          </a:p>
        </p:txBody>
      </p:sp>
    </p:spTree>
    <p:extLst>
      <p:ext uri="{BB962C8B-B14F-4D97-AF65-F5344CB8AC3E}">
        <p14:creationId xmlns:p14="http://schemas.microsoft.com/office/powerpoint/2010/main" val="375969093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848</TotalTime>
  <Words>1782</Words>
  <Application>Microsoft Office PowerPoint</Application>
  <PresentationFormat>Widescreen</PresentationFormat>
  <Paragraphs>143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Arial</vt:lpstr>
      <vt:lpstr>Bookman Old Style</vt:lpstr>
      <vt:lpstr>Rockwell</vt:lpstr>
      <vt:lpstr>Damask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Jef Pascual (2229176)</dc:creator>
  <cp:lastModifiedBy>Jef Pascual (2229176)</cp:lastModifiedBy>
  <cp:revision>4</cp:revision>
  <dcterms:created xsi:type="dcterms:W3CDTF">2025-02-25T08:24:38Z</dcterms:created>
  <dcterms:modified xsi:type="dcterms:W3CDTF">2025-02-25T22:32:54Z</dcterms:modified>
</cp:coreProperties>
</file>