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1626" r:id="rId2"/>
    <p:sldId id="1627" r:id="rId3"/>
    <p:sldId id="162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872"/>
  </p:normalViewPr>
  <p:slideViewPr>
    <p:cSldViewPr snapToGrid="0">
      <p:cViewPr varScale="1">
        <p:scale>
          <a:sx n="113" d="100"/>
          <a:sy n="113" d="100"/>
        </p:scale>
        <p:origin x="5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C8FB7-DE44-64B6-AF77-02A2B2FFB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8A8439-E60D-13A7-2893-7B2AAA3A7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D70586-0C37-024D-EE6A-CBFF93E7C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A91FF8-47C0-85FD-6081-383CC17F5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AA66F7-AEC4-6FE0-3034-00990E182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42191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D16CA-BDCB-926F-404C-39CCBD0990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C7401-00B2-118B-B650-637DBBB20E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2B2328-2D47-9740-9D8E-FEE4BD2C1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3792F-29F9-2B58-9715-6394490D3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3D8A7A-3180-33F8-0AF3-505956E06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33250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31B38-539B-DFF7-F385-BDEB44B0D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6D1DC6-9349-A251-8658-6210F5D164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E704BD-9A06-2702-EE1E-E30C6A8F5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B5625-AC06-0F3F-0DB3-CEF56C3C2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4C7248-88C6-33F1-A4CA-BCDDA768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8189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8DB52-2971-5F17-A5BC-B1255F853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D5A44-52CA-8797-4A4D-4747289075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297BBC-72F6-345B-5003-470431C3B1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07760-EDBB-E3FB-5CB2-AA6642C6C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76838E-AE28-AE95-7A11-6541BC993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B12CE5-738F-7DCA-4EA2-04F202CE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373130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75EB9-7914-6AB0-B2DC-4A647731F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1CC556-C947-FAEC-A594-68BC1AA44B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1E55CD-5B63-8224-DCDF-189AFF9864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2C7113-2652-5EC2-E48E-AF5E794F32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7C0E5E-15C6-7465-37CE-14AAA85BE9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CFCF93-5DAE-F794-409D-44B0214BF6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C69FA3-ED66-50BC-C2DD-DECCE98FA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B27E4D-D587-07FF-B651-D11CC9DE6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580910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07A58-5136-9233-737B-8D9B554B8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AD5976-87B0-D6EE-9823-F97510340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82A488-462A-1E9C-57D9-44B61A174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C1270D-7929-4730-2098-95AB598F1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15792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DD89093-E8DD-1AAB-C4CA-1D047F7522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D5D5C65-5E40-E277-8364-07DAE32AC0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978352-8CCC-3F04-8ABF-0D7DBEAC0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33235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527E6-F15D-FAD5-7BCE-8D252EB7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346EF-CB7A-3161-1476-E2CE93231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5597E8-01FC-25B6-418F-5B7D3B6CED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2E48B2-E9B3-F755-E95A-4EC8AB063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5B084B-4728-E2B3-AF41-EE0C4A5A6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08497D-42B4-AEAD-A95D-2D9FC5AB8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60835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BBECF-DE1C-42DA-A6FD-7D7EA02B3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CA8A20-7F9D-9BCE-DB96-CBD388F4D6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C50E2F-E11E-D2F8-7A10-9D8B898A78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22B71D-F0B0-C4E1-D035-6416B260C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C52727-13B2-3C78-E069-B31A7D576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9824F9-F048-CD06-1084-D12AE387F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562087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51160-A6AA-F574-3CBD-5C70DE46D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EA3472-43EF-50A5-F7DC-D508D854E8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C0F3B-33AB-FA24-0600-EC171CC4CF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19FC9-FBF3-6D73-0E1A-B20931A44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69715D-6781-7B67-C04D-7D526CFBA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89335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D89266E-C426-C7AB-A9F3-7EA1636B9B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B070C8-705A-7F24-41FF-1D35CD9E4D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B7B46-7363-1BE5-8AD8-6D337E80B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FD62A8-78AD-4614-DF53-B31DEC3B8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3E86D-F121-FF9E-FC8C-631B318A6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9355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42A7FE-A7B1-7AD8-7B4B-33950BAF6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FB8C21-FBFE-2326-5BFB-436C639CD6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94F17-25A4-E812-6E03-697ED1D213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43BA9B-2869-B54A-88E2-D9EF4C75A292}" type="datetimeFigureOut">
              <a:rPr lang="cy-GB" smtClean="0"/>
              <a:t>09/03/23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BC9970-EBE6-4407-B93A-5AA43D5FAB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15A81-9D62-618B-28A3-CD7B5EB6AA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FC1FD-4FD4-2B47-8862-C73AB3B02B6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98429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llyw.cymru/system/files/2021-08/Preparing%20for%20the%20Curriculum%20for%20Wales%20cy.pdf" TargetMode="External"/><Relationship Id="rId3" Type="http://schemas.openxmlformats.org/officeDocument/2006/relationships/hyperlink" Target="https://cwricwlwmigymru.llyw.cymru/" TargetMode="External"/><Relationship Id="rId7" Type="http://schemas.openxmlformats.org/officeDocument/2006/relationships/hyperlink" Target="http://www.estyn.llyw.cymru/system/files/2020-07/Curriculum%20innovation%20in%20primary%20schools%20-%20cy.pdf" TargetMode="External"/><Relationship Id="rId2" Type="http://schemas.openxmlformats.org/officeDocument/2006/relationships/hyperlink" Target="https://hwb.gov.wales/api/storage/9da091a5-db8b-4202-b79e-af1f336e4c25/cwricwlwm-i-gymru-y-daith-i-202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lyw.cymru/sites/default/files/publications/2018-03/adroddiad-ar-ymatebion-i%E2%80%99r-sgwrs-fawr.pdf" TargetMode="External"/><Relationship Id="rId5" Type="http://schemas.openxmlformats.org/officeDocument/2006/relationships/hyperlink" Target="https://llyw.cymru/deddf-cwricwlwm-ac-asesu-cymru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s://llyw.cymru/paratoi-ar-gyfer-y-cwricwlwm-newydd" TargetMode="External"/><Relationship Id="rId9" Type="http://schemas.openxmlformats.org/officeDocument/2006/relationships/hyperlink" Target="https://open.spotify.com/episode/4YHwG4pjO4QTRiEm76ddZ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B5509-3485-4F4F-96C2-0EF94B5A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88" y="488022"/>
            <a:ext cx="10168128" cy="1376738"/>
          </a:xfrm>
          <a:solidFill>
            <a:schemeClr val="accent6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y-GB" sz="3200" dirty="0"/>
              <a:t>Testun Trafod: </a:t>
            </a:r>
            <a:br>
              <a:rPr lang="cy-GB" sz="3200" dirty="0"/>
            </a:br>
            <a:r>
              <a:rPr lang="cy-GB" sz="3200" b="1" dirty="0"/>
              <a:t>Cwricwlwm Newydd i Gymru</a:t>
            </a:r>
            <a:br>
              <a:rPr lang="cy-GB" sz="3200" b="1" dirty="0"/>
            </a:br>
            <a:r>
              <a:rPr lang="cy-GB" sz="3200" b="1" dirty="0"/>
              <a:t>Y daith i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CB544-7FA2-BC49-993C-002A70CD5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3851" y="2631412"/>
            <a:ext cx="6534607" cy="2682218"/>
          </a:xfrm>
          <a:solidFill>
            <a:srgbClr val="E0EAF1"/>
          </a:solidFill>
          <a:ln w="38100"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r>
              <a:rPr lang="cy-GB" dirty="0"/>
              <a:t>Cyflwyniad a chefndir i’r newidiadau</a:t>
            </a:r>
          </a:p>
          <a:p>
            <a:r>
              <a:rPr lang="cy-GB" dirty="0"/>
              <a:t>Cyfleoedd newydd</a:t>
            </a:r>
          </a:p>
          <a:p>
            <a:r>
              <a:rPr lang="cy-GB" dirty="0"/>
              <a:t>Heriau </a:t>
            </a:r>
          </a:p>
          <a:p>
            <a:r>
              <a:rPr lang="cy-GB" dirty="0"/>
              <a:t>Gwaith cynllunio a pharatoi sydd ar waith yn yr ysgolion</a:t>
            </a:r>
          </a:p>
          <a:p>
            <a:r>
              <a:rPr lang="cy-GB" dirty="0"/>
              <a:t>Eich profiadau personol </a:t>
            </a:r>
          </a:p>
          <a:p>
            <a:endParaRPr lang="cy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1E9C88-0FFC-DE40-B098-626EE8CF9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03" y="0"/>
            <a:ext cx="2487656" cy="23527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E10EDE-FD86-D04E-BD4F-0F215ADA51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Oval Callout 3">
            <a:extLst>
              <a:ext uri="{FF2B5EF4-FFF2-40B4-BE49-F238E27FC236}">
                <a16:creationId xmlns:a16="http://schemas.microsoft.com/office/drawing/2014/main" id="{6A7D80AA-3655-1E40-95A7-5BA0B23ED755}"/>
              </a:ext>
            </a:extLst>
          </p:cNvPr>
          <p:cNvSpPr/>
          <p:nvPr/>
        </p:nvSpPr>
        <p:spPr>
          <a:xfrm>
            <a:off x="153534" y="2122174"/>
            <a:ext cx="4335339" cy="1851309"/>
          </a:xfrm>
          <a:prstGeom prst="wedgeEllipseCallout">
            <a:avLst>
              <a:gd name="adj1" fmla="val 69646"/>
              <a:gd name="adj2" fmla="val 214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Beth am </a:t>
            </a:r>
            <a:r>
              <a:rPr lang="en-US" sz="3200" b="1" dirty="0" err="1">
                <a:solidFill>
                  <a:schemeClr val="bg1"/>
                </a:solidFill>
              </a:rPr>
              <a:t>drafod</a:t>
            </a:r>
            <a:r>
              <a:rPr lang="en-US" sz="3200" b="1" dirty="0">
                <a:solidFill>
                  <a:schemeClr val="bg1"/>
                </a:solidFill>
              </a:rPr>
              <a:t> ….?</a:t>
            </a:r>
          </a:p>
        </p:txBody>
      </p:sp>
    </p:spTree>
    <p:extLst>
      <p:ext uri="{BB962C8B-B14F-4D97-AF65-F5344CB8AC3E}">
        <p14:creationId xmlns:p14="http://schemas.microsoft.com/office/powerpoint/2010/main" val="269367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5BAC2-63AC-8446-AD51-532112064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38" y="365126"/>
            <a:ext cx="8508830" cy="1064664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y-GB" sz="3200" b="1" dirty="0"/>
              <a:t>Cofiwch gyfeirio at eich ffynonellau wrth drafod.</a:t>
            </a:r>
            <a:r>
              <a:rPr lang="cy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C85E8-95FF-D447-8048-A647AA29D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37" y="1690688"/>
            <a:ext cx="11187667" cy="4276003"/>
          </a:xfr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25000" lnSpcReduction="20000"/>
          </a:bodyPr>
          <a:lstStyle/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Ystyrir cyfeirio at erthyglau a deunyddiau o ddarlithoedd eraill yn ogystal a’ch gwaith ymchwil eich hun yn arfer dda.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Cofiwch taw cyfeiro at </a:t>
            </a:r>
            <a:r>
              <a:rPr lang="cy-GB" sz="7400" b="1" dirty="0"/>
              <a:t>destunau cyfrwng Cymraeg </a:t>
            </a:r>
            <a:r>
              <a:rPr lang="cy-GB" sz="7400" dirty="0"/>
              <a:t>sydd angen i chi wneud ar gyfer eich portffolio gan taw eich gallu i ymateb i destunau cyfrwng Cymraeg sy’n cael ei asesu.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Ni fydd angen cynnwys tystiolaeth Saesneg yn eich portffolio ond gall ddarllen cefndirol ehangu eich dealltwriaeth a’ch gwybodaeth i fedru trafod y testun yn hyderus, wrth gwrs.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0C9533-18DB-414B-8D3D-DE731B6C1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0537" y="-1"/>
            <a:ext cx="1898926" cy="18522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82EF2A-38F4-484C-838B-E0CCCA7364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00020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2BD93-67BC-4146-B7F2-4648B83C3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131" y="382095"/>
            <a:ext cx="11671069" cy="562164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b="1" u="sng" dirty="0" err="1"/>
              <a:t>Deunydd</a:t>
            </a:r>
            <a:r>
              <a:rPr lang="en-GB" sz="1800" b="1" u="sng" dirty="0"/>
              <a:t> </a:t>
            </a:r>
            <a:r>
              <a:rPr lang="en-GB" sz="1800" b="1" u="sng" dirty="0" err="1"/>
              <a:t>darllen</a:t>
            </a:r>
            <a:r>
              <a:rPr lang="en-GB" sz="1800" b="1" u="sng" dirty="0"/>
              <a:t> </a:t>
            </a:r>
          </a:p>
          <a:p>
            <a:pPr marL="0" indent="0">
              <a:buNone/>
            </a:pPr>
            <a:r>
              <a:rPr lang="en-GB" sz="1800" dirty="0" err="1"/>
              <a:t>Unrhyw</a:t>
            </a:r>
            <a:r>
              <a:rPr lang="en-GB" sz="1800" dirty="0"/>
              <a:t> </a:t>
            </a:r>
            <a:r>
              <a:rPr lang="en-GB" sz="1800" dirty="0" err="1"/>
              <a:t>ddogfennau</a:t>
            </a:r>
            <a:r>
              <a:rPr lang="en-GB" sz="1800" dirty="0"/>
              <a:t> ac </a:t>
            </a:r>
            <a:r>
              <a:rPr lang="en-GB" sz="1800" dirty="0" err="1"/>
              <a:t>adroddiadau</a:t>
            </a:r>
            <a:r>
              <a:rPr lang="en-GB" sz="1800" dirty="0"/>
              <a:t> </a:t>
            </a:r>
            <a:r>
              <a:rPr lang="en-GB" sz="1800" dirty="0" err="1"/>
              <a:t>sydd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cyhoeddi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Lywodraeth</a:t>
            </a:r>
            <a:r>
              <a:rPr lang="en-GB" sz="1800" dirty="0"/>
              <a:t> Cymru  ac  Estyn </a:t>
            </a:r>
          </a:p>
          <a:p>
            <a:r>
              <a:rPr lang="en-GB" sz="1800" u="sng" dirty="0" err="1"/>
              <a:t>Cwricwlwm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</a:t>
            </a:r>
            <a:r>
              <a:rPr lang="en-GB" sz="1800" u="sng" dirty="0" err="1"/>
              <a:t>Gymru</a:t>
            </a:r>
            <a:r>
              <a:rPr lang="en-GB" sz="1800" u="sng" dirty="0"/>
              <a:t> Y </a:t>
            </a:r>
            <a:r>
              <a:rPr lang="en-GB" sz="1800" u="sng" dirty="0" err="1"/>
              <a:t>daith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2022</a:t>
            </a:r>
            <a:endParaRPr lang="cy-GB" sz="1800" u="sng" dirty="0">
              <a:hlinkClick r:id="rId2"/>
            </a:endParaRPr>
          </a:p>
          <a:p>
            <a:pPr marL="0" indent="0">
              <a:buNone/>
            </a:pPr>
            <a:r>
              <a:rPr lang="cy-GB" sz="1800" dirty="0">
                <a:hlinkClick r:id="rId2"/>
              </a:rPr>
              <a:t>https://hwb.gov.wales/api/storage/9da091a5-db8b-4202-b79e-af1f336e4c25/cwricwlwm-i-gymru-y-daith-i-2022.pdf</a:t>
            </a:r>
            <a:endParaRPr lang="cy-GB" sz="1800" dirty="0"/>
          </a:p>
          <a:p>
            <a:r>
              <a:rPr lang="cy-GB" sz="1800" u="sng" dirty="0"/>
              <a:t>Blog Cwricwlwm i Gymru </a:t>
            </a:r>
          </a:p>
          <a:p>
            <a:pPr marL="0" indent="0">
              <a:buNone/>
            </a:pPr>
            <a:r>
              <a:rPr lang="cy-GB" sz="1800" dirty="0">
                <a:hlinkClick r:id="rId3"/>
              </a:rPr>
              <a:t>https://cwricwlwmigymru.llyw.cymru/</a:t>
            </a:r>
            <a:endParaRPr lang="cy-GB" sz="1800" dirty="0"/>
          </a:p>
          <a:p>
            <a:r>
              <a:rPr lang="cy-GB" sz="1800" u="sng" dirty="0"/>
              <a:t>Dogfennau’r Llywodraeth </a:t>
            </a:r>
          </a:p>
          <a:p>
            <a:pPr marL="0" indent="0">
              <a:buNone/>
            </a:pPr>
            <a:r>
              <a:rPr lang="cy-GB" sz="1800" dirty="0">
                <a:hlinkClick r:id="rId4"/>
              </a:rPr>
              <a:t>https://llyw.cymru/paratoi-ar-gyfer-y-cwricwlwm-newydd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5"/>
              </a:rPr>
              <a:t>https://llyw.cymru/deddf-cwricwlwm-ac-asesu-cymru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6"/>
              </a:rPr>
              <a:t>https://llyw.cymru/sites/default/files/publications/2018-03/adroddiad-ar-ymatebion-i%E2%80%99r-sgwrs-fawr.pdf</a:t>
            </a:r>
            <a:endParaRPr lang="cy-GB" sz="1800" dirty="0"/>
          </a:p>
          <a:p>
            <a:r>
              <a:rPr lang="cy-GB" sz="1800" u="sng" dirty="0"/>
              <a:t>Adroddiadau Thematig Estyn </a:t>
            </a:r>
          </a:p>
          <a:p>
            <a:pPr marL="0" indent="0">
              <a:buNone/>
            </a:pPr>
            <a:r>
              <a:rPr lang="en-GB" sz="1800" dirty="0" err="1"/>
              <a:t>Arloesi’r</a:t>
            </a:r>
            <a:r>
              <a:rPr lang="en-GB" sz="1800" dirty="0"/>
              <a:t>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ysgolion</a:t>
            </a:r>
            <a:r>
              <a:rPr lang="en-GB" sz="1800" dirty="0"/>
              <a:t> </a:t>
            </a:r>
            <a:r>
              <a:rPr lang="en-GB" sz="1800" dirty="0" err="1"/>
              <a:t>cynradd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7" invalidUrl="http://www.estyn.llyw.cymru/system/files/2020-07/Curriculum innovation in primary schools - cy.pdf"/>
              </a:rPr>
              <a:t>www.estyn.llyw.cymru/system/files/2020-07/Curriculum%2520innovation%2520in%2520primary%2520schools%2520-%2520cy.pdf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Paratoi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y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Gymru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8" invalidUrl="https://www.estyn.llyw.cymru/system/files/2021-08/Preparing for the Curriculum for Wales cy.pdf"/>
              </a:rPr>
              <a:t>https://www.estyn.llyw.cymru/system/files/2021-08/Preparing%20for%20the%20Curriculum%20for%20Wales%20cy.pdf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cy-GB" sz="1800" b="1" u="sng" dirty="0"/>
              <a:t>Deunydd Gwrando </a:t>
            </a:r>
          </a:p>
          <a:p>
            <a:pPr marL="0" indent="0">
              <a:buNone/>
            </a:pPr>
            <a:r>
              <a:rPr lang="cy-GB" sz="1800" dirty="0"/>
              <a:t>Podlediad (Dystiolaeth o sgiliau gwrando) : </a:t>
            </a:r>
            <a:r>
              <a:rPr lang="cy-GB" sz="1800" u="sng" dirty="0"/>
              <a:t>Ymateb i Bodlediad Y Gweinidog </a:t>
            </a:r>
            <a:r>
              <a:rPr lang="cy-GB" sz="1800" u="sng" dirty="0">
                <a:hlinkClick r:id="rId9"/>
              </a:rPr>
              <a:t>https://open.spotify.com/episode/4YHwG4pjO4QTRiEm76ddZA</a:t>
            </a:r>
            <a:endParaRPr lang="cy-GB" sz="1800" u="sng" dirty="0"/>
          </a:p>
          <a:p>
            <a:pPr marL="0" indent="0">
              <a:buNone/>
            </a:pPr>
            <a:endParaRPr lang="cy-GB" sz="1800" u="sng" dirty="0"/>
          </a:p>
          <a:p>
            <a:pPr marL="0" indent="0">
              <a:buNone/>
            </a:pPr>
            <a:endParaRPr lang="cy-GB" dirty="0"/>
          </a:p>
          <a:p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5A551C-96BE-E14D-A3AB-FBB00D41190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0483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316</Words>
  <Application>Microsoft Macintosh PowerPoint</Application>
  <PresentationFormat>Widescreen</PresentationFormat>
  <Paragraphs>30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Arial</vt:lpstr>
      <vt:lpstr>Calibri</vt:lpstr>
      <vt:lpstr>Calibri Light</vt:lpstr>
      <vt:lpstr>Wingdings</vt:lpstr>
      <vt:lpstr>Office Theme</vt:lpstr>
      <vt:lpstr>Testun Trafod:  Cwricwlwm Newydd i Gymru Y daith i 2022</vt:lpstr>
      <vt:lpstr>Cofiwch gyfeirio at eich ffynonellau wrth drafod.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Testun Trafod:  Cwricwlwm Newydd i Gymru Y daith i 2022</dc:title>
  <dc:creator>Bethan Griffiths</dc:creator>
  <cp:lastModifiedBy>Bethan Griffiths</cp:lastModifiedBy>
  <cp:revision>1</cp:revision>
  <dcterms:created xsi:type="dcterms:W3CDTF">2023-03-09T14:54:40Z</dcterms:created>
  <dcterms:modified xsi:type="dcterms:W3CDTF">2023-03-09T14:54:59Z</dcterms:modified>
</cp:coreProperties>
</file>