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3"/>
  </p:notesMasterIdLst>
  <p:sldIdLst>
    <p:sldId id="256" r:id="rId2"/>
  </p:sldIdLst>
  <p:sldSz cx="6858000" cy="9906000" type="A4"/>
  <p:notesSz cx="6858000" cy="9144000"/>
  <p:defaultTextStyle>
    <a:defPPr>
      <a:defRPr lang="en-US"/>
    </a:defPPr>
    <a:lvl1pPr marL="0" algn="l" defTabSz="457117" rtl="0" eaLnBrk="1" latinLnBrk="0" hangingPunct="1">
      <a:defRPr sz="1799" kern="1200">
        <a:solidFill>
          <a:schemeClr val="tx1"/>
        </a:solidFill>
        <a:latin typeface="+mn-lt"/>
        <a:ea typeface="+mn-ea"/>
        <a:cs typeface="+mn-cs"/>
      </a:defRPr>
    </a:lvl1pPr>
    <a:lvl2pPr marL="457117" algn="l" defTabSz="457117" rtl="0" eaLnBrk="1" latinLnBrk="0" hangingPunct="1">
      <a:defRPr sz="1799" kern="1200">
        <a:solidFill>
          <a:schemeClr val="tx1"/>
        </a:solidFill>
        <a:latin typeface="+mn-lt"/>
        <a:ea typeface="+mn-ea"/>
        <a:cs typeface="+mn-cs"/>
      </a:defRPr>
    </a:lvl2pPr>
    <a:lvl3pPr marL="914235" algn="l" defTabSz="457117" rtl="0" eaLnBrk="1" latinLnBrk="0" hangingPunct="1">
      <a:defRPr sz="1799" kern="1200">
        <a:solidFill>
          <a:schemeClr val="tx1"/>
        </a:solidFill>
        <a:latin typeface="+mn-lt"/>
        <a:ea typeface="+mn-ea"/>
        <a:cs typeface="+mn-cs"/>
      </a:defRPr>
    </a:lvl3pPr>
    <a:lvl4pPr marL="1371353" algn="l" defTabSz="457117" rtl="0" eaLnBrk="1" latinLnBrk="0" hangingPunct="1">
      <a:defRPr sz="1799" kern="1200">
        <a:solidFill>
          <a:schemeClr val="tx1"/>
        </a:solidFill>
        <a:latin typeface="+mn-lt"/>
        <a:ea typeface="+mn-ea"/>
        <a:cs typeface="+mn-cs"/>
      </a:defRPr>
    </a:lvl4pPr>
    <a:lvl5pPr marL="1828470" algn="l" defTabSz="457117" rtl="0" eaLnBrk="1" latinLnBrk="0" hangingPunct="1">
      <a:defRPr sz="1799" kern="1200">
        <a:solidFill>
          <a:schemeClr val="tx1"/>
        </a:solidFill>
        <a:latin typeface="+mn-lt"/>
        <a:ea typeface="+mn-ea"/>
        <a:cs typeface="+mn-cs"/>
      </a:defRPr>
    </a:lvl5pPr>
    <a:lvl6pPr marL="2285588" algn="l" defTabSz="457117" rtl="0" eaLnBrk="1" latinLnBrk="0" hangingPunct="1">
      <a:defRPr sz="1799" kern="1200">
        <a:solidFill>
          <a:schemeClr val="tx1"/>
        </a:solidFill>
        <a:latin typeface="+mn-lt"/>
        <a:ea typeface="+mn-ea"/>
        <a:cs typeface="+mn-cs"/>
      </a:defRPr>
    </a:lvl6pPr>
    <a:lvl7pPr marL="2742705" algn="l" defTabSz="457117" rtl="0" eaLnBrk="1" latinLnBrk="0" hangingPunct="1">
      <a:defRPr sz="1799" kern="1200">
        <a:solidFill>
          <a:schemeClr val="tx1"/>
        </a:solidFill>
        <a:latin typeface="+mn-lt"/>
        <a:ea typeface="+mn-ea"/>
        <a:cs typeface="+mn-cs"/>
      </a:defRPr>
    </a:lvl7pPr>
    <a:lvl8pPr marL="3199823" algn="l" defTabSz="457117" rtl="0" eaLnBrk="1" latinLnBrk="0" hangingPunct="1">
      <a:defRPr sz="1799" kern="1200">
        <a:solidFill>
          <a:schemeClr val="tx1"/>
        </a:solidFill>
        <a:latin typeface="+mn-lt"/>
        <a:ea typeface="+mn-ea"/>
        <a:cs typeface="+mn-cs"/>
      </a:defRPr>
    </a:lvl8pPr>
    <a:lvl9pPr marL="3656940" algn="l" defTabSz="457117" rtl="0" eaLnBrk="1" latinLnBrk="0" hangingPunct="1">
      <a:defRPr sz="1799"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69F10"/>
    <a:srgbClr val="FF7C80"/>
    <a:srgbClr val="DCC5ED"/>
    <a:srgbClr val="9BAD90"/>
    <a:srgbClr val="A5DD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0DF962-F8F7-4DF5-9F80-4E796FB4B89C}" v="14" dt="2026-07-26T22:33:53.7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50" d="100"/>
          <a:sy n="150" d="100"/>
        </p:scale>
        <p:origin x="586" y="-22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shan Patel" userId="e5f916c3120d5f4b" providerId="LiveId" clId="{590DF962-F8F7-4DF5-9F80-4E796FB4B89C}"/>
    <pc:docChg chg="undo custSel modSld">
      <pc:chgData name="Darshan Patel" userId="e5f916c3120d5f4b" providerId="LiveId" clId="{590DF962-F8F7-4DF5-9F80-4E796FB4B89C}" dt="2026-07-26T22:33:13.202" v="46" actId="313"/>
      <pc:docMkLst>
        <pc:docMk/>
      </pc:docMkLst>
      <pc:sldChg chg="modSp mod">
        <pc:chgData name="Darshan Patel" userId="e5f916c3120d5f4b" providerId="LiveId" clId="{590DF962-F8F7-4DF5-9F80-4E796FB4B89C}" dt="2026-07-26T22:33:13.202" v="46" actId="313"/>
        <pc:sldMkLst>
          <pc:docMk/>
          <pc:sldMk cId="3683076034" sldId="256"/>
        </pc:sldMkLst>
        <pc:spChg chg="mod">
          <ac:chgData name="Darshan Patel" userId="e5f916c3120d5f4b" providerId="LiveId" clId="{590DF962-F8F7-4DF5-9F80-4E796FB4B89C}" dt="2026-07-26T22:29:43.820" v="32" actId="20577"/>
          <ac:spMkLst>
            <pc:docMk/>
            <pc:sldMk cId="3683076034" sldId="256"/>
            <ac:spMk id="4" creationId="{52EF7352-60A6-E152-7A8C-40C2C35857C2}"/>
          </ac:spMkLst>
        </pc:spChg>
        <pc:graphicFrameChg chg="modGraphic">
          <ac:chgData name="Darshan Patel" userId="e5f916c3120d5f4b" providerId="LiveId" clId="{590DF962-F8F7-4DF5-9F80-4E796FB4B89C}" dt="2026-07-26T22:32:33.040" v="44" actId="313"/>
          <ac:graphicFrameMkLst>
            <pc:docMk/>
            <pc:sldMk cId="3683076034" sldId="256"/>
            <ac:graphicFrameMk id="21" creationId="{3F6E2B13-F87A-80D2-8991-1C150BCC182A}"/>
          </ac:graphicFrameMkLst>
        </pc:graphicFrameChg>
        <pc:graphicFrameChg chg="modGraphic">
          <ac:chgData name="Darshan Patel" userId="e5f916c3120d5f4b" providerId="LiveId" clId="{590DF962-F8F7-4DF5-9F80-4E796FB4B89C}" dt="2026-07-26T22:32:55.597" v="45" actId="313"/>
          <ac:graphicFrameMkLst>
            <pc:docMk/>
            <pc:sldMk cId="3683076034" sldId="256"/>
            <ac:graphicFrameMk id="24" creationId="{86757701-242B-28A5-BE70-6912C3A71FB7}"/>
          </ac:graphicFrameMkLst>
        </pc:graphicFrameChg>
        <pc:graphicFrameChg chg="modGraphic">
          <ac:chgData name="Darshan Patel" userId="e5f916c3120d5f4b" providerId="LiveId" clId="{590DF962-F8F7-4DF5-9F80-4E796FB4B89C}" dt="2026-07-26T22:33:13.202" v="46" actId="313"/>
          <ac:graphicFrameMkLst>
            <pc:docMk/>
            <pc:sldMk cId="3683076034" sldId="256"/>
            <ac:graphicFrameMk id="26" creationId="{DBEE3F9E-2299-01EE-D567-E59334A14F77}"/>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3B473D-0DF4-4F70-869E-0133C8D2FD7E}" type="datetimeFigureOut">
              <a:rPr lang="en-IN" smtClean="0"/>
              <a:t>26-07-2026</a:t>
            </a:fld>
            <a:endParaRPr lang="en-IN"/>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E6E2B3-4026-4A2B-B8CF-6069F0B07578}" type="slidenum">
              <a:rPr lang="en-IN" smtClean="0"/>
              <a:t>‹#›</a:t>
            </a:fld>
            <a:endParaRPr lang="en-IN"/>
          </a:p>
        </p:txBody>
      </p:sp>
    </p:spTree>
    <p:extLst>
      <p:ext uri="{BB962C8B-B14F-4D97-AF65-F5344CB8AC3E}">
        <p14:creationId xmlns:p14="http://schemas.microsoft.com/office/powerpoint/2010/main" val="2075746131"/>
      </p:ext>
    </p:extLst>
  </p:cSld>
  <p:clrMap bg1="lt1" tx1="dk1" bg2="lt2" tx2="dk2" accent1="accent1" accent2="accent2" accent3="accent3" accent4="accent4" accent5="accent5" accent6="accent6" hlink="hlink" folHlink="folHlink"/>
  <p:notesStyle>
    <a:lvl1pPr marL="0" algn="l" defTabSz="914235" rtl="0" eaLnBrk="1" latinLnBrk="0" hangingPunct="1">
      <a:defRPr sz="1200" kern="1200">
        <a:solidFill>
          <a:schemeClr val="tx1"/>
        </a:solidFill>
        <a:latin typeface="+mn-lt"/>
        <a:ea typeface="+mn-ea"/>
        <a:cs typeface="+mn-cs"/>
      </a:defRPr>
    </a:lvl1pPr>
    <a:lvl2pPr marL="457117" algn="l" defTabSz="914235" rtl="0" eaLnBrk="1" latinLnBrk="0" hangingPunct="1">
      <a:defRPr sz="1200" kern="1200">
        <a:solidFill>
          <a:schemeClr val="tx1"/>
        </a:solidFill>
        <a:latin typeface="+mn-lt"/>
        <a:ea typeface="+mn-ea"/>
        <a:cs typeface="+mn-cs"/>
      </a:defRPr>
    </a:lvl2pPr>
    <a:lvl3pPr marL="914235" algn="l" defTabSz="914235" rtl="0" eaLnBrk="1" latinLnBrk="0" hangingPunct="1">
      <a:defRPr sz="1200" kern="1200">
        <a:solidFill>
          <a:schemeClr val="tx1"/>
        </a:solidFill>
        <a:latin typeface="+mn-lt"/>
        <a:ea typeface="+mn-ea"/>
        <a:cs typeface="+mn-cs"/>
      </a:defRPr>
    </a:lvl3pPr>
    <a:lvl4pPr marL="1371353" algn="l" defTabSz="914235" rtl="0" eaLnBrk="1" latinLnBrk="0" hangingPunct="1">
      <a:defRPr sz="1200" kern="1200">
        <a:solidFill>
          <a:schemeClr val="tx1"/>
        </a:solidFill>
        <a:latin typeface="+mn-lt"/>
        <a:ea typeface="+mn-ea"/>
        <a:cs typeface="+mn-cs"/>
      </a:defRPr>
    </a:lvl4pPr>
    <a:lvl5pPr marL="1828470" algn="l" defTabSz="914235" rtl="0" eaLnBrk="1" latinLnBrk="0" hangingPunct="1">
      <a:defRPr sz="1200" kern="1200">
        <a:solidFill>
          <a:schemeClr val="tx1"/>
        </a:solidFill>
        <a:latin typeface="+mn-lt"/>
        <a:ea typeface="+mn-ea"/>
        <a:cs typeface="+mn-cs"/>
      </a:defRPr>
    </a:lvl5pPr>
    <a:lvl6pPr marL="2285588" algn="l" defTabSz="914235" rtl="0" eaLnBrk="1" latinLnBrk="0" hangingPunct="1">
      <a:defRPr sz="1200" kern="1200">
        <a:solidFill>
          <a:schemeClr val="tx1"/>
        </a:solidFill>
        <a:latin typeface="+mn-lt"/>
        <a:ea typeface="+mn-ea"/>
        <a:cs typeface="+mn-cs"/>
      </a:defRPr>
    </a:lvl6pPr>
    <a:lvl7pPr marL="2742705" algn="l" defTabSz="914235" rtl="0" eaLnBrk="1" latinLnBrk="0" hangingPunct="1">
      <a:defRPr sz="1200" kern="1200">
        <a:solidFill>
          <a:schemeClr val="tx1"/>
        </a:solidFill>
        <a:latin typeface="+mn-lt"/>
        <a:ea typeface="+mn-ea"/>
        <a:cs typeface="+mn-cs"/>
      </a:defRPr>
    </a:lvl7pPr>
    <a:lvl8pPr marL="3199823" algn="l" defTabSz="914235" rtl="0" eaLnBrk="1" latinLnBrk="0" hangingPunct="1">
      <a:defRPr sz="1200" kern="1200">
        <a:solidFill>
          <a:schemeClr val="tx1"/>
        </a:solidFill>
        <a:latin typeface="+mn-lt"/>
        <a:ea typeface="+mn-ea"/>
        <a:cs typeface="+mn-cs"/>
      </a:defRPr>
    </a:lvl8pPr>
    <a:lvl9pPr marL="3656940" algn="l" defTabSz="914235"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60613" y="1143000"/>
            <a:ext cx="2136775"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EE6E2B3-4026-4A2B-B8CF-6069F0B07578}" type="slidenum">
              <a:rPr lang="en-IN" smtClean="0"/>
              <a:t>1</a:t>
            </a:fld>
            <a:endParaRPr lang="en-IN"/>
          </a:p>
        </p:txBody>
      </p:sp>
    </p:spTree>
    <p:extLst>
      <p:ext uri="{BB962C8B-B14F-4D97-AF65-F5344CB8AC3E}">
        <p14:creationId xmlns:p14="http://schemas.microsoft.com/office/powerpoint/2010/main" val="1533742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5"/>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D038AE-6D20-4042-A83B-636D93A8B6D1}" type="datetimeFigureOut">
              <a:rPr lang="en-IN" smtClean="0"/>
              <a:t>26-07-2026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1113884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D038AE-6D20-4042-A83B-636D93A8B6D1}" type="datetimeFigureOut">
              <a:rPr lang="en-IN" smtClean="0"/>
              <a:t>26-07-2026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1944314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7"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7" y="6629227"/>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D038AE-6D20-4042-A83B-636D93A8B6D1}" type="datetimeFigureOut">
              <a:rPr lang="en-IN" smtClean="0"/>
              <a:t>26-07-2026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4233992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038AE-6D20-4042-A83B-636D93A8B6D1}" type="datetimeFigureOut">
              <a:rPr lang="en-IN" smtClean="0"/>
              <a:t>26-07-2026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1263889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2"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2" y="2428348"/>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2"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4" y="2428348"/>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4"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D038AE-6D20-4042-A83B-636D93A8B6D1}" type="datetimeFigureOut">
              <a:rPr lang="en-IN" smtClean="0"/>
              <a:t>26-07-2026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2694114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D038AE-6D20-4042-A83B-636D93A8B6D1}" type="datetimeFigureOut">
              <a:rPr lang="en-IN" smtClean="0"/>
              <a:t>26-07-2026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2313688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D038AE-6D20-4042-A83B-636D93A8B6D1}" type="datetimeFigureOut">
              <a:rPr lang="en-IN" smtClean="0"/>
              <a:t>26-07-2026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3298757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4"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1"/>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BD038AE-6D20-4042-A83B-636D93A8B6D1}" type="datetimeFigureOut">
              <a:rPr lang="en-IN" smtClean="0"/>
              <a:t>26-07-2026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2301121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4"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1"/>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BD038AE-6D20-4042-A83B-636D93A8B6D1}" type="datetimeFigureOut">
              <a:rPr lang="en-IN" smtClean="0"/>
              <a:t>26-07-2026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3541724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D038AE-6D20-4042-A83B-636D93A8B6D1}" type="datetimeFigureOut">
              <a:rPr lang="en-IN" smtClean="0"/>
              <a:t>26-07-2026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3175521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4"/>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4"/>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D038AE-6D20-4042-A83B-636D93A8B6D1}" type="datetimeFigureOut">
              <a:rPr lang="en-IN" smtClean="0"/>
              <a:t>26-07-2026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2F86803-E915-4F80-B378-3CFED54C1D33}" type="slidenum">
              <a:rPr lang="en-IN" smtClean="0"/>
              <a:t>‹#›</a:t>
            </a:fld>
            <a:endParaRPr lang="en-IN"/>
          </a:p>
        </p:txBody>
      </p:sp>
    </p:spTree>
    <p:extLst>
      <p:ext uri="{BB962C8B-B14F-4D97-AF65-F5344CB8AC3E}">
        <p14:creationId xmlns:p14="http://schemas.microsoft.com/office/powerpoint/2010/main" val="4043603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9"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9"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8"/>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3BD038AE-6D20-4042-A83B-636D93A8B6D1}" type="datetimeFigureOut">
              <a:rPr lang="en-IN" smtClean="0"/>
              <a:t>26-07-2026</a:t>
            </a:fld>
            <a:endParaRPr lang="en-IN"/>
          </a:p>
        </p:txBody>
      </p:sp>
      <p:sp>
        <p:nvSpPr>
          <p:cNvPr id="5" name="Footer Placeholder 4"/>
          <p:cNvSpPr>
            <a:spLocks noGrp="1"/>
          </p:cNvSpPr>
          <p:nvPr>
            <p:ph type="ftr" sz="quarter" idx="3"/>
          </p:nvPr>
        </p:nvSpPr>
        <p:spPr>
          <a:xfrm>
            <a:off x="2271714" y="9181398"/>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43463" y="9181398"/>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A2F86803-E915-4F80-B378-3CFED54C1D33}" type="slidenum">
              <a:rPr lang="en-IN" smtClean="0"/>
              <a:t>‹#›</a:t>
            </a:fld>
            <a:endParaRPr lang="en-IN"/>
          </a:p>
        </p:txBody>
      </p:sp>
    </p:spTree>
    <p:extLst>
      <p:ext uri="{BB962C8B-B14F-4D97-AF65-F5344CB8AC3E}">
        <p14:creationId xmlns:p14="http://schemas.microsoft.com/office/powerpoint/2010/main" val="3177665743"/>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tandfonline.com/doi/abs/10.1080/10911359.2023.2253307" TargetMode="External"/><Relationship Id="rId13" Type="http://schemas.openxmlformats.org/officeDocument/2006/relationships/hyperlink" Target="https://books.google.com/books?hl=en&amp;lr=&amp;id=7pazDwAAQBAJ&amp;oi=fnd&amp;pg=PA2002&amp;dq=Health+Promotion+Values+and+Principles+for+Digital+Interventions&amp;ots=Y5M7NjUvkX&amp;sig=8IldYBYBbfPcuycJOASC10YFeFQ" TargetMode="External"/><Relationship Id="rId18" Type="http://schemas.openxmlformats.org/officeDocument/2006/relationships/hyperlink" Target="https://dom-pubs.onlinelibrary.wiley.com/doi/abs/10.1111/dom.12964" TargetMode="External"/><Relationship Id="rId3" Type="http://schemas.openxmlformats.org/officeDocument/2006/relationships/hyperlink" Target="https://link.springer.com/article/10.1186/s12889-019-7921-8" TargetMode="External"/><Relationship Id="rId21" Type="http://schemas.openxmlformats.org/officeDocument/2006/relationships/image" Target="../media/image3.jpeg"/><Relationship Id="rId7" Type="http://schemas.openxmlformats.org/officeDocument/2006/relationships/hyperlink" Target="https://link.springer.com/article/10.1186/s12902-026-02267-1" TargetMode="External"/><Relationship Id="rId12" Type="http://schemas.openxmlformats.org/officeDocument/2006/relationships/hyperlink" Target="https://bmjopen.bmj.com/content/9/5/e025903.abstract" TargetMode="External"/><Relationship Id="rId17" Type="http://schemas.openxmlformats.org/officeDocument/2006/relationships/hyperlink" Target="https://www.sciencedirect.com/science/article/pii/S0749379716302434" TargetMode="External"/><Relationship Id="rId2" Type="http://schemas.openxmlformats.org/officeDocument/2006/relationships/notesSlide" Target="../notesSlides/notesSlide1.xml"/><Relationship Id="rId16" Type="http://schemas.openxmlformats.org/officeDocument/2006/relationships/hyperlink" Target="https://journals.sagepub.com/doi/abs/10.1177/2055207620914427" TargetMode="External"/><Relationship Id="rId20" Type="http://schemas.openxmlformats.org/officeDocument/2006/relationships/image" Target="../media/image2.jpeg"/><Relationship Id="rId1" Type="http://schemas.openxmlformats.org/officeDocument/2006/relationships/slideLayout" Target="../slideLayouts/slideLayout4.xml"/><Relationship Id="rId6" Type="http://schemas.openxmlformats.org/officeDocument/2006/relationships/hyperlink" Target="https://www.jmir.org/2025/1/e67507/" TargetMode="External"/><Relationship Id="rId11" Type="http://schemas.openxmlformats.org/officeDocument/2006/relationships/hyperlink" Target="https://academic.oup.com/heapro/article-abstract/36/Supplement_1/i70/6460418" TargetMode="External"/><Relationship Id="rId5" Type="http://schemas.openxmlformats.org/officeDocument/2006/relationships/hyperlink" Target="https://link.springer.com/article/10.1007/s12529-024-10323-0" TargetMode="External"/><Relationship Id="rId15" Type="http://schemas.openxmlformats.org/officeDocument/2006/relationships/hyperlink" Target="https://pmc.ncbi.nlm.nih.gov/articles/PMC7793020/" TargetMode="External"/><Relationship Id="rId10" Type="http://schemas.openxmlformats.org/officeDocument/2006/relationships/hyperlink" Target="https://books.google.com/books?hl=en&amp;lr=&amp;id=PNGaDwAAQBAJ&amp;oi=fnd&amp;pg=PA296&amp;dq=The+Transtheoretical+Model+(TTM),+also+known+as+the+Stages+of+Change+Model,+&amp;ots=fTfgBKg-g7&amp;sig=hid19sJXq5MTfR2IZI__czVVV-Y" TargetMode="External"/><Relationship Id="rId19" Type="http://schemas.openxmlformats.org/officeDocument/2006/relationships/image" Target="../media/image1.jpeg"/><Relationship Id="rId4" Type="http://schemas.openxmlformats.org/officeDocument/2006/relationships/hyperlink" Target="https://www.diabetes.org.uk/about-us/about-the-charity/our-strategy/statistics" TargetMode="External"/><Relationship Id="rId9" Type="http://schemas.openxmlformats.org/officeDocument/2006/relationships/hyperlink" Target="https://onlinelibrary.wiley.com/doi/abs/10.1111/dme.13973" TargetMode="External"/><Relationship Id="rId14" Type="http://schemas.openxmlformats.org/officeDocument/2006/relationships/hyperlink" Target="https://link.springer.com/article/10.1007/s00125-019-4864-7" TargetMode="External"/><Relationship Id="rId22"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5000">
              <a:schemeClr val="accent2">
                <a:lumMod val="40000"/>
                <a:lumOff val="60000"/>
              </a:schemeClr>
            </a:gs>
            <a:gs pos="100000">
              <a:schemeClr val="accent5">
                <a:lumMod val="40000"/>
                <a:lumOff val="60000"/>
              </a:schemeClr>
            </a:gs>
            <a:gs pos="0">
              <a:schemeClr val="accent1">
                <a:lumMod val="30000"/>
                <a:lumOff val="70000"/>
              </a:schemeClr>
            </a:gs>
            <a:gs pos="49000">
              <a:schemeClr val="accent4">
                <a:lumMod val="20000"/>
                <a:lumOff val="80000"/>
              </a:schemeClr>
            </a:gs>
            <a:gs pos="71000">
              <a:schemeClr val="accent5">
                <a:lumMod val="20000"/>
                <a:lumOff val="80000"/>
              </a:schemeClr>
            </a:gs>
          </a:gsLst>
          <a:lin ang="8100000" scaled="1"/>
          <a:tileRect/>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2EF7352-60A6-E152-7A8C-40C2C35857C2}"/>
              </a:ext>
            </a:extLst>
          </p:cNvPr>
          <p:cNvSpPr>
            <a:spLocks noGrp="1"/>
          </p:cNvSpPr>
          <p:nvPr>
            <p:ph type="title"/>
          </p:nvPr>
        </p:nvSpPr>
        <p:spPr>
          <a:xfrm>
            <a:off x="6876" y="2"/>
            <a:ext cx="6851121" cy="292949"/>
          </a:xfrm>
          <a:gradFill flip="none" rotWithShape="1">
            <a:gsLst>
              <a:gs pos="0">
                <a:schemeClr val="accent4">
                  <a:lumMod val="0"/>
                  <a:lumOff val="100000"/>
                </a:schemeClr>
              </a:gs>
              <a:gs pos="26000">
                <a:schemeClr val="accent4">
                  <a:lumMod val="0"/>
                  <a:lumOff val="100000"/>
                </a:schemeClr>
              </a:gs>
              <a:gs pos="67000">
                <a:srgbClr val="FF7C80"/>
              </a:gs>
            </a:gsLst>
            <a:path path="circle">
              <a:fillToRect l="50000" t="-80000" r="50000" b="180000"/>
            </a:path>
            <a:tileRect/>
          </a:gradFill>
          <a:ln>
            <a:solidFill>
              <a:schemeClr val="accent6"/>
            </a:solidFill>
          </a:ln>
        </p:spPr>
        <p:style>
          <a:lnRef idx="1">
            <a:schemeClr val="accent2"/>
          </a:lnRef>
          <a:fillRef idx="2">
            <a:schemeClr val="accent2"/>
          </a:fillRef>
          <a:effectRef idx="1">
            <a:schemeClr val="accent2"/>
          </a:effectRef>
          <a:fontRef idx="minor">
            <a:schemeClr val="dk1"/>
          </a:fontRef>
        </p:style>
        <p:txBody>
          <a:bodyPr>
            <a:noAutofit/>
            <a:scene3d>
              <a:camera prst="orthographicFront"/>
              <a:lightRig rig="sunset" dir="t"/>
            </a:scene3d>
            <a:sp3d extrusionH="57150" prstMaterial="dkEdge">
              <a:extrusionClr>
                <a:schemeClr val="accent5">
                  <a:lumMod val="20000"/>
                  <a:lumOff val="80000"/>
                </a:schemeClr>
              </a:extrusionClr>
            </a:sp3d>
          </a:bodyPr>
          <a:lstStyle/>
          <a:p>
            <a:pPr algn="ctr"/>
            <a:br>
              <a:rPr lang="en-GB" sz="800" b="1" kern="100" dirty="0">
                <a:solidFill>
                  <a:schemeClr val="accent6">
                    <a:lumMod val="50000"/>
                  </a:schemeClr>
                </a:solidFill>
                <a:latin typeface="Amasis MT Pro Black" panose="02040A04050005020304" pitchFamily="18" charset="0"/>
                <a:ea typeface="ADLaM Display" panose="02010000000000000000" pitchFamily="2" charset="0"/>
                <a:cs typeface="ADLaM Display" panose="02010000000000000000" pitchFamily="2" charset="0"/>
              </a:rPr>
            </a:br>
            <a:r>
              <a:rPr lang="en-GB" sz="800" b="1" dirty="0" err="1">
                <a:solidFill>
                  <a:schemeClr val="accent6">
                    <a:lumMod val="50000"/>
                  </a:schemeClr>
                </a:solidFill>
                <a:latin typeface="Amasis MT Pro Black" panose="02040A04050005020304" pitchFamily="18" charset="0"/>
                <a:ea typeface="ADLaM Display" panose="02010000000000000000" pitchFamily="2" charset="0"/>
                <a:cs typeface="ADLaM Display" panose="02010000000000000000" pitchFamily="2" charset="0"/>
              </a:rPr>
              <a:t>GlucoGuardian</a:t>
            </a:r>
            <a:r>
              <a:rPr lang="en-GB" sz="800" b="1" dirty="0">
                <a:solidFill>
                  <a:schemeClr val="accent6">
                    <a:lumMod val="50000"/>
                  </a:schemeClr>
                </a:solidFill>
                <a:latin typeface="Amasis MT Pro Black" panose="02040A04050005020304" pitchFamily="18" charset="0"/>
                <a:ea typeface="ADLaM Display" panose="02010000000000000000" pitchFamily="2" charset="0"/>
                <a:cs typeface="ADLaM Display" panose="02010000000000000000" pitchFamily="2" charset="0"/>
              </a:rPr>
              <a:t> AI: Revolutionising Diabetes Prevention Through Smart Digital Health in the UK</a:t>
            </a:r>
            <a:br>
              <a:rPr lang="en-GB" sz="900" b="1" dirty="0"/>
            </a:br>
            <a:r>
              <a:rPr lang="en-GB" sz="600" b="1" kern="100" dirty="0">
                <a:solidFill>
                  <a:schemeClr val="tx1"/>
                </a:solidFill>
                <a:latin typeface="Arial" panose="020B0604020202020204" pitchFamily="34" charset="0"/>
                <a:ea typeface="ADLaM Display" panose="02010000000000000000" pitchFamily="2" charset="0"/>
                <a:cs typeface="Arial" panose="020B0604020202020204" pitchFamily="34" charset="0"/>
              </a:rPr>
              <a:t>Student Name: Darshankumar Patel   Student ID: </a:t>
            </a:r>
            <a:r>
              <a:rPr lang="en-GB" sz="600" b="1" kern="100">
                <a:solidFill>
                  <a:schemeClr val="tx1"/>
                </a:solidFill>
                <a:latin typeface="Arial" panose="020B0604020202020204" pitchFamily="34" charset="0"/>
                <a:ea typeface="ADLaM Display" panose="02010000000000000000" pitchFamily="2" charset="0"/>
                <a:cs typeface="Arial" panose="020B0604020202020204" pitchFamily="34" charset="0"/>
              </a:rPr>
              <a:t>2515501 Module Code – LCHS7009 Module </a:t>
            </a:r>
            <a:r>
              <a:rPr lang="en-GB" sz="600" b="1" kern="100" dirty="0">
                <a:solidFill>
                  <a:schemeClr val="tx1"/>
                </a:solidFill>
                <a:latin typeface="Arial" panose="020B0604020202020204" pitchFamily="34" charset="0"/>
                <a:ea typeface="ADLaM Display" panose="02010000000000000000" pitchFamily="2" charset="0"/>
                <a:cs typeface="Arial" panose="020B0604020202020204" pitchFamily="34" charset="0"/>
              </a:rPr>
              <a:t>Name: Population health and digital health </a:t>
            </a:r>
            <a:r>
              <a:rPr lang="en-GB" sz="600" b="1" kern="100">
                <a:solidFill>
                  <a:schemeClr val="tx1"/>
                </a:solidFill>
                <a:latin typeface="Arial" panose="020B0604020202020204" pitchFamily="34" charset="0"/>
                <a:ea typeface="ADLaM Display" panose="02010000000000000000" pitchFamily="2" charset="0"/>
                <a:cs typeface="Arial" panose="020B0604020202020204" pitchFamily="34" charset="0"/>
              </a:rPr>
              <a:t>promotion   </a:t>
            </a:r>
            <a:br>
              <a:rPr lang="en-GB" sz="600" b="1" kern="100">
                <a:solidFill>
                  <a:schemeClr val="tx1"/>
                </a:solidFill>
                <a:latin typeface="Arial" panose="020B0604020202020204" pitchFamily="34" charset="0"/>
                <a:ea typeface="ADLaM Display" panose="02010000000000000000" pitchFamily="2" charset="0"/>
                <a:cs typeface="Arial" panose="020B0604020202020204" pitchFamily="34" charset="0"/>
              </a:rPr>
            </a:br>
            <a:r>
              <a:rPr lang="en-GB" sz="600" b="1" kern="100">
                <a:solidFill>
                  <a:schemeClr val="tx1"/>
                </a:solidFill>
                <a:latin typeface="Arial" panose="020B0604020202020204" pitchFamily="34" charset="0"/>
                <a:ea typeface="ADLaM Display" panose="02010000000000000000" pitchFamily="2" charset="0"/>
                <a:cs typeface="Arial" panose="020B0604020202020204" pitchFamily="34" charset="0"/>
              </a:rPr>
              <a:t> </a:t>
            </a:r>
            <a:r>
              <a:rPr lang="en-US" sz="600" b="1" dirty="0">
                <a:solidFill>
                  <a:schemeClr val="tx1"/>
                </a:solidFill>
                <a:latin typeface="Arial" panose="020B0604020202020204" pitchFamily="34" charset="0"/>
                <a:ea typeface="ADLaM Display" panose="02010000000000000000" pitchFamily="2" charset="0"/>
                <a:cs typeface="Arial" panose="020B0604020202020204" pitchFamily="34" charset="0"/>
              </a:rPr>
              <a:t>Program: MSc in Public Health and Social Care</a:t>
            </a:r>
            <a:br>
              <a:rPr lang="en-US" sz="600" dirty="0">
                <a:solidFill>
                  <a:schemeClr val="tx1"/>
                </a:solidFill>
              </a:rPr>
            </a:br>
            <a:endParaRPr lang="en-IN" sz="800" b="1" u="sng" dirty="0">
              <a:ln w="0"/>
              <a:solidFill>
                <a:schemeClr val="tx1"/>
              </a:solidFill>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20" name="Table 19">
            <a:extLst>
              <a:ext uri="{FF2B5EF4-FFF2-40B4-BE49-F238E27FC236}">
                <a16:creationId xmlns:a16="http://schemas.microsoft.com/office/drawing/2014/main" id="{863B26B3-7CED-2B36-9D01-47C463C77695}"/>
              </a:ext>
            </a:extLst>
          </p:cNvPr>
          <p:cNvGraphicFramePr>
            <a:graphicFrameLocks noGrp="1"/>
          </p:cNvGraphicFramePr>
          <p:nvPr>
            <p:extLst>
              <p:ext uri="{D42A27DB-BD31-4B8C-83A1-F6EECF244321}">
                <p14:modId xmlns:p14="http://schemas.microsoft.com/office/powerpoint/2010/main" val="1891692319"/>
              </p:ext>
            </p:extLst>
          </p:nvPr>
        </p:nvGraphicFramePr>
        <p:xfrm>
          <a:off x="6875" y="295374"/>
          <a:ext cx="3942127" cy="3525128"/>
        </p:xfrm>
        <a:graphic>
          <a:graphicData uri="http://schemas.openxmlformats.org/drawingml/2006/table">
            <a:tbl>
              <a:tblPr firstRow="1" bandRow="1">
                <a:tableStyleId>{16D9F66E-5EB9-4882-86FB-DCBF35E3C3E4}</a:tableStyleId>
              </a:tblPr>
              <a:tblGrid>
                <a:gridCol w="3942127">
                  <a:extLst>
                    <a:ext uri="{9D8B030D-6E8A-4147-A177-3AD203B41FA5}">
                      <a16:colId xmlns:a16="http://schemas.microsoft.com/office/drawing/2014/main" val="732200885"/>
                    </a:ext>
                  </a:extLst>
                </a:gridCol>
              </a:tblGrid>
              <a:tr h="1261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700" b="1" u="sng"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rial" panose="020B0604020202020204" pitchFamily="34" charset="0"/>
                          <a:cs typeface="Arial" panose="020B0604020202020204" pitchFamily="34" charset="0"/>
                        </a:rPr>
                        <a:t>1. BACKGROUND</a:t>
                      </a:r>
                      <a:endParaRPr lang="en-IN" sz="700" b="1" u="sng"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rial" panose="020B0604020202020204" pitchFamily="34" charset="0"/>
                        <a:ea typeface="Calibri" panose="020F0502020204030204" pitchFamily="34" charset="0"/>
                        <a:cs typeface="Arial" panose="020B0604020202020204" pitchFamily="34" charset="0"/>
                      </a:endParaRPr>
                    </a:p>
                  </a:txBody>
                  <a:tcPr marL="63305" marR="63305" marT="31652" marB="31652">
                    <a:gradFill>
                      <a:gsLst>
                        <a:gs pos="0">
                          <a:schemeClr val="accent5">
                            <a:lumMod val="5000"/>
                            <a:lumOff val="95000"/>
                          </a:schemeClr>
                        </a:gs>
                        <a:gs pos="74000">
                          <a:srgbClr val="FFFF00"/>
                        </a:gs>
                        <a:gs pos="83000">
                          <a:srgbClr val="DCC5ED"/>
                        </a:gs>
                        <a:gs pos="100000">
                          <a:schemeClr val="accent5">
                            <a:lumMod val="30000"/>
                            <a:lumOff val="70000"/>
                          </a:schemeClr>
                        </a:gs>
                      </a:gsLst>
                      <a:path path="shape">
                        <a:fillToRect l="50000" t="50000" r="50000" b="50000"/>
                      </a:path>
                    </a:gradFill>
                  </a:tcPr>
                </a:tc>
                <a:extLst>
                  <a:ext uri="{0D108BD9-81ED-4DB2-BD59-A6C34878D82A}">
                    <a16:rowId xmlns:a16="http://schemas.microsoft.com/office/drawing/2014/main" val="3787053808"/>
                  </a:ext>
                </a:extLst>
              </a:tr>
              <a:tr h="2242165">
                <a:tc>
                  <a:txBody>
                    <a:bodyPr/>
                    <a:lstStyle/>
                    <a:p>
                      <a:pPr algn="just"/>
                      <a:r>
                        <a:rPr lang="en-US" sz="600" b="1" u="sng" kern="1200" dirty="0">
                          <a:solidFill>
                            <a:schemeClr val="dk1"/>
                          </a:solidFill>
                          <a:effectLst/>
                          <a:latin typeface="Arial" panose="020B0604020202020204" pitchFamily="34" charset="0"/>
                          <a:ea typeface="+mn-ea"/>
                          <a:cs typeface="Arial" panose="020B0604020202020204" pitchFamily="34" charset="0"/>
                        </a:rPr>
                        <a:t>Scale of the Public Health Problem: </a:t>
                      </a:r>
                      <a:r>
                        <a:rPr lang="en-US" sz="600" kern="1200" dirty="0">
                          <a:solidFill>
                            <a:schemeClr val="dk1"/>
                          </a:solidFill>
                          <a:effectLst/>
                          <a:latin typeface="Arial" panose="020B0604020202020204" pitchFamily="34" charset="0"/>
                          <a:ea typeface="+mn-ea"/>
                          <a:cs typeface="Arial" panose="020B0604020202020204" pitchFamily="34" charset="0"/>
                        </a:rPr>
                        <a:t>Diabetes mellitus is one of the most significant public health challenges in the UK, affecting approximately 4.7 million people, including those living with diagnosed and undiagnosed type 2 diabetes or pre-diabetes (Diabetes UK, 2025). The condition increases the risk of cardiovascular disease, kidney failure, blindness, lower-limb amputation, and premature mortality, while placing substantial pressure on NHS services and healthcare expenditure (</a:t>
                      </a:r>
                      <a:r>
                        <a:rPr lang="en-GB" sz="600" kern="1200" dirty="0">
                          <a:solidFill>
                            <a:schemeClr val="dk1"/>
                          </a:solidFill>
                          <a:effectLst/>
                          <a:latin typeface="Arial" panose="020B0604020202020204" pitchFamily="34" charset="0"/>
                          <a:ea typeface="+mn-ea"/>
                          <a:cs typeface="Arial" panose="020B0604020202020204" pitchFamily="34" charset="0"/>
                        </a:rPr>
                        <a:t>Kerr et al, 2019)</a:t>
                      </a:r>
                      <a:r>
                        <a:rPr lang="en-US" sz="600" kern="1200" dirty="0">
                          <a:solidFill>
                            <a:schemeClr val="dk1"/>
                          </a:solidFill>
                          <a:effectLst/>
                          <a:latin typeface="Arial" panose="020B0604020202020204" pitchFamily="34" charset="0"/>
                          <a:ea typeface="+mn-ea"/>
                          <a:cs typeface="Arial" panose="020B0604020202020204" pitchFamily="34" charset="0"/>
                        </a:rPr>
                        <a:t>. Rising obesity rates, physical inactivity, unhealthy diets, and an ageing population continue to increase diabetes prevalence (</a:t>
                      </a:r>
                      <a:r>
                        <a:rPr lang="en-GB" sz="600" kern="1200" dirty="0" err="1">
                          <a:solidFill>
                            <a:schemeClr val="dk1"/>
                          </a:solidFill>
                          <a:effectLst/>
                          <a:latin typeface="Arial" panose="020B0604020202020204" pitchFamily="34" charset="0"/>
                          <a:ea typeface="+mn-ea"/>
                          <a:cs typeface="Arial" panose="020B0604020202020204" pitchFamily="34" charset="0"/>
                        </a:rPr>
                        <a:t>Zghebi</a:t>
                      </a:r>
                      <a:r>
                        <a:rPr lang="en-GB" sz="600" kern="1200" dirty="0">
                          <a:solidFill>
                            <a:schemeClr val="dk1"/>
                          </a:solidFill>
                          <a:effectLst/>
                          <a:latin typeface="Arial" panose="020B0604020202020204" pitchFamily="34" charset="0"/>
                          <a:ea typeface="+mn-ea"/>
                          <a:cs typeface="Arial" panose="020B0604020202020204" pitchFamily="34" charset="0"/>
                        </a:rPr>
                        <a:t> et al, 2017)</a:t>
                      </a:r>
                      <a:r>
                        <a:rPr lang="en-US" sz="600" kern="1200" dirty="0">
                          <a:solidFill>
                            <a:schemeClr val="dk1"/>
                          </a:solidFill>
                          <a:effectLst/>
                          <a:latin typeface="Arial" panose="020B0604020202020204" pitchFamily="34" charset="0"/>
                          <a:ea typeface="+mn-ea"/>
                          <a:cs typeface="Arial" panose="020B0604020202020204" pitchFamily="34" charset="0"/>
                        </a:rPr>
                        <a:t>. Preventing type 2 diabetes through early identification, lifestyle modification, and timely intervention is therefore a national public health priority (</a:t>
                      </a:r>
                      <a:r>
                        <a:rPr lang="en-GB" sz="600" kern="1200" dirty="0">
                          <a:solidFill>
                            <a:schemeClr val="dk1"/>
                          </a:solidFill>
                          <a:effectLst/>
                          <a:latin typeface="Arial" panose="020B0604020202020204" pitchFamily="34" charset="0"/>
                          <a:ea typeface="+mn-ea"/>
                          <a:cs typeface="Arial" panose="020B0604020202020204" pitchFamily="34" charset="0"/>
                        </a:rPr>
                        <a:t>Kerr et al, 2019)</a:t>
                      </a:r>
                      <a:r>
                        <a:rPr lang="en-US" sz="600" kern="1200" dirty="0">
                          <a:solidFill>
                            <a:schemeClr val="dk1"/>
                          </a:solidFill>
                          <a:effectLst/>
                          <a:latin typeface="Arial" panose="020B0604020202020204" pitchFamily="34" charset="0"/>
                          <a:ea typeface="+mn-ea"/>
                          <a:cs typeface="Arial" panose="020B0604020202020204" pitchFamily="34" charset="0"/>
                        </a:rPr>
                        <a:t>. Digital health technologies are increasingly recognised as effective tools for supporting prevention, promoting healthier behaviours, and improving long-term self-management.</a:t>
                      </a:r>
                    </a:p>
                    <a:p>
                      <a:pPr algn="just"/>
                      <a:r>
                        <a:rPr lang="en-US" sz="600" b="1" u="sng" kern="1200" dirty="0">
                          <a:solidFill>
                            <a:schemeClr val="dk1"/>
                          </a:solidFill>
                          <a:effectLst/>
                          <a:latin typeface="Arial" panose="020B0604020202020204" pitchFamily="34" charset="0"/>
                          <a:ea typeface="+mn-ea"/>
                          <a:cs typeface="Arial" panose="020B0604020202020204" pitchFamily="34" charset="0"/>
                        </a:rPr>
                        <a:t>Non-Digital Interventions</a:t>
                      </a:r>
                      <a:endParaRPr lang="en-US" sz="600" u="sng" kern="1200" dirty="0">
                        <a:solidFill>
                          <a:schemeClr val="dk1"/>
                        </a:solidFill>
                        <a:effectLst/>
                        <a:latin typeface="Arial" panose="020B0604020202020204" pitchFamily="34" charset="0"/>
                        <a:ea typeface="+mn-ea"/>
                        <a:cs typeface="Arial" panose="020B0604020202020204" pitchFamily="34" charset="0"/>
                      </a:endParaRP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Healthy eating education and weight management programmes (</a:t>
                      </a:r>
                      <a:r>
                        <a:rPr lang="en-GB" sz="600" kern="1200" dirty="0" err="1">
                          <a:solidFill>
                            <a:schemeClr val="dk1"/>
                          </a:solidFill>
                          <a:effectLst/>
                          <a:latin typeface="Arial" panose="020B0604020202020204" pitchFamily="34" charset="0"/>
                          <a:ea typeface="+mn-ea"/>
                          <a:cs typeface="Arial" panose="020B0604020202020204" pitchFamily="34" charset="0"/>
                        </a:rPr>
                        <a:t>Rhoon</a:t>
                      </a:r>
                      <a:r>
                        <a:rPr lang="en-GB" sz="600" kern="1200" dirty="0">
                          <a:solidFill>
                            <a:schemeClr val="dk1"/>
                          </a:solidFill>
                          <a:effectLst/>
                          <a:latin typeface="Arial" panose="020B0604020202020204" pitchFamily="34" charset="0"/>
                          <a:ea typeface="+mn-ea"/>
                          <a:cs typeface="Arial" panose="020B0604020202020204" pitchFamily="34" charset="0"/>
                        </a:rPr>
                        <a:t> et al, 2020)</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Regular physical activity and structured exercise initiatives (</a:t>
                      </a:r>
                      <a:r>
                        <a:rPr lang="en-GB" sz="600" kern="1200" dirty="0">
                          <a:solidFill>
                            <a:schemeClr val="dk1"/>
                          </a:solidFill>
                          <a:effectLst/>
                          <a:latin typeface="Arial" panose="020B0604020202020204" pitchFamily="34" charset="0"/>
                          <a:ea typeface="+mn-ea"/>
                          <a:cs typeface="Arial" panose="020B0604020202020204" pitchFamily="34" charset="0"/>
                        </a:rPr>
                        <a:t>Gao et al, 2026)</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Smoking cessation and alcohol reduction support (</a:t>
                      </a:r>
                      <a:r>
                        <a:rPr lang="en-GB" sz="600" kern="1200" dirty="0" err="1">
                          <a:solidFill>
                            <a:schemeClr val="dk1"/>
                          </a:solidFill>
                          <a:effectLst/>
                          <a:latin typeface="Arial" panose="020B0604020202020204" pitchFamily="34" charset="0"/>
                          <a:ea typeface="+mn-ea"/>
                          <a:cs typeface="Arial" panose="020B0604020202020204" pitchFamily="34" charset="0"/>
                        </a:rPr>
                        <a:t>Rhoon</a:t>
                      </a:r>
                      <a:r>
                        <a:rPr lang="en-GB" sz="600" kern="1200" dirty="0">
                          <a:solidFill>
                            <a:schemeClr val="dk1"/>
                          </a:solidFill>
                          <a:effectLst/>
                          <a:latin typeface="Arial" panose="020B0604020202020204" pitchFamily="34" charset="0"/>
                          <a:ea typeface="+mn-ea"/>
                          <a:cs typeface="Arial" panose="020B0604020202020204" pitchFamily="34" charset="0"/>
                        </a:rPr>
                        <a:t> et al, 2020)</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Routine diabetes screening through GP practices and the NHS Health Check programme.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Face-to-face education and counselling from healthcare professionals (</a:t>
                      </a:r>
                      <a:r>
                        <a:rPr lang="en-GB" sz="600" kern="1200" dirty="0">
                          <a:solidFill>
                            <a:schemeClr val="dk1"/>
                          </a:solidFill>
                          <a:effectLst/>
                          <a:latin typeface="Arial" panose="020B0604020202020204" pitchFamily="34" charset="0"/>
                          <a:ea typeface="+mn-ea"/>
                          <a:cs typeface="Arial" panose="020B0604020202020204" pitchFamily="34" charset="0"/>
                        </a:rPr>
                        <a:t>Gao et al, 2026)</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Community-based lifestyle intervention programmes and peer support groups (</a:t>
                      </a:r>
                      <a:r>
                        <a:rPr lang="en-GB" sz="600" kern="1200" dirty="0" err="1">
                          <a:solidFill>
                            <a:schemeClr val="dk1"/>
                          </a:solidFill>
                          <a:effectLst/>
                          <a:latin typeface="Arial" panose="020B0604020202020204" pitchFamily="34" charset="0"/>
                          <a:ea typeface="+mn-ea"/>
                          <a:cs typeface="Arial" panose="020B0604020202020204" pitchFamily="34" charset="0"/>
                        </a:rPr>
                        <a:t>Rhoon</a:t>
                      </a:r>
                      <a:r>
                        <a:rPr lang="en-GB" sz="600" kern="1200" dirty="0">
                          <a:solidFill>
                            <a:schemeClr val="dk1"/>
                          </a:solidFill>
                          <a:effectLst/>
                          <a:latin typeface="Arial" panose="020B0604020202020204" pitchFamily="34" charset="0"/>
                          <a:ea typeface="+mn-ea"/>
                          <a:cs typeface="Arial" panose="020B0604020202020204" pitchFamily="34" charset="0"/>
                        </a:rPr>
                        <a:t> et al, 2020)</a:t>
                      </a:r>
                      <a:r>
                        <a:rPr lang="en-US" sz="600" kern="1200" dirty="0">
                          <a:solidFill>
                            <a:schemeClr val="dk1"/>
                          </a:solidFill>
                          <a:effectLst/>
                          <a:latin typeface="Arial" panose="020B0604020202020204" pitchFamily="34" charset="0"/>
                          <a:ea typeface="+mn-ea"/>
                          <a:cs typeface="Arial" panose="020B0604020202020204" pitchFamily="34" charset="0"/>
                        </a:rPr>
                        <a:t>. </a:t>
                      </a:r>
                    </a:p>
                    <a:p>
                      <a:pPr algn="just"/>
                      <a:r>
                        <a:rPr lang="en-US" sz="600" b="1" u="sng" kern="1200" dirty="0">
                          <a:solidFill>
                            <a:schemeClr val="dk1"/>
                          </a:solidFill>
                          <a:effectLst/>
                          <a:latin typeface="Arial" panose="020B0604020202020204" pitchFamily="34" charset="0"/>
                          <a:ea typeface="+mn-ea"/>
                          <a:cs typeface="Arial" panose="020B0604020202020204" pitchFamily="34" charset="0"/>
                        </a:rPr>
                        <a:t>Digital Interventions</a:t>
                      </a:r>
                      <a:endParaRPr lang="en-US" sz="600" u="sng" kern="1200" dirty="0">
                        <a:solidFill>
                          <a:schemeClr val="dk1"/>
                        </a:solidFill>
                        <a:effectLst/>
                        <a:latin typeface="Arial" panose="020B0604020202020204" pitchFamily="34" charset="0"/>
                        <a:ea typeface="+mn-ea"/>
                        <a:cs typeface="Arial" panose="020B0604020202020204" pitchFamily="34" charset="0"/>
                      </a:endParaRP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Mobile applications for diabetes prevention and self-management (</a:t>
                      </a:r>
                      <a:r>
                        <a:rPr lang="en-GB" sz="600" kern="1200" dirty="0">
                          <a:solidFill>
                            <a:schemeClr val="dk1"/>
                          </a:solidFill>
                          <a:effectLst/>
                          <a:latin typeface="Arial" panose="020B0604020202020204" pitchFamily="34" charset="0"/>
                          <a:ea typeface="+mn-ea"/>
                          <a:cs typeface="Arial" panose="020B0604020202020204" pitchFamily="34" charset="0"/>
                        </a:rPr>
                        <a:t>Murray et al, 2019)</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Wearable devices that monitor physical activity, sleep, and heart rate (</a:t>
                      </a:r>
                      <a:r>
                        <a:rPr lang="en-GB" sz="600" kern="1200" dirty="0">
                          <a:solidFill>
                            <a:schemeClr val="dk1"/>
                          </a:solidFill>
                          <a:effectLst/>
                          <a:latin typeface="Arial" panose="020B0604020202020204" pitchFamily="34" charset="0"/>
                          <a:ea typeface="+mn-ea"/>
                          <a:cs typeface="Arial" panose="020B0604020202020204" pitchFamily="34" charset="0"/>
                        </a:rPr>
                        <a:t>Steinman et al, 2020)</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Continuous Glucose Monitoring (CGM) systems (</a:t>
                      </a:r>
                      <a:r>
                        <a:rPr lang="en-GB" sz="600" kern="1200" dirty="0">
                          <a:solidFill>
                            <a:schemeClr val="dk1"/>
                          </a:solidFill>
                          <a:effectLst/>
                          <a:latin typeface="Arial" panose="020B0604020202020204" pitchFamily="34" charset="0"/>
                          <a:ea typeface="+mn-ea"/>
                          <a:cs typeface="Arial" panose="020B0604020202020204" pitchFamily="34" charset="0"/>
                        </a:rPr>
                        <a:t>Steinman et al, 2020)</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Artificial Intelligence (AI)-based diabetes risk prediction (</a:t>
                      </a:r>
                      <a:r>
                        <a:rPr lang="en-GB" sz="600" kern="1200" dirty="0">
                          <a:solidFill>
                            <a:schemeClr val="dk1"/>
                          </a:solidFill>
                          <a:effectLst/>
                          <a:latin typeface="Arial" panose="020B0604020202020204" pitchFamily="34" charset="0"/>
                          <a:ea typeface="+mn-ea"/>
                          <a:cs typeface="Arial" panose="020B0604020202020204" pitchFamily="34" charset="0"/>
                        </a:rPr>
                        <a:t>Murray et al, 2019)</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Telehealth and remote patient monitoring (</a:t>
                      </a:r>
                      <a:r>
                        <a:rPr lang="en-GB" sz="600" kern="1200" dirty="0">
                          <a:solidFill>
                            <a:schemeClr val="dk1"/>
                          </a:solidFill>
                          <a:effectLst/>
                          <a:latin typeface="Arial" panose="020B0604020202020204" pitchFamily="34" charset="0"/>
                          <a:ea typeface="+mn-ea"/>
                          <a:cs typeface="Arial" panose="020B0604020202020204" pitchFamily="34" charset="0"/>
                        </a:rPr>
                        <a:t>Steinman et al, 2020)</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Digital coaching, reminders, and personalised lifestyle recommendations (</a:t>
                      </a:r>
                      <a:r>
                        <a:rPr lang="en-GB" sz="600" kern="1200" dirty="0">
                          <a:solidFill>
                            <a:schemeClr val="dk1"/>
                          </a:solidFill>
                          <a:effectLst/>
                          <a:latin typeface="Arial" panose="020B0604020202020204" pitchFamily="34" charset="0"/>
                          <a:ea typeface="+mn-ea"/>
                          <a:cs typeface="Arial" panose="020B0604020202020204" pitchFamily="34" charset="0"/>
                        </a:rPr>
                        <a:t>Murray et al, 2019)</a:t>
                      </a:r>
                      <a:r>
                        <a:rPr lang="en-US" sz="600" kern="1200" dirty="0">
                          <a:solidFill>
                            <a:schemeClr val="dk1"/>
                          </a:solidFill>
                          <a:effectLst/>
                          <a:latin typeface="Arial" panose="020B0604020202020204" pitchFamily="34" charset="0"/>
                          <a:ea typeface="+mn-ea"/>
                          <a:cs typeface="Arial" panose="020B0604020202020204" pitchFamily="34" charset="0"/>
                        </a:rPr>
                        <a:t>. </a:t>
                      </a:r>
                    </a:p>
                    <a:p>
                      <a:pPr algn="just"/>
                      <a:r>
                        <a:rPr lang="en-US" sz="600" b="1" u="sng" kern="1200" dirty="0">
                          <a:solidFill>
                            <a:schemeClr val="dk1"/>
                          </a:solidFill>
                          <a:effectLst/>
                          <a:latin typeface="Arial" panose="020B0604020202020204" pitchFamily="34" charset="0"/>
                          <a:ea typeface="+mn-ea"/>
                          <a:cs typeface="Arial" panose="020B0604020202020204" pitchFamily="34" charset="0"/>
                        </a:rPr>
                        <a:t>Chosen Digital Health Intervention: GlucoGuardian AI</a:t>
                      </a:r>
                      <a:endParaRPr lang="en-US" sz="600" u="sng" kern="1200" dirty="0">
                        <a:solidFill>
                          <a:schemeClr val="dk1"/>
                        </a:solidFill>
                        <a:effectLst/>
                        <a:latin typeface="Arial" panose="020B0604020202020204" pitchFamily="34" charset="0"/>
                        <a:ea typeface="+mn-ea"/>
                        <a:cs typeface="Arial" panose="020B0604020202020204" pitchFamily="34" charset="0"/>
                      </a:endParaRP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Uses Artificial Intelligence to identify individuals at high risk of developing type 2 diabetes (</a:t>
                      </a:r>
                      <a:r>
                        <a:rPr lang="en-GB" sz="600" kern="1200" dirty="0">
                          <a:solidFill>
                            <a:schemeClr val="dk1"/>
                          </a:solidFill>
                          <a:effectLst/>
                          <a:latin typeface="Arial" panose="020B0604020202020204" pitchFamily="34" charset="0"/>
                          <a:ea typeface="+mn-ea"/>
                          <a:cs typeface="Arial" panose="020B0604020202020204" pitchFamily="34" charset="0"/>
                        </a:rPr>
                        <a:t>Steinman et al, 2020)</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Integrates with smartwatches and CGM devices for continuous real-time health monitoring (</a:t>
                      </a:r>
                      <a:r>
                        <a:rPr lang="en-GB" sz="600" kern="1200" dirty="0">
                          <a:solidFill>
                            <a:schemeClr val="dk1"/>
                          </a:solidFill>
                          <a:effectLst/>
                          <a:latin typeface="Arial" panose="020B0604020202020204" pitchFamily="34" charset="0"/>
                          <a:ea typeface="+mn-ea"/>
                          <a:cs typeface="Arial" panose="020B0604020202020204" pitchFamily="34" charset="0"/>
                        </a:rPr>
                        <a:t>Steinman et al, 2020)</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Provides personalised advice on diet, physical activity, sleep, hydration, stress management, and weight control (</a:t>
                      </a:r>
                      <a:r>
                        <a:rPr lang="en-GB" sz="600" kern="1200" dirty="0">
                          <a:solidFill>
                            <a:schemeClr val="dk1"/>
                          </a:solidFill>
                          <a:effectLst/>
                          <a:latin typeface="Arial" panose="020B0604020202020204" pitchFamily="34" charset="0"/>
                          <a:ea typeface="+mn-ea"/>
                          <a:cs typeface="Arial" panose="020B0604020202020204" pitchFamily="34" charset="0"/>
                        </a:rPr>
                        <a:t>Gao et al, 2026)</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Sends medication, glucose monitoring, and appointment reminders to improve adherence (</a:t>
                      </a:r>
                      <a:r>
                        <a:rPr lang="en-GB" sz="600" kern="1200" dirty="0">
                          <a:solidFill>
                            <a:schemeClr val="dk1"/>
                          </a:solidFill>
                          <a:effectLst/>
                          <a:latin typeface="Arial" panose="020B0604020202020204" pitchFamily="34" charset="0"/>
                          <a:ea typeface="+mn-ea"/>
                          <a:cs typeface="Arial" panose="020B0604020202020204" pitchFamily="34" charset="0"/>
                        </a:rPr>
                        <a:t>Steinman et al, 2020)</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Includes an AI virtual health coach, gamified health challenges, and weekly progress reports to encourage behaviour change (</a:t>
                      </a:r>
                      <a:r>
                        <a:rPr lang="en-GB" sz="600" kern="1200" dirty="0">
                          <a:solidFill>
                            <a:schemeClr val="dk1"/>
                          </a:solidFill>
                          <a:effectLst/>
                          <a:latin typeface="Arial" panose="020B0604020202020204" pitchFamily="34" charset="0"/>
                          <a:ea typeface="+mn-ea"/>
                          <a:cs typeface="Arial" panose="020B0604020202020204" pitchFamily="34" charset="0"/>
                        </a:rPr>
                        <a:t>Steinman et al, 2020)</a:t>
                      </a:r>
                      <a:r>
                        <a:rPr lang="en-US" sz="600" kern="1200" dirty="0">
                          <a:solidFill>
                            <a:schemeClr val="dk1"/>
                          </a:solidFill>
                          <a:effectLst/>
                          <a:latin typeface="Arial" panose="020B0604020202020204" pitchFamily="34" charset="0"/>
                          <a:ea typeface="+mn-ea"/>
                          <a:cs typeface="Arial" panose="020B0604020202020204" pitchFamily="34" charset="0"/>
                        </a:rPr>
                        <a:t>. </a:t>
                      </a:r>
                    </a:p>
                    <a:p>
                      <a:pPr marL="171450" lvl="0" indent="-171450" algn="just">
                        <a:buFont typeface="Arial" panose="020B0604020202020204" pitchFamily="34" charset="0"/>
                        <a:buChar char="•"/>
                      </a:pPr>
                      <a:r>
                        <a:rPr lang="en-US" sz="600" kern="1200" dirty="0">
                          <a:solidFill>
                            <a:schemeClr val="dk1"/>
                          </a:solidFill>
                          <a:effectLst/>
                          <a:latin typeface="Arial" panose="020B0604020202020204" pitchFamily="34" charset="0"/>
                          <a:ea typeface="+mn-ea"/>
                          <a:cs typeface="Arial" panose="020B0604020202020204" pitchFamily="34" charset="0"/>
                        </a:rPr>
                        <a:t>Enables remote monitoring by healthcare professionals and carers, supporting early intervention and reducing preventable diabetes complications and avoidable NHS hospital admissions (</a:t>
                      </a:r>
                      <a:r>
                        <a:rPr lang="en-GB" sz="600" kern="1200" dirty="0">
                          <a:solidFill>
                            <a:schemeClr val="dk1"/>
                          </a:solidFill>
                          <a:effectLst/>
                          <a:latin typeface="Arial" panose="020B0604020202020204" pitchFamily="34" charset="0"/>
                          <a:ea typeface="+mn-ea"/>
                          <a:cs typeface="Arial" panose="020B0604020202020204" pitchFamily="34" charset="0"/>
                        </a:rPr>
                        <a:t>Gao et al, 2026)</a:t>
                      </a:r>
                      <a:r>
                        <a:rPr lang="en-US" sz="600" kern="1200" dirty="0">
                          <a:solidFill>
                            <a:schemeClr val="dk1"/>
                          </a:solidFill>
                          <a:effectLst/>
                          <a:latin typeface="Arial" panose="020B0604020202020204" pitchFamily="34" charset="0"/>
                          <a:ea typeface="+mn-ea"/>
                          <a:cs typeface="Arial" panose="020B0604020202020204" pitchFamily="34" charset="0"/>
                        </a:rPr>
                        <a:t>.</a:t>
                      </a:r>
                    </a:p>
                  </a:txBody>
                  <a:tcPr marL="63305" marR="63305" marT="31652" marB="31652">
                    <a:gradFill flip="none" rotWithShape="1">
                      <a:gsLst>
                        <a:gs pos="0">
                          <a:schemeClr val="accent5">
                            <a:lumMod val="5000"/>
                            <a:lumOff val="95000"/>
                          </a:schemeClr>
                        </a:gs>
                        <a:gs pos="74000">
                          <a:schemeClr val="accent1">
                            <a:lumMod val="20000"/>
                            <a:lumOff val="80000"/>
                          </a:schemeClr>
                        </a:gs>
                        <a:gs pos="83000">
                          <a:srgbClr val="DCC5ED"/>
                        </a:gs>
                        <a:gs pos="100000">
                          <a:schemeClr val="accent5">
                            <a:lumMod val="30000"/>
                            <a:lumOff val="70000"/>
                          </a:schemeClr>
                        </a:gs>
                      </a:gsLst>
                      <a:path path="shape">
                        <a:fillToRect l="50000" t="50000" r="50000" b="50000"/>
                      </a:path>
                      <a:tileRect/>
                    </a:gradFill>
                  </a:tcPr>
                </a:tc>
                <a:extLst>
                  <a:ext uri="{0D108BD9-81ED-4DB2-BD59-A6C34878D82A}">
                    <a16:rowId xmlns:a16="http://schemas.microsoft.com/office/drawing/2014/main" val="465590072"/>
                  </a:ext>
                </a:extLst>
              </a:tr>
            </a:tbl>
          </a:graphicData>
        </a:graphic>
      </p:graphicFrame>
      <p:graphicFrame>
        <p:nvGraphicFramePr>
          <p:cNvPr id="21" name="Table 20">
            <a:extLst>
              <a:ext uri="{FF2B5EF4-FFF2-40B4-BE49-F238E27FC236}">
                <a16:creationId xmlns:a16="http://schemas.microsoft.com/office/drawing/2014/main" id="{3F6E2B13-F87A-80D2-8991-1C150BCC182A}"/>
              </a:ext>
            </a:extLst>
          </p:cNvPr>
          <p:cNvGraphicFramePr>
            <a:graphicFrameLocks noGrp="1"/>
          </p:cNvGraphicFramePr>
          <p:nvPr>
            <p:extLst>
              <p:ext uri="{D42A27DB-BD31-4B8C-83A1-F6EECF244321}">
                <p14:modId xmlns:p14="http://schemas.microsoft.com/office/powerpoint/2010/main" val="3259752312"/>
              </p:ext>
            </p:extLst>
          </p:nvPr>
        </p:nvGraphicFramePr>
        <p:xfrm>
          <a:off x="-12649" y="4457635"/>
          <a:ext cx="4599722" cy="2702168"/>
        </p:xfrm>
        <a:graphic>
          <a:graphicData uri="http://schemas.openxmlformats.org/drawingml/2006/table">
            <a:tbl>
              <a:tblPr firstRow="1" bandRow="1">
                <a:tableStyleId>{E8B1032C-EA38-4F05-BA0D-38AFFFC7BED3}</a:tableStyleId>
              </a:tblPr>
              <a:tblGrid>
                <a:gridCol w="4599722">
                  <a:extLst>
                    <a:ext uri="{9D8B030D-6E8A-4147-A177-3AD203B41FA5}">
                      <a16:colId xmlns:a16="http://schemas.microsoft.com/office/drawing/2014/main" val="4034442244"/>
                    </a:ext>
                  </a:extLst>
                </a:gridCol>
              </a:tblGrid>
              <a:tr h="162826">
                <a:tc>
                  <a:txBody>
                    <a:bodyPr/>
                    <a:lstStyle/>
                    <a:p>
                      <a:pPr algn="ctr"/>
                      <a:r>
                        <a:rPr lang="en-GB" sz="700" b="1" u="sng"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3. BEHAVIOUR CHANGE THEORY</a:t>
                      </a:r>
                      <a:endParaRPr lang="en-IN" sz="700" b="1" u="sng"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a:txBody>
                  <a:tcPr marL="63305" marR="63305" marT="31652" marB="31652">
                    <a:gradFill flip="none" rotWithShape="1">
                      <a:gsLst>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tcPr>
                </a:tc>
                <a:extLst>
                  <a:ext uri="{0D108BD9-81ED-4DB2-BD59-A6C34878D82A}">
                    <a16:rowId xmlns:a16="http://schemas.microsoft.com/office/drawing/2014/main" val="1449644135"/>
                  </a:ext>
                </a:extLst>
              </a:tr>
              <a:tr h="2005942">
                <a:tc>
                  <a:txBody>
                    <a:bodyPr/>
                    <a:lstStyle/>
                    <a:p>
                      <a:pPr algn="just"/>
                      <a:r>
                        <a:rPr lang="en-US" sz="600" b="1" kern="1200" dirty="0">
                          <a:solidFill>
                            <a:schemeClr val="tx1"/>
                          </a:solidFill>
                          <a:effectLst/>
                          <a:latin typeface="Arial" panose="020B0604020202020204" pitchFamily="34" charset="0"/>
                          <a:ea typeface="+mn-ea"/>
                          <a:cs typeface="Arial" panose="020B0604020202020204" pitchFamily="34" charset="0"/>
                        </a:rPr>
                        <a:t>Transtheoretical Model (TTM): </a:t>
                      </a:r>
                      <a:r>
                        <a:rPr lang="en-US" sz="600" kern="1200" dirty="0">
                          <a:solidFill>
                            <a:schemeClr val="tx1"/>
                          </a:solidFill>
                          <a:effectLst/>
                          <a:latin typeface="Arial" panose="020B0604020202020204" pitchFamily="34" charset="0"/>
                          <a:ea typeface="+mn-ea"/>
                          <a:cs typeface="Arial" panose="020B0604020202020204" pitchFamily="34" charset="0"/>
                        </a:rPr>
                        <a:t>The Transtheoretical Model (TTM), also known as the Stages of Change Model, is one of the most widely used behaviour change theories in health promotion and is highly applicable to diabetes prevention (</a:t>
                      </a:r>
                      <a:r>
                        <a:rPr lang="en-GB" sz="600" kern="1200" dirty="0">
                          <a:solidFill>
                            <a:schemeClr val="tx1"/>
                          </a:solidFill>
                          <a:effectLst/>
                          <a:latin typeface="Arial" panose="020B0604020202020204" pitchFamily="34" charset="0"/>
                          <a:ea typeface="+mn-ea"/>
                          <a:cs typeface="Arial" panose="020B0604020202020204" pitchFamily="34" charset="0"/>
                        </a:rPr>
                        <a:t>Krebs et al, 2019)</a:t>
                      </a:r>
                      <a:r>
                        <a:rPr lang="en-US" sz="600" kern="1200" dirty="0">
                          <a:solidFill>
                            <a:schemeClr val="tx1"/>
                          </a:solidFill>
                          <a:effectLst/>
                          <a:latin typeface="Arial" panose="020B0604020202020204" pitchFamily="34" charset="0"/>
                          <a:ea typeface="+mn-ea"/>
                          <a:cs typeface="Arial" panose="020B0604020202020204" pitchFamily="34" charset="0"/>
                        </a:rPr>
                        <a:t>. Developed by Prochaska and DiClemente, the model suggests that behavior change is a gradual process rather than a single event. Individuals move through a series of stages as they adopt and maintain healthier behaviours, including precontemplation, contemplation, preparation, action, maintenance, and sometimes relapse (</a:t>
                      </a:r>
                      <a:r>
                        <a:rPr lang="en-GB" sz="600" kern="1200" dirty="0">
                          <a:solidFill>
                            <a:schemeClr val="tx1"/>
                          </a:solidFill>
                          <a:effectLst/>
                          <a:latin typeface="Arial" panose="020B0604020202020204" pitchFamily="34" charset="0"/>
                          <a:ea typeface="+mn-ea"/>
                          <a:cs typeface="Arial" panose="020B0604020202020204" pitchFamily="34" charset="0"/>
                        </a:rPr>
                        <a:t>Hunter, 2024)</a:t>
                      </a:r>
                      <a:r>
                        <a:rPr lang="en-US" sz="600" kern="1200" dirty="0">
                          <a:solidFill>
                            <a:schemeClr val="tx1"/>
                          </a:solidFill>
                          <a:effectLst/>
                          <a:latin typeface="Arial" panose="020B0604020202020204" pitchFamily="34" charset="0"/>
                          <a:ea typeface="+mn-ea"/>
                          <a:cs typeface="Arial" panose="020B0604020202020204" pitchFamily="34" charset="0"/>
                        </a:rPr>
                        <a:t>. The model recognizes that people differ in their readiness to change and therefore require interventions tailored to their current stage. This person-</a:t>
                      </a:r>
                      <a:r>
                        <a:rPr lang="en-US" sz="600" kern="1200" dirty="0" err="1">
                          <a:solidFill>
                            <a:schemeClr val="tx1"/>
                          </a:solidFill>
                          <a:effectLst/>
                          <a:latin typeface="Arial" panose="020B0604020202020204" pitchFamily="34" charset="0"/>
                          <a:ea typeface="+mn-ea"/>
                          <a:cs typeface="Arial" panose="020B0604020202020204" pitchFamily="34" charset="0"/>
                        </a:rPr>
                        <a:t>centred</a:t>
                      </a:r>
                      <a:r>
                        <a:rPr lang="en-US" sz="600" kern="1200" dirty="0">
                          <a:solidFill>
                            <a:schemeClr val="tx1"/>
                          </a:solidFill>
                          <a:effectLst/>
                          <a:latin typeface="Arial" panose="020B0604020202020204" pitchFamily="34" charset="0"/>
                          <a:ea typeface="+mn-ea"/>
                          <a:cs typeface="Arial" panose="020B0604020202020204" pitchFamily="34" charset="0"/>
                        </a:rPr>
                        <a:t> approach makes TTM particularly suitable for digital health interventions such as GlucoGuardian AI, as the app can continuously assess user progress and deliver personalised support at each stage of behaviours change (</a:t>
                      </a:r>
                      <a:r>
                        <a:rPr lang="en-GB" sz="600" kern="1200" dirty="0">
                          <a:solidFill>
                            <a:schemeClr val="tx1"/>
                          </a:solidFill>
                          <a:effectLst/>
                          <a:latin typeface="Arial" panose="020B0604020202020204" pitchFamily="34" charset="0"/>
                          <a:ea typeface="+mn-ea"/>
                          <a:cs typeface="Arial" panose="020B0604020202020204" pitchFamily="34" charset="0"/>
                        </a:rPr>
                        <a:t>Alzeidan et al, 2019)</a:t>
                      </a:r>
                      <a:r>
                        <a:rPr lang="en-US" sz="600" kern="1200" dirty="0">
                          <a:solidFill>
                            <a:schemeClr val="tx1"/>
                          </a:solidFill>
                          <a:effectLst/>
                          <a:latin typeface="Arial" panose="020B0604020202020204" pitchFamily="34" charset="0"/>
                          <a:ea typeface="+mn-ea"/>
                          <a:cs typeface="Arial" panose="020B0604020202020204" pitchFamily="34" charset="0"/>
                        </a:rPr>
                        <a:t>. Through artificial intelligence, wearable technology, personalised feedback, reminders, goal setting, and progress tracking, the app encourages users to gradually improve their diet, physical activity, weight management, sleep, medication adherence, and glucose monitoring (</a:t>
                      </a:r>
                      <a:r>
                        <a:rPr lang="en-GB" sz="600" kern="1200" dirty="0">
                          <a:solidFill>
                            <a:schemeClr val="tx1"/>
                          </a:solidFill>
                          <a:effectLst/>
                          <a:latin typeface="Arial" panose="020B0604020202020204" pitchFamily="34" charset="0"/>
                          <a:ea typeface="+mn-ea"/>
                          <a:cs typeface="Arial" panose="020B0604020202020204" pitchFamily="34" charset="0"/>
                        </a:rPr>
                        <a:t>Krebs et al, 2019)</a:t>
                      </a:r>
                      <a:r>
                        <a:rPr lang="en-US" sz="600" kern="1200" dirty="0">
                          <a:solidFill>
                            <a:schemeClr val="tx1"/>
                          </a:solidFill>
                          <a:effectLst/>
                          <a:latin typeface="Arial" panose="020B0604020202020204" pitchFamily="34" charset="0"/>
                          <a:ea typeface="+mn-ea"/>
                          <a:cs typeface="Arial" panose="020B0604020202020204" pitchFamily="34" charset="0"/>
                        </a:rPr>
                        <a:t>. By adapting recommendations according to users' changing needs and motivation, GlucoGuardian AI supports long-term behaviour change rather than short-term lifestyle improvements. This aligns with public health goals of preventing type 2 diabetes, reducing complications, and improving self-management through sustained healthy behaviours (</a:t>
                      </a:r>
                      <a:r>
                        <a:rPr lang="en-GB" sz="600" kern="1200" dirty="0">
                          <a:solidFill>
                            <a:schemeClr val="tx1"/>
                          </a:solidFill>
                          <a:effectLst/>
                          <a:latin typeface="Arial" panose="020B0604020202020204" pitchFamily="34" charset="0"/>
                          <a:ea typeface="+mn-ea"/>
                          <a:cs typeface="Arial" panose="020B0604020202020204" pitchFamily="34" charset="0"/>
                        </a:rPr>
                        <a:t>Hunter, 2024)</a:t>
                      </a:r>
                      <a:r>
                        <a:rPr lang="en-US" sz="600" kern="1200" dirty="0">
                          <a:solidFill>
                            <a:schemeClr val="tx1"/>
                          </a:solidFill>
                          <a:effectLst/>
                          <a:latin typeface="Arial" panose="020B0604020202020204" pitchFamily="34" charset="0"/>
                          <a:ea typeface="+mn-ea"/>
                          <a:cs typeface="Arial" panose="020B0604020202020204" pitchFamily="34" charset="0"/>
                        </a:rPr>
                        <a:t>.</a:t>
                      </a:r>
                    </a:p>
                    <a:p>
                      <a:pPr algn="just"/>
                      <a:r>
                        <a:rPr lang="en-US" sz="600" b="1" u="sng" kern="1200" dirty="0">
                          <a:solidFill>
                            <a:schemeClr val="tx1"/>
                          </a:solidFill>
                          <a:effectLst/>
                          <a:latin typeface="Arial" panose="020B0604020202020204" pitchFamily="34" charset="0"/>
                          <a:ea typeface="+mn-ea"/>
                          <a:cs typeface="Arial" panose="020B0604020202020204" pitchFamily="34" charset="0"/>
                        </a:rPr>
                        <a:t>Stages of the Transtheoretical Model (TTM)</a:t>
                      </a:r>
                      <a:endParaRPr lang="en-US" sz="600" u="sng" kern="1200" dirty="0">
                        <a:solidFill>
                          <a:schemeClr val="tx1"/>
                        </a:solidFill>
                        <a:effectLst/>
                        <a:latin typeface="Arial" panose="020B0604020202020204" pitchFamily="34" charset="0"/>
                        <a:ea typeface="+mn-ea"/>
                        <a:cs typeface="Arial" panose="020B0604020202020204" pitchFamily="34" charset="0"/>
                      </a:endParaRPr>
                    </a:p>
                    <a:p>
                      <a:pPr lvl="0" algn="just"/>
                      <a:r>
                        <a:rPr lang="en-US" sz="600" b="1" kern="1200" dirty="0">
                          <a:solidFill>
                            <a:schemeClr val="tx1"/>
                          </a:solidFill>
                          <a:effectLst/>
                          <a:latin typeface="Arial" panose="020B0604020202020204" pitchFamily="34" charset="0"/>
                          <a:ea typeface="+mn-ea"/>
                          <a:cs typeface="Arial" panose="020B0604020202020204" pitchFamily="34" charset="0"/>
                        </a:rPr>
                        <a:t>Precontemplation:</a:t>
                      </a:r>
                      <a:r>
                        <a:rPr lang="en-US" sz="600" kern="1200" dirty="0">
                          <a:solidFill>
                            <a:schemeClr val="tx1"/>
                          </a:solidFill>
                          <a:effectLst/>
                          <a:latin typeface="Arial" panose="020B0604020202020204" pitchFamily="34" charset="0"/>
                          <a:ea typeface="+mn-ea"/>
                          <a:cs typeface="Arial" panose="020B0604020202020204" pitchFamily="34" charset="0"/>
                        </a:rPr>
                        <a:t> The app raises awareness of diabetes risk using AI-powered risk assessments, helping users </a:t>
                      </a:r>
                      <a:r>
                        <a:rPr lang="en-US" sz="600" kern="1200" dirty="0" err="1">
                          <a:solidFill>
                            <a:schemeClr val="tx1"/>
                          </a:solidFill>
                          <a:effectLst/>
                          <a:latin typeface="Arial" panose="020B0604020202020204" pitchFamily="34" charset="0"/>
                          <a:ea typeface="+mn-ea"/>
                          <a:cs typeface="Arial" panose="020B0604020202020204" pitchFamily="34" charset="0"/>
                        </a:rPr>
                        <a:t>recognise</a:t>
                      </a:r>
                      <a:r>
                        <a:rPr lang="en-US" sz="600" kern="1200" dirty="0">
                          <a:solidFill>
                            <a:schemeClr val="tx1"/>
                          </a:solidFill>
                          <a:effectLst/>
                          <a:latin typeface="Arial" panose="020B0604020202020204" pitchFamily="34" charset="0"/>
                          <a:ea typeface="+mn-ea"/>
                          <a:cs typeface="Arial" panose="020B0604020202020204" pitchFamily="34" charset="0"/>
                        </a:rPr>
                        <a:t> the importance of lifestyle change before symptoms develop (</a:t>
                      </a:r>
                      <a:r>
                        <a:rPr lang="en-GB" sz="600" kern="1200" dirty="0">
                          <a:solidFill>
                            <a:schemeClr val="tx1"/>
                          </a:solidFill>
                          <a:effectLst/>
                          <a:latin typeface="Arial" panose="020B0604020202020204" pitchFamily="34" charset="0"/>
                          <a:ea typeface="+mn-ea"/>
                          <a:cs typeface="Arial" panose="020B0604020202020204" pitchFamily="34" charset="0"/>
                        </a:rPr>
                        <a:t>Dunkel et al, 2025)</a:t>
                      </a:r>
                      <a:r>
                        <a:rPr lang="en-US" sz="600" kern="1200" dirty="0">
                          <a:solidFill>
                            <a:schemeClr val="tx1"/>
                          </a:solidFill>
                          <a:effectLst/>
                          <a:latin typeface="Arial" panose="020B0604020202020204" pitchFamily="34" charset="0"/>
                          <a:ea typeface="+mn-ea"/>
                          <a:cs typeface="Arial" panose="020B0604020202020204" pitchFamily="34" charset="0"/>
                        </a:rPr>
                        <a:t>. </a:t>
                      </a:r>
                    </a:p>
                    <a:p>
                      <a:pPr lvl="0" algn="just"/>
                      <a:r>
                        <a:rPr lang="en-US" sz="600" b="1" kern="1200" dirty="0">
                          <a:solidFill>
                            <a:schemeClr val="tx1"/>
                          </a:solidFill>
                          <a:effectLst/>
                          <a:latin typeface="Arial" panose="020B0604020202020204" pitchFamily="34" charset="0"/>
                          <a:ea typeface="+mn-ea"/>
                          <a:cs typeface="Arial" panose="020B0604020202020204" pitchFamily="34" charset="0"/>
                        </a:rPr>
                        <a:t>Contemplation:</a:t>
                      </a:r>
                      <a:r>
                        <a:rPr lang="en-US" sz="600" kern="1200" dirty="0">
                          <a:solidFill>
                            <a:schemeClr val="tx1"/>
                          </a:solidFill>
                          <a:effectLst/>
                          <a:latin typeface="Arial" panose="020B0604020202020204" pitchFamily="34" charset="0"/>
                          <a:ea typeface="+mn-ea"/>
                          <a:cs typeface="Arial" panose="020B0604020202020204" pitchFamily="34" charset="0"/>
                        </a:rPr>
                        <a:t> Personalised health reports, educational resources, and virtual coaching encourage users to consider adopting healthier eating, physical activity, and weight management behaviours (</a:t>
                      </a:r>
                      <a:r>
                        <a:rPr lang="en-GB" sz="600" kern="1200" dirty="0">
                          <a:solidFill>
                            <a:schemeClr val="tx1"/>
                          </a:solidFill>
                          <a:effectLst/>
                          <a:latin typeface="Arial" panose="020B0604020202020204" pitchFamily="34" charset="0"/>
                          <a:ea typeface="+mn-ea"/>
                          <a:cs typeface="Arial" panose="020B0604020202020204" pitchFamily="34" charset="0"/>
                        </a:rPr>
                        <a:t>Hunter, 2024)</a:t>
                      </a:r>
                      <a:r>
                        <a:rPr lang="en-US" sz="600" kern="1200" dirty="0">
                          <a:solidFill>
                            <a:schemeClr val="tx1"/>
                          </a:solidFill>
                          <a:effectLst/>
                          <a:latin typeface="Arial" panose="020B0604020202020204" pitchFamily="34" charset="0"/>
                          <a:ea typeface="+mn-ea"/>
                          <a:cs typeface="Arial" panose="020B0604020202020204" pitchFamily="34" charset="0"/>
                        </a:rPr>
                        <a:t>. </a:t>
                      </a:r>
                    </a:p>
                    <a:p>
                      <a:pPr lvl="0" algn="just"/>
                      <a:r>
                        <a:rPr lang="en-US" sz="600" b="1" kern="1200" dirty="0">
                          <a:solidFill>
                            <a:schemeClr val="tx1"/>
                          </a:solidFill>
                          <a:effectLst/>
                          <a:latin typeface="Arial" panose="020B0604020202020204" pitchFamily="34" charset="0"/>
                          <a:ea typeface="+mn-ea"/>
                          <a:cs typeface="Arial" panose="020B0604020202020204" pitchFamily="34" charset="0"/>
                        </a:rPr>
                        <a:t>Preparation:</a:t>
                      </a:r>
                      <a:r>
                        <a:rPr lang="en-US" sz="600" kern="1200" dirty="0">
                          <a:solidFill>
                            <a:schemeClr val="tx1"/>
                          </a:solidFill>
                          <a:effectLst/>
                          <a:latin typeface="Arial" panose="020B0604020202020204" pitchFamily="34" charset="0"/>
                          <a:ea typeface="+mn-ea"/>
                          <a:cs typeface="Arial" panose="020B0604020202020204" pitchFamily="34" charset="0"/>
                        </a:rPr>
                        <a:t> GlucoGuardian AI helps users set realistic health goals, develop personalised meal plans and exercise programmes, and schedule reminders to prepare for behaviours change (</a:t>
                      </a:r>
                      <a:r>
                        <a:rPr lang="en-GB" sz="600" kern="1200" dirty="0">
                          <a:solidFill>
                            <a:schemeClr val="tx1"/>
                          </a:solidFill>
                          <a:effectLst/>
                          <a:latin typeface="Arial" panose="020B0604020202020204" pitchFamily="34" charset="0"/>
                          <a:ea typeface="+mn-ea"/>
                          <a:cs typeface="Arial" panose="020B0604020202020204" pitchFamily="34" charset="0"/>
                        </a:rPr>
                        <a:t>Dunkel et al, 2025)</a:t>
                      </a:r>
                      <a:r>
                        <a:rPr lang="en-US" sz="600" kern="1200" dirty="0">
                          <a:solidFill>
                            <a:schemeClr val="tx1"/>
                          </a:solidFill>
                          <a:effectLst/>
                          <a:latin typeface="Arial" panose="020B0604020202020204" pitchFamily="34" charset="0"/>
                          <a:ea typeface="+mn-ea"/>
                          <a:cs typeface="Arial" panose="020B0604020202020204" pitchFamily="34" charset="0"/>
                        </a:rPr>
                        <a:t>. </a:t>
                      </a:r>
                    </a:p>
                    <a:p>
                      <a:pPr lvl="0" algn="just"/>
                      <a:r>
                        <a:rPr lang="en-US" sz="600" b="1" kern="1200" dirty="0">
                          <a:solidFill>
                            <a:schemeClr val="tx1"/>
                          </a:solidFill>
                          <a:effectLst/>
                          <a:latin typeface="Arial" panose="020B0604020202020204" pitchFamily="34" charset="0"/>
                          <a:ea typeface="+mn-ea"/>
                          <a:cs typeface="Arial" panose="020B0604020202020204" pitchFamily="34" charset="0"/>
                        </a:rPr>
                        <a:t>Action:</a:t>
                      </a:r>
                      <a:r>
                        <a:rPr lang="en-US" sz="600" kern="1200" dirty="0">
                          <a:solidFill>
                            <a:schemeClr val="tx1"/>
                          </a:solidFill>
                          <a:effectLst/>
                          <a:latin typeface="Arial" panose="020B0604020202020204" pitchFamily="34" charset="0"/>
                          <a:ea typeface="+mn-ea"/>
                          <a:cs typeface="Arial" panose="020B0604020202020204" pitchFamily="34" charset="0"/>
                        </a:rPr>
                        <a:t> Users actively follow personalised recommendations, monitor glucose levels, track physical activity and sleep, receive medication reminders, and complete gamified health challenges (</a:t>
                      </a:r>
                      <a:r>
                        <a:rPr lang="en-GB" sz="600" kern="1200" dirty="0">
                          <a:solidFill>
                            <a:schemeClr val="tx1"/>
                          </a:solidFill>
                          <a:effectLst/>
                          <a:latin typeface="Arial" panose="020B0604020202020204" pitchFamily="34" charset="0"/>
                          <a:ea typeface="+mn-ea"/>
                          <a:cs typeface="Arial" panose="020B0604020202020204" pitchFamily="34" charset="0"/>
                        </a:rPr>
                        <a:t>Krebs et al, 2019)</a:t>
                      </a:r>
                      <a:r>
                        <a:rPr lang="en-US" sz="600" kern="1200" dirty="0">
                          <a:solidFill>
                            <a:schemeClr val="tx1"/>
                          </a:solidFill>
                          <a:effectLst/>
                          <a:latin typeface="Arial" panose="020B0604020202020204" pitchFamily="34" charset="0"/>
                          <a:ea typeface="+mn-ea"/>
                          <a:cs typeface="Arial" panose="020B0604020202020204" pitchFamily="34" charset="0"/>
                        </a:rPr>
                        <a:t>. </a:t>
                      </a:r>
                    </a:p>
                    <a:p>
                      <a:pPr lvl="0" algn="just"/>
                      <a:r>
                        <a:rPr lang="en-US" sz="600" b="1" kern="1200" dirty="0">
                          <a:solidFill>
                            <a:schemeClr val="tx1"/>
                          </a:solidFill>
                          <a:effectLst/>
                          <a:latin typeface="Arial" panose="020B0604020202020204" pitchFamily="34" charset="0"/>
                          <a:ea typeface="+mn-ea"/>
                          <a:cs typeface="Arial" panose="020B0604020202020204" pitchFamily="34" charset="0"/>
                        </a:rPr>
                        <a:t>Maintenance:</a:t>
                      </a:r>
                      <a:r>
                        <a:rPr lang="en-US" sz="600" kern="1200" dirty="0">
                          <a:solidFill>
                            <a:schemeClr val="tx1"/>
                          </a:solidFill>
                          <a:effectLst/>
                          <a:latin typeface="Arial" panose="020B0604020202020204" pitchFamily="34" charset="0"/>
                          <a:ea typeface="+mn-ea"/>
                          <a:cs typeface="Arial" panose="020B0604020202020204" pitchFamily="34" charset="0"/>
                        </a:rPr>
                        <a:t> Weekly progress reports, motivational rewards, continuous monitoring, and ongoing AI coaching help users maintain healthy behaviours and prevent relapse (</a:t>
                      </a:r>
                      <a:r>
                        <a:rPr lang="en-GB" sz="600" kern="1200" dirty="0">
                          <a:solidFill>
                            <a:schemeClr val="tx1"/>
                          </a:solidFill>
                          <a:effectLst/>
                          <a:latin typeface="Arial" panose="020B0604020202020204" pitchFamily="34" charset="0"/>
                          <a:ea typeface="+mn-ea"/>
                          <a:cs typeface="Arial" panose="020B0604020202020204" pitchFamily="34" charset="0"/>
                        </a:rPr>
                        <a:t>Alzeidan et al, 2019)</a:t>
                      </a:r>
                      <a:r>
                        <a:rPr lang="en-US" sz="600" kern="1200" dirty="0">
                          <a:solidFill>
                            <a:schemeClr val="tx1"/>
                          </a:solidFill>
                          <a:effectLst/>
                          <a:latin typeface="Arial" panose="020B0604020202020204" pitchFamily="34" charset="0"/>
                          <a:ea typeface="+mn-ea"/>
                          <a:cs typeface="Arial" panose="020B0604020202020204" pitchFamily="34" charset="0"/>
                        </a:rPr>
                        <a:t>. </a:t>
                      </a:r>
                    </a:p>
                    <a:p>
                      <a:pPr lvl="0" algn="just"/>
                      <a:r>
                        <a:rPr lang="en-US" sz="600" b="1" kern="1200" dirty="0">
                          <a:solidFill>
                            <a:schemeClr val="tx1"/>
                          </a:solidFill>
                          <a:effectLst/>
                          <a:latin typeface="Arial" panose="020B0604020202020204" pitchFamily="34" charset="0"/>
                          <a:ea typeface="+mn-ea"/>
                          <a:cs typeface="Arial" panose="020B0604020202020204" pitchFamily="34" charset="0"/>
                        </a:rPr>
                        <a:t>Relapse:</a:t>
                      </a:r>
                      <a:r>
                        <a:rPr lang="en-US" sz="600" kern="1200" dirty="0">
                          <a:solidFill>
                            <a:schemeClr val="tx1"/>
                          </a:solidFill>
                          <a:effectLst/>
                          <a:latin typeface="Arial" panose="020B0604020202020204" pitchFamily="34" charset="0"/>
                          <a:ea typeface="+mn-ea"/>
                          <a:cs typeface="Arial" panose="020B0604020202020204" pitchFamily="34" charset="0"/>
                        </a:rPr>
                        <a:t> If unhealthy behaviours return or glucose trends worsen, the app provides supportive reminders, revised action plans, and alerts healthcare professionals when additional intervention is required, helping users regain healthy habits quickly (</a:t>
                      </a:r>
                      <a:r>
                        <a:rPr lang="en-GB" sz="600" kern="1200" dirty="0">
                          <a:solidFill>
                            <a:schemeClr val="tx1"/>
                          </a:solidFill>
                          <a:effectLst/>
                          <a:latin typeface="Arial" panose="020B0604020202020204" pitchFamily="34" charset="0"/>
                          <a:ea typeface="+mn-ea"/>
                          <a:cs typeface="Arial" panose="020B0604020202020204" pitchFamily="34" charset="0"/>
                        </a:rPr>
                        <a:t>Dunkel et al, 2025)</a:t>
                      </a:r>
                      <a:r>
                        <a:rPr lang="en-US" sz="600" kern="1200" dirty="0">
                          <a:solidFill>
                            <a:schemeClr val="tx1"/>
                          </a:solidFill>
                          <a:effectLst/>
                          <a:latin typeface="Arial" panose="020B0604020202020204" pitchFamily="34" charset="0"/>
                          <a:ea typeface="+mn-ea"/>
                          <a:cs typeface="Arial" panose="020B0604020202020204" pitchFamily="34" charset="0"/>
                        </a:rPr>
                        <a:t>. </a:t>
                      </a:r>
                    </a:p>
                  </a:txBody>
                  <a:tcPr marL="63305" marR="63305" marT="31652" marB="31652">
                    <a:gradFill flip="none" rotWithShape="1">
                      <a:gsLst>
                        <a:gs pos="0">
                          <a:schemeClr val="accent5">
                            <a:lumMod val="0"/>
                            <a:lumOff val="100000"/>
                          </a:schemeClr>
                        </a:gs>
                        <a:gs pos="35000">
                          <a:srgbClr val="DCC5ED"/>
                        </a:gs>
                        <a:gs pos="100000">
                          <a:schemeClr val="accent6">
                            <a:lumMod val="40000"/>
                            <a:lumOff val="60000"/>
                          </a:schemeClr>
                        </a:gs>
                      </a:gsLst>
                      <a:path path="shape">
                        <a:fillToRect l="50000" t="50000" r="50000" b="50000"/>
                      </a:path>
                      <a:tileRect/>
                    </a:gradFill>
                  </a:tcPr>
                </a:tc>
                <a:extLst>
                  <a:ext uri="{0D108BD9-81ED-4DB2-BD59-A6C34878D82A}">
                    <a16:rowId xmlns:a16="http://schemas.microsoft.com/office/drawing/2014/main" val="3383058316"/>
                  </a:ext>
                </a:extLst>
              </a:tr>
            </a:tbl>
          </a:graphicData>
        </a:graphic>
      </p:graphicFrame>
      <p:graphicFrame>
        <p:nvGraphicFramePr>
          <p:cNvPr id="23" name="Table 22">
            <a:extLst>
              <a:ext uri="{FF2B5EF4-FFF2-40B4-BE49-F238E27FC236}">
                <a16:creationId xmlns:a16="http://schemas.microsoft.com/office/drawing/2014/main" id="{4C8D0BEA-F3E6-5023-5371-4B0809462D58}"/>
              </a:ext>
            </a:extLst>
          </p:cNvPr>
          <p:cNvGraphicFramePr>
            <a:graphicFrameLocks noGrp="1"/>
          </p:cNvGraphicFramePr>
          <p:nvPr>
            <p:extLst>
              <p:ext uri="{D42A27DB-BD31-4B8C-83A1-F6EECF244321}">
                <p14:modId xmlns:p14="http://schemas.microsoft.com/office/powerpoint/2010/main" val="1198140891"/>
              </p:ext>
            </p:extLst>
          </p:nvPr>
        </p:nvGraphicFramePr>
        <p:xfrm>
          <a:off x="3949002" y="292951"/>
          <a:ext cx="2901373" cy="2634593"/>
        </p:xfrm>
        <a:graphic>
          <a:graphicData uri="http://schemas.openxmlformats.org/drawingml/2006/table">
            <a:tbl>
              <a:tblPr firstRow="1" bandRow="1">
                <a:tableStyleId>{16D9F66E-5EB9-4882-86FB-DCBF35E3C3E4}</a:tableStyleId>
              </a:tblPr>
              <a:tblGrid>
                <a:gridCol w="2901373">
                  <a:extLst>
                    <a:ext uri="{9D8B030D-6E8A-4147-A177-3AD203B41FA5}">
                      <a16:colId xmlns:a16="http://schemas.microsoft.com/office/drawing/2014/main" val="1105943586"/>
                    </a:ext>
                  </a:extLst>
                </a:gridCol>
              </a:tblGrid>
              <a:tr h="159468">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700" b="1" u="sng" cap="none" spc="0" dirty="0">
                          <a:ln w="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2. HEALTH PROMOTION VALUES AND PRINCIPLES</a:t>
                      </a:r>
                    </a:p>
                  </a:txBody>
                  <a:tcPr marL="63305" marR="63305" marT="31652" marB="31652">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tcPr>
                </a:tc>
                <a:extLst>
                  <a:ext uri="{0D108BD9-81ED-4DB2-BD59-A6C34878D82A}">
                    <a16:rowId xmlns:a16="http://schemas.microsoft.com/office/drawing/2014/main" val="373941783"/>
                  </a:ext>
                </a:extLst>
              </a:tr>
              <a:tr h="2464609">
                <a:tc>
                  <a:txBody>
                    <a:bodyPr/>
                    <a:lstStyle/>
                    <a:p>
                      <a:pPr algn="just"/>
                      <a:r>
                        <a:rPr lang="en-GB" sz="600" b="1" u="sng" kern="1200" dirty="0">
                          <a:solidFill>
                            <a:schemeClr val="dk1"/>
                          </a:solidFill>
                          <a:effectLst/>
                          <a:latin typeface="Arial" panose="020B0604020202020204" pitchFamily="34" charset="0"/>
                          <a:ea typeface="+mn-ea"/>
                          <a:cs typeface="Arial" panose="020B0604020202020204" pitchFamily="34" charset="0"/>
                        </a:rPr>
                        <a:t>Health Promotion values and principles Alignment with </a:t>
                      </a:r>
                      <a:r>
                        <a:rPr lang="en-GB" sz="600" b="1" u="sng" kern="1200" dirty="0" err="1">
                          <a:solidFill>
                            <a:schemeClr val="dk1"/>
                          </a:solidFill>
                          <a:effectLst/>
                          <a:latin typeface="Arial" panose="020B0604020202020204" pitchFamily="34" charset="0"/>
                          <a:ea typeface="+mn-ea"/>
                          <a:cs typeface="Arial" panose="020B0604020202020204" pitchFamily="34" charset="0"/>
                        </a:rPr>
                        <a:t>GlucoGuardian</a:t>
                      </a:r>
                      <a:r>
                        <a:rPr lang="en-GB" sz="600" b="1" u="sng" kern="1200" dirty="0">
                          <a:solidFill>
                            <a:schemeClr val="dk1"/>
                          </a:solidFill>
                          <a:effectLst/>
                          <a:latin typeface="Arial" panose="020B0604020202020204" pitchFamily="34" charset="0"/>
                          <a:ea typeface="+mn-ea"/>
                          <a:cs typeface="Arial" panose="020B0604020202020204" pitchFamily="34" charset="0"/>
                        </a:rPr>
                        <a:t> AI</a:t>
                      </a:r>
                      <a:endParaRPr lang="en-US" sz="600" u="sng" kern="1200" dirty="0">
                        <a:solidFill>
                          <a:schemeClr val="dk1"/>
                        </a:solidFill>
                        <a:effectLst/>
                        <a:latin typeface="Arial" panose="020B0604020202020204" pitchFamily="34" charset="0"/>
                        <a:ea typeface="+mn-ea"/>
                        <a:cs typeface="Arial" panose="020B0604020202020204" pitchFamily="34" charset="0"/>
                      </a:endParaRPr>
                    </a:p>
                    <a:p>
                      <a:pPr lvl="0" algn="just"/>
                      <a:r>
                        <a:rPr lang="en-US" sz="600" b="1" kern="1200" dirty="0">
                          <a:solidFill>
                            <a:schemeClr val="dk1"/>
                          </a:solidFill>
                          <a:effectLst/>
                          <a:latin typeface="Arial" panose="020B0604020202020204" pitchFamily="34" charset="0"/>
                          <a:ea typeface="+mn-ea"/>
                          <a:cs typeface="Arial" panose="020B0604020202020204" pitchFamily="34" charset="0"/>
                        </a:rPr>
                        <a:t>Empowerment:</a:t>
                      </a:r>
                      <a:r>
                        <a:rPr lang="en-US" sz="600" kern="1200" dirty="0">
                          <a:solidFill>
                            <a:schemeClr val="dk1"/>
                          </a:solidFill>
                          <a:effectLst/>
                          <a:latin typeface="Arial" panose="020B0604020202020204" pitchFamily="34" charset="0"/>
                          <a:ea typeface="+mn-ea"/>
                          <a:cs typeface="Arial" panose="020B0604020202020204" pitchFamily="34" charset="0"/>
                        </a:rPr>
                        <a:t> GlucoGuardian AI empowers individuals to take control of their health by providing personalised feedback, self-monitoring tools, and AI-driven lifestyle recommendations that support informed decision-making (</a:t>
                      </a:r>
                      <a:r>
                        <a:rPr lang="en-GB" sz="600" kern="1200" dirty="0">
                          <a:solidFill>
                            <a:schemeClr val="dk1"/>
                          </a:solidFill>
                          <a:effectLst/>
                          <a:latin typeface="Arial" panose="020B0604020202020204" pitchFamily="34" charset="0"/>
                          <a:ea typeface="+mn-ea"/>
                          <a:cs typeface="Arial" panose="020B0604020202020204" pitchFamily="34" charset="0"/>
                        </a:rPr>
                        <a:t>O'Neil, 2019)</a:t>
                      </a:r>
                      <a:r>
                        <a:rPr lang="en-US" sz="600" kern="1200" dirty="0">
                          <a:solidFill>
                            <a:schemeClr val="dk1"/>
                          </a:solidFill>
                          <a:effectLst/>
                          <a:latin typeface="Arial" panose="020B0604020202020204" pitchFamily="34" charset="0"/>
                          <a:ea typeface="+mn-ea"/>
                          <a:cs typeface="Arial" panose="020B0604020202020204" pitchFamily="34" charset="0"/>
                        </a:rPr>
                        <a:t>. </a:t>
                      </a:r>
                    </a:p>
                    <a:p>
                      <a:pPr lvl="0" algn="just"/>
                      <a:r>
                        <a:rPr lang="en-US" sz="600" b="1" kern="1200" dirty="0">
                          <a:solidFill>
                            <a:schemeClr val="dk1"/>
                          </a:solidFill>
                          <a:effectLst/>
                          <a:latin typeface="Arial" panose="020B0604020202020204" pitchFamily="34" charset="0"/>
                          <a:ea typeface="+mn-ea"/>
                          <a:cs typeface="Arial" panose="020B0604020202020204" pitchFamily="34" charset="0"/>
                        </a:rPr>
                        <a:t>Prevention:</a:t>
                      </a:r>
                      <a:r>
                        <a:rPr lang="en-US" sz="600" kern="1200" dirty="0">
                          <a:solidFill>
                            <a:schemeClr val="dk1"/>
                          </a:solidFill>
                          <a:effectLst/>
                          <a:latin typeface="Arial" panose="020B0604020202020204" pitchFamily="34" charset="0"/>
                          <a:ea typeface="+mn-ea"/>
                          <a:cs typeface="Arial" panose="020B0604020202020204" pitchFamily="34" charset="0"/>
                        </a:rPr>
                        <a:t> The app focuses on primary prevention by identifying individuals at high risk of developing type 2 diabetes and promoting healthy lifestyle changes before the disease develops (</a:t>
                      </a:r>
                      <a:r>
                        <a:rPr lang="en-GB" sz="600" kern="1200" dirty="0">
                          <a:solidFill>
                            <a:schemeClr val="dk1"/>
                          </a:solidFill>
                          <a:effectLst/>
                          <a:latin typeface="Arial" panose="020B0604020202020204" pitchFamily="34" charset="0"/>
                          <a:ea typeface="+mn-ea"/>
                          <a:cs typeface="Arial" panose="020B0604020202020204" pitchFamily="34" charset="0"/>
                        </a:rPr>
                        <a:t>O'Neil, 2019)</a:t>
                      </a:r>
                      <a:r>
                        <a:rPr lang="en-US" sz="600" kern="1200" dirty="0">
                          <a:solidFill>
                            <a:schemeClr val="dk1"/>
                          </a:solidFill>
                          <a:effectLst/>
                          <a:latin typeface="Arial" panose="020B0604020202020204" pitchFamily="34" charset="0"/>
                          <a:ea typeface="+mn-ea"/>
                          <a:cs typeface="Arial" panose="020B0604020202020204" pitchFamily="34" charset="0"/>
                        </a:rPr>
                        <a:t>. </a:t>
                      </a:r>
                    </a:p>
                    <a:p>
                      <a:pPr lvl="0" algn="just"/>
                      <a:r>
                        <a:rPr lang="en-US" sz="600" b="1" kern="1200" dirty="0">
                          <a:solidFill>
                            <a:schemeClr val="dk1"/>
                          </a:solidFill>
                          <a:effectLst/>
                          <a:latin typeface="Arial" panose="020B0604020202020204" pitchFamily="34" charset="0"/>
                          <a:ea typeface="+mn-ea"/>
                          <a:cs typeface="Arial" panose="020B0604020202020204" pitchFamily="34" charset="0"/>
                        </a:rPr>
                        <a:t>Health Promotion:</a:t>
                      </a:r>
                      <a:r>
                        <a:rPr lang="en-US" sz="600" kern="1200" dirty="0">
                          <a:solidFill>
                            <a:schemeClr val="dk1"/>
                          </a:solidFill>
                          <a:effectLst/>
                          <a:latin typeface="Arial" panose="020B0604020202020204" pitchFamily="34" charset="0"/>
                          <a:ea typeface="+mn-ea"/>
                          <a:cs typeface="Arial" panose="020B0604020202020204" pitchFamily="34" charset="0"/>
                        </a:rPr>
                        <a:t> It encourages healthier behaviours through personalised meal plans, physical activity guidance, sleep monitoring, hydration reminders, stress management, and weight management support (</a:t>
                      </a:r>
                      <a:r>
                        <a:rPr lang="en-GB" sz="600" kern="1200" dirty="0">
                          <a:solidFill>
                            <a:schemeClr val="dk1"/>
                          </a:solidFill>
                          <a:effectLst/>
                          <a:latin typeface="Arial" panose="020B0604020202020204" pitchFamily="34" charset="0"/>
                          <a:ea typeface="+mn-ea"/>
                          <a:cs typeface="Arial" panose="020B0604020202020204" pitchFamily="34" charset="0"/>
                        </a:rPr>
                        <a:t>Koh et al, 2021)</a:t>
                      </a:r>
                      <a:r>
                        <a:rPr lang="en-US" sz="600" kern="1200" dirty="0">
                          <a:solidFill>
                            <a:schemeClr val="dk1"/>
                          </a:solidFill>
                          <a:effectLst/>
                          <a:latin typeface="Arial" panose="020B0604020202020204" pitchFamily="34" charset="0"/>
                          <a:ea typeface="+mn-ea"/>
                          <a:cs typeface="Arial" panose="020B0604020202020204" pitchFamily="34" charset="0"/>
                        </a:rPr>
                        <a:t>. </a:t>
                      </a:r>
                    </a:p>
                    <a:p>
                      <a:pPr lvl="0" algn="just"/>
                      <a:r>
                        <a:rPr lang="en-US" sz="600" b="1" kern="1200" dirty="0">
                          <a:solidFill>
                            <a:schemeClr val="dk1"/>
                          </a:solidFill>
                          <a:effectLst/>
                          <a:latin typeface="Arial" panose="020B0604020202020204" pitchFamily="34" charset="0"/>
                          <a:ea typeface="+mn-ea"/>
                          <a:cs typeface="Arial" panose="020B0604020202020204" pitchFamily="34" charset="0"/>
                        </a:rPr>
                        <a:t>Equity:</a:t>
                      </a:r>
                      <a:r>
                        <a:rPr lang="en-US" sz="600" kern="1200" dirty="0">
                          <a:solidFill>
                            <a:schemeClr val="dk1"/>
                          </a:solidFill>
                          <a:effectLst/>
                          <a:latin typeface="Arial" panose="020B0604020202020204" pitchFamily="34" charset="0"/>
                          <a:ea typeface="+mn-ea"/>
                          <a:cs typeface="Arial" panose="020B0604020202020204" pitchFamily="34" charset="0"/>
                        </a:rPr>
                        <a:t> The app promotes equitable access by incorporating multilingual options, voice assistance, caregiver access, and NHS-funded wearable devices for high-risk populations to reduce health inequalities (</a:t>
                      </a:r>
                      <a:r>
                        <a:rPr lang="en-GB" sz="600" kern="1200" dirty="0">
                          <a:solidFill>
                            <a:schemeClr val="dk1"/>
                          </a:solidFill>
                          <a:effectLst/>
                          <a:latin typeface="Arial" panose="020B0604020202020204" pitchFamily="34" charset="0"/>
                          <a:ea typeface="+mn-ea"/>
                          <a:cs typeface="Arial" panose="020B0604020202020204" pitchFamily="34" charset="0"/>
                        </a:rPr>
                        <a:t>Yardley et al, 2016)</a:t>
                      </a:r>
                      <a:r>
                        <a:rPr lang="en-US" sz="600" kern="1200" dirty="0">
                          <a:solidFill>
                            <a:schemeClr val="dk1"/>
                          </a:solidFill>
                          <a:effectLst/>
                          <a:latin typeface="Arial" panose="020B0604020202020204" pitchFamily="34" charset="0"/>
                          <a:ea typeface="+mn-ea"/>
                          <a:cs typeface="Arial" panose="020B0604020202020204" pitchFamily="34" charset="0"/>
                        </a:rPr>
                        <a:t>. </a:t>
                      </a:r>
                    </a:p>
                    <a:p>
                      <a:pPr lvl="0" algn="just"/>
                      <a:r>
                        <a:rPr lang="en-US" sz="600" b="1" kern="1200" dirty="0">
                          <a:solidFill>
                            <a:schemeClr val="dk1"/>
                          </a:solidFill>
                          <a:effectLst/>
                          <a:latin typeface="Arial" panose="020B0604020202020204" pitchFamily="34" charset="0"/>
                          <a:ea typeface="+mn-ea"/>
                          <a:cs typeface="Arial" panose="020B0604020202020204" pitchFamily="34" charset="0"/>
                        </a:rPr>
                        <a:t>Participation:</a:t>
                      </a:r>
                      <a:r>
                        <a:rPr lang="en-US" sz="600" kern="1200" dirty="0">
                          <a:solidFill>
                            <a:schemeClr val="dk1"/>
                          </a:solidFill>
                          <a:effectLst/>
                          <a:latin typeface="Arial" panose="020B0604020202020204" pitchFamily="34" charset="0"/>
                          <a:ea typeface="+mn-ea"/>
                          <a:cs typeface="Arial" panose="020B0604020202020204" pitchFamily="34" charset="0"/>
                        </a:rPr>
                        <a:t> Users actively participate in managing their health by tracking progress, completing health challenges, setting personal goals, and engaging with the AI health coach (</a:t>
                      </a:r>
                      <a:r>
                        <a:rPr lang="en-GB" sz="600" kern="1200" dirty="0">
                          <a:solidFill>
                            <a:schemeClr val="dk1"/>
                          </a:solidFill>
                          <a:effectLst/>
                          <a:latin typeface="Arial" panose="020B0604020202020204" pitchFamily="34" charset="0"/>
                          <a:ea typeface="+mn-ea"/>
                          <a:cs typeface="Arial" panose="020B0604020202020204" pitchFamily="34" charset="0"/>
                        </a:rPr>
                        <a:t>Koh et al, 2021)</a:t>
                      </a:r>
                      <a:r>
                        <a:rPr lang="en-US" sz="600" kern="1200" dirty="0">
                          <a:solidFill>
                            <a:schemeClr val="dk1"/>
                          </a:solidFill>
                          <a:effectLst/>
                          <a:latin typeface="Arial" panose="020B0604020202020204" pitchFamily="34" charset="0"/>
                          <a:ea typeface="+mn-ea"/>
                          <a:cs typeface="Arial" panose="020B0604020202020204" pitchFamily="34" charset="0"/>
                        </a:rPr>
                        <a:t>. </a:t>
                      </a:r>
                    </a:p>
                    <a:p>
                      <a:pPr lvl="0" algn="just"/>
                      <a:r>
                        <a:rPr lang="en-US" sz="600" b="1" kern="1200" dirty="0">
                          <a:solidFill>
                            <a:schemeClr val="dk1"/>
                          </a:solidFill>
                          <a:effectLst/>
                          <a:latin typeface="Arial" panose="020B0604020202020204" pitchFamily="34" charset="0"/>
                          <a:ea typeface="+mn-ea"/>
                          <a:cs typeface="Arial" panose="020B0604020202020204" pitchFamily="34" charset="0"/>
                        </a:rPr>
                        <a:t>Person-</a:t>
                      </a:r>
                      <a:r>
                        <a:rPr lang="en-US" sz="600" b="1" kern="1200" dirty="0" err="1">
                          <a:solidFill>
                            <a:schemeClr val="dk1"/>
                          </a:solidFill>
                          <a:effectLst/>
                          <a:latin typeface="Arial" panose="020B0604020202020204" pitchFamily="34" charset="0"/>
                          <a:ea typeface="+mn-ea"/>
                          <a:cs typeface="Arial" panose="020B0604020202020204" pitchFamily="34" charset="0"/>
                        </a:rPr>
                        <a:t>Centred</a:t>
                      </a:r>
                      <a:r>
                        <a:rPr lang="en-US" sz="600" b="1" kern="1200" dirty="0">
                          <a:solidFill>
                            <a:schemeClr val="dk1"/>
                          </a:solidFill>
                          <a:effectLst/>
                          <a:latin typeface="Arial" panose="020B0604020202020204" pitchFamily="34" charset="0"/>
                          <a:ea typeface="+mn-ea"/>
                          <a:cs typeface="Arial" panose="020B0604020202020204" pitchFamily="34" charset="0"/>
                        </a:rPr>
                        <a:t> Care:</a:t>
                      </a:r>
                      <a:r>
                        <a:rPr lang="en-US" sz="600" kern="1200" dirty="0">
                          <a:solidFill>
                            <a:schemeClr val="dk1"/>
                          </a:solidFill>
                          <a:effectLst/>
                          <a:latin typeface="Arial" panose="020B0604020202020204" pitchFamily="34" charset="0"/>
                          <a:ea typeface="+mn-ea"/>
                          <a:cs typeface="Arial" panose="020B0604020202020204" pitchFamily="34" charset="0"/>
                        </a:rPr>
                        <a:t> Personalised recommendations are generated using individual health data, ensuring interventions are tailored to each user's needs, preferences, and level of diabetes risk (</a:t>
                      </a:r>
                      <a:r>
                        <a:rPr lang="en-GB" sz="600" kern="1200" dirty="0">
                          <a:solidFill>
                            <a:schemeClr val="dk1"/>
                          </a:solidFill>
                          <a:effectLst/>
                          <a:latin typeface="Arial" panose="020B0604020202020204" pitchFamily="34" charset="0"/>
                          <a:ea typeface="+mn-ea"/>
                          <a:cs typeface="Arial" panose="020B0604020202020204" pitchFamily="34" charset="0"/>
                        </a:rPr>
                        <a:t>O'Neil, 2019)</a:t>
                      </a:r>
                      <a:r>
                        <a:rPr lang="en-US" sz="600" kern="1200" dirty="0">
                          <a:solidFill>
                            <a:schemeClr val="dk1"/>
                          </a:solidFill>
                          <a:effectLst/>
                          <a:latin typeface="Arial" panose="020B0604020202020204" pitchFamily="34" charset="0"/>
                          <a:ea typeface="+mn-ea"/>
                          <a:cs typeface="Arial" panose="020B0604020202020204" pitchFamily="34" charset="0"/>
                        </a:rPr>
                        <a:t>. </a:t>
                      </a:r>
                    </a:p>
                    <a:p>
                      <a:pPr lvl="0" algn="just"/>
                      <a:r>
                        <a:rPr lang="en-US" sz="600" b="1" kern="1200" dirty="0">
                          <a:solidFill>
                            <a:schemeClr val="dk1"/>
                          </a:solidFill>
                          <a:effectLst/>
                          <a:latin typeface="Arial" panose="020B0604020202020204" pitchFamily="34" charset="0"/>
                          <a:ea typeface="+mn-ea"/>
                          <a:cs typeface="Arial" panose="020B0604020202020204" pitchFamily="34" charset="0"/>
                        </a:rPr>
                        <a:t>Collaboration:</a:t>
                      </a:r>
                      <a:r>
                        <a:rPr lang="en-US" sz="600" kern="1200" dirty="0">
                          <a:solidFill>
                            <a:schemeClr val="dk1"/>
                          </a:solidFill>
                          <a:effectLst/>
                          <a:latin typeface="Arial" panose="020B0604020202020204" pitchFamily="34" charset="0"/>
                          <a:ea typeface="+mn-ea"/>
                          <a:cs typeface="Arial" panose="020B0604020202020204" pitchFamily="34" charset="0"/>
                        </a:rPr>
                        <a:t> The app facilitates collaboration between patients, healthcare professionals, and family members through remote monitoring, shared progress reports, and early clinical alerts (</a:t>
                      </a:r>
                      <a:r>
                        <a:rPr lang="en-GB" sz="600" kern="1200" dirty="0">
                          <a:solidFill>
                            <a:schemeClr val="dk1"/>
                          </a:solidFill>
                          <a:effectLst/>
                          <a:latin typeface="Arial" panose="020B0604020202020204" pitchFamily="34" charset="0"/>
                          <a:ea typeface="+mn-ea"/>
                          <a:cs typeface="Arial" panose="020B0604020202020204" pitchFamily="34" charset="0"/>
                        </a:rPr>
                        <a:t>Yardley et al, 2016)</a:t>
                      </a:r>
                      <a:r>
                        <a:rPr lang="en-US" sz="600" kern="1200" dirty="0">
                          <a:solidFill>
                            <a:schemeClr val="dk1"/>
                          </a:solidFill>
                          <a:effectLst/>
                          <a:latin typeface="Arial" panose="020B0604020202020204" pitchFamily="34" charset="0"/>
                          <a:ea typeface="+mn-ea"/>
                          <a:cs typeface="Arial" panose="020B0604020202020204" pitchFamily="34" charset="0"/>
                        </a:rPr>
                        <a:t>. </a:t>
                      </a:r>
                    </a:p>
                    <a:p>
                      <a:pPr algn="just"/>
                      <a:r>
                        <a:rPr lang="en-US" sz="600" b="1" kern="1200" dirty="0">
                          <a:solidFill>
                            <a:schemeClr val="dk1"/>
                          </a:solidFill>
                          <a:effectLst/>
                          <a:latin typeface="Arial" panose="020B0604020202020204" pitchFamily="34" charset="0"/>
                          <a:ea typeface="+mn-ea"/>
                          <a:cs typeface="Arial" panose="020B0604020202020204" pitchFamily="34" charset="0"/>
                        </a:rPr>
                        <a:t>Sustainability:</a:t>
                      </a:r>
                      <a:r>
                        <a:rPr lang="en-US" sz="600" kern="1200" dirty="0">
                          <a:solidFill>
                            <a:schemeClr val="dk1"/>
                          </a:solidFill>
                          <a:effectLst/>
                          <a:latin typeface="Arial" panose="020B0604020202020204" pitchFamily="34" charset="0"/>
                          <a:ea typeface="+mn-ea"/>
                          <a:cs typeface="Arial" panose="020B0604020202020204" pitchFamily="34" charset="0"/>
                        </a:rPr>
                        <a:t> Continuous monitoring, behaviour change techniques, and regular feedback encourage long-term healthy lifestyle habits, supporting sustained diabetes prevention while helping reduce avoidable NHS hospital admissions and healthcare costs (</a:t>
                      </a:r>
                      <a:r>
                        <a:rPr lang="en-GB" sz="600" kern="1200" dirty="0">
                          <a:solidFill>
                            <a:schemeClr val="dk1"/>
                          </a:solidFill>
                          <a:effectLst/>
                          <a:latin typeface="Arial" panose="020B0604020202020204" pitchFamily="34" charset="0"/>
                          <a:ea typeface="+mn-ea"/>
                          <a:cs typeface="Arial" panose="020B0604020202020204" pitchFamily="34" charset="0"/>
                        </a:rPr>
                        <a:t>Koh et al, 2021)</a:t>
                      </a:r>
                      <a:r>
                        <a:rPr lang="en-US" sz="600" kern="1200" dirty="0">
                          <a:solidFill>
                            <a:schemeClr val="dk1"/>
                          </a:solidFill>
                          <a:effectLst/>
                          <a:latin typeface="Arial" panose="020B0604020202020204" pitchFamily="34" charset="0"/>
                          <a:ea typeface="+mn-ea"/>
                          <a:cs typeface="Arial" panose="020B0604020202020204" pitchFamily="34" charset="0"/>
                        </a:rPr>
                        <a:t>. </a:t>
                      </a:r>
                      <a:endParaRPr lang="en-GB" sz="100" kern="1200" dirty="0">
                        <a:solidFill>
                          <a:schemeClr val="dk1"/>
                        </a:solidFill>
                        <a:effectLst/>
                        <a:latin typeface="Arial" panose="020B0604020202020204" pitchFamily="34" charset="0"/>
                        <a:ea typeface="+mn-ea"/>
                        <a:cs typeface="Arial" panose="020B0604020202020204" pitchFamily="34" charset="0"/>
                      </a:endParaRPr>
                    </a:p>
                  </a:txBody>
                  <a:tcPr marL="63305" marR="63305" marT="31652" marB="31652">
                    <a:gradFill flip="none" rotWithShape="1">
                      <a:gsLst>
                        <a:gs pos="0">
                          <a:schemeClr val="accent4">
                            <a:lumMod val="5000"/>
                            <a:lumOff val="95000"/>
                          </a:schemeClr>
                        </a:gs>
                        <a:gs pos="74000">
                          <a:schemeClr val="accent4">
                            <a:lumMod val="20000"/>
                            <a:lumOff val="80000"/>
                          </a:schemeClr>
                        </a:gs>
                        <a:gs pos="83000">
                          <a:schemeClr val="accent2">
                            <a:lumMod val="20000"/>
                            <a:lumOff val="80000"/>
                          </a:schemeClr>
                        </a:gs>
                        <a:gs pos="100000">
                          <a:schemeClr val="accent5">
                            <a:lumMod val="60000"/>
                            <a:lumOff val="40000"/>
                          </a:schemeClr>
                        </a:gs>
                      </a:gsLst>
                      <a:path path="shape">
                        <a:fillToRect l="50000" t="50000" r="50000" b="50000"/>
                      </a:path>
                      <a:tileRect/>
                    </a:gradFill>
                  </a:tcPr>
                </a:tc>
                <a:extLst>
                  <a:ext uri="{0D108BD9-81ED-4DB2-BD59-A6C34878D82A}">
                    <a16:rowId xmlns:a16="http://schemas.microsoft.com/office/drawing/2014/main" val="1695898386"/>
                  </a:ext>
                </a:extLst>
              </a:tr>
            </a:tbl>
          </a:graphicData>
        </a:graphic>
      </p:graphicFrame>
      <p:graphicFrame>
        <p:nvGraphicFramePr>
          <p:cNvPr id="24" name="Table 23">
            <a:extLst>
              <a:ext uri="{FF2B5EF4-FFF2-40B4-BE49-F238E27FC236}">
                <a16:creationId xmlns:a16="http://schemas.microsoft.com/office/drawing/2014/main" id="{86757701-242B-28A5-BE70-6912C3A71FB7}"/>
              </a:ext>
            </a:extLst>
          </p:cNvPr>
          <p:cNvGraphicFramePr>
            <a:graphicFrameLocks noGrp="1"/>
          </p:cNvGraphicFramePr>
          <p:nvPr>
            <p:extLst>
              <p:ext uri="{D42A27DB-BD31-4B8C-83A1-F6EECF244321}">
                <p14:modId xmlns:p14="http://schemas.microsoft.com/office/powerpoint/2010/main" val="3753674551"/>
              </p:ext>
            </p:extLst>
          </p:nvPr>
        </p:nvGraphicFramePr>
        <p:xfrm>
          <a:off x="-1" y="7180892"/>
          <a:ext cx="6845352" cy="977209"/>
        </p:xfrm>
        <a:graphic>
          <a:graphicData uri="http://schemas.openxmlformats.org/drawingml/2006/table">
            <a:tbl>
              <a:tblPr firstRow="1" bandRow="1">
                <a:tableStyleId>{E8B1032C-EA38-4F05-BA0D-38AFFFC7BED3}</a:tableStyleId>
              </a:tblPr>
              <a:tblGrid>
                <a:gridCol w="6845352">
                  <a:extLst>
                    <a:ext uri="{9D8B030D-6E8A-4147-A177-3AD203B41FA5}">
                      <a16:colId xmlns:a16="http://schemas.microsoft.com/office/drawing/2014/main" val="1476607521"/>
                    </a:ext>
                  </a:extLst>
                </a:gridCol>
              </a:tblGrid>
              <a:tr h="160396">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700" b="1" u="sng"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4. EXPECTED OUTCOME</a:t>
                      </a:r>
                      <a:endParaRPr lang="en-IN" sz="700" b="1" u="sng"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Calibri" panose="020F0502020204030204" pitchFamily="34" charset="0"/>
                        <a:cs typeface="Arial" panose="020B0604020202020204" pitchFamily="34" charset="0"/>
                      </a:endParaRPr>
                    </a:p>
                  </a:txBody>
                  <a:tcPr marL="63305" marR="63305" marT="31652" marB="31652">
                    <a:gradFill flip="none" rotWithShape="1">
                      <a:gsLst>
                        <a:gs pos="0">
                          <a:schemeClr val="accent3">
                            <a:lumMod val="5000"/>
                            <a:lumOff val="95000"/>
                          </a:schemeClr>
                        </a:gs>
                        <a:gs pos="74000">
                          <a:srgbClr val="C69F10"/>
                        </a:gs>
                        <a:gs pos="83000">
                          <a:schemeClr val="accent3">
                            <a:lumMod val="45000"/>
                            <a:lumOff val="55000"/>
                          </a:schemeClr>
                        </a:gs>
                        <a:gs pos="100000">
                          <a:schemeClr val="accent3">
                            <a:lumMod val="30000"/>
                            <a:lumOff val="70000"/>
                          </a:schemeClr>
                        </a:gs>
                      </a:gsLst>
                      <a:lin ang="5400000" scaled="1"/>
                      <a:tileRect/>
                    </a:gradFill>
                  </a:tcPr>
                </a:tc>
                <a:extLst>
                  <a:ext uri="{0D108BD9-81ED-4DB2-BD59-A6C34878D82A}">
                    <a16:rowId xmlns:a16="http://schemas.microsoft.com/office/drawing/2014/main" val="3482022588"/>
                  </a:ext>
                </a:extLst>
              </a:tr>
              <a:tr h="807225">
                <a:tc>
                  <a:txBody>
                    <a:bodyPr/>
                    <a:lstStyle/>
                    <a:p>
                      <a:pPr algn="just"/>
                      <a:r>
                        <a:rPr lang="en-US" sz="600" kern="1200" dirty="0">
                          <a:solidFill>
                            <a:schemeClr val="tx1"/>
                          </a:solidFill>
                          <a:effectLst/>
                          <a:latin typeface="Arial" panose="020B0604020202020204" pitchFamily="34" charset="0"/>
                          <a:ea typeface="+mn-ea"/>
                          <a:cs typeface="Arial" panose="020B0604020202020204" pitchFamily="34" charset="0"/>
                        </a:rPr>
                        <a:t>The implementation of GlucoGuardian AI is expected to improve diabetes prevention and long-term health outcomes by supporting individuals at risk of developing type 2 diabetes (</a:t>
                      </a:r>
                      <a:r>
                        <a:rPr lang="en-GB" sz="600" kern="1200" dirty="0">
                          <a:solidFill>
                            <a:schemeClr val="tx1"/>
                          </a:solidFill>
                          <a:effectLst/>
                          <a:latin typeface="Arial" panose="020B0604020202020204" pitchFamily="34" charset="0"/>
                          <a:ea typeface="+mn-ea"/>
                          <a:cs typeface="Arial" panose="020B0604020202020204" pitchFamily="34" charset="0"/>
                        </a:rPr>
                        <a:t>Dunkel et al, 2025)</a:t>
                      </a:r>
                      <a:r>
                        <a:rPr lang="en-US" sz="600" kern="1200" dirty="0">
                          <a:solidFill>
                            <a:schemeClr val="tx1"/>
                          </a:solidFill>
                          <a:effectLst/>
                          <a:latin typeface="Arial" panose="020B0604020202020204" pitchFamily="34" charset="0"/>
                          <a:ea typeface="+mn-ea"/>
                          <a:cs typeface="Arial" panose="020B0604020202020204" pitchFamily="34" charset="0"/>
                        </a:rPr>
                        <a:t>. Through continuous monitoring, artificial intelligence, and personalised lifestyle recommendations, the app can encourage healthier eating, increased physical activity, improved sleep, effective weight management, and better medication adherence where appropriate (</a:t>
                      </a:r>
                      <a:r>
                        <a:rPr lang="en-GB" sz="600" kern="1200" dirty="0">
                          <a:solidFill>
                            <a:schemeClr val="tx1"/>
                          </a:solidFill>
                          <a:effectLst/>
                          <a:latin typeface="Arial" panose="020B0604020202020204" pitchFamily="34" charset="0"/>
                          <a:ea typeface="+mn-ea"/>
                          <a:cs typeface="Arial" panose="020B0604020202020204" pitchFamily="34" charset="0"/>
                        </a:rPr>
                        <a:t>Alzeidan et al, 2019)</a:t>
                      </a:r>
                      <a:r>
                        <a:rPr lang="en-US" sz="600" kern="1200" dirty="0">
                          <a:solidFill>
                            <a:schemeClr val="tx1"/>
                          </a:solidFill>
                          <a:effectLst/>
                          <a:latin typeface="Arial" panose="020B0604020202020204" pitchFamily="34" charset="0"/>
                          <a:ea typeface="+mn-ea"/>
                          <a:cs typeface="Arial" panose="020B0604020202020204" pitchFamily="34" charset="0"/>
                        </a:rPr>
                        <a:t>. These behavior changes are expected to reduce modifiable risk factors associated with diabetes and promote sustained self-management (</a:t>
                      </a:r>
                      <a:r>
                        <a:rPr lang="en-GB" sz="600" kern="1200" dirty="0">
                          <a:solidFill>
                            <a:schemeClr val="tx1"/>
                          </a:solidFill>
                          <a:effectLst/>
                          <a:latin typeface="Arial" panose="020B0604020202020204" pitchFamily="34" charset="0"/>
                          <a:ea typeface="+mn-ea"/>
                          <a:cs typeface="Arial" panose="020B0604020202020204" pitchFamily="34" charset="0"/>
                        </a:rPr>
                        <a:t>Hunter, 2024)</a:t>
                      </a:r>
                      <a:r>
                        <a:rPr lang="en-US" sz="600" kern="1200" dirty="0">
                          <a:solidFill>
                            <a:schemeClr val="tx1"/>
                          </a:solidFill>
                          <a:effectLst/>
                          <a:latin typeface="Arial" panose="020B0604020202020204" pitchFamily="34" charset="0"/>
                          <a:ea typeface="+mn-ea"/>
                          <a:cs typeface="Arial" panose="020B0604020202020204" pitchFamily="34" charset="0"/>
                        </a:rPr>
                        <a:t>. Early identification of abnormal glucose trends and high-risk individuals can enable timely intervention by healthcare professionals, reducing the likelihood of disease progression and preventing serious complications such as cardiovascular disease, kidney disease, vision loss, and lower-limb amputations (</a:t>
                      </a:r>
                      <a:r>
                        <a:rPr lang="en-GB" sz="600" kern="1200" dirty="0">
                          <a:solidFill>
                            <a:schemeClr val="tx1"/>
                          </a:solidFill>
                          <a:effectLst/>
                          <a:latin typeface="Arial" panose="020B0604020202020204" pitchFamily="34" charset="0"/>
                          <a:ea typeface="+mn-ea"/>
                          <a:cs typeface="Arial" panose="020B0604020202020204" pitchFamily="34" charset="0"/>
                        </a:rPr>
                        <a:t>Hunter, 2024)</a:t>
                      </a:r>
                      <a:r>
                        <a:rPr lang="en-US" sz="600" kern="1200" dirty="0">
                          <a:solidFill>
                            <a:schemeClr val="tx1"/>
                          </a:solidFill>
                          <a:effectLst/>
                          <a:latin typeface="Arial" panose="020B0604020202020204" pitchFamily="34" charset="0"/>
                          <a:ea typeface="+mn-ea"/>
                          <a:cs typeface="Arial" panose="020B0604020202020204" pitchFamily="34" charset="0"/>
                        </a:rPr>
                        <a:t>. The app's reminders, virtual health coaching, and gamified challenges are also expected to improve user motivation, engagement, and adherence to healthy behaviours over time. Integration with wearable devices and remote monitoring can strengthen communication between patients, carers, and healthcare professionals, enabling more proactive and personalised care. At a population level, wider adoption of GlucoGuardian AI could contribute to reduced diabetes incidence, fewer emergency hospital admissions, improved quality of life, and lower healthcare costs (</a:t>
                      </a:r>
                      <a:r>
                        <a:rPr lang="en-GB" sz="600" kern="1200" dirty="0">
                          <a:solidFill>
                            <a:schemeClr val="tx1"/>
                          </a:solidFill>
                          <a:effectLst/>
                          <a:latin typeface="Arial" panose="020B0604020202020204" pitchFamily="34" charset="0"/>
                          <a:ea typeface="+mn-ea"/>
                          <a:cs typeface="Arial" panose="020B0604020202020204" pitchFamily="34" charset="0"/>
                        </a:rPr>
                        <a:t>Alzeidan et al, 2019)</a:t>
                      </a:r>
                      <a:r>
                        <a:rPr lang="en-US" sz="600" kern="1200" dirty="0">
                          <a:solidFill>
                            <a:schemeClr val="tx1"/>
                          </a:solidFill>
                          <a:effectLst/>
                          <a:latin typeface="Arial" panose="020B0604020202020204" pitchFamily="34" charset="0"/>
                          <a:ea typeface="+mn-ea"/>
                          <a:cs typeface="Arial" panose="020B0604020202020204" pitchFamily="34" charset="0"/>
                        </a:rPr>
                        <a:t>. </a:t>
                      </a:r>
                    </a:p>
                  </a:txBody>
                  <a:tcPr marL="63305" marR="63305" marT="31652" marB="31652">
                    <a:gradFill flip="none" rotWithShape="1">
                      <a:gsLst>
                        <a:gs pos="30000">
                          <a:schemeClr val="accent3">
                            <a:lumMod val="5000"/>
                            <a:lumOff val="95000"/>
                          </a:schemeClr>
                        </a:gs>
                        <a:gs pos="83000">
                          <a:schemeClr val="accent1">
                            <a:lumMod val="20000"/>
                            <a:lumOff val="80000"/>
                          </a:schemeClr>
                        </a:gs>
                        <a:gs pos="100000">
                          <a:schemeClr val="accent3">
                            <a:lumMod val="30000"/>
                            <a:lumOff val="70000"/>
                          </a:schemeClr>
                        </a:gs>
                      </a:gsLst>
                      <a:path path="shape">
                        <a:fillToRect l="50000" t="50000" r="50000" b="50000"/>
                      </a:path>
                      <a:tileRect/>
                    </a:gradFill>
                  </a:tcPr>
                </a:tc>
                <a:extLst>
                  <a:ext uri="{0D108BD9-81ED-4DB2-BD59-A6C34878D82A}">
                    <a16:rowId xmlns:a16="http://schemas.microsoft.com/office/drawing/2014/main" val="1559256651"/>
                  </a:ext>
                </a:extLst>
              </a:tr>
            </a:tbl>
          </a:graphicData>
        </a:graphic>
      </p:graphicFrame>
      <p:graphicFrame>
        <p:nvGraphicFramePr>
          <p:cNvPr id="26" name="Table 25">
            <a:extLst>
              <a:ext uri="{FF2B5EF4-FFF2-40B4-BE49-F238E27FC236}">
                <a16:creationId xmlns:a16="http://schemas.microsoft.com/office/drawing/2014/main" id="{DBEE3F9E-2299-01EE-D567-E59334A14F77}"/>
              </a:ext>
            </a:extLst>
          </p:cNvPr>
          <p:cNvGraphicFramePr>
            <a:graphicFrameLocks noGrp="1"/>
          </p:cNvGraphicFramePr>
          <p:nvPr>
            <p:extLst>
              <p:ext uri="{D42A27DB-BD31-4B8C-83A1-F6EECF244321}">
                <p14:modId xmlns:p14="http://schemas.microsoft.com/office/powerpoint/2010/main" val="3728185440"/>
              </p:ext>
            </p:extLst>
          </p:nvPr>
        </p:nvGraphicFramePr>
        <p:xfrm>
          <a:off x="4587073" y="4000435"/>
          <a:ext cx="2270927" cy="3159368"/>
        </p:xfrm>
        <a:graphic>
          <a:graphicData uri="http://schemas.openxmlformats.org/drawingml/2006/table">
            <a:tbl>
              <a:tblPr firstRow="1" bandRow="1">
                <a:tableStyleId>{E8B1032C-EA38-4F05-BA0D-38AFFFC7BED3}</a:tableStyleId>
              </a:tblPr>
              <a:tblGrid>
                <a:gridCol w="2270927">
                  <a:extLst>
                    <a:ext uri="{9D8B030D-6E8A-4147-A177-3AD203B41FA5}">
                      <a16:colId xmlns:a16="http://schemas.microsoft.com/office/drawing/2014/main" val="3806148709"/>
                    </a:ext>
                  </a:extLst>
                </a:gridCol>
              </a:tblGrid>
              <a:tr h="14668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700" b="1" u="sng" cap="none" spc="0" dirty="0">
                          <a:ln w="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5. CONCLUSION</a:t>
                      </a:r>
                      <a:endParaRPr lang="en-IN" sz="700" b="1" u="sng" cap="none" spc="0" dirty="0">
                        <a:ln w="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a:txBody>
                  <a:tcPr marL="63305" marR="63305" marT="31652" marB="31652">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tcPr>
                </a:tc>
                <a:extLst>
                  <a:ext uri="{0D108BD9-81ED-4DB2-BD59-A6C34878D82A}">
                    <a16:rowId xmlns:a16="http://schemas.microsoft.com/office/drawing/2014/main" val="3373360627"/>
                  </a:ext>
                </a:extLst>
              </a:tr>
              <a:tr h="1930769">
                <a:tc>
                  <a:txBody>
                    <a:bodyPr/>
                    <a:lstStyle/>
                    <a:p>
                      <a:pPr algn="just"/>
                      <a:r>
                        <a:rPr lang="en-GB" sz="600" kern="1200" dirty="0">
                          <a:solidFill>
                            <a:schemeClr val="tx1"/>
                          </a:solidFill>
                          <a:effectLst/>
                          <a:latin typeface="Arial" panose="020B0604020202020204" pitchFamily="34" charset="0"/>
                          <a:ea typeface="+mn-ea"/>
                          <a:cs typeface="Arial" panose="020B0604020202020204" pitchFamily="34" charset="0"/>
                        </a:rPr>
                        <a:t>   </a:t>
                      </a:r>
                      <a:r>
                        <a:rPr lang="en-US" sz="600" kern="1200" dirty="0">
                          <a:solidFill>
                            <a:schemeClr val="tx1"/>
                          </a:solidFill>
                          <a:effectLst/>
                          <a:latin typeface="Arial" panose="020B0604020202020204" pitchFamily="34" charset="0"/>
                          <a:ea typeface="+mn-ea"/>
                          <a:cs typeface="Arial" panose="020B0604020202020204" pitchFamily="34" charset="0"/>
                        </a:rPr>
                        <a:t>GlucoGuardian AI demonstrates how digital health innovation can strengthen diabetes prevention and support healthier lifestyles across the UK. By combining artificial intelligence, wearable technology, predictive analytics, and personalised lifestyle coaching, the app enables early identification of diabetes risk, encourages positive behavior change, and supports long-term self-management. Features such as continuous monitoring, medication reminders, virtual coaching, and remote healthcare professional support can improve patient engagement while helping to reduce preventable complications and avoidable NHS hospital admissions. Although challenges related to digital access, data privacy, implementation costs, and digital literacy remain, these barriers can be addressed through inclusive design, strong cybersecurity measures, NHS investment, and digital skills training.</a:t>
                      </a:r>
                    </a:p>
                    <a:p>
                      <a:pPr algn="just"/>
                      <a:r>
                        <a:rPr lang="en-US" sz="600" kern="1200" dirty="0">
                          <a:solidFill>
                            <a:schemeClr val="tx1"/>
                          </a:solidFill>
                          <a:effectLst/>
                          <a:latin typeface="Arial" panose="020B0604020202020204" pitchFamily="34" charset="0"/>
                          <a:ea typeface="+mn-ea"/>
                          <a:cs typeface="Arial" panose="020B0604020202020204" pitchFamily="34" charset="0"/>
                        </a:rPr>
                        <a:t>The wider adoption of digital interventions such as GlucoGuardian AI has important implications for public health policy, as it supports the NHS Long Term Plan by prioritising prevention, early intervention, and digitally enabled care (</a:t>
                      </a:r>
                      <a:r>
                        <a:rPr lang="en-GB" sz="600" kern="1200" dirty="0">
                          <a:solidFill>
                            <a:schemeClr val="tx1"/>
                          </a:solidFill>
                          <a:effectLst/>
                          <a:latin typeface="Arial" panose="020B0604020202020204" pitchFamily="34" charset="0"/>
                          <a:ea typeface="+mn-ea"/>
                          <a:cs typeface="Arial" panose="020B0604020202020204" pitchFamily="34" charset="0"/>
                        </a:rPr>
                        <a:t>Duong et al, 2025)</a:t>
                      </a:r>
                      <a:r>
                        <a:rPr lang="en-US" sz="600" kern="1200" dirty="0">
                          <a:solidFill>
                            <a:schemeClr val="tx1"/>
                          </a:solidFill>
                          <a:effectLst/>
                          <a:latin typeface="Arial" panose="020B0604020202020204" pitchFamily="34" charset="0"/>
                          <a:ea typeface="+mn-ea"/>
                          <a:cs typeface="Arial" panose="020B0604020202020204" pitchFamily="34" charset="0"/>
                        </a:rPr>
                        <a:t>. For health education, the app highlights the importance of improving digital health literacy and empowering individuals to make informed lifestyle choices that reduce diabetes risk (Shan et al, 2019). For research, further large-scale clinical studies are needed to evaluate the long-term effectiveness, cost-effectiveness, user engagement, and equity of AI-based diabetes prevention technologies across diverse population groups (</a:t>
                      </a:r>
                      <a:r>
                        <a:rPr lang="en-GB" sz="600" kern="1200" dirty="0">
                          <a:solidFill>
                            <a:schemeClr val="tx1"/>
                          </a:solidFill>
                          <a:effectLst/>
                          <a:latin typeface="Arial" panose="020B0604020202020204" pitchFamily="34" charset="0"/>
                          <a:ea typeface="+mn-ea"/>
                          <a:cs typeface="Arial" panose="020B0604020202020204" pitchFamily="34" charset="0"/>
                        </a:rPr>
                        <a:t>Duong et al, 2025)</a:t>
                      </a:r>
                      <a:r>
                        <a:rPr lang="en-US" sz="600" kern="1200" dirty="0">
                          <a:solidFill>
                            <a:schemeClr val="tx1"/>
                          </a:solidFill>
                          <a:effectLst/>
                          <a:latin typeface="Arial" panose="020B0604020202020204" pitchFamily="34" charset="0"/>
                          <a:ea typeface="+mn-ea"/>
                          <a:cs typeface="Arial" panose="020B0604020202020204" pitchFamily="34" charset="0"/>
                        </a:rPr>
                        <a:t>. Continued innovation and evidence generation will help ensure that digital health interventions contribute to reducing the burden of diabetes and improving population health outcomes in the UK (Shan et al, 2019).</a:t>
                      </a:r>
                    </a:p>
                  </a:txBody>
                  <a:tcPr marL="63305" marR="63305" marT="31652" marB="31652">
                    <a:gradFill flip="none" rotWithShape="1">
                      <a:gsLst>
                        <a:gs pos="0">
                          <a:schemeClr val="accent2">
                            <a:lumMod val="5000"/>
                            <a:lumOff val="95000"/>
                          </a:schemeClr>
                        </a:gs>
                        <a:gs pos="74000">
                          <a:srgbClr val="A5DDEF"/>
                        </a:gs>
                        <a:gs pos="83000">
                          <a:schemeClr val="accent2">
                            <a:lumMod val="20000"/>
                            <a:lumOff val="80000"/>
                          </a:schemeClr>
                        </a:gs>
                        <a:gs pos="100000">
                          <a:schemeClr val="accent1">
                            <a:lumMod val="20000"/>
                            <a:lumOff val="80000"/>
                          </a:schemeClr>
                        </a:gs>
                      </a:gsLst>
                      <a:path path="shape">
                        <a:fillToRect l="50000" t="50000" r="50000" b="50000"/>
                      </a:path>
                      <a:tileRect/>
                    </a:gradFill>
                  </a:tcPr>
                </a:tc>
                <a:extLst>
                  <a:ext uri="{0D108BD9-81ED-4DB2-BD59-A6C34878D82A}">
                    <a16:rowId xmlns:a16="http://schemas.microsoft.com/office/drawing/2014/main" val="3677459887"/>
                  </a:ext>
                </a:extLst>
              </a:tr>
            </a:tbl>
          </a:graphicData>
        </a:graphic>
      </p:graphicFrame>
      <p:graphicFrame>
        <p:nvGraphicFramePr>
          <p:cNvPr id="2" name="Table 1">
            <a:extLst>
              <a:ext uri="{FF2B5EF4-FFF2-40B4-BE49-F238E27FC236}">
                <a16:creationId xmlns:a16="http://schemas.microsoft.com/office/drawing/2014/main" id="{96145FBC-F9CE-8A27-5F80-93F48ADFC8EF}"/>
              </a:ext>
            </a:extLst>
          </p:cNvPr>
          <p:cNvGraphicFramePr>
            <a:graphicFrameLocks noGrp="1"/>
          </p:cNvGraphicFramePr>
          <p:nvPr>
            <p:extLst>
              <p:ext uri="{D42A27DB-BD31-4B8C-83A1-F6EECF244321}">
                <p14:modId xmlns:p14="http://schemas.microsoft.com/office/powerpoint/2010/main" val="3462567516"/>
              </p:ext>
            </p:extLst>
          </p:nvPr>
        </p:nvGraphicFramePr>
        <p:xfrm>
          <a:off x="6875" y="8162112"/>
          <a:ext cx="6858000" cy="1726808"/>
        </p:xfrm>
        <a:graphic>
          <a:graphicData uri="http://schemas.openxmlformats.org/drawingml/2006/table">
            <a:tbl>
              <a:tblPr firstRow="1" bandRow="1">
                <a:tableStyleId>{E8B1032C-EA38-4F05-BA0D-38AFFFC7BED3}</a:tableStyleId>
              </a:tblPr>
              <a:tblGrid>
                <a:gridCol w="6858000">
                  <a:extLst>
                    <a:ext uri="{9D8B030D-6E8A-4147-A177-3AD203B41FA5}">
                      <a16:colId xmlns:a16="http://schemas.microsoft.com/office/drawing/2014/main" val="3806148709"/>
                    </a:ext>
                  </a:extLst>
                </a:gridCol>
              </a:tblGrid>
              <a:tr h="111964">
                <a:tc>
                  <a:txBody>
                    <a:body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500" b="1" u="sng" cap="none" spc="0" dirty="0">
                          <a:ln w="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6. REFERENCE LIST</a:t>
                      </a:r>
                      <a:endParaRPr lang="en-IN" sz="500" b="1" u="sng" cap="none" spc="0" dirty="0">
                        <a:ln w="0"/>
                        <a:solidFill>
                          <a:schemeClr val="accent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a:txBody>
                  <a:tcPr marL="63305" marR="63305" marT="31652" marB="31652">
                    <a:gradFill flip="none" rotWithShape="1">
                      <a:gsLst>
                        <a:gs pos="0">
                          <a:schemeClr val="accent5">
                            <a:lumMod val="67000"/>
                          </a:schemeClr>
                        </a:gs>
                        <a:gs pos="48000">
                          <a:schemeClr val="accent1">
                            <a:lumMod val="20000"/>
                            <a:lumOff val="80000"/>
                          </a:schemeClr>
                        </a:gs>
                        <a:gs pos="100000">
                          <a:schemeClr val="accent5">
                            <a:lumMod val="60000"/>
                            <a:lumOff val="40000"/>
                          </a:schemeClr>
                        </a:gs>
                      </a:gsLst>
                      <a:lin ang="16200000" scaled="1"/>
                      <a:tileRect/>
                    </a:gradFill>
                  </a:tcPr>
                </a:tc>
                <a:extLst>
                  <a:ext uri="{0D108BD9-81ED-4DB2-BD59-A6C34878D82A}">
                    <a16:rowId xmlns:a16="http://schemas.microsoft.com/office/drawing/2014/main" val="3373360627"/>
                  </a:ext>
                </a:extLst>
              </a:tr>
              <a:tr h="1273951">
                <a:tc>
                  <a:txBody>
                    <a:bodyPr/>
                    <a:lstStyle/>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Alzeidan, R., Shata, Z., </a:t>
                      </a:r>
                      <a:r>
                        <a:rPr lang="en-GB" sz="400" kern="1200" dirty="0" err="1">
                          <a:solidFill>
                            <a:schemeClr val="tx1"/>
                          </a:solidFill>
                          <a:effectLst/>
                          <a:latin typeface="Arial" panose="020B0604020202020204" pitchFamily="34" charset="0"/>
                          <a:ea typeface="+mn-ea"/>
                          <a:cs typeface="Arial" panose="020B0604020202020204" pitchFamily="34" charset="0"/>
                        </a:rPr>
                        <a:t>Hassounah</a:t>
                      </a:r>
                      <a:r>
                        <a:rPr lang="en-GB" sz="400" kern="1200" dirty="0">
                          <a:solidFill>
                            <a:schemeClr val="tx1"/>
                          </a:solidFill>
                          <a:effectLst/>
                          <a:latin typeface="Arial" panose="020B0604020202020204" pitchFamily="34" charset="0"/>
                          <a:ea typeface="+mn-ea"/>
                          <a:cs typeface="Arial" panose="020B0604020202020204" pitchFamily="34" charset="0"/>
                        </a:rPr>
                        <a:t>, M.M., Baghdadi, L.R., Hersi, A., Fayed, A., </a:t>
                      </a:r>
                      <a:r>
                        <a:rPr lang="en-GB" sz="400" kern="1200" dirty="0" err="1">
                          <a:solidFill>
                            <a:schemeClr val="tx1"/>
                          </a:solidFill>
                          <a:effectLst/>
                          <a:latin typeface="Arial" panose="020B0604020202020204" pitchFamily="34" charset="0"/>
                          <a:ea typeface="+mn-ea"/>
                          <a:cs typeface="Arial" panose="020B0604020202020204" pitchFamily="34" charset="0"/>
                        </a:rPr>
                        <a:t>Kashour</a:t>
                      </a:r>
                      <a:r>
                        <a:rPr lang="en-GB" sz="400" kern="1200" dirty="0">
                          <a:solidFill>
                            <a:schemeClr val="tx1"/>
                          </a:solidFill>
                          <a:effectLst/>
                          <a:latin typeface="Arial" panose="020B0604020202020204" pitchFamily="34" charset="0"/>
                          <a:ea typeface="+mn-ea"/>
                          <a:cs typeface="Arial" panose="020B0604020202020204" pitchFamily="34" charset="0"/>
                        </a:rPr>
                        <a:t>, T. and </a:t>
                      </a:r>
                      <a:r>
                        <a:rPr lang="en-GB" sz="400" kern="1200" dirty="0" err="1">
                          <a:solidFill>
                            <a:schemeClr val="tx1"/>
                          </a:solidFill>
                          <a:effectLst/>
                          <a:latin typeface="Arial" panose="020B0604020202020204" pitchFamily="34" charset="0"/>
                          <a:ea typeface="+mn-ea"/>
                          <a:cs typeface="Arial" panose="020B0604020202020204" pitchFamily="34" charset="0"/>
                        </a:rPr>
                        <a:t>Elmorshedy</a:t>
                      </a:r>
                      <a:r>
                        <a:rPr lang="en-GB" sz="400" kern="1200" dirty="0">
                          <a:solidFill>
                            <a:schemeClr val="tx1"/>
                          </a:solidFill>
                          <a:effectLst/>
                          <a:latin typeface="Arial" panose="020B0604020202020204" pitchFamily="34" charset="0"/>
                          <a:ea typeface="+mn-ea"/>
                          <a:cs typeface="Arial" panose="020B0604020202020204" pitchFamily="34" charset="0"/>
                        </a:rPr>
                        <a:t>, H., (2019). Effectiveness of digital health using the transtheoretical model to prevent or delay type 2 diabetes in impaired glucose tolerance patients: protocol for a randomized control trial. </a:t>
                      </a:r>
                      <a:r>
                        <a:rPr lang="en-GB" sz="400" i="1" kern="1200" dirty="0">
                          <a:solidFill>
                            <a:schemeClr val="tx1"/>
                          </a:solidFill>
                          <a:effectLst/>
                          <a:latin typeface="Arial" panose="020B0604020202020204" pitchFamily="34" charset="0"/>
                          <a:ea typeface="+mn-ea"/>
                          <a:cs typeface="Arial" panose="020B0604020202020204" pitchFamily="34" charset="0"/>
                        </a:rPr>
                        <a:t>BMC public health</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19</a:t>
                      </a:r>
                      <a:r>
                        <a:rPr lang="en-GB" sz="400" kern="1200" dirty="0">
                          <a:solidFill>
                            <a:schemeClr val="tx1"/>
                          </a:solidFill>
                          <a:effectLst/>
                          <a:latin typeface="Arial" panose="020B0604020202020204" pitchFamily="34" charset="0"/>
                          <a:ea typeface="+mn-ea"/>
                          <a:cs typeface="Arial" panose="020B0604020202020204" pitchFamily="34" charset="0"/>
                        </a:rPr>
                        <a:t>(1), p.1550. </a:t>
                      </a:r>
                      <a:r>
                        <a:rPr lang="en-US" sz="400" u="sng" kern="1200" dirty="0">
                          <a:solidFill>
                            <a:schemeClr val="tx1"/>
                          </a:solidFill>
                          <a:effectLst/>
                          <a:latin typeface="Arial" panose="020B0604020202020204" pitchFamily="34" charset="0"/>
                          <a:ea typeface="+mn-ea"/>
                          <a:cs typeface="Arial" panose="020B0604020202020204" pitchFamily="34" charset="0"/>
                          <a:hlinkClick r:id="rId3"/>
                        </a:rPr>
                        <a:t>https://link.springer.com/article/10.1186/s12889-019-7921-8</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US" sz="400" kern="1200" dirty="0">
                          <a:solidFill>
                            <a:schemeClr val="tx1"/>
                          </a:solidFill>
                          <a:effectLst/>
                          <a:latin typeface="Arial" panose="020B0604020202020204" pitchFamily="34" charset="0"/>
                          <a:ea typeface="+mn-ea"/>
                          <a:cs typeface="Arial" panose="020B0604020202020204" pitchFamily="34" charset="0"/>
                        </a:rPr>
                        <a:t>Diabetes UK (2025), </a:t>
                      </a:r>
                      <a:r>
                        <a:rPr lang="en-GB" sz="400" u="sng" kern="1200" dirty="0">
                          <a:solidFill>
                            <a:schemeClr val="tx1"/>
                          </a:solidFill>
                          <a:effectLst/>
                          <a:latin typeface="Arial" panose="020B0604020202020204" pitchFamily="34" charset="0"/>
                          <a:ea typeface="+mn-ea"/>
                          <a:cs typeface="Arial" panose="020B0604020202020204" pitchFamily="34" charset="0"/>
                          <a:hlinkClick r:id="rId4"/>
                        </a:rPr>
                        <a:t>https://www.diabetes.org.uk/about-us/about-the-charity/our-strategy/statistics</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Dunkel, A., von Storch, K., Hochheim, M., Zank, S., Polidori, M.C. and </a:t>
                      </a:r>
                      <a:r>
                        <a:rPr lang="en-GB" sz="400" kern="1200" dirty="0" err="1">
                          <a:solidFill>
                            <a:schemeClr val="tx1"/>
                          </a:solidFill>
                          <a:effectLst/>
                          <a:latin typeface="Arial" panose="020B0604020202020204" pitchFamily="34" charset="0"/>
                          <a:ea typeface="+mn-ea"/>
                          <a:cs typeface="Arial" panose="020B0604020202020204" pitchFamily="34" charset="0"/>
                        </a:rPr>
                        <a:t>Woopen</a:t>
                      </a:r>
                      <a:r>
                        <a:rPr lang="en-GB" sz="400" kern="1200" dirty="0">
                          <a:solidFill>
                            <a:schemeClr val="tx1"/>
                          </a:solidFill>
                          <a:effectLst/>
                          <a:latin typeface="Arial" panose="020B0604020202020204" pitchFamily="34" charset="0"/>
                          <a:ea typeface="+mn-ea"/>
                          <a:cs typeface="Arial" panose="020B0604020202020204" pitchFamily="34" charset="0"/>
                        </a:rPr>
                        <a:t>, C., (2025). Long-Term effects of transtheoretical Model-Based lifestyle intervention on Self-efficacy and Self-management in patients with type 2 Diabetes—Randomised controlled trial. </a:t>
                      </a:r>
                      <a:r>
                        <a:rPr lang="en-GB" sz="400" i="1" kern="1200" dirty="0">
                          <a:solidFill>
                            <a:schemeClr val="tx1"/>
                          </a:solidFill>
                          <a:effectLst/>
                          <a:latin typeface="Arial" panose="020B0604020202020204" pitchFamily="34" charset="0"/>
                          <a:ea typeface="+mn-ea"/>
                          <a:cs typeface="Arial" panose="020B0604020202020204" pitchFamily="34" charset="0"/>
                        </a:rPr>
                        <a:t>International Journal of </a:t>
                      </a:r>
                      <a:r>
                        <a:rPr lang="en-GB" sz="400" i="1" kern="1200" dirty="0" err="1">
                          <a:solidFill>
                            <a:schemeClr val="tx1"/>
                          </a:solidFill>
                          <a:effectLst/>
                          <a:latin typeface="Arial" panose="020B0604020202020204" pitchFamily="34" charset="0"/>
                          <a:ea typeface="+mn-ea"/>
                          <a:cs typeface="Arial" panose="020B0604020202020204" pitchFamily="34" charset="0"/>
                        </a:rPr>
                        <a:t>Behavioral</a:t>
                      </a:r>
                      <a:r>
                        <a:rPr lang="en-GB" sz="400" i="1" kern="1200" dirty="0">
                          <a:solidFill>
                            <a:schemeClr val="tx1"/>
                          </a:solidFill>
                          <a:effectLst/>
                          <a:latin typeface="Arial" panose="020B0604020202020204" pitchFamily="34" charset="0"/>
                          <a:ea typeface="+mn-ea"/>
                          <a:cs typeface="Arial" panose="020B0604020202020204" pitchFamily="34" charset="0"/>
                        </a:rPr>
                        <a:t> Medicine</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32</a:t>
                      </a:r>
                      <a:r>
                        <a:rPr lang="en-GB" sz="400" kern="1200" dirty="0">
                          <a:solidFill>
                            <a:schemeClr val="tx1"/>
                          </a:solidFill>
                          <a:effectLst/>
                          <a:latin typeface="Arial" panose="020B0604020202020204" pitchFamily="34" charset="0"/>
                          <a:ea typeface="+mn-ea"/>
                          <a:cs typeface="Arial" panose="020B0604020202020204" pitchFamily="34" charset="0"/>
                        </a:rPr>
                        <a:t>(1), pp.45-57. </a:t>
                      </a:r>
                      <a:r>
                        <a:rPr lang="en-GB" sz="400" u="sng" kern="1200" dirty="0">
                          <a:solidFill>
                            <a:schemeClr val="tx1"/>
                          </a:solidFill>
                          <a:effectLst/>
                          <a:latin typeface="Arial" panose="020B0604020202020204" pitchFamily="34" charset="0"/>
                          <a:ea typeface="+mn-ea"/>
                          <a:cs typeface="Arial" panose="020B0604020202020204" pitchFamily="34" charset="0"/>
                          <a:hlinkClick r:id="rId5"/>
                        </a:rPr>
                        <a:t>https://link.springer.com/article/10.1007/s12529-024-10323-0</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Duong, T., Olsen, Q., Menon, A., Woods, L., Wang, W., </a:t>
                      </a:r>
                      <a:r>
                        <a:rPr lang="en-GB" sz="400" kern="1200" dirty="0" err="1">
                          <a:solidFill>
                            <a:schemeClr val="tx1"/>
                          </a:solidFill>
                          <a:effectLst/>
                          <a:latin typeface="Arial" panose="020B0604020202020204" pitchFamily="34" charset="0"/>
                          <a:ea typeface="+mn-ea"/>
                          <a:cs typeface="Arial" panose="020B0604020202020204" pitchFamily="34" charset="0"/>
                        </a:rPr>
                        <a:t>Varnfield</a:t>
                      </a:r>
                      <a:r>
                        <a:rPr lang="en-GB" sz="400" kern="1200" dirty="0">
                          <a:solidFill>
                            <a:schemeClr val="tx1"/>
                          </a:solidFill>
                          <a:effectLst/>
                          <a:latin typeface="Arial" panose="020B0604020202020204" pitchFamily="34" charset="0"/>
                          <a:ea typeface="+mn-ea"/>
                          <a:cs typeface="Arial" panose="020B0604020202020204" pitchFamily="34" charset="0"/>
                        </a:rPr>
                        <a:t>, M., Jiang, L. and Sullivan, C., (2025). Digital health interventions to prevent type 2 diabetes mellitus: systematic review. </a:t>
                      </a:r>
                      <a:r>
                        <a:rPr lang="en-GB" sz="400" i="1" kern="1200" dirty="0">
                          <a:solidFill>
                            <a:schemeClr val="tx1"/>
                          </a:solidFill>
                          <a:effectLst/>
                          <a:latin typeface="Arial" panose="020B0604020202020204" pitchFamily="34" charset="0"/>
                          <a:ea typeface="+mn-ea"/>
                          <a:cs typeface="Arial" panose="020B0604020202020204" pitchFamily="34" charset="0"/>
                        </a:rPr>
                        <a:t>Journal of medical Internet research</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27</a:t>
                      </a:r>
                      <a:r>
                        <a:rPr lang="en-GB" sz="400" kern="1200" dirty="0">
                          <a:solidFill>
                            <a:schemeClr val="tx1"/>
                          </a:solidFill>
                          <a:effectLst/>
                          <a:latin typeface="Arial" panose="020B0604020202020204" pitchFamily="34" charset="0"/>
                          <a:ea typeface="+mn-ea"/>
                          <a:cs typeface="Arial" panose="020B0604020202020204" pitchFamily="34" charset="0"/>
                        </a:rPr>
                        <a:t>, p.e67507. </a:t>
                      </a:r>
                      <a:r>
                        <a:rPr lang="en-GB" sz="400" u="sng" kern="1200" dirty="0">
                          <a:solidFill>
                            <a:schemeClr val="tx1"/>
                          </a:solidFill>
                          <a:effectLst/>
                          <a:latin typeface="Arial" panose="020B0604020202020204" pitchFamily="34" charset="0"/>
                          <a:ea typeface="+mn-ea"/>
                          <a:cs typeface="Arial" panose="020B0604020202020204" pitchFamily="34" charset="0"/>
                          <a:hlinkClick r:id="rId6"/>
                        </a:rPr>
                        <a:t>https://www.jmir.org/2025/1/e67507/</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Gao, S., Yan, M., Ding, H. and Jiang, L., (2026). Effects of digital and remote exercise interventions on HbA1c in type 2 diabetes: a systematic review and network meta-analysis. </a:t>
                      </a:r>
                      <a:r>
                        <a:rPr lang="en-GB" sz="400" i="1" kern="1200" dirty="0">
                          <a:solidFill>
                            <a:schemeClr val="tx1"/>
                          </a:solidFill>
                          <a:effectLst/>
                          <a:latin typeface="Arial" panose="020B0604020202020204" pitchFamily="34" charset="0"/>
                          <a:ea typeface="+mn-ea"/>
                          <a:cs typeface="Arial" panose="020B0604020202020204" pitchFamily="34" charset="0"/>
                        </a:rPr>
                        <a:t>BMC Endocrine Disorders</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26</a:t>
                      </a:r>
                      <a:r>
                        <a:rPr lang="en-GB" sz="400" kern="1200" dirty="0">
                          <a:solidFill>
                            <a:schemeClr val="tx1"/>
                          </a:solidFill>
                          <a:effectLst/>
                          <a:latin typeface="Arial" panose="020B0604020202020204" pitchFamily="34" charset="0"/>
                          <a:ea typeface="+mn-ea"/>
                          <a:cs typeface="Arial" panose="020B0604020202020204" pitchFamily="34" charset="0"/>
                        </a:rPr>
                        <a:t>(1), p.137. </a:t>
                      </a:r>
                      <a:r>
                        <a:rPr lang="en-GB" sz="400" u="sng" kern="1200" dirty="0">
                          <a:solidFill>
                            <a:schemeClr val="tx1"/>
                          </a:solidFill>
                          <a:effectLst/>
                          <a:latin typeface="Arial" panose="020B0604020202020204" pitchFamily="34" charset="0"/>
                          <a:ea typeface="+mn-ea"/>
                          <a:cs typeface="Arial" panose="020B0604020202020204" pitchFamily="34" charset="0"/>
                          <a:hlinkClick r:id="rId7"/>
                        </a:rPr>
                        <a:t>https://link.springer.com/article/10.1186/s12902-026-02267-1</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Hunter, H., (2024). The transtheoretical model of </a:t>
                      </a:r>
                      <a:r>
                        <a:rPr lang="en-GB" sz="400" kern="1200" dirty="0" err="1">
                          <a:solidFill>
                            <a:schemeClr val="tx1"/>
                          </a:solidFill>
                          <a:effectLst/>
                          <a:latin typeface="Arial" panose="020B0604020202020204" pitchFamily="34" charset="0"/>
                          <a:ea typeface="+mn-ea"/>
                          <a:cs typeface="Arial" panose="020B0604020202020204" pitchFamily="34" charset="0"/>
                        </a:rPr>
                        <a:t>behavior</a:t>
                      </a:r>
                      <a:r>
                        <a:rPr lang="en-GB" sz="400" kern="1200" dirty="0">
                          <a:solidFill>
                            <a:schemeClr val="tx1"/>
                          </a:solidFill>
                          <a:effectLst/>
                          <a:latin typeface="Arial" panose="020B0604020202020204" pitchFamily="34" charset="0"/>
                          <a:ea typeface="+mn-ea"/>
                          <a:cs typeface="Arial" panose="020B0604020202020204" pitchFamily="34" charset="0"/>
                        </a:rPr>
                        <a:t> change: Implications for social work practice. </a:t>
                      </a:r>
                      <a:r>
                        <a:rPr lang="en-GB" sz="400" i="1" kern="1200" dirty="0">
                          <a:solidFill>
                            <a:schemeClr val="tx1"/>
                          </a:solidFill>
                          <a:effectLst/>
                          <a:latin typeface="Arial" panose="020B0604020202020204" pitchFamily="34" charset="0"/>
                          <a:ea typeface="+mn-ea"/>
                          <a:cs typeface="Arial" panose="020B0604020202020204" pitchFamily="34" charset="0"/>
                        </a:rPr>
                        <a:t>Journal of Human </a:t>
                      </a:r>
                      <a:r>
                        <a:rPr lang="en-GB" sz="400" i="1" kern="1200" dirty="0" err="1">
                          <a:solidFill>
                            <a:schemeClr val="tx1"/>
                          </a:solidFill>
                          <a:effectLst/>
                          <a:latin typeface="Arial" panose="020B0604020202020204" pitchFamily="34" charset="0"/>
                          <a:ea typeface="+mn-ea"/>
                          <a:cs typeface="Arial" panose="020B0604020202020204" pitchFamily="34" charset="0"/>
                        </a:rPr>
                        <a:t>Behavior</a:t>
                      </a:r>
                      <a:r>
                        <a:rPr lang="en-GB" sz="400" i="1" kern="1200" dirty="0">
                          <a:solidFill>
                            <a:schemeClr val="tx1"/>
                          </a:solidFill>
                          <a:effectLst/>
                          <a:latin typeface="Arial" panose="020B0604020202020204" pitchFamily="34" charset="0"/>
                          <a:ea typeface="+mn-ea"/>
                          <a:cs typeface="Arial" panose="020B0604020202020204" pitchFamily="34" charset="0"/>
                        </a:rPr>
                        <a:t> in the Social Environment</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34</a:t>
                      </a:r>
                      <a:r>
                        <a:rPr lang="en-GB" sz="400" kern="1200" dirty="0">
                          <a:solidFill>
                            <a:schemeClr val="tx1"/>
                          </a:solidFill>
                          <a:effectLst/>
                          <a:latin typeface="Arial" panose="020B0604020202020204" pitchFamily="34" charset="0"/>
                          <a:ea typeface="+mn-ea"/>
                          <a:cs typeface="Arial" panose="020B0604020202020204" pitchFamily="34" charset="0"/>
                        </a:rPr>
                        <a:t>(2), pp.300-314. </a:t>
                      </a:r>
                      <a:r>
                        <a:rPr lang="en-GB" sz="400" u="sng" kern="1200" dirty="0">
                          <a:solidFill>
                            <a:schemeClr val="tx1"/>
                          </a:solidFill>
                          <a:effectLst/>
                          <a:latin typeface="Arial" panose="020B0604020202020204" pitchFamily="34" charset="0"/>
                          <a:ea typeface="+mn-ea"/>
                          <a:cs typeface="Arial" panose="020B0604020202020204" pitchFamily="34" charset="0"/>
                          <a:hlinkClick r:id="rId8"/>
                        </a:rPr>
                        <a:t>https://www.tandfonline.com/doi/abs/10.1080/10911359.2023.2253307</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Kerr, M., Barron, E., Chadwick, P., Evans, T., Kong, W.M., Rayman, G., Sutton‐Smith, M., Todd, G., Young, B. and </a:t>
                      </a:r>
                      <a:r>
                        <a:rPr lang="en-GB" sz="400" kern="1200" dirty="0" err="1">
                          <a:solidFill>
                            <a:schemeClr val="tx1"/>
                          </a:solidFill>
                          <a:effectLst/>
                          <a:latin typeface="Arial" panose="020B0604020202020204" pitchFamily="34" charset="0"/>
                          <a:ea typeface="+mn-ea"/>
                          <a:cs typeface="Arial" panose="020B0604020202020204" pitchFamily="34" charset="0"/>
                        </a:rPr>
                        <a:t>Jeffcoate</a:t>
                      </a:r>
                      <a:r>
                        <a:rPr lang="en-GB" sz="400" kern="1200" dirty="0">
                          <a:solidFill>
                            <a:schemeClr val="tx1"/>
                          </a:solidFill>
                          <a:effectLst/>
                          <a:latin typeface="Arial" panose="020B0604020202020204" pitchFamily="34" charset="0"/>
                          <a:ea typeface="+mn-ea"/>
                          <a:cs typeface="Arial" panose="020B0604020202020204" pitchFamily="34" charset="0"/>
                        </a:rPr>
                        <a:t>, W.J., (2019). The cost of diabetic foot ulcers and amputations to the National Health Service in England. </a:t>
                      </a:r>
                      <a:r>
                        <a:rPr lang="en-GB" sz="400" i="1" kern="1200" dirty="0">
                          <a:solidFill>
                            <a:schemeClr val="tx1"/>
                          </a:solidFill>
                          <a:effectLst/>
                          <a:latin typeface="Arial" panose="020B0604020202020204" pitchFamily="34" charset="0"/>
                          <a:ea typeface="+mn-ea"/>
                          <a:cs typeface="Arial" panose="020B0604020202020204" pitchFamily="34" charset="0"/>
                        </a:rPr>
                        <a:t>Diabetic Medicine</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36</a:t>
                      </a:r>
                      <a:r>
                        <a:rPr lang="en-GB" sz="400" kern="1200" dirty="0">
                          <a:solidFill>
                            <a:schemeClr val="tx1"/>
                          </a:solidFill>
                          <a:effectLst/>
                          <a:latin typeface="Arial" panose="020B0604020202020204" pitchFamily="34" charset="0"/>
                          <a:ea typeface="+mn-ea"/>
                          <a:cs typeface="Arial" panose="020B0604020202020204" pitchFamily="34" charset="0"/>
                        </a:rPr>
                        <a:t>(8), pp.995-1002. </a:t>
                      </a:r>
                      <a:r>
                        <a:rPr lang="en-GB" sz="400" u="sng" kern="1200" dirty="0">
                          <a:solidFill>
                            <a:schemeClr val="tx1"/>
                          </a:solidFill>
                          <a:effectLst/>
                          <a:latin typeface="Arial" panose="020B0604020202020204" pitchFamily="34" charset="0"/>
                          <a:ea typeface="+mn-ea"/>
                          <a:cs typeface="Arial" panose="020B0604020202020204" pitchFamily="34" charset="0"/>
                          <a:hlinkClick r:id="rId9"/>
                        </a:rPr>
                        <a:t>https://onlinelibrary.wiley.com/doi/abs/10.1111/dme.13973</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Krebs, P., Norcross, J.C., Nicholson, J.M. and Prochaska, J.O., (2019). Stages of change. </a:t>
                      </a:r>
                      <a:r>
                        <a:rPr lang="en-GB" sz="400" i="1" kern="1200" dirty="0">
                          <a:solidFill>
                            <a:schemeClr val="tx1"/>
                          </a:solidFill>
                          <a:effectLst/>
                          <a:latin typeface="Arial" panose="020B0604020202020204" pitchFamily="34" charset="0"/>
                          <a:ea typeface="+mn-ea"/>
                          <a:cs typeface="Arial" panose="020B0604020202020204" pitchFamily="34" charset="0"/>
                        </a:rPr>
                        <a:t>Psychotherapy relationships that work: Evidence-based therapist responsiveness</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2</a:t>
                      </a:r>
                      <a:r>
                        <a:rPr lang="en-GB" sz="400" kern="1200" dirty="0">
                          <a:solidFill>
                            <a:schemeClr val="tx1"/>
                          </a:solidFill>
                          <a:effectLst/>
                          <a:latin typeface="Arial" panose="020B0604020202020204" pitchFamily="34" charset="0"/>
                          <a:ea typeface="+mn-ea"/>
                          <a:cs typeface="Arial" panose="020B0604020202020204" pitchFamily="34" charset="0"/>
                        </a:rPr>
                        <a:t>, pp.296-328. </a:t>
                      </a:r>
                      <a:r>
                        <a:rPr lang="en-GB" sz="400" u="sng" kern="1200" dirty="0">
                          <a:solidFill>
                            <a:schemeClr val="tx1"/>
                          </a:solidFill>
                          <a:effectLst/>
                          <a:latin typeface="Arial" panose="020B0604020202020204" pitchFamily="34" charset="0"/>
                          <a:ea typeface="+mn-ea"/>
                          <a:cs typeface="Arial" panose="020B0604020202020204" pitchFamily="34" charset="0"/>
                          <a:hlinkClick r:id="rId10"/>
                        </a:rPr>
                        <a:t>https://books.google.com/books?hl=en&amp;lr=&amp;id=PNGaDwAAQBAJ&amp;oi=fnd&amp;pg=PA296&amp;dq=The+Transtheoretical+Model+(TTM),+also+known+as+the+Stages+of+Change+Model,+&amp;ots=fTfgBKg-g7&amp;sig=hid19sJXq5MTfR2IZI__czVVV-Y</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Koh, A., Swanepoel, D.W., Ling, A., Ho, B.L., Tan, S.Y. and Lim, J., (2021). Digital health promotion: promise and peril. </a:t>
                      </a:r>
                      <a:r>
                        <a:rPr lang="en-GB" sz="400" i="1" kern="1200" dirty="0">
                          <a:solidFill>
                            <a:schemeClr val="tx1"/>
                          </a:solidFill>
                          <a:effectLst/>
                          <a:latin typeface="Arial" panose="020B0604020202020204" pitchFamily="34" charset="0"/>
                          <a:ea typeface="+mn-ea"/>
                          <a:cs typeface="Arial" panose="020B0604020202020204" pitchFamily="34" charset="0"/>
                        </a:rPr>
                        <a:t>Health promotion international</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36</a:t>
                      </a:r>
                      <a:r>
                        <a:rPr lang="en-GB" sz="400" kern="1200" dirty="0">
                          <a:solidFill>
                            <a:schemeClr val="tx1"/>
                          </a:solidFill>
                          <a:effectLst/>
                          <a:latin typeface="Arial" panose="020B0604020202020204" pitchFamily="34" charset="0"/>
                          <a:ea typeface="+mn-ea"/>
                          <a:cs typeface="Arial" panose="020B0604020202020204" pitchFamily="34" charset="0"/>
                        </a:rPr>
                        <a:t>(Supplement_1), pp.i70-i80. </a:t>
                      </a:r>
                      <a:r>
                        <a:rPr lang="en-GB" sz="400" u="sng" kern="1200" dirty="0">
                          <a:solidFill>
                            <a:schemeClr val="tx1"/>
                          </a:solidFill>
                          <a:effectLst/>
                          <a:latin typeface="Arial" panose="020B0604020202020204" pitchFamily="34" charset="0"/>
                          <a:ea typeface="+mn-ea"/>
                          <a:cs typeface="Arial" panose="020B0604020202020204" pitchFamily="34" charset="0"/>
                          <a:hlinkClick r:id="rId11"/>
                        </a:rPr>
                        <a:t>https://academic.oup.com/heapro/article-abstract/36/Supplement_1/i70/6460418</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Murray, E., Daff, K., Lavida, A., Henley, W., Irwin, J. and Valabhji, J., (2019). Evaluation of the digital diabetes prevention programme pilot: uncontrolled mixed-methods study protocol. </a:t>
                      </a:r>
                      <a:r>
                        <a:rPr lang="en-GB" sz="400" i="1" kern="1200" dirty="0">
                          <a:solidFill>
                            <a:schemeClr val="tx1"/>
                          </a:solidFill>
                          <a:effectLst/>
                          <a:latin typeface="Arial" panose="020B0604020202020204" pitchFamily="34" charset="0"/>
                          <a:ea typeface="+mn-ea"/>
                          <a:cs typeface="Arial" panose="020B0604020202020204" pitchFamily="34" charset="0"/>
                        </a:rPr>
                        <a:t>BMJ open</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9</a:t>
                      </a:r>
                      <a:r>
                        <a:rPr lang="en-GB" sz="400" kern="1200" dirty="0">
                          <a:solidFill>
                            <a:schemeClr val="tx1"/>
                          </a:solidFill>
                          <a:effectLst/>
                          <a:latin typeface="Arial" panose="020B0604020202020204" pitchFamily="34" charset="0"/>
                          <a:ea typeface="+mn-ea"/>
                          <a:cs typeface="Arial" panose="020B0604020202020204" pitchFamily="34" charset="0"/>
                        </a:rPr>
                        <a:t>(5), p.e025903. </a:t>
                      </a:r>
                      <a:r>
                        <a:rPr lang="en-GB" sz="400" u="sng" kern="1200" dirty="0">
                          <a:solidFill>
                            <a:schemeClr val="tx1"/>
                          </a:solidFill>
                          <a:effectLst/>
                          <a:latin typeface="Arial" panose="020B0604020202020204" pitchFamily="34" charset="0"/>
                          <a:ea typeface="+mn-ea"/>
                          <a:cs typeface="Arial" panose="020B0604020202020204" pitchFamily="34" charset="0"/>
                          <a:hlinkClick r:id="rId12"/>
                        </a:rPr>
                        <a:t>https://bmjopen.bmj.com/content/9/5/e025903.abstract</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O'Neil, I., (2019). </a:t>
                      </a:r>
                      <a:r>
                        <a:rPr lang="en-GB" sz="400" i="1" kern="1200" dirty="0">
                          <a:solidFill>
                            <a:schemeClr val="tx1"/>
                          </a:solidFill>
                          <a:effectLst/>
                          <a:latin typeface="Arial" panose="020B0604020202020204" pitchFamily="34" charset="0"/>
                          <a:ea typeface="+mn-ea"/>
                          <a:cs typeface="Arial" panose="020B0604020202020204" pitchFamily="34" charset="0"/>
                        </a:rPr>
                        <a:t>Digital Health Promotion: A Critical Introduction</a:t>
                      </a:r>
                      <a:r>
                        <a:rPr lang="en-GB" sz="400" kern="1200" dirty="0">
                          <a:solidFill>
                            <a:schemeClr val="tx1"/>
                          </a:solidFill>
                          <a:effectLst/>
                          <a:latin typeface="Arial" panose="020B0604020202020204" pitchFamily="34" charset="0"/>
                          <a:ea typeface="+mn-ea"/>
                          <a:cs typeface="Arial" panose="020B0604020202020204" pitchFamily="34" charset="0"/>
                        </a:rPr>
                        <a:t>. John Wiley &amp; Sons. </a:t>
                      </a:r>
                      <a:r>
                        <a:rPr lang="en-GB" sz="400" u="sng" kern="1200" dirty="0">
                          <a:solidFill>
                            <a:schemeClr val="tx1"/>
                          </a:solidFill>
                          <a:effectLst/>
                          <a:latin typeface="Arial" panose="020B0604020202020204" pitchFamily="34" charset="0"/>
                          <a:ea typeface="+mn-ea"/>
                          <a:cs typeface="Arial" panose="020B0604020202020204" pitchFamily="34" charset="0"/>
                          <a:hlinkClick r:id="rId13"/>
                        </a:rPr>
                        <a:t>https://books.google.com/books?hl=en&amp;lr=&amp;id=7pazDwAAQBAJ&amp;oi=fnd&amp;pg=PA2002&amp;dq=Health+Promotion+Values+and+Principles+for+Digital+Interventions&amp;ots=Y5M7NjUvkX&amp;sig=8IldYBYBbfPcuycJOASC10YFeFQ</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US" sz="400" kern="1200" dirty="0">
                          <a:solidFill>
                            <a:schemeClr val="tx1"/>
                          </a:solidFill>
                          <a:effectLst/>
                          <a:latin typeface="Arial" panose="020B0604020202020204" pitchFamily="34" charset="0"/>
                          <a:ea typeface="+mn-ea"/>
                          <a:cs typeface="Arial" panose="020B0604020202020204" pitchFamily="34" charset="0"/>
                        </a:rPr>
                        <a:t>Shan, R., Sarkar, S. and Martin, S.S., (2019). </a:t>
                      </a:r>
                      <a:r>
                        <a:rPr lang="en-GB" sz="400" kern="1200" dirty="0">
                          <a:solidFill>
                            <a:schemeClr val="tx1"/>
                          </a:solidFill>
                          <a:effectLst/>
                          <a:latin typeface="Arial" panose="020B0604020202020204" pitchFamily="34" charset="0"/>
                          <a:ea typeface="+mn-ea"/>
                          <a:cs typeface="Arial" panose="020B0604020202020204" pitchFamily="34" charset="0"/>
                        </a:rPr>
                        <a:t>Digital health technology and mobile devices for the management of diabetes mellitus: state of the art. </a:t>
                      </a:r>
                      <a:r>
                        <a:rPr lang="en-GB" sz="400" i="1" kern="1200" dirty="0" err="1">
                          <a:solidFill>
                            <a:schemeClr val="tx1"/>
                          </a:solidFill>
                          <a:effectLst/>
                          <a:latin typeface="Arial" panose="020B0604020202020204" pitchFamily="34" charset="0"/>
                          <a:ea typeface="+mn-ea"/>
                          <a:cs typeface="Arial" panose="020B0604020202020204" pitchFamily="34" charset="0"/>
                        </a:rPr>
                        <a:t>Diabetologia</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62</a:t>
                      </a:r>
                      <a:r>
                        <a:rPr lang="en-GB" sz="400" kern="1200" dirty="0">
                          <a:solidFill>
                            <a:schemeClr val="tx1"/>
                          </a:solidFill>
                          <a:effectLst/>
                          <a:latin typeface="Arial" panose="020B0604020202020204" pitchFamily="34" charset="0"/>
                          <a:ea typeface="+mn-ea"/>
                          <a:cs typeface="Arial" panose="020B0604020202020204" pitchFamily="34" charset="0"/>
                        </a:rPr>
                        <a:t>(6), pp.877-887. </a:t>
                      </a:r>
                      <a:r>
                        <a:rPr lang="en-GB" sz="400" u="sng" kern="1200" dirty="0">
                          <a:solidFill>
                            <a:schemeClr val="tx1"/>
                          </a:solidFill>
                          <a:effectLst/>
                          <a:latin typeface="Arial" panose="020B0604020202020204" pitchFamily="34" charset="0"/>
                          <a:ea typeface="+mn-ea"/>
                          <a:cs typeface="Arial" panose="020B0604020202020204" pitchFamily="34" charset="0"/>
                          <a:hlinkClick r:id="rId14"/>
                        </a:rPr>
                        <a:t>https://link.springer.com/article/10.1007/s00125-019-4864-7</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Steinman, L., van Pelt, M., Hen, H., </a:t>
                      </a:r>
                      <a:r>
                        <a:rPr lang="en-GB" sz="400" kern="1200" dirty="0" err="1">
                          <a:solidFill>
                            <a:schemeClr val="tx1"/>
                          </a:solidFill>
                          <a:effectLst/>
                          <a:latin typeface="Arial" panose="020B0604020202020204" pitchFamily="34" charset="0"/>
                          <a:ea typeface="+mn-ea"/>
                          <a:cs typeface="Arial" panose="020B0604020202020204" pitchFamily="34" charset="0"/>
                        </a:rPr>
                        <a:t>Chhorvann</a:t>
                      </a:r>
                      <a:r>
                        <a:rPr lang="en-GB" sz="400" kern="1200" dirty="0">
                          <a:solidFill>
                            <a:schemeClr val="tx1"/>
                          </a:solidFill>
                          <a:effectLst/>
                          <a:latin typeface="Arial" panose="020B0604020202020204" pitchFamily="34" charset="0"/>
                          <a:ea typeface="+mn-ea"/>
                          <a:cs typeface="Arial" panose="020B0604020202020204" pitchFamily="34" charset="0"/>
                        </a:rPr>
                        <a:t>, C., Lan, C.S., </a:t>
                      </a:r>
                      <a:r>
                        <a:rPr lang="en-GB" sz="400" kern="1200" dirty="0" err="1">
                          <a:solidFill>
                            <a:schemeClr val="tx1"/>
                          </a:solidFill>
                          <a:effectLst/>
                          <a:latin typeface="Arial" panose="020B0604020202020204" pitchFamily="34" charset="0"/>
                          <a:ea typeface="+mn-ea"/>
                          <a:cs typeface="Arial" panose="020B0604020202020204" pitchFamily="34" charset="0"/>
                        </a:rPr>
                        <a:t>Te</a:t>
                      </a:r>
                      <a:r>
                        <a:rPr lang="en-GB" sz="400" kern="1200" dirty="0">
                          <a:solidFill>
                            <a:schemeClr val="tx1"/>
                          </a:solidFill>
                          <a:effectLst/>
                          <a:latin typeface="Arial" panose="020B0604020202020204" pitchFamily="34" charset="0"/>
                          <a:ea typeface="+mn-ea"/>
                          <a:cs typeface="Arial" panose="020B0604020202020204" pitchFamily="34" charset="0"/>
                        </a:rPr>
                        <a:t>, V., LoGerfo, J. and Fitzpatrick, A.L., (2020). Can mHealth and eHealth improve management of diabetes and hypertension in a hard-to-reach population?—lessons learned from a process evaluation of digital health to support a peer educator model in Cambodia using the RE-AIM framework. </a:t>
                      </a:r>
                      <a:r>
                        <a:rPr lang="en-GB" sz="400" i="1" kern="1200" dirty="0" err="1">
                          <a:solidFill>
                            <a:schemeClr val="tx1"/>
                          </a:solidFill>
                          <a:effectLst/>
                          <a:latin typeface="Arial" panose="020B0604020202020204" pitchFamily="34" charset="0"/>
                          <a:ea typeface="+mn-ea"/>
                          <a:cs typeface="Arial" panose="020B0604020202020204" pitchFamily="34" charset="0"/>
                        </a:rPr>
                        <a:t>Mhealth</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6</a:t>
                      </a:r>
                      <a:r>
                        <a:rPr lang="en-GB" sz="400" kern="1200" dirty="0">
                          <a:solidFill>
                            <a:schemeClr val="tx1"/>
                          </a:solidFill>
                          <a:effectLst/>
                          <a:latin typeface="Arial" panose="020B0604020202020204" pitchFamily="34" charset="0"/>
                          <a:ea typeface="+mn-ea"/>
                          <a:cs typeface="Arial" panose="020B0604020202020204" pitchFamily="34" charset="0"/>
                        </a:rPr>
                        <a:t>, p.40. </a:t>
                      </a:r>
                      <a:r>
                        <a:rPr lang="en-GB" sz="400" u="sng" kern="1200" dirty="0">
                          <a:solidFill>
                            <a:schemeClr val="tx1"/>
                          </a:solidFill>
                          <a:effectLst/>
                          <a:latin typeface="Arial" panose="020B0604020202020204" pitchFamily="34" charset="0"/>
                          <a:ea typeface="+mn-ea"/>
                          <a:cs typeface="Arial" panose="020B0604020202020204" pitchFamily="34" charset="0"/>
                          <a:hlinkClick r:id="rId15"/>
                        </a:rPr>
                        <a:t>https://pmc.ncbi.nlm.nih.gov/articles/PMC7793020/</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Van </a:t>
                      </a:r>
                      <a:r>
                        <a:rPr lang="en-GB" sz="400" kern="1200" dirty="0" err="1">
                          <a:solidFill>
                            <a:schemeClr val="tx1"/>
                          </a:solidFill>
                          <a:effectLst/>
                          <a:latin typeface="Arial" panose="020B0604020202020204" pitchFamily="34" charset="0"/>
                          <a:ea typeface="+mn-ea"/>
                          <a:cs typeface="Arial" panose="020B0604020202020204" pitchFamily="34" charset="0"/>
                        </a:rPr>
                        <a:t>Rhoon</a:t>
                      </a:r>
                      <a:r>
                        <a:rPr lang="en-GB" sz="400" kern="1200" dirty="0">
                          <a:solidFill>
                            <a:schemeClr val="tx1"/>
                          </a:solidFill>
                          <a:effectLst/>
                          <a:latin typeface="Arial" panose="020B0604020202020204" pitchFamily="34" charset="0"/>
                          <a:ea typeface="+mn-ea"/>
                          <a:cs typeface="Arial" panose="020B0604020202020204" pitchFamily="34" charset="0"/>
                        </a:rPr>
                        <a:t>, L., Byrne, M., Morrissey, E., Murphy, J. and McSharry, J., (2020). A systematic review of the behaviour change techniques and digital features in technology-driven type 2 diabetes prevention interventions. </a:t>
                      </a:r>
                      <a:r>
                        <a:rPr lang="en-GB" sz="400" i="1" kern="1200" dirty="0">
                          <a:solidFill>
                            <a:schemeClr val="tx1"/>
                          </a:solidFill>
                          <a:effectLst/>
                          <a:latin typeface="Arial" panose="020B0604020202020204" pitchFamily="34" charset="0"/>
                          <a:ea typeface="+mn-ea"/>
                          <a:cs typeface="Arial" panose="020B0604020202020204" pitchFamily="34" charset="0"/>
                        </a:rPr>
                        <a:t>Digital health</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6</a:t>
                      </a:r>
                      <a:r>
                        <a:rPr lang="en-GB" sz="400" kern="1200" dirty="0">
                          <a:solidFill>
                            <a:schemeClr val="tx1"/>
                          </a:solidFill>
                          <a:effectLst/>
                          <a:latin typeface="Arial" panose="020B0604020202020204" pitchFamily="34" charset="0"/>
                          <a:ea typeface="+mn-ea"/>
                          <a:cs typeface="Arial" panose="020B0604020202020204" pitchFamily="34" charset="0"/>
                        </a:rPr>
                        <a:t>, p.2055207620914427. </a:t>
                      </a:r>
                      <a:r>
                        <a:rPr lang="en-GB" sz="400" u="sng" kern="1200" dirty="0">
                          <a:solidFill>
                            <a:schemeClr val="tx1"/>
                          </a:solidFill>
                          <a:effectLst/>
                          <a:latin typeface="Arial" panose="020B0604020202020204" pitchFamily="34" charset="0"/>
                          <a:ea typeface="+mn-ea"/>
                          <a:cs typeface="Arial" panose="020B0604020202020204" pitchFamily="34" charset="0"/>
                          <a:hlinkClick r:id="rId16"/>
                        </a:rPr>
                        <a:t>https://journals.sagepub.com/doi/abs/10.1177/2055207620914427</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a:solidFill>
                            <a:schemeClr val="tx1"/>
                          </a:solidFill>
                          <a:effectLst/>
                          <a:latin typeface="Arial" panose="020B0604020202020204" pitchFamily="34" charset="0"/>
                          <a:ea typeface="+mn-ea"/>
                          <a:cs typeface="Arial" panose="020B0604020202020204" pitchFamily="34" charset="0"/>
                        </a:rPr>
                        <a:t>Yardley, L., Spring, B.J., Riper, H., Morrison, L.G., Crane, D.H., Curtis, K., Merchant, G.C., Naughton, F. and Blandford, A., (2016). Understanding and promoting effective engagement with digital </a:t>
                      </a:r>
                      <a:r>
                        <a:rPr lang="en-GB" sz="400" kern="1200" dirty="0" err="1">
                          <a:solidFill>
                            <a:schemeClr val="tx1"/>
                          </a:solidFill>
                          <a:effectLst/>
                          <a:latin typeface="Arial" panose="020B0604020202020204" pitchFamily="34" charset="0"/>
                          <a:ea typeface="+mn-ea"/>
                          <a:cs typeface="Arial" panose="020B0604020202020204" pitchFamily="34" charset="0"/>
                        </a:rPr>
                        <a:t>behavior</a:t>
                      </a:r>
                      <a:r>
                        <a:rPr lang="en-GB" sz="400" kern="1200" dirty="0">
                          <a:solidFill>
                            <a:schemeClr val="tx1"/>
                          </a:solidFill>
                          <a:effectLst/>
                          <a:latin typeface="Arial" panose="020B0604020202020204" pitchFamily="34" charset="0"/>
                          <a:ea typeface="+mn-ea"/>
                          <a:cs typeface="Arial" panose="020B0604020202020204" pitchFamily="34" charset="0"/>
                        </a:rPr>
                        <a:t> change interventions. </a:t>
                      </a:r>
                      <a:r>
                        <a:rPr lang="en-GB" sz="400" i="1" kern="1200" dirty="0">
                          <a:solidFill>
                            <a:schemeClr val="tx1"/>
                          </a:solidFill>
                          <a:effectLst/>
                          <a:latin typeface="Arial" panose="020B0604020202020204" pitchFamily="34" charset="0"/>
                          <a:ea typeface="+mn-ea"/>
                          <a:cs typeface="Arial" panose="020B0604020202020204" pitchFamily="34" charset="0"/>
                        </a:rPr>
                        <a:t>American journal of preventive medicine</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51</a:t>
                      </a:r>
                      <a:r>
                        <a:rPr lang="en-GB" sz="400" kern="1200" dirty="0">
                          <a:solidFill>
                            <a:schemeClr val="tx1"/>
                          </a:solidFill>
                          <a:effectLst/>
                          <a:latin typeface="Arial" panose="020B0604020202020204" pitchFamily="34" charset="0"/>
                          <a:ea typeface="+mn-ea"/>
                          <a:cs typeface="Arial" panose="020B0604020202020204" pitchFamily="34" charset="0"/>
                        </a:rPr>
                        <a:t>(5), pp.833-842. </a:t>
                      </a:r>
                      <a:r>
                        <a:rPr lang="en-GB" sz="400" u="sng" kern="1200" dirty="0">
                          <a:solidFill>
                            <a:schemeClr val="tx1"/>
                          </a:solidFill>
                          <a:effectLst/>
                          <a:latin typeface="Arial" panose="020B0604020202020204" pitchFamily="34" charset="0"/>
                          <a:ea typeface="+mn-ea"/>
                          <a:cs typeface="Arial" panose="020B0604020202020204" pitchFamily="34" charset="0"/>
                          <a:hlinkClick r:id="rId17"/>
                        </a:rPr>
                        <a:t>https://www.sciencedirect.com/science/article/pii/S0749379716302434</a:t>
                      </a:r>
                      <a:endParaRPr lang="en-US" sz="400" kern="1200" dirty="0">
                        <a:solidFill>
                          <a:schemeClr val="tx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400" kern="1200" dirty="0" err="1">
                          <a:solidFill>
                            <a:schemeClr val="tx1"/>
                          </a:solidFill>
                          <a:effectLst/>
                          <a:latin typeface="Arial" panose="020B0604020202020204" pitchFamily="34" charset="0"/>
                          <a:ea typeface="+mn-ea"/>
                          <a:cs typeface="Arial" panose="020B0604020202020204" pitchFamily="34" charset="0"/>
                        </a:rPr>
                        <a:t>Zghebi</a:t>
                      </a:r>
                      <a:r>
                        <a:rPr lang="en-GB" sz="400" kern="1200" dirty="0">
                          <a:solidFill>
                            <a:schemeClr val="tx1"/>
                          </a:solidFill>
                          <a:effectLst/>
                          <a:latin typeface="Arial" panose="020B0604020202020204" pitchFamily="34" charset="0"/>
                          <a:ea typeface="+mn-ea"/>
                          <a:cs typeface="Arial" panose="020B0604020202020204" pitchFamily="34" charset="0"/>
                        </a:rPr>
                        <a:t>, S.S., Steinke, D.T., Carr, M.J., Rutter, M.K., Emsley, R.A. and Ashcroft, D.M., (2017). Examining trends in type 2 diabetes incidence, prevalence and mortality in the UK between 2004 and 2014. </a:t>
                      </a:r>
                      <a:r>
                        <a:rPr lang="en-GB" sz="400" i="1" kern="1200" dirty="0">
                          <a:solidFill>
                            <a:schemeClr val="tx1"/>
                          </a:solidFill>
                          <a:effectLst/>
                          <a:latin typeface="Arial" panose="020B0604020202020204" pitchFamily="34" charset="0"/>
                          <a:ea typeface="+mn-ea"/>
                          <a:cs typeface="Arial" panose="020B0604020202020204" pitchFamily="34" charset="0"/>
                        </a:rPr>
                        <a:t>Diabetes, Obesity and Metabolism</a:t>
                      </a:r>
                      <a:r>
                        <a:rPr lang="en-GB" sz="400" kern="1200" dirty="0">
                          <a:solidFill>
                            <a:schemeClr val="tx1"/>
                          </a:solidFill>
                          <a:effectLst/>
                          <a:latin typeface="Arial" panose="020B0604020202020204" pitchFamily="34" charset="0"/>
                          <a:ea typeface="+mn-ea"/>
                          <a:cs typeface="Arial" panose="020B0604020202020204" pitchFamily="34" charset="0"/>
                        </a:rPr>
                        <a:t>, </a:t>
                      </a:r>
                      <a:r>
                        <a:rPr lang="en-GB" sz="400" i="1" kern="1200" dirty="0">
                          <a:solidFill>
                            <a:schemeClr val="tx1"/>
                          </a:solidFill>
                          <a:effectLst/>
                          <a:latin typeface="Arial" panose="020B0604020202020204" pitchFamily="34" charset="0"/>
                          <a:ea typeface="+mn-ea"/>
                          <a:cs typeface="Arial" panose="020B0604020202020204" pitchFamily="34" charset="0"/>
                        </a:rPr>
                        <a:t>19</a:t>
                      </a:r>
                      <a:r>
                        <a:rPr lang="en-GB" sz="400" kern="1200" dirty="0">
                          <a:solidFill>
                            <a:schemeClr val="tx1"/>
                          </a:solidFill>
                          <a:effectLst/>
                          <a:latin typeface="Arial" panose="020B0604020202020204" pitchFamily="34" charset="0"/>
                          <a:ea typeface="+mn-ea"/>
                          <a:cs typeface="Arial" panose="020B0604020202020204" pitchFamily="34" charset="0"/>
                        </a:rPr>
                        <a:t>(11), pp.1537-1545. </a:t>
                      </a:r>
                      <a:r>
                        <a:rPr lang="en-GB" sz="400" u="sng" kern="1200" dirty="0">
                          <a:solidFill>
                            <a:schemeClr val="tx1"/>
                          </a:solidFill>
                          <a:effectLst/>
                          <a:latin typeface="Arial" panose="020B0604020202020204" pitchFamily="34" charset="0"/>
                          <a:ea typeface="+mn-ea"/>
                          <a:cs typeface="Arial" panose="020B0604020202020204" pitchFamily="34" charset="0"/>
                          <a:hlinkClick r:id="rId18"/>
                        </a:rPr>
                        <a:t>https://dom-pubs.onlinelibrary.wiley.com/doi/abs/10.1111/dom.12964</a:t>
                      </a:r>
                      <a:endParaRPr lang="en-US" sz="400" kern="1200" dirty="0">
                        <a:solidFill>
                          <a:schemeClr val="tx1"/>
                        </a:solidFill>
                        <a:effectLst/>
                        <a:latin typeface="Arial" panose="020B0604020202020204" pitchFamily="34" charset="0"/>
                        <a:ea typeface="+mn-ea"/>
                        <a:cs typeface="Arial" panose="020B0604020202020204" pitchFamily="34" charset="0"/>
                      </a:endParaRPr>
                    </a:p>
                  </a:txBody>
                  <a:tcPr marL="63305" marR="63305" marT="31652" marB="31652">
                    <a:gradFill>
                      <a:gsLst>
                        <a:gs pos="30000">
                          <a:schemeClr val="accent3">
                            <a:lumMod val="5000"/>
                            <a:lumOff val="95000"/>
                          </a:schemeClr>
                        </a:gs>
                        <a:gs pos="83000">
                          <a:schemeClr val="accent2">
                            <a:lumMod val="20000"/>
                            <a:lumOff val="80000"/>
                          </a:schemeClr>
                        </a:gs>
                        <a:gs pos="100000">
                          <a:schemeClr val="accent3">
                            <a:lumMod val="30000"/>
                            <a:lumOff val="70000"/>
                          </a:schemeClr>
                        </a:gs>
                      </a:gsLst>
                      <a:path path="shape">
                        <a:fillToRect l="50000" t="50000" r="50000" b="50000"/>
                      </a:path>
                    </a:gradFill>
                  </a:tcPr>
                </a:tc>
                <a:extLst>
                  <a:ext uri="{0D108BD9-81ED-4DB2-BD59-A6C34878D82A}">
                    <a16:rowId xmlns:a16="http://schemas.microsoft.com/office/drawing/2014/main" val="3677459887"/>
                  </a:ext>
                </a:extLst>
              </a:tr>
            </a:tbl>
          </a:graphicData>
        </a:graphic>
      </p:graphicFrame>
      <p:pic>
        <p:nvPicPr>
          <p:cNvPr id="11" name="Picture 10" descr="mySugr Diabetes App: Hands-On Product Review">
            <a:extLst>
              <a:ext uri="{FF2B5EF4-FFF2-40B4-BE49-F238E27FC236}">
                <a16:creationId xmlns:a16="http://schemas.microsoft.com/office/drawing/2014/main" id="{C893D127-EF62-6067-7121-2864D6EF7F69}"/>
              </a:ext>
            </a:extLst>
          </p:cNvPr>
          <p:cNvPicPr>
            <a:picLocks noChangeAspect="1"/>
          </p:cNvPicPr>
          <p:nvPr/>
        </p:nvPicPr>
        <p:blipFill>
          <a:blip r:embed="rId19"/>
          <a:stretch>
            <a:fillRect/>
          </a:stretch>
        </p:blipFill>
        <p:spPr>
          <a:xfrm>
            <a:off x="2814768" y="3820502"/>
            <a:ext cx="1759655" cy="616044"/>
          </a:xfrm>
          <a:prstGeom prst="rect">
            <a:avLst/>
          </a:prstGeom>
        </p:spPr>
      </p:pic>
      <p:sp>
        <p:nvSpPr>
          <p:cNvPr id="14" name="TextBox 13">
            <a:extLst>
              <a:ext uri="{FF2B5EF4-FFF2-40B4-BE49-F238E27FC236}">
                <a16:creationId xmlns:a16="http://schemas.microsoft.com/office/drawing/2014/main" id="{1CE53DDE-281B-2D1D-E59B-EFD9AB666362}"/>
              </a:ext>
            </a:extLst>
          </p:cNvPr>
          <p:cNvSpPr txBox="1"/>
          <p:nvPr/>
        </p:nvSpPr>
        <p:spPr>
          <a:xfrm>
            <a:off x="2814768" y="3815947"/>
            <a:ext cx="806109" cy="169277"/>
          </a:xfrm>
          <a:prstGeom prst="rect">
            <a:avLst/>
          </a:prstGeom>
          <a:noFill/>
        </p:spPr>
        <p:txBody>
          <a:bodyPr wrap="square" rtlCol="0">
            <a:spAutoFit/>
          </a:bodyPr>
          <a:lstStyle/>
          <a:p>
            <a:pPr algn="ctr"/>
            <a:r>
              <a:rPr lang="en-GB" sz="500" b="1" dirty="0">
                <a:latin typeface="Arial" panose="020B0604020202020204" pitchFamily="34" charset="0"/>
                <a:cs typeface="Arial" panose="020B0604020202020204" pitchFamily="34" charset="0"/>
              </a:rPr>
              <a:t>(Healthline, 2021)</a:t>
            </a:r>
          </a:p>
        </p:txBody>
      </p:sp>
      <p:pic>
        <p:nvPicPr>
          <p:cNvPr id="15" name="Picture 14" descr="The transtheoretical model of health behavior change by Prochaska and... |  Download Scientific Diagram">
            <a:extLst>
              <a:ext uri="{FF2B5EF4-FFF2-40B4-BE49-F238E27FC236}">
                <a16:creationId xmlns:a16="http://schemas.microsoft.com/office/drawing/2014/main" id="{C6676FCA-8D6B-96E9-B968-2CF64CA01CC8}"/>
              </a:ext>
            </a:extLst>
          </p:cNvPr>
          <p:cNvPicPr>
            <a:picLocks noChangeAspect="1"/>
          </p:cNvPicPr>
          <p:nvPr/>
        </p:nvPicPr>
        <p:blipFill>
          <a:blip r:embed="rId20"/>
          <a:srcRect l="19694" t="1" r="18403" b="1910"/>
          <a:stretch>
            <a:fillRect/>
          </a:stretch>
        </p:blipFill>
        <p:spPr>
          <a:xfrm>
            <a:off x="3971065" y="2916888"/>
            <a:ext cx="2857245" cy="1062680"/>
          </a:xfrm>
          <a:prstGeom prst="rect">
            <a:avLst/>
          </a:prstGeom>
        </p:spPr>
      </p:pic>
      <p:sp>
        <p:nvSpPr>
          <p:cNvPr id="17" name="TextBox 16">
            <a:extLst>
              <a:ext uri="{FF2B5EF4-FFF2-40B4-BE49-F238E27FC236}">
                <a16:creationId xmlns:a16="http://schemas.microsoft.com/office/drawing/2014/main" id="{B57E60F2-E412-7491-B381-B8C821A8F6FA}"/>
              </a:ext>
            </a:extLst>
          </p:cNvPr>
          <p:cNvSpPr txBox="1"/>
          <p:nvPr/>
        </p:nvSpPr>
        <p:spPr>
          <a:xfrm>
            <a:off x="6018380" y="3810291"/>
            <a:ext cx="748688" cy="169277"/>
          </a:xfrm>
          <a:prstGeom prst="rect">
            <a:avLst/>
          </a:prstGeom>
          <a:noFill/>
        </p:spPr>
        <p:txBody>
          <a:bodyPr wrap="square" rtlCol="0">
            <a:spAutoFit/>
          </a:bodyPr>
          <a:lstStyle/>
          <a:p>
            <a:r>
              <a:rPr lang="en-GB" sz="500" b="1" dirty="0">
                <a:latin typeface="Arial" panose="020B0604020202020204" pitchFamily="34" charset="0"/>
                <a:cs typeface="Arial" panose="020B0604020202020204" pitchFamily="34" charset="0"/>
              </a:rPr>
              <a:t>(Smith et al., 2023)</a:t>
            </a:r>
          </a:p>
        </p:txBody>
      </p:sp>
      <p:pic>
        <p:nvPicPr>
          <p:cNvPr id="18" name="Picture 17" descr="Everything about Diabetes Mellitus, the number one disease in Mexico">
            <a:extLst>
              <a:ext uri="{FF2B5EF4-FFF2-40B4-BE49-F238E27FC236}">
                <a16:creationId xmlns:a16="http://schemas.microsoft.com/office/drawing/2014/main" id="{D0BC1CF4-2644-AC8F-E82C-3EA3E1F175F9}"/>
              </a:ext>
            </a:extLst>
          </p:cNvPr>
          <p:cNvPicPr>
            <a:picLocks noChangeAspect="1"/>
          </p:cNvPicPr>
          <p:nvPr/>
        </p:nvPicPr>
        <p:blipFill>
          <a:blip r:embed="rId21"/>
          <a:stretch>
            <a:fillRect/>
          </a:stretch>
        </p:blipFill>
        <p:spPr>
          <a:xfrm>
            <a:off x="1469955" y="3832483"/>
            <a:ext cx="1357463" cy="604063"/>
          </a:xfrm>
          <a:prstGeom prst="rect">
            <a:avLst/>
          </a:prstGeom>
        </p:spPr>
      </p:pic>
      <p:sp>
        <p:nvSpPr>
          <p:cNvPr id="22" name="TextBox 21">
            <a:extLst>
              <a:ext uri="{FF2B5EF4-FFF2-40B4-BE49-F238E27FC236}">
                <a16:creationId xmlns:a16="http://schemas.microsoft.com/office/drawing/2014/main" id="{B52D276C-BE3E-75B8-91BD-DB0A03F04938}"/>
              </a:ext>
            </a:extLst>
          </p:cNvPr>
          <p:cNvSpPr txBox="1"/>
          <p:nvPr/>
        </p:nvSpPr>
        <p:spPr>
          <a:xfrm>
            <a:off x="1608481" y="4267269"/>
            <a:ext cx="1357462" cy="169277"/>
          </a:xfrm>
          <a:prstGeom prst="rect">
            <a:avLst/>
          </a:prstGeom>
          <a:noFill/>
        </p:spPr>
        <p:txBody>
          <a:bodyPr wrap="square" rtlCol="0">
            <a:spAutoFit/>
          </a:bodyPr>
          <a:lstStyle/>
          <a:p>
            <a:pPr algn="ctr"/>
            <a:r>
              <a:rPr lang="en-GB" sz="500" b="1" dirty="0">
                <a:latin typeface="Arial" panose="020B0604020202020204" pitchFamily="34" charset="0"/>
                <a:cs typeface="Arial" panose="020B0604020202020204" pitchFamily="34" charset="0"/>
              </a:rPr>
              <a:t>(CMQ Hospital, 2026)</a:t>
            </a:r>
          </a:p>
        </p:txBody>
      </p:sp>
      <p:pic>
        <p:nvPicPr>
          <p:cNvPr id="3" name="Picture 2" descr="GlucoWave: AI-Powered Glucose Tracking app by MultiQoS on Dribbble">
            <a:extLst>
              <a:ext uri="{FF2B5EF4-FFF2-40B4-BE49-F238E27FC236}">
                <a16:creationId xmlns:a16="http://schemas.microsoft.com/office/drawing/2014/main" id="{4F137807-15EE-33EF-FD5F-10D668365C19}"/>
              </a:ext>
            </a:extLst>
          </p:cNvPr>
          <p:cNvPicPr>
            <a:picLocks noChangeAspect="1"/>
          </p:cNvPicPr>
          <p:nvPr/>
        </p:nvPicPr>
        <p:blipFill>
          <a:blip r:embed="rId22"/>
          <a:stretch>
            <a:fillRect/>
          </a:stretch>
        </p:blipFill>
        <p:spPr>
          <a:xfrm>
            <a:off x="17003" y="3832483"/>
            <a:ext cx="1463081" cy="604063"/>
          </a:xfrm>
          <a:prstGeom prst="rect">
            <a:avLst/>
          </a:prstGeom>
        </p:spPr>
      </p:pic>
      <p:sp>
        <p:nvSpPr>
          <p:cNvPr id="6" name="TextBox 5">
            <a:extLst>
              <a:ext uri="{FF2B5EF4-FFF2-40B4-BE49-F238E27FC236}">
                <a16:creationId xmlns:a16="http://schemas.microsoft.com/office/drawing/2014/main" id="{A1177CC5-800C-CC27-6DDD-771C2C14A215}"/>
              </a:ext>
            </a:extLst>
          </p:cNvPr>
          <p:cNvSpPr txBox="1"/>
          <p:nvPr/>
        </p:nvSpPr>
        <p:spPr>
          <a:xfrm>
            <a:off x="36560" y="4298568"/>
            <a:ext cx="1357462" cy="169277"/>
          </a:xfrm>
          <a:prstGeom prst="rect">
            <a:avLst/>
          </a:prstGeom>
          <a:noFill/>
        </p:spPr>
        <p:txBody>
          <a:bodyPr wrap="square" rtlCol="0">
            <a:spAutoFit/>
          </a:bodyPr>
          <a:lstStyle/>
          <a:p>
            <a:pPr algn="ctr"/>
            <a:r>
              <a:rPr lang="en-GB" sz="500" b="1" dirty="0">
                <a:solidFill>
                  <a:schemeClr val="bg1"/>
                </a:solidFill>
                <a:latin typeface="Arial" panose="020B0604020202020204" pitchFamily="34" charset="0"/>
                <a:cs typeface="Arial" panose="020B0604020202020204" pitchFamily="34" charset="0"/>
              </a:rPr>
              <a:t>(Dribble, 2023)</a:t>
            </a:r>
          </a:p>
        </p:txBody>
      </p:sp>
    </p:spTree>
    <p:extLst>
      <p:ext uri="{BB962C8B-B14F-4D97-AF65-F5344CB8AC3E}">
        <p14:creationId xmlns:p14="http://schemas.microsoft.com/office/powerpoint/2010/main" val="36830760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569</TotalTime>
  <Words>3101</Words>
  <Application>Microsoft Office PowerPoint</Application>
  <PresentationFormat>A4 Paper (210x297 mm)</PresentationFormat>
  <Paragraphs>70</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ADLaM Display</vt:lpstr>
      <vt:lpstr>Amasis MT Pro Black</vt:lpstr>
      <vt:lpstr>Arial</vt:lpstr>
      <vt:lpstr>Calibri</vt:lpstr>
      <vt:lpstr>Calibri Light</vt:lpstr>
      <vt:lpstr>Office Theme</vt:lpstr>
      <vt:lpstr> GlucoGuardian AI: Revolutionising Diabetes Prevention Through Smart Digital Health in the UK Student Name: Darshankumar Patel   Student ID: 2515501 Module Code – LCHS7009 Module Name: Population health and digital health promotion     Program: MSc in Public Health and Social Care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MEANINGFUL MINDS: EFFECTIVENESS OF SOCIAL PRESCRIBING FOR FAMILIES AND SUBJECTS WITH BRAIN INJURY</dc:title>
  <dc:creator>GAZALA SHAHJADA</dc:creator>
  <cp:lastModifiedBy>Darshan Patel</cp:lastModifiedBy>
  <cp:revision>95</cp:revision>
  <dcterms:created xsi:type="dcterms:W3CDTF">2024-02-26T21:47:46Z</dcterms:created>
  <dcterms:modified xsi:type="dcterms:W3CDTF">2026-07-26T22:34:02Z</dcterms:modified>
</cp:coreProperties>
</file>