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92" r:id="rId2"/>
    <p:sldId id="262" r:id="rId3"/>
    <p:sldId id="263" r:id="rId4"/>
    <p:sldId id="278" r:id="rId5"/>
    <p:sldId id="280" r:id="rId6"/>
    <p:sldId id="281" r:id="rId7"/>
    <p:sldId id="283" r:id="rId8"/>
    <p:sldId id="282" r:id="rId9"/>
    <p:sldId id="284" r:id="rId10"/>
    <p:sldId id="285" r:id="rId11"/>
    <p:sldId id="286" r:id="rId12"/>
    <p:sldId id="287" r:id="rId13"/>
    <p:sldId id="291" r:id="rId14"/>
    <p:sldId id="289" r:id="rId15"/>
    <p:sldId id="29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80058"/>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26"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8F2EDF-9F23-4DF6-8C4A-0CE66C27DCA3}" type="datetimeFigureOut">
              <a:rPr lang="en-GB" smtClean="0"/>
              <a:t>05/06/2019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FF6878-244A-409F-9256-5A1BC5D6B4CF}" type="slidenum">
              <a:rPr lang="en-GB" smtClean="0"/>
              <a:t>‹#›</a:t>
            </a:fld>
            <a:endParaRPr lang="en-GB" dirty="0"/>
          </a:p>
        </p:txBody>
      </p:sp>
    </p:spTree>
    <p:extLst>
      <p:ext uri="{BB962C8B-B14F-4D97-AF65-F5344CB8AC3E}">
        <p14:creationId xmlns:p14="http://schemas.microsoft.com/office/powerpoint/2010/main" val="1628823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5069E-88C3-4534-A636-0239A5FEDA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5A884E-C6EE-496B-A4AC-3F7B602FDC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6D1D72-F415-42BE-A1D7-6F9E71412B37}"/>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2791A71C-6355-4275-B46A-DA78D41F40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F892754-C8B6-40A2-BDDC-3DC6F1B82AC6}"/>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1965489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AFD8-2741-433B-AB45-DCA05F34AB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819056-16F3-46A7-8931-BEF29EF81C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CFA6E-B54C-4149-A3FA-E616FACF635A}"/>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967F3FB6-53D6-4F45-B998-817B90D461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2A936F-E44F-4BB2-8F9A-270B64A9D8FD}"/>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3192397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C2BA-F043-437E-8EDB-E1A77025AD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B77C0A-D140-4BE0-9A4D-DAC91DE88E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7847F6-6B3F-46B3-8940-C9F3BA38C5C3}"/>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7CC959F0-B3BF-4AC1-9F68-8AEB161F0DF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192FB07-E34E-4F06-8FD2-05ECAB27B088}"/>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1079128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778B-AECD-4FDC-A50E-2FF129E75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591344-ADDE-455A-BC9B-C442456069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225B9C-7B04-4536-B5F3-061ADB0E40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78CAC5-1D00-4C10-9765-69DCFF269ED2}"/>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6" name="Footer Placeholder 5">
            <a:extLst>
              <a:ext uri="{FF2B5EF4-FFF2-40B4-BE49-F238E27FC236}">
                <a16:creationId xmlns:a16="http://schemas.microsoft.com/office/drawing/2014/main" id="{CF783979-AE4E-4F3C-BDD2-F6B5F630F8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B8C2620-50EA-49D7-8558-97AC4ADB3835}"/>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278880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FE2AE-B5CB-463B-AFB1-FDB2A45E42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3BC7D6-FBB2-441B-ADE6-1051832C1F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466CC4-FC77-45B3-9E0B-B6DEF9D6DC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5D297A-2B5C-49BE-AE3D-8CEBF84E7A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71D695-7A1E-4A71-90B9-7CA256AE67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63C8D8-8FF3-4FF5-97D2-9E4ABE4B3DF4}"/>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8" name="Footer Placeholder 7">
            <a:extLst>
              <a:ext uri="{FF2B5EF4-FFF2-40B4-BE49-F238E27FC236}">
                <a16:creationId xmlns:a16="http://schemas.microsoft.com/office/drawing/2014/main" id="{C7A36E0D-452F-4F7E-8173-D80620F46F3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10928E5-F36B-4E56-A2B6-7E9CE5138EA8}"/>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1607765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315DB-94A5-4C51-B043-C7E7F9A074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E3709C-D0C0-4CEE-B706-21C886F3E98E}"/>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4" name="Footer Placeholder 3">
            <a:extLst>
              <a:ext uri="{FF2B5EF4-FFF2-40B4-BE49-F238E27FC236}">
                <a16:creationId xmlns:a16="http://schemas.microsoft.com/office/drawing/2014/main" id="{F2291496-6DD6-4B42-A274-5F48E67AD51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A650131-5039-4480-A81C-613EF03833E3}"/>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835274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E0D887-3FBE-4B1C-8ED8-B7360A118A1C}"/>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3" name="Footer Placeholder 2">
            <a:extLst>
              <a:ext uri="{FF2B5EF4-FFF2-40B4-BE49-F238E27FC236}">
                <a16:creationId xmlns:a16="http://schemas.microsoft.com/office/drawing/2014/main" id="{AF0D2A2D-6F82-4667-80E2-BAE577F9DD6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EA49371-2574-4003-AAB0-7F21E15DA1DD}"/>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456240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ACD5E-5B84-4723-B071-FE904EEAEB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81851E-7594-48A3-ABA9-8A72AEFC8D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86416E-1B04-46CE-BC7C-437D0E2EF0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88D9FE-A969-4655-8F66-5F265CD10B70}"/>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6" name="Footer Placeholder 5">
            <a:extLst>
              <a:ext uri="{FF2B5EF4-FFF2-40B4-BE49-F238E27FC236}">
                <a16:creationId xmlns:a16="http://schemas.microsoft.com/office/drawing/2014/main" id="{01175B24-1B40-453C-BA67-45D2A4967E8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8EBD026-2E25-4707-8D9B-213DFDBE2D61}"/>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1721452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8388-9C0D-4EB6-A10C-EC756EB96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511B32-2436-49AD-BEB9-49A5997D72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FA995D6-3D9F-460B-9014-8620BA4E92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0B776-CFB7-4E1A-B35E-46CCD3BA0B91}"/>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6" name="Footer Placeholder 5">
            <a:extLst>
              <a:ext uri="{FF2B5EF4-FFF2-40B4-BE49-F238E27FC236}">
                <a16:creationId xmlns:a16="http://schemas.microsoft.com/office/drawing/2014/main" id="{E520DCFB-5EF3-44AA-82B1-E77586AA5AD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3414D8-8B3D-4AAD-A109-66838B65F143}"/>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2992047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83B30-82AB-4217-BEDA-B79F2E2514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D55F3-50ED-4C02-BAE4-45D9A40F1E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C6CAFB-2C0F-4137-A19D-31269228E2B4}"/>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118E7967-EC15-4188-AF94-604319AC2A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F43B7F-5D4F-4C28-B31B-6F1D1D86BBBA}"/>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1413791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00D5D2-D96E-4B5D-881F-4C601116E8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04555B-AC52-41B4-9ECA-2AE10D59CC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BEB344-BC22-4D6D-BE96-684908FF03C5}"/>
              </a:ext>
            </a:extLst>
          </p:cNvPr>
          <p:cNvSpPr>
            <a:spLocks noGrp="1"/>
          </p:cNvSpPr>
          <p:nvPr>
            <p:ph type="dt" sz="half" idx="10"/>
          </p:nvPr>
        </p:nvSpPr>
        <p:spPr/>
        <p:txBody>
          <a:body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B55857FF-D6C4-416B-8290-73E92AB00F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219940-06A8-4D75-A6B7-CCD6CE7F535F}"/>
              </a:ext>
            </a:extLst>
          </p:cNvPr>
          <p:cNvSpPr>
            <a:spLocks noGrp="1"/>
          </p:cNvSpPr>
          <p:nvPr>
            <p:ph type="sldNum" sz="quarter" idx="12"/>
          </p:nvPr>
        </p:nvSpPr>
        <p:spPr/>
        <p:txBody>
          <a:bodyPr/>
          <a:lstStyle/>
          <a:p>
            <a:fld id="{A533E215-D32B-49C3-9111-FCC29FFF17B0}" type="slidenum">
              <a:rPr lang="en-GB" smtClean="0"/>
              <a:t>‹#›</a:t>
            </a:fld>
            <a:endParaRPr lang="en-GB" dirty="0"/>
          </a:p>
        </p:txBody>
      </p:sp>
    </p:spTree>
    <p:extLst>
      <p:ext uri="{BB962C8B-B14F-4D97-AF65-F5344CB8AC3E}">
        <p14:creationId xmlns:p14="http://schemas.microsoft.com/office/powerpoint/2010/main" val="414979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D95B1B-3276-4CF5-8DE3-4BB0E11D97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9D54C-8759-43A3-B130-769CB0B971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B7FCBB-5357-4D18-BF24-84146114E6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A89C3-C046-428A-A10D-EA9D8934856B}" type="datetimeFigureOut">
              <a:rPr lang="en-GB" smtClean="0"/>
              <a:t>05/06/2019</a:t>
            </a:fld>
            <a:endParaRPr lang="en-GB" dirty="0"/>
          </a:p>
        </p:txBody>
      </p:sp>
      <p:sp>
        <p:nvSpPr>
          <p:cNvPr id="5" name="Footer Placeholder 4">
            <a:extLst>
              <a:ext uri="{FF2B5EF4-FFF2-40B4-BE49-F238E27FC236}">
                <a16:creationId xmlns:a16="http://schemas.microsoft.com/office/drawing/2014/main" id="{2740F0CC-1F87-427C-9EF3-111088C8FB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D75DED1-ECF5-45FD-B2E5-E7C2B1131E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33E215-D32B-49C3-9111-FCC29FFF17B0}" type="slidenum">
              <a:rPr lang="en-GB" smtClean="0"/>
              <a:t>‹#›</a:t>
            </a:fld>
            <a:endParaRPr lang="en-GB" dirty="0"/>
          </a:p>
        </p:txBody>
      </p:sp>
    </p:spTree>
    <p:extLst>
      <p:ext uri="{BB962C8B-B14F-4D97-AF65-F5344CB8AC3E}">
        <p14:creationId xmlns:p14="http://schemas.microsoft.com/office/powerpoint/2010/main" val="2996430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4.png"/><Relationship Id="rId4" Type="http://schemas.microsoft.com/office/2017/06/relationships/model3d" Target="../media/model3d1.glb"/></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jpg"/><Relationship Id="rId2" Type="http://schemas.microsoft.com/office/2017/06/relationships/model3d" Target="../media/model3d2.glb"/><Relationship Id="rId1" Type="http://schemas.openxmlformats.org/officeDocument/2006/relationships/slideLayout" Target="../slideLayouts/slideLayout7.xml"/><Relationship Id="rId6" Type="http://schemas.openxmlformats.org/officeDocument/2006/relationships/image" Target="../media/image3.jpg"/><Relationship Id="rId5" Type="http://schemas.openxmlformats.org/officeDocument/2006/relationships/image" Target="../media/image6.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png"/><Relationship Id="rId7" Type="http://schemas.openxmlformats.org/officeDocument/2006/relationships/image" Target="../media/image10.png"/><Relationship Id="rId2" Type="http://schemas.microsoft.com/office/2017/06/relationships/model3d" Target="../media/model3d3.glb"/><Relationship Id="rId1" Type="http://schemas.openxmlformats.org/officeDocument/2006/relationships/slideLayout" Target="../slideLayouts/slideLayout7.xml"/><Relationship Id="rId6" Type="http://schemas.openxmlformats.org/officeDocument/2006/relationships/hyperlink" Target="https://openjournals.library.sydney.edu.au/index.php/SSR/article/download/675/655" TargetMode="External"/><Relationship Id="rId5" Type="http://schemas.openxmlformats.org/officeDocument/2006/relationships/image" Target="../media/image9.jp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4.png"/><Relationship Id="rId2"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image" Target="../media/image14.png"/><Relationship Id="rId5" Type="http://schemas.microsoft.com/office/2017/06/relationships/model3d" Target="../media/model3d4.glb"/><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3.jpg"/><Relationship Id="rId1" Type="http://schemas.openxmlformats.org/officeDocument/2006/relationships/slideLayout" Target="../slideLayouts/slideLayout7.xml"/><Relationship Id="rId4" Type="http://schemas.openxmlformats.org/officeDocument/2006/relationships/hyperlink" Target="https://cinema-fanatic.com/2014/07/04/female-filmmaker-friday-a-little-bit-of-heaven-2012-dir-nicole-kassel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7.xml"/><Relationship Id="rId6" Type="http://schemas.openxmlformats.org/officeDocument/2006/relationships/image" Target="../media/image21.png"/><Relationship Id="rId5" Type="http://schemas.microsoft.com/office/2017/06/relationships/model3d" Target="../media/model3d5.glb"/><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2.png"/><Relationship Id="rId4" Type="http://schemas.microsoft.com/office/2017/06/relationships/model3d" Target="../media/model3d6.glb"/></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microsoft.com/office/2017/06/relationships/model3d" Target="../media/model3d7.glb"/><Relationship Id="rId1" Type="http://schemas.openxmlformats.org/officeDocument/2006/relationships/slideLayout" Target="../slideLayouts/slideLayout7.xml"/><Relationship Id="rId6" Type="http://schemas.openxmlformats.org/officeDocument/2006/relationships/hyperlink" Target="https://openjournals.library.sydney.edu.au/index.php/SSR/article/download/675/655" TargetMode="External"/><Relationship Id="rId5"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microsoft.com/office/2017/06/relationships/model3d" Target="../media/model3d8.glb"/><Relationship Id="rId1" Type="http://schemas.openxmlformats.org/officeDocument/2006/relationships/slideLayout" Target="../slideLayouts/slideLayout7.xml"/><Relationship Id="rId5" Type="http://schemas.openxmlformats.org/officeDocument/2006/relationships/image" Target="../media/image25.jp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microsoft.com/office/2017/06/relationships/model3d" Target="../media/model3d9.glb"/><Relationship Id="rId3" Type="http://schemas.openxmlformats.org/officeDocument/2006/relationships/hyperlink" Target="https://openjournals.library.sydney.edu.au/index.php/SSR/article/download/675/655" TargetMode="External"/><Relationship Id="rId7" Type="http://schemas.openxmlformats.org/officeDocument/2006/relationships/hyperlink" Target="https://www.huffingtonpost.co.uk/laura-sevier/when-god-was-a-woman_b_1423809.html?guccounter=1&amp;guce_referrer=aHR0cHM6Ly93d3cuZ29vZ2xlLmNvbS8&amp;guce_referrer_sig=AQAAAMwwl8wP5V59lA1kuvhI40JflzPdcr8AWLsOhOsN-D-IQP-13q2V0ydLtv83YCfMqws3JR32ZmPJ2G4Ck4h30EusA1M58Btcfq4z0NseRh_XGll2JRApLFpCUZKsVXsfa9L3lIGzamBqZx5oY9lFTqnfi4Q7lRp3Gp9uOhr108mz" TargetMode="External"/><Relationship Id="rId2" Type="http://schemas.openxmlformats.org/officeDocument/2006/relationships/hyperlink" Target="https://www.theguardian.com/world/2015/jun/01/church-of-england-womens-group-bishops" TargetMode="External"/><Relationship Id="rId1" Type="http://schemas.openxmlformats.org/officeDocument/2006/relationships/slideLayout" Target="../slideLayouts/slideLayout7.xml"/><Relationship Id="rId6" Type="http://schemas.openxmlformats.org/officeDocument/2006/relationships/hyperlink" Target="https://new-transcendence.com/review-finger-death-punch-wrong-side-heaven-righteous-side-hell-volume-1/" TargetMode="External"/><Relationship Id="rId5" Type="http://schemas.openxmlformats.org/officeDocument/2006/relationships/hyperlink" Target="https://cinema-fanatic.com/2014/07/04/female-filmmaker-friday-a-little-bit-of-heaven-2012-dir-nicole-kassell/" TargetMode="External"/><Relationship Id="rId4" Type="http://schemas.openxmlformats.org/officeDocument/2006/relationships/hyperlink" Target="http://www.bbc.co.uk/religion/0/20393178" TargetMode="External"/><Relationship Id="rId9"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openxmlformats.org/officeDocument/2006/relationships/hyperlink" Target="https://giphy.com/gifs/d2VPSVJswpMKxYgo" TargetMode="External"/><Relationship Id="rId3" Type="http://schemas.openxmlformats.org/officeDocument/2006/relationships/hyperlink" Target="https://laafa.edu/harmonia-rosales-black-femininity-in-classical-artworks/" TargetMode="External"/><Relationship Id="rId7" Type="http://schemas.openxmlformats.org/officeDocument/2006/relationships/hyperlink" Target="https://www.youtube.com/watch?v=kHLHSlExFis" TargetMode="External"/><Relationship Id="rId2" Type="http://schemas.openxmlformats.org/officeDocument/2006/relationships/hyperlink" Target="http://varvar.ru/en/ikona/greek/greek-icons10.html" TargetMode="External"/><Relationship Id="rId1" Type="http://schemas.openxmlformats.org/officeDocument/2006/relationships/slideLayout" Target="../slideLayouts/slideLayout7.xml"/><Relationship Id="rId6" Type="http://schemas.openxmlformats.org/officeDocument/2006/relationships/hyperlink" Target="https://teara.govt.nz/en/photograph/32278/woman-rabbi-wellington" TargetMode="External"/><Relationship Id="rId5" Type="http://schemas.openxmlformats.org/officeDocument/2006/relationships/hyperlink" Target="https://www.deviantart.com/ron-faure/art/Succubus-622555009" TargetMode="External"/><Relationship Id="rId10" Type="http://schemas.openxmlformats.org/officeDocument/2006/relationships/image" Target="../media/image27.png"/><Relationship Id="rId4" Type="http://schemas.openxmlformats.org/officeDocument/2006/relationships/hyperlink" Target="https://www.theguardian.com/world/2015/jun/01/church-of-england-womens-group-bishops" TargetMode="External"/><Relationship Id="rId9" Type="http://schemas.microsoft.com/office/2017/06/relationships/model3d" Target="../media/model3d10.glb"/></Relationships>
</file>

<file path=ppt/slides/_rels/slide15.xml.rels><?xml version="1.0" encoding="UTF-8" standalone="yes"?>
<Relationships xmlns="http://schemas.openxmlformats.org/package/2006/relationships"><Relationship Id="rId8" Type="http://schemas.openxmlformats.org/officeDocument/2006/relationships/hyperlink" Target="https://www.deviantart.com/ron-faure/art/Succubus-622555009" TargetMode="External"/><Relationship Id="rId3" Type="http://schemas.openxmlformats.org/officeDocument/2006/relationships/hyperlink" Target="https://laafa.edu/harmonia-rosales-black-femininity-in-classical-artworks/" TargetMode="External"/><Relationship Id="rId7" Type="http://schemas.openxmlformats.org/officeDocument/2006/relationships/hyperlink" Target="https://www.kisspng.com/png-maleficent-youtube-character-angelina-jolie-730295/" TargetMode="External"/><Relationship Id="rId2" Type="http://schemas.openxmlformats.org/officeDocument/2006/relationships/hyperlink" Target="https://new-transcendence.com/review-finger-death-punch-wrong-side-heaven-righteous-side-hell-volume-1/" TargetMode="External"/><Relationship Id="rId1" Type="http://schemas.openxmlformats.org/officeDocument/2006/relationships/slideLayout" Target="../slideLayouts/slideLayout7.xml"/><Relationship Id="rId6" Type="http://schemas.openxmlformats.org/officeDocument/2006/relationships/hyperlink" Target="https://cinema-fanatic.com/2014/07/04/female-filmmaker-friday-a-little-bit-of-heaven-2012-dir-nicole-kassell/" TargetMode="External"/><Relationship Id="rId11" Type="http://schemas.openxmlformats.org/officeDocument/2006/relationships/hyperlink" Target="https://www.youtube.com/watch?v=kHLHSlExFis" TargetMode="External"/><Relationship Id="rId5" Type="http://schemas.openxmlformats.org/officeDocument/2006/relationships/hyperlink" Target="https://giphy.com/gifs/d2VPSVJswpMKxYgo" TargetMode="External"/><Relationship Id="rId10" Type="http://schemas.openxmlformats.org/officeDocument/2006/relationships/hyperlink" Target="https://www.theguardian.com/world/2015/jun/01/church-of-england-womens-group-bishops" TargetMode="External"/><Relationship Id="rId4" Type="http://schemas.openxmlformats.org/officeDocument/2006/relationships/hyperlink" Target="https://paddle8.com/work/tim-okamura/150341-rosie-no-1" TargetMode="External"/><Relationship Id="rId9" Type="http://schemas.openxmlformats.org/officeDocument/2006/relationships/hyperlink" Target="https://teara.govt.nz/en/photograph/32278/woman-rabbi-wellingt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412F94-B19A-4E48-8FA9-571E056D34F4}"/>
              </a:ext>
            </a:extLst>
          </p:cNvPr>
          <p:cNvSpPr txBox="1"/>
          <p:nvPr/>
        </p:nvSpPr>
        <p:spPr>
          <a:xfrm>
            <a:off x="1446662" y="1420410"/>
            <a:ext cx="10208526" cy="5078313"/>
          </a:xfrm>
          <a:prstGeom prst="rect">
            <a:avLst/>
          </a:prstGeom>
          <a:noFill/>
          <a:ln>
            <a:solidFill>
              <a:schemeClr val="tx1"/>
            </a:solidFill>
          </a:ln>
        </p:spPr>
        <p:txBody>
          <a:bodyPr wrap="square" rtlCol="0">
            <a:spAutoFit/>
          </a:bodyPr>
          <a:lstStyle/>
          <a:p>
            <a:r>
              <a:rPr lang="en-GB" i="1" dirty="0"/>
              <a:t>Student Name: </a:t>
            </a:r>
            <a:r>
              <a:rPr lang="en-GB" b="1" i="1" dirty="0"/>
              <a:t>Prithi Sabrina Nathan Shukla</a:t>
            </a:r>
            <a:endParaRPr lang="en-GB" b="1" dirty="0"/>
          </a:p>
          <a:p>
            <a:r>
              <a:rPr lang="en-GB" i="1" dirty="0"/>
              <a:t>Module Code: </a:t>
            </a:r>
            <a:r>
              <a:rPr lang="en-GB" b="1" i="1" dirty="0"/>
              <a:t>HPRS5040</a:t>
            </a:r>
            <a:r>
              <a:rPr lang="en-GB" i="1" dirty="0"/>
              <a:t>  - 2</a:t>
            </a:r>
            <a:r>
              <a:rPr lang="en-GB" i="1" baseline="30000" dirty="0"/>
              <a:t>nd</a:t>
            </a:r>
            <a:r>
              <a:rPr lang="en-GB" i="1" dirty="0"/>
              <a:t> Year </a:t>
            </a:r>
            <a:r>
              <a:rPr lang="en-GB" b="1" i="1" dirty="0"/>
              <a:t>Level 5</a:t>
            </a:r>
            <a:r>
              <a:rPr lang="en-GB" i="1" dirty="0"/>
              <a:t>                     Student number: </a:t>
            </a:r>
            <a:r>
              <a:rPr lang="en-GB" b="1" i="1" dirty="0"/>
              <a:t>1708142</a:t>
            </a:r>
          </a:p>
          <a:p>
            <a:r>
              <a:rPr lang="en-GB" i="1" dirty="0"/>
              <a:t>Module title: Religion, Media and Popular Culture:</a:t>
            </a:r>
          </a:p>
          <a:p>
            <a:r>
              <a:rPr lang="en-GB" i="1" dirty="0"/>
              <a:t>From manuscripts to Disney</a:t>
            </a:r>
          </a:p>
          <a:p>
            <a:endParaRPr lang="en-GB" i="1" dirty="0"/>
          </a:p>
          <a:p>
            <a:r>
              <a:rPr lang="en-GB" i="1" dirty="0"/>
              <a:t>For completion by marker:</a:t>
            </a:r>
            <a:endParaRPr lang="en-GB" dirty="0"/>
          </a:p>
          <a:p>
            <a:endParaRPr lang="en-GB" i="1" dirty="0"/>
          </a:p>
          <a:p>
            <a:r>
              <a:rPr lang="en-GB" i="1" dirty="0"/>
              <a:t>Comments:</a:t>
            </a:r>
            <a:endParaRPr lang="en-GB" dirty="0"/>
          </a:p>
          <a:p>
            <a:endParaRPr lang="en-GB" dirty="0"/>
          </a:p>
          <a:p>
            <a:endParaRPr lang="en-GB" i="1" dirty="0"/>
          </a:p>
          <a:p>
            <a:endParaRPr lang="en-GB" i="1" dirty="0"/>
          </a:p>
          <a:p>
            <a:endParaRPr lang="en-GB" i="1" dirty="0"/>
          </a:p>
          <a:p>
            <a:endParaRPr lang="en-GB" i="1" dirty="0"/>
          </a:p>
          <a:p>
            <a:endParaRPr lang="en-GB" i="1" dirty="0"/>
          </a:p>
          <a:p>
            <a:r>
              <a:rPr lang="en-GB" i="1" dirty="0"/>
              <a:t>Marker’s signature:                                                               Date:</a:t>
            </a:r>
          </a:p>
          <a:p>
            <a:endParaRPr lang="en-GB" i="1" dirty="0"/>
          </a:p>
          <a:p>
            <a:r>
              <a:rPr lang="en-GB" i="1" dirty="0"/>
              <a:t>Provisional mark: </a:t>
            </a:r>
            <a:endParaRPr lang="en-GB" dirty="0"/>
          </a:p>
          <a:p>
            <a:r>
              <a:rPr lang="en-GB" b="1" i="1" dirty="0"/>
              <a:t>NB.</a:t>
            </a:r>
            <a:r>
              <a:rPr lang="en-GB" i="1" dirty="0"/>
              <a:t>  All marks are provisional until confirmed by the final examination board. </a:t>
            </a:r>
            <a:endParaRPr lang="en-GB" dirty="0"/>
          </a:p>
        </p:txBody>
      </p:sp>
      <p:pic>
        <p:nvPicPr>
          <p:cNvPr id="3" name="Picture 1" descr="TSD_logo2010">
            <a:extLst>
              <a:ext uri="{FF2B5EF4-FFF2-40B4-BE49-F238E27FC236}">
                <a16:creationId xmlns:a16="http://schemas.microsoft.com/office/drawing/2014/main" id="{C3746B1E-2D1D-4737-BB0D-5CE29329E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6662" y="372660"/>
            <a:ext cx="2876550" cy="10477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8B314DC-66F3-4657-A1CE-8730B510DB2C}"/>
              </a:ext>
            </a:extLst>
          </p:cNvPr>
          <p:cNvSpPr/>
          <p:nvPr/>
        </p:nvSpPr>
        <p:spPr>
          <a:xfrm>
            <a:off x="4797116" y="616908"/>
            <a:ext cx="6096000" cy="530915"/>
          </a:xfrm>
          <a:prstGeom prst="rect">
            <a:avLst/>
          </a:prstGeom>
        </p:spPr>
        <p:txBody>
          <a:bodyPr>
            <a:spAutoFit/>
          </a:bodyPr>
          <a:lstStyle/>
          <a:p>
            <a:pPr lvl="0" eaLnBrk="0" fontAlgn="base" hangingPunct="0">
              <a:spcBef>
                <a:spcPct val="0"/>
              </a:spcBef>
              <a:spcAft>
                <a:spcPct val="0"/>
              </a:spcAft>
            </a:pPr>
            <a:r>
              <a:rPr lang="cy-GB" altLang="zh-CN" b="1" dirty="0">
                <a:latin typeface="Arial" panose="020B0604020202020204" pitchFamily="34" charset="0"/>
                <a:cs typeface="Arial" panose="020B0604020202020204" pitchFamily="34" charset="0"/>
              </a:rPr>
              <a:t>Undergraduate assignment feedback form</a:t>
            </a:r>
            <a:endParaRPr lang="en-GB" altLang="zh-CN" b="1" dirty="0">
              <a:latin typeface="Arial" panose="020B0604020202020204" pitchFamily="34" charset="0"/>
              <a:cs typeface="Arial" panose="020B0604020202020204" pitchFamily="34" charset="0"/>
            </a:endParaRPr>
          </a:p>
          <a:p>
            <a:pPr lvl="0" eaLnBrk="0" fontAlgn="base" hangingPunct="0">
              <a:spcBef>
                <a:spcPct val="0"/>
              </a:spcBef>
              <a:spcAft>
                <a:spcPct val="0"/>
              </a:spcAft>
            </a:pPr>
            <a:r>
              <a:rPr lang="cy-GB" altLang="zh-CN" sz="1050" b="1" dirty="0">
                <a:solidFill>
                  <a:srgbClr val="000000"/>
                </a:solidFill>
                <a:latin typeface="Arial" panose="020B0604020202020204" pitchFamily="34" charset="0"/>
                <a:ea typeface="SimSun" panose="02010600030101010101" pitchFamily="2" charset="-122"/>
                <a:cs typeface="Arial" panose="020B0604020202020204" pitchFamily="34" charset="0"/>
              </a:rPr>
              <a:t>(to be completed by marker)</a:t>
            </a:r>
            <a:endParaRPr lang="en-GB" altLang="zh-CN" sz="1050" b="1" dirty="0">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29373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5BC3CEAD-7D0D-4EF4-8439-2F8932854578}"/>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pic>
        <p:nvPicPr>
          <p:cNvPr id="5" name="Picture 4">
            <a:extLst>
              <a:ext uri="{FF2B5EF4-FFF2-40B4-BE49-F238E27FC236}">
                <a16:creationId xmlns:a16="http://schemas.microsoft.com/office/drawing/2014/main" id="{FA0DCA45-87B8-4678-88A0-AB428C3899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86" y="1403967"/>
            <a:ext cx="4339123" cy="4476509"/>
          </a:xfrm>
          <a:prstGeom prst="rect">
            <a:avLst/>
          </a:prstGeom>
        </p:spPr>
      </p:pic>
      <p:pic>
        <p:nvPicPr>
          <p:cNvPr id="7" name="Picture 6" descr="A picture containing water, ground, outdoor&#10;&#10;Description automatically generated">
            <a:extLst>
              <a:ext uri="{FF2B5EF4-FFF2-40B4-BE49-F238E27FC236}">
                <a16:creationId xmlns:a16="http://schemas.microsoft.com/office/drawing/2014/main" id="{63430CA3-0017-4926-BEDE-08E2949F880B}"/>
              </a:ext>
            </a:extLst>
          </p:cNvPr>
          <p:cNvPicPr>
            <a:picLocks noChangeAspect="1"/>
          </p:cNvPicPr>
          <p:nvPr/>
        </p:nvPicPr>
        <p:blipFill rotWithShape="1">
          <a:blip r:embed="rId3">
            <a:extLst>
              <a:ext uri="{28A0092B-C50C-407E-A947-70E740481C1C}">
                <a14:useLocalDpi xmlns:a14="http://schemas.microsoft.com/office/drawing/2010/main" val="0"/>
              </a:ext>
            </a:extLst>
          </a:blip>
          <a:srcRect l="2475" r="754" b="4524"/>
          <a:stretch/>
        </p:blipFill>
        <p:spPr>
          <a:xfrm>
            <a:off x="4982628" y="1403967"/>
            <a:ext cx="6841072" cy="4476509"/>
          </a:xfrm>
          <a:prstGeom prst="rect">
            <a:avLst/>
          </a:prstGeom>
        </p:spPr>
      </p:pic>
      <p:sp>
        <p:nvSpPr>
          <p:cNvPr id="9" name="TextBox 8">
            <a:extLst>
              <a:ext uri="{FF2B5EF4-FFF2-40B4-BE49-F238E27FC236}">
                <a16:creationId xmlns:a16="http://schemas.microsoft.com/office/drawing/2014/main" id="{0B553011-6F57-437B-AC95-5C1E2822D698}"/>
              </a:ext>
            </a:extLst>
          </p:cNvPr>
          <p:cNvSpPr txBox="1"/>
          <p:nvPr/>
        </p:nvSpPr>
        <p:spPr>
          <a:xfrm>
            <a:off x="8124374" y="5949775"/>
            <a:ext cx="3699326" cy="369332"/>
          </a:xfrm>
          <a:prstGeom prst="rect">
            <a:avLst/>
          </a:prstGeom>
          <a:noFill/>
        </p:spPr>
        <p:txBody>
          <a:bodyPr wrap="square" rtlCol="0">
            <a:spAutoFit/>
          </a:bodyPr>
          <a:lstStyle/>
          <a:p>
            <a:r>
              <a:rPr lang="en-GB" dirty="0">
                <a:solidFill>
                  <a:schemeClr val="accent5">
                    <a:lumMod val="20000"/>
                    <a:lumOff val="80000"/>
                  </a:schemeClr>
                </a:solidFill>
              </a:rPr>
              <a:t>Prithi Sabrina Nathan Shukla 1708142</a:t>
            </a:r>
          </a:p>
        </p:txBody>
      </p:sp>
      <p:sp>
        <p:nvSpPr>
          <p:cNvPr id="10" name="TextBox 9">
            <a:extLst>
              <a:ext uri="{FF2B5EF4-FFF2-40B4-BE49-F238E27FC236}">
                <a16:creationId xmlns:a16="http://schemas.microsoft.com/office/drawing/2014/main" id="{F49B39C6-88B5-42D4-9222-A1AFD683457D}"/>
              </a:ext>
            </a:extLst>
          </p:cNvPr>
          <p:cNvSpPr txBox="1"/>
          <p:nvPr/>
        </p:nvSpPr>
        <p:spPr>
          <a:xfrm>
            <a:off x="4695809" y="6305688"/>
            <a:ext cx="7777059" cy="369332"/>
          </a:xfrm>
          <a:prstGeom prst="rect">
            <a:avLst/>
          </a:prstGeom>
          <a:noFill/>
        </p:spPr>
        <p:txBody>
          <a:bodyPr wrap="square" rtlCol="0">
            <a:spAutoFit/>
          </a:bodyPr>
          <a:lstStyle/>
          <a:p>
            <a:r>
              <a:rPr lang="en-GB" dirty="0">
                <a:solidFill>
                  <a:schemeClr val="accent5">
                    <a:lumMod val="20000"/>
                    <a:lumOff val="80000"/>
                  </a:schemeClr>
                </a:solidFill>
              </a:rPr>
              <a:t>Religion, Media &amp; Popular Culture: From manuscripts to Disney 2018-2019</a:t>
            </a:r>
          </a:p>
        </p:txBody>
      </p:sp>
      <mc:AlternateContent xmlns:mc="http://schemas.openxmlformats.org/markup-compatibility/2006" xmlns:am3d="http://schemas.microsoft.com/office/drawing/2017/model3d">
        <mc:Choice Requires="am3d">
          <p:graphicFrame>
            <p:nvGraphicFramePr>
              <p:cNvPr id="4" name="3D Model 3">
                <a:extLst>
                  <a:ext uri="{FF2B5EF4-FFF2-40B4-BE49-F238E27FC236}">
                    <a16:creationId xmlns:a16="http://schemas.microsoft.com/office/drawing/2014/main" id="{C337800C-2D8F-43C6-8B5D-77ABE1FD104D}"/>
                  </a:ext>
                </a:extLst>
              </p:cNvPr>
              <p:cNvGraphicFramePr>
                <a:graphicFrameLocks noChangeAspect="1"/>
              </p:cNvGraphicFramePr>
              <p:nvPr>
                <p:extLst>
                  <p:ext uri="{D42A27DB-BD31-4B8C-83A1-F6EECF244321}">
                    <p14:modId xmlns:p14="http://schemas.microsoft.com/office/powerpoint/2010/main" val="4231101568"/>
                  </p:ext>
                </p:extLst>
              </p:nvPr>
            </p:nvGraphicFramePr>
            <p:xfrm>
              <a:off x="368297" y="266030"/>
              <a:ext cx="11455403" cy="684000"/>
            </p:xfrm>
            <a:graphic>
              <a:graphicData uri="http://schemas.microsoft.com/office/drawing/2017/model3d">
                <am3d:model3d r:embed="rId4">
                  <am3d:spPr>
                    <a:xfrm>
                      <a:off x="0" y="0"/>
                      <a:ext cx="11455403" cy="684000"/>
                    </a:xfrm>
                    <a:prstGeom prst="rect">
                      <a:avLst/>
                    </a:prstGeom>
                  </am3d:spPr>
                  <am3d:camera>
                    <am3d:pos x="0" y="0" z="47153934"/>
                    <am3d:up dx="0" dy="36000000" dz="0"/>
                    <am3d:lookAt x="0" y="0" z="0"/>
                    <am3d:perspective fov="2700000"/>
                  </am3d:camera>
                  <am3d:trans>
                    <am3d:meterPerModelUnit n="956361" d="1000000"/>
                    <am3d:preTrans dx="3183807" dy="-2722837" dz="-8607574"/>
                    <am3d:scale>
                      <am3d:sx n="1000000" d="1000000"/>
                      <am3d:sy n="1000000" d="1000000"/>
                      <am3d:sz n="1000000" d="1000000"/>
                    </am3d:scale>
                    <am3d:rot/>
                    <am3d:postTrans dx="0" dy="0" dz="0"/>
                  </am3d:trans>
                  <am3d:raster rName="Office3DRenderer" rVer="16.0.8326">
                    <am3d:blip r:embed="rId5"/>
                  </am3d:raster>
                  <am3d:objViewport viewportSz="122545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a:extLst>
                  <a:ext uri="{FF2B5EF4-FFF2-40B4-BE49-F238E27FC236}">
                    <a16:creationId xmlns:a16="http://schemas.microsoft.com/office/drawing/2014/main" id="{C337800C-2D8F-43C6-8B5D-77ABE1FD104D}"/>
                  </a:ext>
                </a:extLst>
              </p:cNvPr>
              <p:cNvPicPr>
                <a:picLocks noGrp="1" noRot="1" noChangeAspect="1" noMove="1" noResize="1" noEditPoints="1" noAdjustHandles="1" noChangeArrowheads="1" noChangeShapeType="1" noCrop="1"/>
              </p:cNvPicPr>
              <p:nvPr/>
            </p:nvPicPr>
            <p:blipFill>
              <a:blip r:embed="rId6"/>
              <a:stretch>
                <a:fillRect/>
              </a:stretch>
            </p:blipFill>
            <p:spPr>
              <a:xfrm>
                <a:off x="368297" y="266030"/>
                <a:ext cx="11455403" cy="684000"/>
              </a:xfrm>
              <a:prstGeom prst="rect">
                <a:avLst/>
              </a:prstGeom>
            </p:spPr>
          </p:pic>
        </mc:Fallback>
      </mc:AlternateContent>
      <p:sp>
        <p:nvSpPr>
          <p:cNvPr id="3" name="TextBox 2">
            <a:extLst>
              <a:ext uri="{FF2B5EF4-FFF2-40B4-BE49-F238E27FC236}">
                <a16:creationId xmlns:a16="http://schemas.microsoft.com/office/drawing/2014/main" id="{71F18392-659E-434F-95F1-57EEAC9D437E}"/>
              </a:ext>
            </a:extLst>
          </p:cNvPr>
          <p:cNvSpPr txBox="1"/>
          <p:nvPr/>
        </p:nvSpPr>
        <p:spPr>
          <a:xfrm>
            <a:off x="477078" y="5605670"/>
            <a:ext cx="11158331" cy="276999"/>
          </a:xfrm>
          <a:prstGeom prst="rect">
            <a:avLst/>
          </a:prstGeom>
          <a:noFill/>
        </p:spPr>
        <p:txBody>
          <a:bodyPr wrap="square" rtlCol="0">
            <a:spAutoFit/>
          </a:bodyPr>
          <a:lstStyle/>
          <a:p>
            <a:r>
              <a:rPr lang="en-GB" sz="1200" dirty="0">
                <a:solidFill>
                  <a:schemeClr val="accent5">
                    <a:lumMod val="20000"/>
                    <a:lumOff val="80000"/>
                  </a:schemeClr>
                </a:solidFill>
              </a:rPr>
              <a:t>Figure 1.     Mary Magdalene                                                                            Figure 2.     Creation of God</a:t>
            </a:r>
          </a:p>
        </p:txBody>
      </p:sp>
    </p:spTree>
    <p:extLst>
      <p:ext uri="{BB962C8B-B14F-4D97-AF65-F5344CB8AC3E}">
        <p14:creationId xmlns:p14="http://schemas.microsoft.com/office/powerpoint/2010/main" val="1266548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15" name="TextBox 14">
            <a:extLst>
              <a:ext uri="{FF2B5EF4-FFF2-40B4-BE49-F238E27FC236}">
                <a16:creationId xmlns:a16="http://schemas.microsoft.com/office/drawing/2014/main" id="{9BF51E73-3C3E-4A03-A299-6ABFBCEA12D4}"/>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mc:AlternateContent xmlns:mc="http://schemas.openxmlformats.org/markup-compatibility/2006" xmlns:am3d="http://schemas.microsoft.com/office/drawing/2017/model3d">
        <mc:Choice Requires="am3d">
          <p:graphicFrame>
            <p:nvGraphicFramePr>
              <p:cNvPr id="4" name="3D Model 3">
                <a:extLst>
                  <a:ext uri="{FF2B5EF4-FFF2-40B4-BE49-F238E27FC236}">
                    <a16:creationId xmlns:a16="http://schemas.microsoft.com/office/drawing/2014/main" id="{1B1DBBE9-56E0-41F3-B10D-EE3146101A43}"/>
                  </a:ext>
                </a:extLst>
              </p:cNvPr>
              <p:cNvGraphicFramePr>
                <a:graphicFrameLocks noChangeAspect="1"/>
              </p:cNvGraphicFramePr>
              <p:nvPr>
                <p:extLst>
                  <p:ext uri="{D42A27DB-BD31-4B8C-83A1-F6EECF244321}">
                    <p14:modId xmlns:p14="http://schemas.microsoft.com/office/powerpoint/2010/main" val="208552852"/>
                  </p:ext>
                </p:extLst>
              </p:nvPr>
            </p:nvGraphicFramePr>
            <p:xfrm>
              <a:off x="4263021" y="123479"/>
              <a:ext cx="3665956" cy="684000"/>
            </p:xfrm>
            <a:graphic>
              <a:graphicData uri="http://schemas.microsoft.com/office/drawing/2017/model3d">
                <am3d:model3d r:embed="rId2">
                  <am3d:spPr>
                    <a:xfrm>
                      <a:off x="0" y="0"/>
                      <a:ext cx="3665956" cy="684000"/>
                    </a:xfrm>
                    <a:prstGeom prst="rect">
                      <a:avLst/>
                    </a:prstGeom>
                  </am3d:spPr>
                  <am3d:camera>
                    <am3d:pos x="0" y="0" z="48395513"/>
                    <am3d:up dx="0" dy="36000000" dz="0"/>
                    <am3d:lookAt x="0" y="0" z="0"/>
                    <am3d:perspective fov="2700000"/>
                  </am3d:camera>
                  <am3d:trans>
                    <am3d:meterPerModelUnit n="3999525" d="1000000"/>
                    <am3d:preTrans dx="33330028" dy="5607200" dz="-35997068"/>
                    <am3d:scale>
                      <am3d:sx n="1000000" d="1000000"/>
                      <am3d:sy n="1000000" d="1000000"/>
                      <am3d:sz n="1000000" d="1000000"/>
                    </am3d:scale>
                    <am3d:rot/>
                    <am3d:postTrans dx="0" dy="0" dz="0"/>
                  </am3d:trans>
                  <am3d:raster rName="Office3DRenderer" rVer="16.0.8326">
                    <am3d:blip r:embed="rId3"/>
                  </am3d:raster>
                  <am3d:objViewport viewportSz="386318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a:extLst>
                  <a:ext uri="{FF2B5EF4-FFF2-40B4-BE49-F238E27FC236}">
                    <a16:creationId xmlns:a16="http://schemas.microsoft.com/office/drawing/2014/main" id="{1B1DBBE9-56E0-41F3-B10D-EE3146101A43}"/>
                  </a:ext>
                </a:extLst>
              </p:cNvPr>
              <p:cNvPicPr>
                <a:picLocks noGrp="1" noRot="1" noChangeAspect="1" noMove="1" noResize="1" noEditPoints="1" noAdjustHandles="1" noChangeArrowheads="1" noChangeShapeType="1" noCrop="1"/>
              </p:cNvPicPr>
              <p:nvPr/>
            </p:nvPicPr>
            <p:blipFill>
              <a:blip r:embed="rId4"/>
              <a:stretch>
                <a:fillRect/>
              </a:stretch>
            </p:blipFill>
            <p:spPr>
              <a:xfrm>
                <a:off x="4263021" y="123479"/>
                <a:ext cx="3665956" cy="684000"/>
              </a:xfrm>
              <a:prstGeom prst="rect">
                <a:avLst/>
              </a:prstGeom>
            </p:spPr>
          </p:pic>
        </mc:Fallback>
      </mc:AlternateContent>
      <p:sp>
        <p:nvSpPr>
          <p:cNvPr id="6" name="TextBox 5">
            <a:extLst>
              <a:ext uri="{FF2B5EF4-FFF2-40B4-BE49-F238E27FC236}">
                <a16:creationId xmlns:a16="http://schemas.microsoft.com/office/drawing/2014/main" id="{346CCDA9-D7F4-447B-B164-BBBC460B7722}"/>
              </a:ext>
            </a:extLst>
          </p:cNvPr>
          <p:cNvSpPr txBox="1"/>
          <p:nvPr/>
        </p:nvSpPr>
        <p:spPr>
          <a:xfrm>
            <a:off x="3077055" y="831461"/>
            <a:ext cx="9145123" cy="6109365"/>
          </a:xfrm>
          <a:prstGeom prst="rect">
            <a:avLst/>
          </a:prstGeom>
          <a:noFill/>
        </p:spPr>
        <p:txBody>
          <a:bodyPr wrap="square" rtlCol="0">
            <a:spAutoFit/>
          </a:bodyPr>
          <a:lstStyle/>
          <a:p>
            <a:pPr marL="457200" indent="-457200">
              <a:buFont typeface="Wingdings" panose="05000000000000000000" pitchFamily="2" charset="2"/>
              <a:buChar char="§"/>
            </a:pPr>
            <a:r>
              <a:rPr lang="en-GB" sz="3200" b="1" dirty="0">
                <a:solidFill>
                  <a:schemeClr val="accent5">
                    <a:lumMod val="20000"/>
                    <a:lumOff val="80000"/>
                  </a:schemeClr>
                </a:solidFill>
              </a:rPr>
              <a:t>Introduction: </a:t>
            </a:r>
          </a:p>
          <a:p>
            <a:r>
              <a:rPr lang="en-GB" sz="3200" b="1" dirty="0">
                <a:solidFill>
                  <a:schemeClr val="accent5">
                    <a:lumMod val="20000"/>
                    <a:lumOff val="80000"/>
                  </a:schemeClr>
                </a:solidFill>
              </a:rPr>
              <a:t>     </a:t>
            </a:r>
            <a:r>
              <a:rPr lang="en-GB" sz="3200" dirty="0">
                <a:solidFill>
                  <a:schemeClr val="accent5">
                    <a:lumMod val="20000"/>
                    <a:lumOff val="80000"/>
                  </a:schemeClr>
                </a:solidFill>
              </a:rPr>
              <a:t>Defining Religion, Popular Culture  &amp;  Feminism</a:t>
            </a:r>
          </a:p>
          <a:p>
            <a:pPr>
              <a:spcAft>
                <a:spcPts val="600"/>
              </a:spcAft>
            </a:pPr>
            <a:endParaRPr lang="en-GB" sz="3200" b="1" dirty="0">
              <a:solidFill>
                <a:schemeClr val="accent5">
                  <a:lumMod val="20000"/>
                  <a:lumOff val="80000"/>
                </a:schemeClr>
              </a:solidFill>
            </a:endParaRPr>
          </a:p>
          <a:p>
            <a:pPr marL="457200" indent="-457200">
              <a:buFont typeface="Wingdings" panose="05000000000000000000" pitchFamily="2" charset="2"/>
              <a:buChar char="§"/>
            </a:pPr>
            <a:r>
              <a:rPr lang="en-GB" sz="3200" b="1" dirty="0">
                <a:solidFill>
                  <a:schemeClr val="accent5">
                    <a:lumMod val="20000"/>
                    <a:lumOff val="80000"/>
                  </a:schemeClr>
                </a:solidFill>
              </a:rPr>
              <a:t>God As A Woman</a:t>
            </a:r>
          </a:p>
          <a:p>
            <a:pPr>
              <a:spcAft>
                <a:spcPts val="1200"/>
              </a:spcAft>
            </a:pPr>
            <a:endParaRPr lang="en-GB" sz="3200" b="1" dirty="0">
              <a:solidFill>
                <a:schemeClr val="accent5">
                  <a:lumMod val="20000"/>
                  <a:lumOff val="80000"/>
                </a:schemeClr>
              </a:solidFill>
            </a:endParaRPr>
          </a:p>
          <a:p>
            <a:pPr marL="457200" indent="-457200">
              <a:buFont typeface="Wingdings" panose="05000000000000000000" pitchFamily="2" charset="2"/>
              <a:buChar char="§"/>
            </a:pPr>
            <a:r>
              <a:rPr lang="en-GB" sz="3200" b="1" dirty="0">
                <a:solidFill>
                  <a:schemeClr val="accent5">
                    <a:lumMod val="20000"/>
                    <a:lumOff val="80000"/>
                  </a:schemeClr>
                </a:solidFill>
              </a:rPr>
              <a:t>Witches, Demons &amp; Devils</a:t>
            </a:r>
            <a:endParaRPr lang="en-GB" sz="3200" dirty="0">
              <a:solidFill>
                <a:schemeClr val="accent5">
                  <a:lumMod val="20000"/>
                  <a:lumOff val="80000"/>
                </a:schemeClr>
              </a:solidFill>
            </a:endParaRPr>
          </a:p>
          <a:p>
            <a:endParaRPr lang="en-GB" sz="3200" b="1" dirty="0">
              <a:solidFill>
                <a:schemeClr val="accent5">
                  <a:lumMod val="20000"/>
                  <a:lumOff val="80000"/>
                </a:schemeClr>
              </a:solidFill>
            </a:endParaRPr>
          </a:p>
          <a:p>
            <a:pPr marL="457200" indent="-457200">
              <a:buFont typeface="Wingdings" panose="05000000000000000000" pitchFamily="2" charset="2"/>
              <a:buChar char="§"/>
            </a:pPr>
            <a:r>
              <a:rPr lang="en-GB" sz="3200" b="1" dirty="0">
                <a:solidFill>
                  <a:schemeClr val="accent5">
                    <a:lumMod val="20000"/>
                    <a:lumOff val="80000"/>
                  </a:schemeClr>
                </a:solidFill>
              </a:rPr>
              <a:t>Feminism in Religion</a:t>
            </a:r>
          </a:p>
          <a:p>
            <a:pPr marL="457200" indent="-457200">
              <a:buFont typeface="Wingdings" panose="05000000000000000000" pitchFamily="2" charset="2"/>
              <a:buChar char="§"/>
            </a:pPr>
            <a:endParaRPr lang="en-GB" sz="3200" b="1" dirty="0">
              <a:solidFill>
                <a:schemeClr val="accent5">
                  <a:lumMod val="20000"/>
                  <a:lumOff val="80000"/>
                </a:schemeClr>
              </a:solidFill>
            </a:endParaRPr>
          </a:p>
          <a:p>
            <a:pPr marL="457200" indent="-457200">
              <a:buFont typeface="Wingdings" panose="05000000000000000000" pitchFamily="2" charset="2"/>
              <a:buChar char="§"/>
            </a:pPr>
            <a:r>
              <a:rPr lang="en-GB" sz="3200" b="1" dirty="0">
                <a:solidFill>
                  <a:schemeClr val="accent5">
                    <a:lumMod val="20000"/>
                    <a:lumOff val="80000"/>
                  </a:schemeClr>
                </a:solidFill>
              </a:rPr>
              <a:t>Critics </a:t>
            </a:r>
            <a:r>
              <a:rPr lang="en-GB" sz="2400" b="1" dirty="0">
                <a:solidFill>
                  <a:schemeClr val="accent5">
                    <a:lumMod val="20000"/>
                    <a:lumOff val="80000"/>
                  </a:schemeClr>
                </a:solidFill>
              </a:rPr>
              <a:t>   </a:t>
            </a:r>
          </a:p>
          <a:p>
            <a:endParaRPr lang="en-GB" sz="2400" b="1" dirty="0">
              <a:solidFill>
                <a:schemeClr val="accent5">
                  <a:lumMod val="20000"/>
                  <a:lumOff val="80000"/>
                </a:schemeClr>
              </a:solidFill>
            </a:endParaRPr>
          </a:p>
          <a:p>
            <a:pPr marL="457200" indent="-457200">
              <a:buFont typeface="Wingdings" panose="05000000000000000000" pitchFamily="2" charset="2"/>
              <a:buChar char="§"/>
            </a:pPr>
            <a:r>
              <a:rPr lang="en-GB" sz="3200" b="1" dirty="0">
                <a:solidFill>
                  <a:schemeClr val="accent5">
                    <a:lumMod val="20000"/>
                    <a:lumOff val="80000"/>
                  </a:schemeClr>
                </a:solidFill>
              </a:rPr>
              <a:t>Conclusion</a:t>
            </a:r>
          </a:p>
        </p:txBody>
      </p:sp>
      <p:sp>
        <p:nvSpPr>
          <p:cNvPr id="8" name="TextBox 7">
            <a:extLst>
              <a:ext uri="{FF2B5EF4-FFF2-40B4-BE49-F238E27FC236}">
                <a16:creationId xmlns:a16="http://schemas.microsoft.com/office/drawing/2014/main" id="{5BB32B60-320A-4E86-AD0F-DC58425CC811}"/>
              </a:ext>
            </a:extLst>
          </p:cNvPr>
          <p:cNvSpPr txBox="1"/>
          <p:nvPr/>
        </p:nvSpPr>
        <p:spPr>
          <a:xfrm>
            <a:off x="193139" y="137980"/>
            <a:ext cx="2772258" cy="6491102"/>
          </a:xfrm>
          <a:prstGeom prst="rect">
            <a:avLst/>
          </a:prstGeom>
          <a:solidFill>
            <a:schemeClr val="accent5">
              <a:lumMod val="20000"/>
              <a:lumOff val="80000"/>
            </a:schemeClr>
          </a:solidFill>
        </p:spPr>
        <p:txBody>
          <a:bodyPr wrap="square" rtlCol="0">
            <a:spAutoFit/>
          </a:bodyPr>
          <a:lstStyle/>
          <a:p>
            <a:endParaRPr lang="en-GB" dirty="0"/>
          </a:p>
        </p:txBody>
      </p:sp>
      <p:pic>
        <p:nvPicPr>
          <p:cNvPr id="10" name="Picture 9" descr="A person wearing a suit and tie&#10;&#10;Description automatically generated">
            <a:extLst>
              <a:ext uri="{FF2B5EF4-FFF2-40B4-BE49-F238E27FC236}">
                <a16:creationId xmlns:a16="http://schemas.microsoft.com/office/drawing/2014/main" id="{63783472-12B1-48D0-A0F2-97405A83ED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1923" y="228918"/>
            <a:ext cx="2548294" cy="1491571"/>
          </a:xfrm>
          <a:prstGeom prst="rect">
            <a:avLst/>
          </a:prstGeom>
        </p:spPr>
      </p:pic>
      <p:pic>
        <p:nvPicPr>
          <p:cNvPr id="12" name="Picture 11" descr="A picture containing water, ground, outdoor&#10;&#10;Description automatically generated">
            <a:extLst>
              <a:ext uri="{FF2B5EF4-FFF2-40B4-BE49-F238E27FC236}">
                <a16:creationId xmlns:a16="http://schemas.microsoft.com/office/drawing/2014/main" id="{95F7A4C6-E214-4AB8-8832-C3149C6BE113}"/>
              </a:ext>
            </a:extLst>
          </p:cNvPr>
          <p:cNvPicPr>
            <a:picLocks noChangeAspect="1"/>
          </p:cNvPicPr>
          <p:nvPr/>
        </p:nvPicPr>
        <p:blipFill rotWithShape="1">
          <a:blip r:embed="rId6">
            <a:extLst>
              <a:ext uri="{28A0092B-C50C-407E-A947-70E740481C1C}">
                <a14:useLocalDpi xmlns:a14="http://schemas.microsoft.com/office/drawing/2010/main" val="0"/>
              </a:ext>
            </a:extLst>
          </a:blip>
          <a:srcRect l="2508" t="11854"/>
          <a:stretch/>
        </p:blipFill>
        <p:spPr>
          <a:xfrm>
            <a:off x="264381" y="1945841"/>
            <a:ext cx="2548294" cy="1528091"/>
          </a:xfrm>
          <a:prstGeom prst="rect">
            <a:avLst/>
          </a:prstGeom>
        </p:spPr>
      </p:pic>
      <p:pic>
        <p:nvPicPr>
          <p:cNvPr id="14" name="Picture 13" descr="A picture containing indoor, floor, sitting, wall&#10;&#10;Description automatically generated">
            <a:extLst>
              <a:ext uri="{FF2B5EF4-FFF2-40B4-BE49-F238E27FC236}">
                <a16:creationId xmlns:a16="http://schemas.microsoft.com/office/drawing/2014/main" id="{A30962FE-1D5E-4DF8-9507-DDF699BD2F5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6087" y="3750931"/>
            <a:ext cx="2495503" cy="2627360"/>
          </a:xfrm>
          <a:prstGeom prst="rect">
            <a:avLst/>
          </a:prstGeom>
        </p:spPr>
      </p:pic>
      <p:sp>
        <p:nvSpPr>
          <p:cNvPr id="5" name="TextBox 4">
            <a:extLst>
              <a:ext uri="{FF2B5EF4-FFF2-40B4-BE49-F238E27FC236}">
                <a16:creationId xmlns:a16="http://schemas.microsoft.com/office/drawing/2014/main" id="{8852FD75-5F01-4AA4-9B1B-178DEEBD05A2}"/>
              </a:ext>
            </a:extLst>
          </p:cNvPr>
          <p:cNvSpPr txBox="1"/>
          <p:nvPr/>
        </p:nvSpPr>
        <p:spPr>
          <a:xfrm>
            <a:off x="279470" y="1668842"/>
            <a:ext cx="2548294" cy="276999"/>
          </a:xfrm>
          <a:prstGeom prst="rect">
            <a:avLst/>
          </a:prstGeom>
          <a:noFill/>
        </p:spPr>
        <p:txBody>
          <a:bodyPr wrap="square" rtlCol="0">
            <a:spAutoFit/>
          </a:bodyPr>
          <a:lstStyle/>
          <a:p>
            <a:r>
              <a:rPr lang="en-GB" sz="1200" dirty="0"/>
              <a:t>Figure 3. Rev Libby Lane</a:t>
            </a:r>
          </a:p>
        </p:txBody>
      </p:sp>
      <p:sp>
        <p:nvSpPr>
          <p:cNvPr id="9" name="TextBox 8">
            <a:extLst>
              <a:ext uri="{FF2B5EF4-FFF2-40B4-BE49-F238E27FC236}">
                <a16:creationId xmlns:a16="http://schemas.microsoft.com/office/drawing/2014/main" id="{20839000-7383-4159-AF77-C820A07CAEA0}"/>
              </a:ext>
            </a:extLst>
          </p:cNvPr>
          <p:cNvSpPr txBox="1"/>
          <p:nvPr/>
        </p:nvSpPr>
        <p:spPr>
          <a:xfrm>
            <a:off x="291923" y="3473932"/>
            <a:ext cx="2548294" cy="276999"/>
          </a:xfrm>
          <a:prstGeom prst="rect">
            <a:avLst/>
          </a:prstGeom>
          <a:noFill/>
        </p:spPr>
        <p:txBody>
          <a:bodyPr wrap="square" rtlCol="0">
            <a:spAutoFit/>
          </a:bodyPr>
          <a:lstStyle/>
          <a:p>
            <a:r>
              <a:rPr lang="en-GB" sz="1200" dirty="0"/>
              <a:t>Figure 4. Creation of God</a:t>
            </a:r>
          </a:p>
        </p:txBody>
      </p:sp>
      <p:sp>
        <p:nvSpPr>
          <p:cNvPr id="11" name="TextBox 10">
            <a:extLst>
              <a:ext uri="{FF2B5EF4-FFF2-40B4-BE49-F238E27FC236}">
                <a16:creationId xmlns:a16="http://schemas.microsoft.com/office/drawing/2014/main" id="{4D086819-F520-41EC-8932-B36D223EC90A}"/>
              </a:ext>
            </a:extLst>
          </p:cNvPr>
          <p:cNvSpPr txBox="1"/>
          <p:nvPr/>
        </p:nvSpPr>
        <p:spPr>
          <a:xfrm>
            <a:off x="245909" y="6352083"/>
            <a:ext cx="2386163" cy="276999"/>
          </a:xfrm>
          <a:prstGeom prst="rect">
            <a:avLst/>
          </a:prstGeom>
          <a:noFill/>
        </p:spPr>
        <p:txBody>
          <a:bodyPr wrap="square" rtlCol="0">
            <a:spAutoFit/>
          </a:bodyPr>
          <a:lstStyle/>
          <a:p>
            <a:r>
              <a:rPr lang="en-GB" sz="1200" dirty="0"/>
              <a:t>Figure 5. Succubus</a:t>
            </a:r>
          </a:p>
        </p:txBody>
      </p:sp>
    </p:spTree>
    <p:extLst>
      <p:ext uri="{BB962C8B-B14F-4D97-AF65-F5344CB8AC3E}">
        <p14:creationId xmlns:p14="http://schemas.microsoft.com/office/powerpoint/2010/main" val="36300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20" name="TextBox 19">
            <a:extLst>
              <a:ext uri="{FF2B5EF4-FFF2-40B4-BE49-F238E27FC236}">
                <a16:creationId xmlns:a16="http://schemas.microsoft.com/office/drawing/2014/main" id="{525A3F11-7F8F-4CD2-870A-0306D1CC8056}"/>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346CCDA9-D7F4-447B-B164-BBBC460B7722}"/>
              </a:ext>
            </a:extLst>
          </p:cNvPr>
          <p:cNvSpPr txBox="1"/>
          <p:nvPr/>
        </p:nvSpPr>
        <p:spPr>
          <a:xfrm>
            <a:off x="3523961" y="910139"/>
            <a:ext cx="8429499" cy="1846659"/>
          </a:xfrm>
          <a:prstGeom prst="rect">
            <a:avLst/>
          </a:prstGeom>
          <a:noFill/>
        </p:spPr>
        <p:txBody>
          <a:bodyPr wrap="square" rtlCol="0">
            <a:spAutoFit/>
          </a:bodyPr>
          <a:lstStyle/>
          <a:p>
            <a:r>
              <a:rPr lang="en-GB" sz="2400" dirty="0">
                <a:solidFill>
                  <a:schemeClr val="accent5">
                    <a:lumMod val="20000"/>
                    <a:lumOff val="80000"/>
                  </a:schemeClr>
                </a:solidFill>
              </a:rPr>
              <a:t>Defining </a:t>
            </a:r>
          </a:p>
          <a:p>
            <a:r>
              <a:rPr lang="en-GB" b="1" dirty="0">
                <a:solidFill>
                  <a:schemeClr val="accent5">
                    <a:lumMod val="20000"/>
                    <a:lumOff val="80000"/>
                  </a:schemeClr>
                </a:solidFill>
              </a:rPr>
              <a:t>Religion:</a:t>
            </a:r>
          </a:p>
          <a:p>
            <a:pPr algn="just"/>
            <a:r>
              <a:rPr lang="en-GB" dirty="0">
                <a:solidFill>
                  <a:schemeClr val="accent5">
                    <a:lumMod val="20000"/>
                    <a:lumOff val="80000"/>
                  </a:schemeClr>
                </a:solidFill>
              </a:rPr>
              <a:t>‘Julia Mitchell Corbett’s definition…Religion is an integrated system of belief, lifestyle, ritual activities, and institutions by which individuals give meaning to (or find meaning in) their lives by orienting themselves to what they take to be holy, sacred or of the highest value’. </a:t>
            </a:r>
            <a:r>
              <a:rPr lang="en-GB" baseline="70000" dirty="0">
                <a:solidFill>
                  <a:schemeClr val="accent5">
                    <a:lumMod val="20000"/>
                    <a:lumOff val="80000"/>
                  </a:schemeClr>
                </a:solidFill>
              </a:rPr>
              <a:t>1  </a:t>
            </a:r>
          </a:p>
        </p:txBody>
      </p:sp>
      <p:sp>
        <p:nvSpPr>
          <p:cNvPr id="8" name="TextBox 7">
            <a:extLst>
              <a:ext uri="{FF2B5EF4-FFF2-40B4-BE49-F238E27FC236}">
                <a16:creationId xmlns:a16="http://schemas.microsoft.com/office/drawing/2014/main" id="{5BB32B60-320A-4E86-AD0F-DC58425CC811}"/>
              </a:ext>
            </a:extLst>
          </p:cNvPr>
          <p:cNvSpPr txBox="1"/>
          <p:nvPr/>
        </p:nvSpPr>
        <p:spPr>
          <a:xfrm>
            <a:off x="337927" y="202579"/>
            <a:ext cx="2929588" cy="6486524"/>
          </a:xfrm>
          <a:prstGeom prst="rect">
            <a:avLst/>
          </a:prstGeom>
          <a:solidFill>
            <a:schemeClr val="accent5">
              <a:lumMod val="20000"/>
              <a:lumOff val="80000"/>
            </a:schemeClr>
          </a:solidFill>
        </p:spPr>
        <p:txBody>
          <a:bodyPr wrap="square" rtlCol="0">
            <a:spAutoFit/>
          </a:bodyPr>
          <a:lstStyle/>
          <a:p>
            <a:endParaRPr lang="en-GB" dirty="0"/>
          </a:p>
        </p:txBody>
      </p:sp>
      <mc:AlternateContent xmlns:mc="http://schemas.openxmlformats.org/markup-compatibility/2006" xmlns:am3d="http://schemas.microsoft.com/office/drawing/2017/model3d">
        <mc:Choice Requires="am3d">
          <p:graphicFrame>
            <p:nvGraphicFramePr>
              <p:cNvPr id="3" name="3D Model 2">
                <a:extLst>
                  <a:ext uri="{FF2B5EF4-FFF2-40B4-BE49-F238E27FC236}">
                    <a16:creationId xmlns:a16="http://schemas.microsoft.com/office/drawing/2014/main" id="{A20F437D-56C8-4B2F-B2B1-0A1F81DD42E7}"/>
                  </a:ext>
                </a:extLst>
              </p:cNvPr>
              <p:cNvGraphicFramePr>
                <a:graphicFrameLocks noChangeAspect="1"/>
              </p:cNvGraphicFramePr>
              <p:nvPr>
                <p:extLst/>
              </p:nvPr>
            </p:nvGraphicFramePr>
            <p:xfrm>
              <a:off x="3709492" y="202579"/>
              <a:ext cx="4773013" cy="684001"/>
            </p:xfrm>
            <a:graphic>
              <a:graphicData uri="http://schemas.microsoft.com/office/drawing/2017/model3d">
                <am3d:model3d r:embed="rId2">
                  <am3d:spPr>
                    <a:xfrm>
                      <a:off x="0" y="0"/>
                      <a:ext cx="4773013" cy="684001"/>
                    </a:xfrm>
                    <a:prstGeom prst="rect">
                      <a:avLst/>
                    </a:prstGeom>
                  </am3d:spPr>
                  <am3d:camera>
                    <am3d:pos x="0" y="0" z="47830348"/>
                    <am3d:up dx="0" dy="36000000" dz="0"/>
                    <am3d:lookAt x="0" y="0" z="0"/>
                    <am3d:perspective fov="2700000"/>
                  </am3d:camera>
                  <am3d:trans>
                    <am3d:meterPerModelUnit n="3087306" d="1000000"/>
                    <am3d:preTrans dx="-15336987" dy="2260092" dz="-27786788"/>
                    <am3d:scale>
                      <am3d:sx n="1000000" d="1000000"/>
                      <am3d:sy n="1000000" d="1000000"/>
                      <am3d:sz n="1000000" d="1000000"/>
                    </am3d:scale>
                    <am3d:rot/>
                    <am3d:postTrans dx="0" dy="0" dz="0"/>
                  </am3d:trans>
                  <am3d:raster rName="Office3DRenderer" rVer="16.0.8326">
                    <am3d:blip r:embed="rId3"/>
                  </am3d:raster>
                  <am3d:objViewport viewportSz="503522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3" name="3D Model 2">
                <a:extLst>
                  <a:ext uri="{FF2B5EF4-FFF2-40B4-BE49-F238E27FC236}">
                    <a16:creationId xmlns:a16="http://schemas.microsoft.com/office/drawing/2014/main" id="{A20F437D-56C8-4B2F-B2B1-0A1F81DD42E7}"/>
                  </a:ext>
                </a:extLst>
              </p:cNvPr>
              <p:cNvPicPr>
                <a:picLocks noGrp="1" noRot="1" noChangeAspect="1" noMove="1" noResize="1" noEditPoints="1" noAdjustHandles="1" noChangeArrowheads="1" noChangeShapeType="1" noCrop="1"/>
              </p:cNvPicPr>
              <p:nvPr/>
            </p:nvPicPr>
            <p:blipFill>
              <a:blip r:embed="rId4"/>
              <a:stretch>
                <a:fillRect/>
              </a:stretch>
            </p:blipFill>
            <p:spPr>
              <a:xfrm>
                <a:off x="3709492" y="202579"/>
                <a:ext cx="4773013" cy="684001"/>
              </a:xfrm>
              <a:prstGeom prst="rect">
                <a:avLst/>
              </a:prstGeom>
            </p:spPr>
          </p:pic>
        </mc:Fallback>
      </mc:AlternateContent>
      <p:pic>
        <p:nvPicPr>
          <p:cNvPr id="5" name="Picture 4" descr="A person standing in front of a mirror posing for the camera&#10;&#10;Description automatically generated">
            <a:extLst>
              <a:ext uri="{FF2B5EF4-FFF2-40B4-BE49-F238E27FC236}">
                <a16:creationId xmlns:a16="http://schemas.microsoft.com/office/drawing/2014/main" id="{D3683A99-D1B7-433C-A781-B9EE20D320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4731" y="452631"/>
            <a:ext cx="2663687" cy="1493512"/>
          </a:xfrm>
          <a:prstGeom prst="rect">
            <a:avLst/>
          </a:prstGeom>
        </p:spPr>
      </p:pic>
      <p:sp>
        <p:nvSpPr>
          <p:cNvPr id="4" name="Footer Placeholder 3">
            <a:extLst>
              <a:ext uri="{FF2B5EF4-FFF2-40B4-BE49-F238E27FC236}">
                <a16:creationId xmlns:a16="http://schemas.microsoft.com/office/drawing/2014/main" id="{136B42B5-A296-4BCB-8654-FF9A4EC0557A}"/>
              </a:ext>
            </a:extLst>
          </p:cNvPr>
          <p:cNvSpPr>
            <a:spLocks noGrp="1"/>
          </p:cNvSpPr>
          <p:nvPr>
            <p:ph type="ftr" sz="quarter" idx="11"/>
          </p:nvPr>
        </p:nvSpPr>
        <p:spPr>
          <a:xfrm>
            <a:off x="3523961" y="5903083"/>
            <a:ext cx="7815476" cy="819435"/>
          </a:xfrm>
        </p:spPr>
        <p:txBody>
          <a:bodyPr/>
          <a:lstStyle/>
          <a:p>
            <a:pPr marL="228600" indent="-228600" algn="l">
              <a:buAutoNum type="arabicPeriod"/>
            </a:pPr>
            <a:r>
              <a:rPr lang="en-GB" dirty="0"/>
              <a:t>Bruce David Forbes, ‘Introduction’, Religion and Popular Culture in America. ed. by Bruce David Forbes &amp; Jeffrey H Mahan (London: University of Press California, 2005), p.9.</a:t>
            </a:r>
          </a:p>
          <a:p>
            <a:pPr marL="228600" indent="-228600" algn="l">
              <a:buFontTx/>
              <a:buAutoNum type="arabicPeriod"/>
            </a:pPr>
            <a:r>
              <a:rPr lang="en-GB" dirty="0"/>
              <a:t>Victoria Baker, ‘Feminism and Deconstruction of God’s Death</a:t>
            </a:r>
            <a:r>
              <a:rPr lang="en-GB" i="1" dirty="0"/>
              <a:t>’, Online Open Journals Sydney Australia , Available at: </a:t>
            </a:r>
            <a:r>
              <a:rPr lang="en-GB" dirty="0">
                <a:hlinkClick r:id="rId6"/>
              </a:rPr>
              <a:t>https://openjournals.library.sydney.edu.au/index.php/SSR/article/download/675/655</a:t>
            </a:r>
          </a:p>
          <a:p>
            <a:pPr algn="l"/>
            <a:r>
              <a:rPr lang="en-GB" i="1" dirty="0"/>
              <a:t> </a:t>
            </a:r>
            <a:r>
              <a:rPr lang="en-GB" dirty="0"/>
              <a:t>Accessed  on 02</a:t>
            </a:r>
            <a:r>
              <a:rPr lang="en-GB" baseline="30000" dirty="0"/>
              <a:t>nd</a:t>
            </a:r>
            <a:r>
              <a:rPr lang="en-GB" dirty="0"/>
              <a:t> June 2019</a:t>
            </a:r>
            <a:r>
              <a:rPr lang="en-GB" i="1" dirty="0"/>
              <a:t>.</a:t>
            </a:r>
          </a:p>
        </p:txBody>
      </p:sp>
      <p:sp>
        <p:nvSpPr>
          <p:cNvPr id="10" name="TextBox 9">
            <a:extLst>
              <a:ext uri="{FF2B5EF4-FFF2-40B4-BE49-F238E27FC236}">
                <a16:creationId xmlns:a16="http://schemas.microsoft.com/office/drawing/2014/main" id="{231BCF23-561A-4ADD-8678-E9E84D9C7D31}"/>
              </a:ext>
            </a:extLst>
          </p:cNvPr>
          <p:cNvSpPr txBox="1"/>
          <p:nvPr/>
        </p:nvSpPr>
        <p:spPr>
          <a:xfrm>
            <a:off x="3523961" y="2849131"/>
            <a:ext cx="7815476" cy="1754326"/>
          </a:xfrm>
          <a:prstGeom prst="rect">
            <a:avLst/>
          </a:prstGeom>
          <a:noFill/>
        </p:spPr>
        <p:txBody>
          <a:bodyPr wrap="square" rtlCol="0">
            <a:spAutoFit/>
          </a:bodyPr>
          <a:lstStyle/>
          <a:p>
            <a:r>
              <a:rPr lang="en-GB" b="1" dirty="0">
                <a:solidFill>
                  <a:schemeClr val="accent5">
                    <a:lumMod val="20000"/>
                    <a:lumOff val="80000"/>
                  </a:schemeClr>
                </a:solidFill>
              </a:rPr>
              <a:t>Popular Culture:</a:t>
            </a:r>
          </a:p>
          <a:p>
            <a:r>
              <a:rPr lang="en-GB" dirty="0">
                <a:solidFill>
                  <a:schemeClr val="accent5">
                    <a:lumMod val="20000"/>
                    <a:lumOff val="80000"/>
                  </a:schemeClr>
                </a:solidFill>
              </a:rPr>
              <a:t>Culture embodies a distinct array of ‘human products and thoughts that surround our lives, providing the context in which we live.’ </a:t>
            </a:r>
            <a:r>
              <a:rPr lang="en-GB" baseline="70000" dirty="0">
                <a:solidFill>
                  <a:schemeClr val="accent5">
                    <a:lumMod val="20000"/>
                    <a:lumOff val="80000"/>
                  </a:schemeClr>
                </a:solidFill>
              </a:rPr>
              <a:t>1  </a:t>
            </a:r>
            <a:r>
              <a:rPr lang="en-GB" dirty="0">
                <a:solidFill>
                  <a:schemeClr val="accent5">
                    <a:lumMod val="20000"/>
                    <a:lumOff val="80000"/>
                  </a:schemeClr>
                </a:solidFill>
              </a:rPr>
              <a:t>When culture becomes widespread and has a large audience it is called Popular Culture. Popular Culture displays the values we uphold. </a:t>
            </a:r>
            <a:endParaRPr lang="en-GB" baseline="70000" dirty="0">
              <a:solidFill>
                <a:schemeClr val="accent5">
                  <a:lumMod val="20000"/>
                  <a:lumOff val="80000"/>
                </a:schemeClr>
              </a:solidFill>
            </a:endParaRPr>
          </a:p>
          <a:p>
            <a:endParaRPr lang="en-GB" dirty="0"/>
          </a:p>
        </p:txBody>
      </p:sp>
      <p:sp>
        <p:nvSpPr>
          <p:cNvPr id="12" name="TextBox 11">
            <a:extLst>
              <a:ext uri="{FF2B5EF4-FFF2-40B4-BE49-F238E27FC236}">
                <a16:creationId xmlns:a16="http://schemas.microsoft.com/office/drawing/2014/main" id="{1797236B-0465-420A-B77B-C69C40B4C19B}"/>
              </a:ext>
            </a:extLst>
          </p:cNvPr>
          <p:cNvSpPr txBox="1"/>
          <p:nvPr/>
        </p:nvSpPr>
        <p:spPr>
          <a:xfrm>
            <a:off x="3523961" y="4441144"/>
            <a:ext cx="7959050" cy="1754326"/>
          </a:xfrm>
          <a:prstGeom prst="rect">
            <a:avLst/>
          </a:prstGeom>
          <a:noFill/>
        </p:spPr>
        <p:txBody>
          <a:bodyPr wrap="square" rtlCol="0">
            <a:spAutoFit/>
          </a:bodyPr>
          <a:lstStyle/>
          <a:p>
            <a:r>
              <a:rPr lang="en-GB" b="1" dirty="0">
                <a:solidFill>
                  <a:schemeClr val="accent5">
                    <a:lumMod val="20000"/>
                    <a:lumOff val="80000"/>
                  </a:schemeClr>
                </a:solidFill>
              </a:rPr>
              <a:t>Feminism:</a:t>
            </a:r>
          </a:p>
          <a:p>
            <a:pPr algn="just"/>
            <a:r>
              <a:rPr lang="en-GB" dirty="0">
                <a:solidFill>
                  <a:schemeClr val="accent5">
                    <a:lumMod val="20000"/>
                    <a:lumOff val="80000"/>
                  </a:schemeClr>
                </a:solidFill>
              </a:rPr>
              <a:t>Feminism advocates ideologies of female emancipation through social and political movements calling for gender equality. Religion has influenced the way society thinks about gender roles. Mary Daly, a theologian stated “Where God is male then male will be God.</a:t>
            </a:r>
          </a:p>
          <a:p>
            <a:endParaRPr lang="en-GB" dirty="0"/>
          </a:p>
        </p:txBody>
      </p:sp>
      <p:pic>
        <p:nvPicPr>
          <p:cNvPr id="15" name="Picture 14">
            <a:extLst>
              <a:ext uri="{FF2B5EF4-FFF2-40B4-BE49-F238E27FC236}">
                <a16:creationId xmlns:a16="http://schemas.microsoft.com/office/drawing/2014/main" id="{FFF93573-F802-43C1-8711-567B4FBE1063}"/>
              </a:ext>
            </a:extLst>
          </p:cNvPr>
          <p:cNvPicPr/>
          <p:nvPr/>
        </p:nvPicPr>
        <p:blipFill rotWithShape="1">
          <a:blip r:embed="rId7"/>
          <a:srcRect l="8845" t="34244" r="48323" b="15780"/>
          <a:stretch/>
        </p:blipFill>
        <p:spPr bwMode="auto">
          <a:xfrm>
            <a:off x="575901" y="4500627"/>
            <a:ext cx="2453640" cy="1609725"/>
          </a:xfrm>
          <a:prstGeom prst="rect">
            <a:avLst/>
          </a:prstGeom>
          <a:ln>
            <a:noFill/>
          </a:ln>
          <a:extLst>
            <a:ext uri="{53640926-AAD7-44D8-BBD7-CCE9431645EC}">
              <a14:shadowObscured xmlns:a14="http://schemas.microsoft.com/office/drawing/2010/main"/>
            </a:ext>
          </a:extLst>
        </p:spPr>
      </p:pic>
      <p:pic>
        <p:nvPicPr>
          <p:cNvPr id="16" name="Picture 15">
            <a:extLst>
              <a:ext uri="{FF2B5EF4-FFF2-40B4-BE49-F238E27FC236}">
                <a16:creationId xmlns:a16="http://schemas.microsoft.com/office/drawing/2014/main" id="{F73BD14A-B52C-439C-9C96-D60AB147BBE5}"/>
              </a:ext>
            </a:extLst>
          </p:cNvPr>
          <p:cNvPicPr/>
          <p:nvPr/>
        </p:nvPicPr>
        <p:blipFill rotWithShape="1">
          <a:blip r:embed="rId8"/>
          <a:srcRect l="6243" t="37640" r="39306" b="14552"/>
          <a:stretch/>
        </p:blipFill>
        <p:spPr bwMode="auto">
          <a:xfrm>
            <a:off x="486606" y="2608963"/>
            <a:ext cx="2659935" cy="1312913"/>
          </a:xfrm>
          <a:prstGeom prst="rect">
            <a:avLst/>
          </a:prstGeom>
          <a:ln>
            <a:noFill/>
          </a:ln>
          <a:extLst>
            <a:ext uri="{53640926-AAD7-44D8-BBD7-CCE9431645EC}">
              <a14:shadowObscured xmlns:a14="http://schemas.microsoft.com/office/drawing/2010/main"/>
            </a:ext>
          </a:extLst>
        </p:spPr>
      </p:pic>
      <p:sp>
        <p:nvSpPr>
          <p:cNvPr id="13" name="TextBox 12">
            <a:extLst>
              <a:ext uri="{FF2B5EF4-FFF2-40B4-BE49-F238E27FC236}">
                <a16:creationId xmlns:a16="http://schemas.microsoft.com/office/drawing/2014/main" id="{5955AE1B-F87C-45D5-9852-95DF2BEF40E4}"/>
              </a:ext>
            </a:extLst>
          </p:cNvPr>
          <p:cNvSpPr txBox="1"/>
          <p:nvPr/>
        </p:nvSpPr>
        <p:spPr>
          <a:xfrm>
            <a:off x="486606" y="2080591"/>
            <a:ext cx="2659935" cy="276999"/>
          </a:xfrm>
          <a:prstGeom prst="rect">
            <a:avLst/>
          </a:prstGeom>
          <a:noFill/>
        </p:spPr>
        <p:txBody>
          <a:bodyPr wrap="square" rtlCol="0">
            <a:spAutoFit/>
          </a:bodyPr>
          <a:lstStyle/>
          <a:p>
            <a:r>
              <a:rPr lang="en-GB" sz="1200" dirty="0"/>
              <a:t>Figure 6: Rabbi Johanna Hershenson </a:t>
            </a:r>
          </a:p>
        </p:txBody>
      </p:sp>
      <p:sp>
        <p:nvSpPr>
          <p:cNvPr id="17" name="TextBox 16">
            <a:extLst>
              <a:ext uri="{FF2B5EF4-FFF2-40B4-BE49-F238E27FC236}">
                <a16:creationId xmlns:a16="http://schemas.microsoft.com/office/drawing/2014/main" id="{938D0CB5-C90B-43B1-8F69-65F0E7F45E66}"/>
              </a:ext>
            </a:extLst>
          </p:cNvPr>
          <p:cNvSpPr txBox="1"/>
          <p:nvPr/>
        </p:nvSpPr>
        <p:spPr>
          <a:xfrm>
            <a:off x="484731" y="3981271"/>
            <a:ext cx="2453640" cy="461665"/>
          </a:xfrm>
          <a:prstGeom prst="rect">
            <a:avLst/>
          </a:prstGeom>
          <a:noFill/>
        </p:spPr>
        <p:txBody>
          <a:bodyPr wrap="square" rtlCol="0">
            <a:spAutoFit/>
          </a:bodyPr>
          <a:lstStyle/>
          <a:p>
            <a:r>
              <a:rPr lang="en-GB" sz="1200" dirty="0"/>
              <a:t>Figure 7: Still from Ariana Grande’s Video ‘God is a Woman’</a:t>
            </a:r>
          </a:p>
        </p:txBody>
      </p:sp>
      <p:sp>
        <p:nvSpPr>
          <p:cNvPr id="18" name="TextBox 17">
            <a:extLst>
              <a:ext uri="{FF2B5EF4-FFF2-40B4-BE49-F238E27FC236}">
                <a16:creationId xmlns:a16="http://schemas.microsoft.com/office/drawing/2014/main" id="{D63F3FA6-8041-4922-AD01-203C2166901A}"/>
              </a:ext>
            </a:extLst>
          </p:cNvPr>
          <p:cNvSpPr txBox="1"/>
          <p:nvPr/>
        </p:nvSpPr>
        <p:spPr>
          <a:xfrm>
            <a:off x="575901" y="6230105"/>
            <a:ext cx="2453640" cy="461665"/>
          </a:xfrm>
          <a:prstGeom prst="rect">
            <a:avLst/>
          </a:prstGeom>
          <a:noFill/>
        </p:spPr>
        <p:txBody>
          <a:bodyPr wrap="square" rtlCol="0">
            <a:spAutoFit/>
          </a:bodyPr>
          <a:lstStyle/>
          <a:p>
            <a:r>
              <a:rPr lang="en-GB" sz="1200" dirty="0"/>
              <a:t>Figure 8: Still from Ariana Grande’s Video ‘God is a Woman’</a:t>
            </a:r>
          </a:p>
        </p:txBody>
      </p:sp>
    </p:spTree>
    <p:extLst>
      <p:ext uri="{BB962C8B-B14F-4D97-AF65-F5344CB8AC3E}">
        <p14:creationId xmlns:p14="http://schemas.microsoft.com/office/powerpoint/2010/main" val="1938989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22" name="TextBox 21">
            <a:extLst>
              <a:ext uri="{FF2B5EF4-FFF2-40B4-BE49-F238E27FC236}">
                <a16:creationId xmlns:a16="http://schemas.microsoft.com/office/drawing/2014/main" id="{E51F40EB-5F75-4BF7-881F-876407200CDA}"/>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5BB32B60-320A-4E86-AD0F-DC58425CC811}"/>
              </a:ext>
            </a:extLst>
          </p:cNvPr>
          <p:cNvSpPr txBox="1"/>
          <p:nvPr/>
        </p:nvSpPr>
        <p:spPr>
          <a:xfrm>
            <a:off x="1073426" y="3535511"/>
            <a:ext cx="9849134" cy="2454472"/>
          </a:xfrm>
          <a:prstGeom prst="rect">
            <a:avLst/>
          </a:prstGeom>
          <a:solidFill>
            <a:schemeClr val="accent5">
              <a:lumMod val="20000"/>
              <a:lumOff val="80000"/>
            </a:schemeClr>
          </a:solidFill>
        </p:spPr>
        <p:txBody>
          <a:bodyPr wrap="square" rtlCol="0">
            <a:spAutoFit/>
          </a:bodyPr>
          <a:lstStyle/>
          <a:p>
            <a:endParaRPr lang="en-GB" dirty="0"/>
          </a:p>
        </p:txBody>
      </p:sp>
      <p:pic>
        <p:nvPicPr>
          <p:cNvPr id="4" name="Picture 3" descr="A picture containing wave, outdoor, water, surfing&#10;&#10;Description automatically generated">
            <a:extLst>
              <a:ext uri="{FF2B5EF4-FFF2-40B4-BE49-F238E27FC236}">
                <a16:creationId xmlns:a16="http://schemas.microsoft.com/office/drawing/2014/main" id="{2E7CA771-D535-45DF-A367-80760BB18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78" y="3704342"/>
            <a:ext cx="3604820" cy="1950646"/>
          </a:xfrm>
          <a:prstGeom prst="rect">
            <a:avLst/>
          </a:prstGeom>
        </p:spPr>
      </p:pic>
      <p:pic>
        <p:nvPicPr>
          <p:cNvPr id="7" name="Picture 6" descr="A picture containing water, ground, outdoor&#10;&#10;Description automatically generated">
            <a:extLst>
              <a:ext uri="{FF2B5EF4-FFF2-40B4-BE49-F238E27FC236}">
                <a16:creationId xmlns:a16="http://schemas.microsoft.com/office/drawing/2014/main" id="{1F8780B5-745B-4806-8761-13D8F186D98F}"/>
              </a:ext>
            </a:extLst>
          </p:cNvPr>
          <p:cNvPicPr>
            <a:picLocks noChangeAspect="1"/>
          </p:cNvPicPr>
          <p:nvPr/>
        </p:nvPicPr>
        <p:blipFill rotWithShape="1">
          <a:blip r:embed="rId3">
            <a:extLst>
              <a:ext uri="{28A0092B-C50C-407E-A947-70E740481C1C}">
                <a14:useLocalDpi xmlns:a14="http://schemas.microsoft.com/office/drawing/2010/main" val="0"/>
              </a:ext>
            </a:extLst>
          </a:blip>
          <a:srcRect l="1073"/>
          <a:stretch/>
        </p:blipFill>
        <p:spPr>
          <a:xfrm>
            <a:off x="4982397" y="3728908"/>
            <a:ext cx="2907593" cy="1949325"/>
          </a:xfrm>
          <a:prstGeom prst="rect">
            <a:avLst/>
          </a:prstGeom>
        </p:spPr>
      </p:pic>
      <p:pic>
        <p:nvPicPr>
          <p:cNvPr id="11" name="Picture 10" descr="A person wearing a dress&#10;&#10;Description automatically generated">
            <a:extLst>
              <a:ext uri="{FF2B5EF4-FFF2-40B4-BE49-F238E27FC236}">
                <a16:creationId xmlns:a16="http://schemas.microsoft.com/office/drawing/2014/main" id="{5E0612B3-846D-4E0C-8BE4-A8D555215363}"/>
              </a:ext>
            </a:extLst>
          </p:cNvPr>
          <p:cNvPicPr>
            <a:picLocks noChangeAspect="1"/>
          </p:cNvPicPr>
          <p:nvPr/>
        </p:nvPicPr>
        <p:blipFill rotWithShape="1">
          <a:blip r:embed="rId4">
            <a:extLst>
              <a:ext uri="{28A0092B-C50C-407E-A947-70E740481C1C}">
                <a14:useLocalDpi xmlns:a14="http://schemas.microsoft.com/office/drawing/2010/main" val="0"/>
              </a:ext>
            </a:extLst>
          </a:blip>
          <a:srcRect l="11357" t="10500" r="11264" b="2463"/>
          <a:stretch/>
        </p:blipFill>
        <p:spPr>
          <a:xfrm>
            <a:off x="8042758" y="3752674"/>
            <a:ext cx="2727034" cy="1853981"/>
          </a:xfrm>
          <a:prstGeom prst="rect">
            <a:avLst/>
          </a:prstGeom>
        </p:spPr>
      </p:pic>
      <mc:AlternateContent xmlns:mc="http://schemas.openxmlformats.org/markup-compatibility/2006" xmlns:am3d="http://schemas.microsoft.com/office/drawing/2017/model3d">
        <mc:Choice Requires="am3d">
          <p:graphicFrame>
            <p:nvGraphicFramePr>
              <p:cNvPr id="21" name="3D Model 20">
                <a:extLst>
                  <a:ext uri="{FF2B5EF4-FFF2-40B4-BE49-F238E27FC236}">
                    <a16:creationId xmlns:a16="http://schemas.microsoft.com/office/drawing/2014/main" id="{63533396-F67F-40D7-AE25-5224BF8C2F1E}"/>
                  </a:ext>
                </a:extLst>
              </p:cNvPr>
              <p:cNvGraphicFramePr>
                <a:graphicFrameLocks noChangeAspect="1"/>
              </p:cNvGraphicFramePr>
              <p:nvPr>
                <p:extLst/>
              </p:nvPr>
            </p:nvGraphicFramePr>
            <p:xfrm>
              <a:off x="2553641" y="271466"/>
              <a:ext cx="7103889" cy="684000"/>
            </p:xfrm>
            <a:graphic>
              <a:graphicData uri="http://schemas.microsoft.com/office/drawing/2017/model3d">
                <am3d:model3d r:embed="rId5">
                  <am3d:spPr>
                    <a:xfrm>
                      <a:off x="0" y="0"/>
                      <a:ext cx="7103889" cy="684000"/>
                    </a:xfrm>
                    <a:prstGeom prst="rect">
                      <a:avLst/>
                    </a:prstGeom>
                  </am3d:spPr>
                  <am3d:camera>
                    <am3d:pos x="0" y="0" z="47362579"/>
                    <am3d:up dx="0" dy="36000000" dz="0"/>
                    <am3d:lookAt x="0" y="0" z="0"/>
                    <am3d:perspective fov="2700000"/>
                  </am3d:camera>
                  <am3d:trans>
                    <am3d:meterPerModelUnit n="1994540" d="1000000"/>
                    <am3d:preTrans dx="1553603" dy="-10163336" dz="-69925819"/>
                    <am3d:scale>
                      <am3d:sx n="1000000" d="1000000"/>
                      <am3d:sy n="1000000" d="1000000"/>
                      <am3d:sz n="1000000" d="1000000"/>
                    </am3d:scale>
                    <am3d:rot/>
                    <am3d:postTrans dx="0" dy="0" dz="0"/>
                  </am3d:trans>
                  <am3d:raster rName="Office3DRenderer" rVer="16.0.8326">
                    <am3d:blip r:embed="rId6"/>
                  </am3d:raster>
                  <am3d:objViewport viewportSz="755065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21" name="3D Model 20">
                <a:extLst>
                  <a:ext uri="{FF2B5EF4-FFF2-40B4-BE49-F238E27FC236}">
                    <a16:creationId xmlns:a16="http://schemas.microsoft.com/office/drawing/2014/main" id="{63533396-F67F-40D7-AE25-5224BF8C2F1E}"/>
                  </a:ext>
                </a:extLst>
              </p:cNvPr>
              <p:cNvPicPr>
                <a:picLocks noGrp="1" noRot="1" noChangeAspect="1" noMove="1" noResize="1" noEditPoints="1" noAdjustHandles="1" noChangeArrowheads="1" noChangeShapeType="1" noCrop="1"/>
              </p:cNvPicPr>
              <p:nvPr/>
            </p:nvPicPr>
            <p:blipFill>
              <a:blip r:embed="rId7"/>
              <a:stretch>
                <a:fillRect/>
              </a:stretch>
            </p:blipFill>
            <p:spPr>
              <a:xfrm>
                <a:off x="2553641" y="271466"/>
                <a:ext cx="7103889" cy="684000"/>
              </a:xfrm>
              <a:prstGeom prst="rect">
                <a:avLst/>
              </a:prstGeom>
            </p:spPr>
          </p:pic>
        </mc:Fallback>
      </mc:AlternateContent>
      <p:sp>
        <p:nvSpPr>
          <p:cNvPr id="5" name="TextBox 4">
            <a:extLst>
              <a:ext uri="{FF2B5EF4-FFF2-40B4-BE49-F238E27FC236}">
                <a16:creationId xmlns:a16="http://schemas.microsoft.com/office/drawing/2014/main" id="{892EF666-1947-4678-9E16-FBFFA95D62BE}"/>
              </a:ext>
            </a:extLst>
          </p:cNvPr>
          <p:cNvSpPr txBox="1"/>
          <p:nvPr/>
        </p:nvSpPr>
        <p:spPr>
          <a:xfrm>
            <a:off x="9271010" y="3020952"/>
            <a:ext cx="773039" cy="461665"/>
          </a:xfrm>
          <a:prstGeom prst="rect">
            <a:avLst/>
          </a:prstGeom>
          <a:noFill/>
        </p:spPr>
        <p:txBody>
          <a:bodyPr wrap="square" rtlCol="0">
            <a:spAutoFit/>
          </a:bodyPr>
          <a:lstStyle/>
          <a:p>
            <a:r>
              <a:rPr lang="en-GB" sz="2400" dirty="0">
                <a:solidFill>
                  <a:schemeClr val="accent5">
                    <a:lumMod val="20000"/>
                    <a:lumOff val="80000"/>
                  </a:schemeClr>
                </a:solidFill>
              </a:rPr>
              <a:t>Film</a:t>
            </a:r>
            <a:endParaRPr lang="en-GB" sz="2400" dirty="0"/>
          </a:p>
        </p:txBody>
      </p:sp>
      <p:sp>
        <p:nvSpPr>
          <p:cNvPr id="3" name="TextBox 2">
            <a:extLst>
              <a:ext uri="{FF2B5EF4-FFF2-40B4-BE49-F238E27FC236}">
                <a16:creationId xmlns:a16="http://schemas.microsoft.com/office/drawing/2014/main" id="{16D65674-6753-472E-87A1-F31D6D949F80}"/>
              </a:ext>
            </a:extLst>
          </p:cNvPr>
          <p:cNvSpPr txBox="1"/>
          <p:nvPr/>
        </p:nvSpPr>
        <p:spPr>
          <a:xfrm>
            <a:off x="158797" y="1024851"/>
            <a:ext cx="11366945" cy="584775"/>
          </a:xfrm>
          <a:prstGeom prst="rect">
            <a:avLst/>
          </a:prstGeom>
          <a:noFill/>
        </p:spPr>
        <p:txBody>
          <a:bodyPr wrap="square" rtlCol="0">
            <a:spAutoFit/>
          </a:bodyPr>
          <a:lstStyle/>
          <a:p>
            <a:r>
              <a:rPr lang="en-GB" sz="3200" dirty="0">
                <a:solidFill>
                  <a:schemeClr val="accent5">
                    <a:lumMod val="20000"/>
                    <a:lumOff val="80000"/>
                  </a:schemeClr>
                </a:solidFill>
              </a:rPr>
              <a:t>Divine As Feminine. Religious imagery  is used to convey messages </a:t>
            </a:r>
            <a:endParaRPr lang="en-GB" sz="3200" dirty="0"/>
          </a:p>
        </p:txBody>
      </p:sp>
      <p:sp>
        <p:nvSpPr>
          <p:cNvPr id="10" name="TextBox 9">
            <a:extLst>
              <a:ext uri="{FF2B5EF4-FFF2-40B4-BE49-F238E27FC236}">
                <a16:creationId xmlns:a16="http://schemas.microsoft.com/office/drawing/2014/main" id="{29FB84F1-A7F8-445E-B6E2-9FBE63F1B379}"/>
              </a:ext>
            </a:extLst>
          </p:cNvPr>
          <p:cNvSpPr txBox="1"/>
          <p:nvPr/>
        </p:nvSpPr>
        <p:spPr>
          <a:xfrm>
            <a:off x="5842269" y="3014427"/>
            <a:ext cx="715388" cy="461665"/>
          </a:xfrm>
          <a:prstGeom prst="rect">
            <a:avLst/>
          </a:prstGeom>
          <a:noFill/>
        </p:spPr>
        <p:txBody>
          <a:bodyPr wrap="square" rtlCol="0">
            <a:spAutoFit/>
          </a:bodyPr>
          <a:lstStyle/>
          <a:p>
            <a:r>
              <a:rPr lang="en-GB" sz="2400" dirty="0">
                <a:solidFill>
                  <a:schemeClr val="accent5">
                    <a:lumMod val="20000"/>
                    <a:lumOff val="80000"/>
                  </a:schemeClr>
                </a:solidFill>
              </a:rPr>
              <a:t>Art</a:t>
            </a:r>
          </a:p>
        </p:txBody>
      </p:sp>
      <p:sp>
        <p:nvSpPr>
          <p:cNvPr id="6" name="TextBox 5">
            <a:extLst>
              <a:ext uri="{FF2B5EF4-FFF2-40B4-BE49-F238E27FC236}">
                <a16:creationId xmlns:a16="http://schemas.microsoft.com/office/drawing/2014/main" id="{346CCDA9-D7F4-447B-B164-BBBC460B7722}"/>
              </a:ext>
            </a:extLst>
          </p:cNvPr>
          <p:cNvSpPr txBox="1"/>
          <p:nvPr/>
        </p:nvSpPr>
        <p:spPr>
          <a:xfrm>
            <a:off x="1999783" y="3012709"/>
            <a:ext cx="989713" cy="461665"/>
          </a:xfrm>
          <a:prstGeom prst="rect">
            <a:avLst/>
          </a:prstGeom>
          <a:noFill/>
        </p:spPr>
        <p:txBody>
          <a:bodyPr wrap="square" rtlCol="0">
            <a:spAutoFit/>
          </a:bodyPr>
          <a:lstStyle/>
          <a:p>
            <a:r>
              <a:rPr lang="en-GB" sz="2400" dirty="0">
                <a:solidFill>
                  <a:schemeClr val="accent5">
                    <a:lumMod val="20000"/>
                    <a:lumOff val="80000"/>
                  </a:schemeClr>
                </a:solidFill>
              </a:rPr>
              <a:t>Music </a:t>
            </a:r>
          </a:p>
        </p:txBody>
      </p:sp>
      <p:sp>
        <p:nvSpPr>
          <p:cNvPr id="9" name="TextBox 8">
            <a:extLst>
              <a:ext uri="{FF2B5EF4-FFF2-40B4-BE49-F238E27FC236}">
                <a16:creationId xmlns:a16="http://schemas.microsoft.com/office/drawing/2014/main" id="{223D08DA-1463-443A-A9B0-D65AEDA8A436}"/>
              </a:ext>
            </a:extLst>
          </p:cNvPr>
          <p:cNvSpPr txBox="1"/>
          <p:nvPr/>
        </p:nvSpPr>
        <p:spPr>
          <a:xfrm>
            <a:off x="50325" y="1697077"/>
            <a:ext cx="12110520" cy="1200329"/>
          </a:xfrm>
          <a:prstGeom prst="rect">
            <a:avLst/>
          </a:prstGeom>
          <a:noFill/>
        </p:spPr>
        <p:txBody>
          <a:bodyPr wrap="square" rtlCol="0">
            <a:spAutoFit/>
          </a:bodyPr>
          <a:lstStyle/>
          <a:p>
            <a:pPr algn="just"/>
            <a:r>
              <a:rPr lang="en-GB" dirty="0">
                <a:solidFill>
                  <a:schemeClr val="accent5">
                    <a:lumMod val="20000"/>
                    <a:lumOff val="80000"/>
                  </a:schemeClr>
                </a:solidFill>
              </a:rPr>
              <a:t>In recent years there has been an effort to ensure religious language is more inclusive. With the rise of the feminist movement, there have been more instances in popular culture conveying the idea that God is feminine, a woman. Today we find that many renowned stars are trying to change the perception of the stereotype white male God with a beard and want gender equality. Using religious motifs and symbols, through their art they eloquently express that God or the divine is a woman.</a:t>
            </a:r>
            <a:r>
              <a:rPr lang="en-GB" baseline="70000" dirty="0">
                <a:solidFill>
                  <a:schemeClr val="accent5">
                    <a:lumMod val="20000"/>
                    <a:lumOff val="80000"/>
                  </a:schemeClr>
                </a:solidFill>
              </a:rPr>
              <a:t>1  </a:t>
            </a:r>
            <a:endParaRPr lang="en-GB" dirty="0">
              <a:solidFill>
                <a:schemeClr val="accent5">
                  <a:lumMod val="20000"/>
                  <a:lumOff val="80000"/>
                </a:schemeClr>
              </a:solidFill>
            </a:endParaRPr>
          </a:p>
        </p:txBody>
      </p:sp>
      <p:sp>
        <p:nvSpPr>
          <p:cNvPr id="20" name="Footer Placeholder 2">
            <a:extLst>
              <a:ext uri="{FF2B5EF4-FFF2-40B4-BE49-F238E27FC236}">
                <a16:creationId xmlns:a16="http://schemas.microsoft.com/office/drawing/2014/main" id="{572E9848-7996-40D4-87D1-2C7E6446D807}"/>
              </a:ext>
            </a:extLst>
          </p:cNvPr>
          <p:cNvSpPr>
            <a:spLocks noGrp="1"/>
          </p:cNvSpPr>
          <p:nvPr>
            <p:ph type="ftr" sz="quarter" idx="11"/>
          </p:nvPr>
        </p:nvSpPr>
        <p:spPr>
          <a:xfrm>
            <a:off x="158797" y="6183380"/>
            <a:ext cx="11777706" cy="365125"/>
          </a:xfrm>
        </p:spPr>
        <p:txBody>
          <a:bodyPr/>
          <a:lstStyle/>
          <a:p>
            <a:pPr marL="228600" indent="-228600" algn="l">
              <a:buAutoNum type="arabicPeriod"/>
            </a:pPr>
            <a:endParaRPr lang="en-GB" dirty="0"/>
          </a:p>
          <a:p>
            <a:pPr marL="228600" indent="-228600" algn="l">
              <a:buAutoNum type="arabicPeriod"/>
            </a:pPr>
            <a:endParaRPr lang="en-GB" dirty="0"/>
          </a:p>
          <a:p>
            <a:pPr marL="228600" indent="-228600" algn="l">
              <a:buAutoNum type="arabicPeriod"/>
            </a:pPr>
            <a:endParaRPr lang="en-GB" dirty="0"/>
          </a:p>
          <a:p>
            <a:pPr marL="228600" indent="-228600" algn="l">
              <a:buFontTx/>
              <a:buAutoNum type="arabicPeriod"/>
            </a:pPr>
            <a:r>
              <a:rPr lang="en-GB" dirty="0">
                <a:solidFill>
                  <a:schemeClr val="bg1">
                    <a:lumMod val="65000"/>
                  </a:schemeClr>
                </a:solidFill>
              </a:rPr>
              <a:t>Madhavi, Arwa,'God is a Woman: Ariana Grande taps into a long history of a female Lord', </a:t>
            </a:r>
            <a:r>
              <a:rPr lang="en-GB" i="1" dirty="0">
                <a:solidFill>
                  <a:schemeClr val="bg1">
                    <a:lumMod val="65000"/>
                  </a:schemeClr>
                </a:solidFill>
              </a:rPr>
              <a:t>The Guardian</a:t>
            </a:r>
            <a:r>
              <a:rPr lang="en-GB" dirty="0">
                <a:solidFill>
                  <a:schemeClr val="bg1">
                    <a:lumMod val="65000"/>
                  </a:schemeClr>
                </a:solidFill>
              </a:rPr>
              <a:t>, 13, July 2018, [https://www.theguardian.com/music/2018/jul/13/ariana-grande-god-is-a-woman-new-music-video-watch-female-lord-history], 02 June 2019</a:t>
            </a:r>
          </a:p>
          <a:p>
            <a:pPr marL="228600" indent="-228600" algn="l">
              <a:buAutoNum type="arabicPeriod"/>
            </a:pPr>
            <a:r>
              <a:rPr lang="en-GB" dirty="0"/>
              <a:t>Mark D. Hulsether, ‘Like a Sermon: Popular Religion in Madonna Videos’, Religion and Popular Culture in America. by eds Bruce Forbes &amp; Jeffrey H Mahan eds (London: University of Press California), p.75</a:t>
            </a:r>
          </a:p>
          <a:p>
            <a:pPr marL="228600" indent="-228600" algn="l">
              <a:buAutoNum type="arabicPeriod"/>
            </a:pPr>
            <a:endParaRPr lang="en-GB" dirty="0"/>
          </a:p>
          <a:p>
            <a:pPr marL="228600" indent="-228600" algn="l">
              <a:buAutoNum type="arabicPeriod"/>
            </a:pPr>
            <a:endParaRPr lang="en-GB" dirty="0"/>
          </a:p>
        </p:txBody>
      </p:sp>
      <p:sp>
        <p:nvSpPr>
          <p:cNvPr id="12" name="TextBox 11">
            <a:extLst>
              <a:ext uri="{FF2B5EF4-FFF2-40B4-BE49-F238E27FC236}">
                <a16:creationId xmlns:a16="http://schemas.microsoft.com/office/drawing/2014/main" id="{FBD3D97B-9085-44F7-92B7-C995DE5CE703}"/>
              </a:ext>
            </a:extLst>
          </p:cNvPr>
          <p:cNvSpPr txBox="1"/>
          <p:nvPr/>
        </p:nvSpPr>
        <p:spPr>
          <a:xfrm>
            <a:off x="1141779" y="5637820"/>
            <a:ext cx="3569951" cy="276999"/>
          </a:xfrm>
          <a:prstGeom prst="rect">
            <a:avLst/>
          </a:prstGeom>
          <a:noFill/>
        </p:spPr>
        <p:txBody>
          <a:bodyPr wrap="square" rtlCol="0">
            <a:spAutoFit/>
          </a:bodyPr>
          <a:lstStyle/>
          <a:p>
            <a:r>
              <a:rPr lang="en-GB" sz="1200" dirty="0"/>
              <a:t>Figure 9: God is a Woman</a:t>
            </a:r>
          </a:p>
        </p:txBody>
      </p:sp>
      <p:sp>
        <p:nvSpPr>
          <p:cNvPr id="13" name="TextBox 12">
            <a:extLst>
              <a:ext uri="{FF2B5EF4-FFF2-40B4-BE49-F238E27FC236}">
                <a16:creationId xmlns:a16="http://schemas.microsoft.com/office/drawing/2014/main" id="{1EFA3381-82B4-4555-A6B4-A8053FB99949}"/>
              </a:ext>
            </a:extLst>
          </p:cNvPr>
          <p:cNvSpPr txBox="1"/>
          <p:nvPr/>
        </p:nvSpPr>
        <p:spPr>
          <a:xfrm>
            <a:off x="4945978" y="5654988"/>
            <a:ext cx="3060361" cy="276999"/>
          </a:xfrm>
          <a:prstGeom prst="rect">
            <a:avLst/>
          </a:prstGeom>
          <a:noFill/>
        </p:spPr>
        <p:txBody>
          <a:bodyPr wrap="square" rtlCol="0">
            <a:spAutoFit/>
          </a:bodyPr>
          <a:lstStyle/>
          <a:p>
            <a:r>
              <a:rPr lang="en-GB" sz="1200" dirty="0"/>
              <a:t>Figure 10: Creation of God</a:t>
            </a:r>
          </a:p>
        </p:txBody>
      </p:sp>
      <p:sp>
        <p:nvSpPr>
          <p:cNvPr id="14" name="TextBox 13">
            <a:extLst>
              <a:ext uri="{FF2B5EF4-FFF2-40B4-BE49-F238E27FC236}">
                <a16:creationId xmlns:a16="http://schemas.microsoft.com/office/drawing/2014/main" id="{EF0A10D0-D673-4207-A5D2-3861EAA665F7}"/>
              </a:ext>
            </a:extLst>
          </p:cNvPr>
          <p:cNvSpPr txBox="1"/>
          <p:nvPr/>
        </p:nvSpPr>
        <p:spPr>
          <a:xfrm>
            <a:off x="8042758" y="5678233"/>
            <a:ext cx="2727034" cy="276999"/>
          </a:xfrm>
          <a:prstGeom prst="rect">
            <a:avLst/>
          </a:prstGeom>
          <a:noFill/>
        </p:spPr>
        <p:txBody>
          <a:bodyPr wrap="square" rtlCol="0">
            <a:spAutoFit/>
          </a:bodyPr>
          <a:lstStyle/>
          <a:p>
            <a:r>
              <a:rPr lang="en-GB" sz="1200" dirty="0"/>
              <a:t>Figure 11: Dogma</a:t>
            </a:r>
          </a:p>
        </p:txBody>
      </p:sp>
    </p:spTree>
    <p:extLst>
      <p:ext uri="{BB962C8B-B14F-4D97-AF65-F5344CB8AC3E}">
        <p14:creationId xmlns:p14="http://schemas.microsoft.com/office/powerpoint/2010/main" val="1664994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22" name="TextBox 21">
            <a:extLst>
              <a:ext uri="{FF2B5EF4-FFF2-40B4-BE49-F238E27FC236}">
                <a16:creationId xmlns:a16="http://schemas.microsoft.com/office/drawing/2014/main" id="{E51F40EB-5F75-4BF7-881F-876407200CDA}"/>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5BB32B60-320A-4E86-AD0F-DC58425CC811}"/>
              </a:ext>
            </a:extLst>
          </p:cNvPr>
          <p:cNvSpPr txBox="1"/>
          <p:nvPr/>
        </p:nvSpPr>
        <p:spPr>
          <a:xfrm>
            <a:off x="241698" y="1256832"/>
            <a:ext cx="4534279" cy="2503597"/>
          </a:xfrm>
          <a:prstGeom prst="rect">
            <a:avLst/>
          </a:prstGeom>
          <a:solidFill>
            <a:schemeClr val="accent5">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16D65674-6753-472E-87A1-F31D6D949F80}"/>
              </a:ext>
            </a:extLst>
          </p:cNvPr>
          <p:cNvSpPr txBox="1"/>
          <p:nvPr/>
        </p:nvSpPr>
        <p:spPr>
          <a:xfrm>
            <a:off x="158797" y="93721"/>
            <a:ext cx="5287846" cy="584775"/>
          </a:xfrm>
          <a:prstGeom prst="rect">
            <a:avLst/>
          </a:prstGeom>
          <a:noFill/>
        </p:spPr>
        <p:txBody>
          <a:bodyPr wrap="square" rtlCol="0">
            <a:spAutoFit/>
          </a:bodyPr>
          <a:lstStyle/>
          <a:p>
            <a:r>
              <a:rPr lang="en-GB" sz="3200" dirty="0">
                <a:solidFill>
                  <a:schemeClr val="accent5">
                    <a:lumMod val="20000"/>
                    <a:lumOff val="80000"/>
                  </a:schemeClr>
                </a:solidFill>
              </a:rPr>
              <a:t>Divine As Feminine: Music </a:t>
            </a:r>
            <a:endParaRPr lang="en-GB" sz="3200" dirty="0"/>
          </a:p>
        </p:txBody>
      </p:sp>
      <p:sp>
        <p:nvSpPr>
          <p:cNvPr id="9" name="TextBox 8">
            <a:extLst>
              <a:ext uri="{FF2B5EF4-FFF2-40B4-BE49-F238E27FC236}">
                <a16:creationId xmlns:a16="http://schemas.microsoft.com/office/drawing/2014/main" id="{223D08DA-1463-443A-A9B0-D65AEDA8A436}"/>
              </a:ext>
            </a:extLst>
          </p:cNvPr>
          <p:cNvSpPr txBox="1"/>
          <p:nvPr/>
        </p:nvSpPr>
        <p:spPr>
          <a:xfrm>
            <a:off x="241698" y="1655202"/>
            <a:ext cx="2054316" cy="369332"/>
          </a:xfrm>
          <a:prstGeom prst="rect">
            <a:avLst/>
          </a:prstGeom>
          <a:noFill/>
        </p:spPr>
        <p:txBody>
          <a:bodyPr wrap="square" rtlCol="0">
            <a:spAutoFit/>
          </a:bodyPr>
          <a:lstStyle/>
          <a:p>
            <a:endParaRPr lang="en-GB" dirty="0">
              <a:solidFill>
                <a:schemeClr val="accent5">
                  <a:lumMod val="20000"/>
                  <a:lumOff val="80000"/>
                </a:schemeClr>
              </a:solidFill>
            </a:endParaRPr>
          </a:p>
        </p:txBody>
      </p:sp>
      <p:sp>
        <p:nvSpPr>
          <p:cNvPr id="12" name="TextBox 11">
            <a:extLst>
              <a:ext uri="{FF2B5EF4-FFF2-40B4-BE49-F238E27FC236}">
                <a16:creationId xmlns:a16="http://schemas.microsoft.com/office/drawing/2014/main" id="{5C18820C-0127-44FB-846B-34622E22AFC1}"/>
              </a:ext>
            </a:extLst>
          </p:cNvPr>
          <p:cNvSpPr txBox="1"/>
          <p:nvPr/>
        </p:nvSpPr>
        <p:spPr>
          <a:xfrm>
            <a:off x="2877689" y="4643361"/>
            <a:ext cx="9314310" cy="923330"/>
          </a:xfrm>
          <a:prstGeom prst="rect">
            <a:avLst/>
          </a:prstGeom>
          <a:noFill/>
        </p:spPr>
        <p:txBody>
          <a:bodyPr wrap="square" rtlCol="0">
            <a:spAutoFit/>
          </a:bodyPr>
          <a:lstStyle/>
          <a:p>
            <a:pPr algn="just"/>
            <a:r>
              <a:rPr lang="en-GB" dirty="0">
                <a:solidFill>
                  <a:schemeClr val="accent5">
                    <a:lumMod val="20000"/>
                    <a:lumOff val="80000"/>
                  </a:schemeClr>
                </a:solidFill>
              </a:rPr>
              <a:t>Ivan l. Moody, lead vocalist, said the album is mainly about living in sin city where God is a woman and Devil is a man. He believes that to “change from being calm to suddenly annihilate cities and civilisation in a split second has to be a woman”. </a:t>
            </a:r>
            <a:r>
              <a:rPr lang="en-GB" baseline="70000" dirty="0">
                <a:solidFill>
                  <a:schemeClr val="accent5">
                    <a:lumMod val="20000"/>
                    <a:lumOff val="80000"/>
                  </a:schemeClr>
                </a:solidFill>
              </a:rPr>
              <a:t>2  </a:t>
            </a:r>
            <a:r>
              <a:rPr lang="en-GB" dirty="0">
                <a:solidFill>
                  <a:schemeClr val="accent5">
                    <a:lumMod val="20000"/>
                    <a:lumOff val="80000"/>
                  </a:schemeClr>
                </a:solidFill>
              </a:rPr>
              <a:t>    </a:t>
            </a:r>
          </a:p>
        </p:txBody>
      </p:sp>
      <p:sp>
        <p:nvSpPr>
          <p:cNvPr id="18" name="TextBox 17">
            <a:extLst>
              <a:ext uri="{FF2B5EF4-FFF2-40B4-BE49-F238E27FC236}">
                <a16:creationId xmlns:a16="http://schemas.microsoft.com/office/drawing/2014/main" id="{19109CD7-CB3A-4909-B6D5-A926C9BDC949}"/>
              </a:ext>
            </a:extLst>
          </p:cNvPr>
          <p:cNvSpPr txBox="1"/>
          <p:nvPr/>
        </p:nvSpPr>
        <p:spPr>
          <a:xfrm>
            <a:off x="218317" y="4059562"/>
            <a:ext cx="2577892" cy="2623582"/>
          </a:xfrm>
          <a:prstGeom prst="rect">
            <a:avLst/>
          </a:prstGeom>
          <a:solidFill>
            <a:schemeClr val="accent5">
              <a:lumMod val="20000"/>
              <a:lumOff val="80000"/>
            </a:schemeClr>
          </a:solidFill>
        </p:spPr>
        <p:txBody>
          <a:bodyPr wrap="square" rtlCol="0">
            <a:spAutoFit/>
          </a:bodyPr>
          <a:lstStyle/>
          <a:p>
            <a:endParaRPr lang="en-GB" dirty="0"/>
          </a:p>
        </p:txBody>
      </p:sp>
      <p:pic>
        <p:nvPicPr>
          <p:cNvPr id="16" name="Picture 15" descr="A picture containing text, book&#10;&#10;Description automatically generated">
            <a:extLst>
              <a:ext uri="{FF2B5EF4-FFF2-40B4-BE49-F238E27FC236}">
                <a16:creationId xmlns:a16="http://schemas.microsoft.com/office/drawing/2014/main" id="{96CDAC3C-8976-4F5F-94AF-FDFE0DF3CB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375" y="4167668"/>
            <a:ext cx="2237177" cy="2237177"/>
          </a:xfrm>
          <a:prstGeom prst="rect">
            <a:avLst/>
          </a:prstGeom>
        </p:spPr>
      </p:pic>
      <p:sp>
        <p:nvSpPr>
          <p:cNvPr id="13" name="TextBox 12">
            <a:extLst>
              <a:ext uri="{FF2B5EF4-FFF2-40B4-BE49-F238E27FC236}">
                <a16:creationId xmlns:a16="http://schemas.microsoft.com/office/drawing/2014/main" id="{D2B2BF4C-F12C-4891-84FF-87642193D84B}"/>
              </a:ext>
            </a:extLst>
          </p:cNvPr>
          <p:cNvSpPr txBox="1"/>
          <p:nvPr/>
        </p:nvSpPr>
        <p:spPr>
          <a:xfrm>
            <a:off x="2877688" y="3779216"/>
            <a:ext cx="6436623" cy="646331"/>
          </a:xfrm>
          <a:prstGeom prst="rect">
            <a:avLst/>
          </a:prstGeom>
          <a:noFill/>
        </p:spPr>
        <p:txBody>
          <a:bodyPr wrap="square" rtlCol="0">
            <a:spAutoFit/>
          </a:bodyPr>
          <a:lstStyle/>
          <a:p>
            <a:r>
              <a:rPr lang="en-GB" dirty="0">
                <a:solidFill>
                  <a:schemeClr val="accent5">
                    <a:lumMod val="20000"/>
                    <a:lumOff val="80000"/>
                  </a:schemeClr>
                </a:solidFill>
              </a:rPr>
              <a:t>Five Finger Death Punch      </a:t>
            </a:r>
          </a:p>
          <a:p>
            <a:r>
              <a:rPr lang="en-GB" dirty="0">
                <a:solidFill>
                  <a:schemeClr val="accent5">
                    <a:lumMod val="20000"/>
                    <a:lumOff val="80000"/>
                  </a:schemeClr>
                </a:solidFill>
              </a:rPr>
              <a:t>Song: The wrong side of heaven and the righteous side of hell</a:t>
            </a:r>
          </a:p>
        </p:txBody>
      </p:sp>
      <p:sp>
        <p:nvSpPr>
          <p:cNvPr id="14" name="TextBox 13">
            <a:extLst>
              <a:ext uri="{FF2B5EF4-FFF2-40B4-BE49-F238E27FC236}">
                <a16:creationId xmlns:a16="http://schemas.microsoft.com/office/drawing/2014/main" id="{1AAB81E9-C2FB-438B-BE60-CADC35C66278}"/>
              </a:ext>
            </a:extLst>
          </p:cNvPr>
          <p:cNvSpPr txBox="1"/>
          <p:nvPr/>
        </p:nvSpPr>
        <p:spPr>
          <a:xfrm>
            <a:off x="241698" y="861391"/>
            <a:ext cx="2054316" cy="369332"/>
          </a:xfrm>
          <a:prstGeom prst="rect">
            <a:avLst/>
          </a:prstGeom>
          <a:noFill/>
        </p:spPr>
        <p:txBody>
          <a:bodyPr wrap="square" rtlCol="0">
            <a:spAutoFit/>
          </a:bodyPr>
          <a:lstStyle/>
          <a:p>
            <a:r>
              <a:rPr lang="en-GB" dirty="0">
                <a:solidFill>
                  <a:schemeClr val="accent5">
                    <a:lumMod val="20000"/>
                    <a:lumOff val="80000"/>
                  </a:schemeClr>
                </a:solidFill>
              </a:rPr>
              <a:t>Positive Imagery</a:t>
            </a:r>
          </a:p>
        </p:txBody>
      </p:sp>
      <p:pic>
        <p:nvPicPr>
          <p:cNvPr id="23" name="Picture 22">
            <a:extLst>
              <a:ext uri="{FF2B5EF4-FFF2-40B4-BE49-F238E27FC236}">
                <a16:creationId xmlns:a16="http://schemas.microsoft.com/office/drawing/2014/main" id="{8C437818-F758-4FD7-A4E9-0FBB23CF47F0}"/>
              </a:ext>
            </a:extLst>
          </p:cNvPr>
          <p:cNvPicPr/>
          <p:nvPr/>
        </p:nvPicPr>
        <p:blipFill rotWithShape="1">
          <a:blip r:embed="rId3"/>
          <a:srcRect l="6243" t="37640" r="39306" b="14552"/>
          <a:stretch/>
        </p:blipFill>
        <p:spPr bwMode="auto">
          <a:xfrm>
            <a:off x="447375" y="1486026"/>
            <a:ext cx="4122924" cy="2035027"/>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E661ADF6-FCC9-4D78-9243-79BBB91BB6FF}"/>
              </a:ext>
            </a:extLst>
          </p:cNvPr>
          <p:cNvSpPr txBox="1"/>
          <p:nvPr/>
        </p:nvSpPr>
        <p:spPr>
          <a:xfrm>
            <a:off x="320088" y="3779216"/>
            <a:ext cx="3108912" cy="379583"/>
          </a:xfrm>
          <a:prstGeom prst="rect">
            <a:avLst/>
          </a:prstGeom>
          <a:noFill/>
        </p:spPr>
        <p:txBody>
          <a:bodyPr wrap="square" rtlCol="0">
            <a:spAutoFit/>
          </a:bodyPr>
          <a:lstStyle/>
          <a:p>
            <a:r>
              <a:rPr lang="en-GB" dirty="0">
                <a:solidFill>
                  <a:schemeClr val="accent5">
                    <a:lumMod val="20000"/>
                    <a:lumOff val="80000"/>
                  </a:schemeClr>
                </a:solidFill>
              </a:rPr>
              <a:t>Negative Imagery </a:t>
            </a:r>
            <a:endParaRPr lang="en-GB" dirty="0"/>
          </a:p>
        </p:txBody>
      </p:sp>
      <p:sp>
        <p:nvSpPr>
          <p:cNvPr id="5" name="TextBox 4">
            <a:extLst>
              <a:ext uri="{FF2B5EF4-FFF2-40B4-BE49-F238E27FC236}">
                <a16:creationId xmlns:a16="http://schemas.microsoft.com/office/drawing/2014/main" id="{B82D927F-5EE6-4656-8F44-A3EE89863D58}"/>
              </a:ext>
            </a:extLst>
          </p:cNvPr>
          <p:cNvSpPr txBox="1"/>
          <p:nvPr/>
        </p:nvSpPr>
        <p:spPr>
          <a:xfrm>
            <a:off x="5294257" y="521554"/>
            <a:ext cx="6297982" cy="2585323"/>
          </a:xfrm>
          <a:prstGeom prst="rect">
            <a:avLst/>
          </a:prstGeom>
          <a:noFill/>
        </p:spPr>
        <p:txBody>
          <a:bodyPr wrap="square" rtlCol="0">
            <a:spAutoFit/>
          </a:bodyPr>
          <a:lstStyle/>
          <a:p>
            <a:pPr algn="just"/>
            <a:r>
              <a:rPr lang="en-GB" dirty="0">
                <a:solidFill>
                  <a:schemeClr val="accent5">
                    <a:lumMod val="20000"/>
                    <a:lumOff val="80000"/>
                  </a:schemeClr>
                </a:solidFill>
              </a:rPr>
              <a:t>‘God is a Woman’, is a track released by Ariana Grande. Her video displays many images of God as a woman. The most significant is Michelangelo’s ‘Creation of Adam’, featuring her as God.  Another image includes Jesus portrayed as a woman at ‘the last supper’ with his female disciples. In religious discourse, God is a gendered male. The song is intended to break the patriarchal mould. </a:t>
            </a:r>
          </a:p>
          <a:p>
            <a:pPr algn="just"/>
            <a:endParaRPr lang="en-GB" dirty="0">
              <a:solidFill>
                <a:schemeClr val="accent5">
                  <a:lumMod val="20000"/>
                  <a:lumOff val="80000"/>
                </a:schemeClr>
              </a:solidFill>
            </a:endParaRPr>
          </a:p>
          <a:p>
            <a:pPr algn="just"/>
            <a:r>
              <a:rPr lang="en-GB" dirty="0">
                <a:solidFill>
                  <a:schemeClr val="accent5">
                    <a:lumMod val="20000"/>
                    <a:lumOff val="80000"/>
                  </a:schemeClr>
                </a:solidFill>
              </a:rPr>
              <a:t>This is another innovative instance in pop culture that ‘pushes beyond tradition’. </a:t>
            </a:r>
            <a:r>
              <a:rPr lang="en-GB" baseline="70000" dirty="0">
                <a:solidFill>
                  <a:schemeClr val="accent5">
                    <a:lumMod val="20000"/>
                    <a:lumOff val="80000"/>
                  </a:schemeClr>
                </a:solidFill>
              </a:rPr>
              <a:t>1</a:t>
            </a:r>
          </a:p>
        </p:txBody>
      </p:sp>
      <p:sp>
        <p:nvSpPr>
          <p:cNvPr id="6" name="TextBox 5">
            <a:extLst>
              <a:ext uri="{FF2B5EF4-FFF2-40B4-BE49-F238E27FC236}">
                <a16:creationId xmlns:a16="http://schemas.microsoft.com/office/drawing/2014/main" id="{204130F5-797A-426F-B195-B79B50E6250B}"/>
              </a:ext>
            </a:extLst>
          </p:cNvPr>
          <p:cNvSpPr txBox="1"/>
          <p:nvPr/>
        </p:nvSpPr>
        <p:spPr>
          <a:xfrm>
            <a:off x="365894" y="3493546"/>
            <a:ext cx="4122924" cy="276999"/>
          </a:xfrm>
          <a:prstGeom prst="rect">
            <a:avLst/>
          </a:prstGeom>
          <a:noFill/>
        </p:spPr>
        <p:txBody>
          <a:bodyPr wrap="square" rtlCol="0">
            <a:spAutoFit/>
          </a:bodyPr>
          <a:lstStyle/>
          <a:p>
            <a:r>
              <a:rPr lang="en-GB" sz="1200" dirty="0"/>
              <a:t>Figure 12 : Still from Ariana Grande’s Video ‘God is a Woman’</a:t>
            </a:r>
          </a:p>
        </p:txBody>
      </p:sp>
      <p:sp>
        <p:nvSpPr>
          <p:cNvPr id="7" name="TextBox 6">
            <a:extLst>
              <a:ext uri="{FF2B5EF4-FFF2-40B4-BE49-F238E27FC236}">
                <a16:creationId xmlns:a16="http://schemas.microsoft.com/office/drawing/2014/main" id="{460A4E78-04A3-41BA-BF26-781BCE5143AD}"/>
              </a:ext>
            </a:extLst>
          </p:cNvPr>
          <p:cNvSpPr txBox="1"/>
          <p:nvPr/>
        </p:nvSpPr>
        <p:spPr>
          <a:xfrm>
            <a:off x="330116" y="6425647"/>
            <a:ext cx="2631151" cy="276999"/>
          </a:xfrm>
          <a:prstGeom prst="rect">
            <a:avLst/>
          </a:prstGeom>
          <a:noFill/>
        </p:spPr>
        <p:txBody>
          <a:bodyPr wrap="square" rtlCol="0">
            <a:spAutoFit/>
          </a:bodyPr>
          <a:lstStyle/>
          <a:p>
            <a:r>
              <a:rPr lang="en-GB" sz="1200" dirty="0"/>
              <a:t>Figure 13: Five Finger Death Punch</a:t>
            </a:r>
          </a:p>
        </p:txBody>
      </p:sp>
      <p:sp>
        <p:nvSpPr>
          <p:cNvPr id="10" name="Footer Placeholder 9">
            <a:extLst>
              <a:ext uri="{FF2B5EF4-FFF2-40B4-BE49-F238E27FC236}">
                <a16:creationId xmlns:a16="http://schemas.microsoft.com/office/drawing/2014/main" id="{433D31C6-1BB6-42D6-9E68-D75DEB867009}"/>
              </a:ext>
            </a:extLst>
          </p:cNvPr>
          <p:cNvSpPr>
            <a:spLocks noGrp="1"/>
          </p:cNvSpPr>
          <p:nvPr>
            <p:ph type="ftr" sz="quarter" idx="11"/>
          </p:nvPr>
        </p:nvSpPr>
        <p:spPr>
          <a:xfrm>
            <a:off x="2961267" y="5686128"/>
            <a:ext cx="8847357" cy="365125"/>
          </a:xfrm>
        </p:spPr>
        <p:txBody>
          <a:bodyPr/>
          <a:lstStyle/>
          <a:p>
            <a:pPr algn="l"/>
            <a:endParaRPr lang="en-GB" dirty="0"/>
          </a:p>
          <a:p>
            <a:pPr algn="l"/>
            <a:r>
              <a:rPr lang="en-GB" dirty="0"/>
              <a:t>1.Jennie S. Knight, ‘Re-mythologizing the divine Feminine: Davinci Code and The Secret Life of The Bees,  Religion and popular culture in in America, ed by Bruce D. Forbes and Jeffrey H. Mahan (London: University of Press California, 2005), p. 58. </a:t>
            </a:r>
          </a:p>
          <a:p>
            <a:pPr algn="l"/>
            <a:r>
              <a:rPr lang="en-GB" dirty="0"/>
              <a:t>2. New Transcendence (2011) The Wrong Side of Heaven and The Righteous Side of Hell    https://new-transcendence.com/review-finger-death-punch-wrong-side-heaven-righteous-side-hell-volume-1/], 02 June 2019</a:t>
            </a:r>
          </a:p>
        </p:txBody>
      </p:sp>
    </p:spTree>
    <p:extLst>
      <p:ext uri="{BB962C8B-B14F-4D97-AF65-F5344CB8AC3E}">
        <p14:creationId xmlns:p14="http://schemas.microsoft.com/office/powerpoint/2010/main" val="374444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22" name="TextBox 21">
            <a:extLst>
              <a:ext uri="{FF2B5EF4-FFF2-40B4-BE49-F238E27FC236}">
                <a16:creationId xmlns:a16="http://schemas.microsoft.com/office/drawing/2014/main" id="{E51F40EB-5F75-4BF7-881F-876407200CDA}"/>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5BB32B60-320A-4E86-AD0F-DC58425CC811}"/>
              </a:ext>
            </a:extLst>
          </p:cNvPr>
          <p:cNvSpPr txBox="1"/>
          <p:nvPr/>
        </p:nvSpPr>
        <p:spPr>
          <a:xfrm>
            <a:off x="216449" y="847980"/>
            <a:ext cx="4396563" cy="3076213"/>
          </a:xfrm>
          <a:prstGeom prst="rect">
            <a:avLst/>
          </a:prstGeom>
          <a:solidFill>
            <a:schemeClr val="accent5">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16D65674-6753-472E-87A1-F31D6D949F80}"/>
              </a:ext>
            </a:extLst>
          </p:cNvPr>
          <p:cNvSpPr txBox="1"/>
          <p:nvPr/>
        </p:nvSpPr>
        <p:spPr>
          <a:xfrm>
            <a:off x="158797" y="93721"/>
            <a:ext cx="11882958" cy="584775"/>
          </a:xfrm>
          <a:prstGeom prst="rect">
            <a:avLst/>
          </a:prstGeom>
          <a:noFill/>
        </p:spPr>
        <p:txBody>
          <a:bodyPr wrap="square" rtlCol="0">
            <a:spAutoFit/>
          </a:bodyPr>
          <a:lstStyle/>
          <a:p>
            <a:r>
              <a:rPr lang="en-GB" sz="3200" dirty="0">
                <a:solidFill>
                  <a:schemeClr val="accent5">
                    <a:lumMod val="20000"/>
                    <a:lumOff val="80000"/>
                  </a:schemeClr>
                </a:solidFill>
              </a:rPr>
              <a:t>Divine As Feminine: Art</a:t>
            </a:r>
            <a:endParaRPr lang="en-GB" sz="3200" dirty="0"/>
          </a:p>
        </p:txBody>
      </p:sp>
      <p:sp>
        <p:nvSpPr>
          <p:cNvPr id="9" name="TextBox 8">
            <a:extLst>
              <a:ext uri="{FF2B5EF4-FFF2-40B4-BE49-F238E27FC236}">
                <a16:creationId xmlns:a16="http://schemas.microsoft.com/office/drawing/2014/main" id="{223D08DA-1463-443A-A9B0-D65AEDA8A436}"/>
              </a:ext>
            </a:extLst>
          </p:cNvPr>
          <p:cNvSpPr txBox="1"/>
          <p:nvPr/>
        </p:nvSpPr>
        <p:spPr>
          <a:xfrm>
            <a:off x="241698" y="1655202"/>
            <a:ext cx="2054316" cy="369332"/>
          </a:xfrm>
          <a:prstGeom prst="rect">
            <a:avLst/>
          </a:prstGeom>
          <a:noFill/>
        </p:spPr>
        <p:txBody>
          <a:bodyPr wrap="square" rtlCol="0">
            <a:spAutoFit/>
          </a:bodyPr>
          <a:lstStyle/>
          <a:p>
            <a:endParaRPr lang="en-GB" dirty="0">
              <a:solidFill>
                <a:schemeClr val="accent5">
                  <a:lumMod val="20000"/>
                  <a:lumOff val="80000"/>
                </a:schemeClr>
              </a:solidFill>
            </a:endParaRPr>
          </a:p>
        </p:txBody>
      </p:sp>
      <p:pic>
        <p:nvPicPr>
          <p:cNvPr id="17" name="Picture 16" descr="A picture containing water, ground, outdoor&#10;&#10;Description automatically generated">
            <a:extLst>
              <a:ext uri="{FF2B5EF4-FFF2-40B4-BE49-F238E27FC236}">
                <a16:creationId xmlns:a16="http://schemas.microsoft.com/office/drawing/2014/main" id="{B530F461-E8DA-43B7-905E-6509E731E7F7}"/>
              </a:ext>
            </a:extLst>
          </p:cNvPr>
          <p:cNvPicPr>
            <a:picLocks noChangeAspect="1"/>
          </p:cNvPicPr>
          <p:nvPr/>
        </p:nvPicPr>
        <p:blipFill rotWithShape="1">
          <a:blip r:embed="rId2">
            <a:extLst>
              <a:ext uri="{28A0092B-C50C-407E-A947-70E740481C1C}">
                <a14:useLocalDpi xmlns:a14="http://schemas.microsoft.com/office/drawing/2010/main" val="0"/>
              </a:ext>
            </a:extLst>
          </a:blip>
          <a:srcRect l="1073"/>
          <a:stretch/>
        </p:blipFill>
        <p:spPr>
          <a:xfrm>
            <a:off x="297938" y="1012417"/>
            <a:ext cx="4097899" cy="2747337"/>
          </a:xfrm>
          <a:prstGeom prst="rect">
            <a:avLst/>
          </a:prstGeom>
        </p:spPr>
      </p:pic>
      <p:sp>
        <p:nvSpPr>
          <p:cNvPr id="21" name="TextBox 20">
            <a:extLst>
              <a:ext uri="{FF2B5EF4-FFF2-40B4-BE49-F238E27FC236}">
                <a16:creationId xmlns:a16="http://schemas.microsoft.com/office/drawing/2014/main" id="{C9C01567-701C-4F01-B76F-F1EC90FE8C2C}"/>
              </a:ext>
            </a:extLst>
          </p:cNvPr>
          <p:cNvSpPr txBox="1"/>
          <p:nvPr/>
        </p:nvSpPr>
        <p:spPr>
          <a:xfrm>
            <a:off x="6143858" y="854334"/>
            <a:ext cx="2880872" cy="3249197"/>
          </a:xfrm>
          <a:prstGeom prst="rect">
            <a:avLst/>
          </a:prstGeom>
          <a:solidFill>
            <a:schemeClr val="accent5">
              <a:lumMod val="20000"/>
              <a:lumOff val="80000"/>
            </a:schemeClr>
          </a:solidFill>
        </p:spPr>
        <p:txBody>
          <a:bodyPr wrap="square" rtlCol="0">
            <a:spAutoFit/>
          </a:bodyPr>
          <a:lstStyle/>
          <a:p>
            <a:endParaRPr lang="en-GB" dirty="0"/>
          </a:p>
        </p:txBody>
      </p:sp>
      <p:pic>
        <p:nvPicPr>
          <p:cNvPr id="20" name="Picture 19">
            <a:extLst>
              <a:ext uri="{FF2B5EF4-FFF2-40B4-BE49-F238E27FC236}">
                <a16:creationId xmlns:a16="http://schemas.microsoft.com/office/drawing/2014/main" id="{19C26F0B-05E9-44E3-97EC-9114D1354C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718" y="916811"/>
            <a:ext cx="2663217" cy="2842943"/>
          </a:xfrm>
          <a:prstGeom prst="rect">
            <a:avLst/>
          </a:prstGeom>
        </p:spPr>
      </p:pic>
      <p:sp>
        <p:nvSpPr>
          <p:cNvPr id="4" name="TextBox 3">
            <a:extLst>
              <a:ext uri="{FF2B5EF4-FFF2-40B4-BE49-F238E27FC236}">
                <a16:creationId xmlns:a16="http://schemas.microsoft.com/office/drawing/2014/main" id="{7D61285E-191A-43DF-8AC5-84BD4314E852}"/>
              </a:ext>
            </a:extLst>
          </p:cNvPr>
          <p:cNvSpPr txBox="1"/>
          <p:nvPr/>
        </p:nvSpPr>
        <p:spPr>
          <a:xfrm>
            <a:off x="6048143" y="4209635"/>
            <a:ext cx="5843528" cy="2031325"/>
          </a:xfrm>
          <a:prstGeom prst="rect">
            <a:avLst/>
          </a:prstGeom>
          <a:noFill/>
        </p:spPr>
        <p:txBody>
          <a:bodyPr wrap="square" rtlCol="0">
            <a:spAutoFit/>
          </a:bodyPr>
          <a:lstStyle/>
          <a:p>
            <a:r>
              <a:rPr lang="en-GB" dirty="0">
                <a:solidFill>
                  <a:schemeClr val="accent5">
                    <a:lumMod val="20000"/>
                    <a:lumOff val="80000"/>
                  </a:schemeClr>
                </a:solidFill>
              </a:rPr>
              <a:t>Mary Magdalene’s Demons</a:t>
            </a:r>
          </a:p>
          <a:p>
            <a:pPr algn="just"/>
            <a:r>
              <a:rPr lang="en-GB" dirty="0">
                <a:solidFill>
                  <a:schemeClr val="accent5">
                    <a:lumMod val="20000"/>
                    <a:lumOff val="80000"/>
                  </a:schemeClr>
                </a:solidFill>
              </a:rPr>
              <a:t>(Luke 8:2 NIV) In the Gospel of Luke, Mary Magdalene is plagued by seven demons which Jesus casts out of her. Very little is known about Mary Magdalene. She is the first person to see Christ after his resurrection. Despite being a woman, she breaks all norms of her time and follows Christ, leaving her home and family.  </a:t>
            </a:r>
            <a:endParaRPr lang="en-GB" dirty="0"/>
          </a:p>
        </p:txBody>
      </p:sp>
      <p:sp>
        <p:nvSpPr>
          <p:cNvPr id="6" name="TextBox 5">
            <a:extLst>
              <a:ext uri="{FF2B5EF4-FFF2-40B4-BE49-F238E27FC236}">
                <a16:creationId xmlns:a16="http://schemas.microsoft.com/office/drawing/2014/main" id="{FF4A2FD2-1F8C-4F86-8AA8-1EB34C12EC0F}"/>
              </a:ext>
            </a:extLst>
          </p:cNvPr>
          <p:cNvSpPr txBox="1"/>
          <p:nvPr/>
        </p:nvSpPr>
        <p:spPr>
          <a:xfrm>
            <a:off x="193333" y="4209028"/>
            <a:ext cx="2960858" cy="1477328"/>
          </a:xfrm>
          <a:prstGeom prst="rect">
            <a:avLst/>
          </a:prstGeom>
          <a:noFill/>
        </p:spPr>
        <p:txBody>
          <a:bodyPr wrap="square" rtlCol="0">
            <a:spAutoFit/>
          </a:bodyPr>
          <a:lstStyle/>
          <a:p>
            <a:r>
              <a:rPr lang="en-GB" dirty="0">
                <a:solidFill>
                  <a:schemeClr val="accent5">
                    <a:lumMod val="20000"/>
                    <a:lumOff val="80000"/>
                  </a:schemeClr>
                </a:solidFill>
              </a:rPr>
              <a:t>Artist Harmonia Rosales (Chicago) – ‘she wants to illuminate and challenge the way we are conditioned’. </a:t>
            </a:r>
            <a:r>
              <a:rPr lang="en-GB" strike="sngStrike" baseline="70000" dirty="0">
                <a:solidFill>
                  <a:schemeClr val="accent5">
                    <a:lumMod val="20000"/>
                    <a:lumOff val="80000"/>
                  </a:schemeClr>
                </a:solidFill>
              </a:rPr>
              <a:t>1</a:t>
            </a:r>
          </a:p>
          <a:p>
            <a:endParaRPr lang="en-GB" dirty="0">
              <a:solidFill>
                <a:schemeClr val="accent5">
                  <a:lumMod val="20000"/>
                  <a:lumOff val="80000"/>
                </a:schemeClr>
              </a:solidFill>
            </a:endParaRPr>
          </a:p>
        </p:txBody>
      </p:sp>
      <p:sp>
        <p:nvSpPr>
          <p:cNvPr id="16" name="TextBox 15">
            <a:extLst>
              <a:ext uri="{FF2B5EF4-FFF2-40B4-BE49-F238E27FC236}">
                <a16:creationId xmlns:a16="http://schemas.microsoft.com/office/drawing/2014/main" id="{5B0E364A-7D65-4C83-BAA9-AEB4678A6A8A}"/>
              </a:ext>
            </a:extLst>
          </p:cNvPr>
          <p:cNvSpPr txBox="1"/>
          <p:nvPr/>
        </p:nvSpPr>
        <p:spPr>
          <a:xfrm>
            <a:off x="3281970" y="3387517"/>
            <a:ext cx="1670023" cy="2952401"/>
          </a:xfrm>
          <a:prstGeom prst="rect">
            <a:avLst/>
          </a:prstGeom>
          <a:solidFill>
            <a:schemeClr val="accent5">
              <a:lumMod val="20000"/>
              <a:lumOff val="80000"/>
            </a:schemeClr>
          </a:solidFill>
        </p:spPr>
        <p:txBody>
          <a:bodyPr wrap="square" rtlCol="0">
            <a:spAutoFit/>
          </a:bodyPr>
          <a:lstStyle/>
          <a:p>
            <a:endParaRPr lang="en-GB" dirty="0"/>
          </a:p>
        </p:txBody>
      </p:sp>
      <p:sp>
        <p:nvSpPr>
          <p:cNvPr id="7" name="TextBox 6">
            <a:extLst>
              <a:ext uri="{FF2B5EF4-FFF2-40B4-BE49-F238E27FC236}">
                <a16:creationId xmlns:a16="http://schemas.microsoft.com/office/drawing/2014/main" id="{B9587280-E36F-4398-BC07-CCEDB54A417A}"/>
              </a:ext>
            </a:extLst>
          </p:cNvPr>
          <p:cNvSpPr txBox="1"/>
          <p:nvPr/>
        </p:nvSpPr>
        <p:spPr>
          <a:xfrm>
            <a:off x="297938" y="3703474"/>
            <a:ext cx="2193471" cy="276999"/>
          </a:xfrm>
          <a:prstGeom prst="rect">
            <a:avLst/>
          </a:prstGeom>
          <a:noFill/>
        </p:spPr>
        <p:txBody>
          <a:bodyPr wrap="square" rtlCol="0">
            <a:spAutoFit/>
          </a:bodyPr>
          <a:lstStyle/>
          <a:p>
            <a:r>
              <a:rPr lang="en-GB" sz="1200" dirty="0"/>
              <a:t>Figure 14: Creation of God</a:t>
            </a:r>
          </a:p>
        </p:txBody>
      </p:sp>
      <p:pic>
        <p:nvPicPr>
          <p:cNvPr id="19" name="Picture 18" descr="A painting of a person&#10;&#10;Description automatically generated">
            <a:extLst>
              <a:ext uri="{FF2B5EF4-FFF2-40B4-BE49-F238E27FC236}">
                <a16:creationId xmlns:a16="http://schemas.microsoft.com/office/drawing/2014/main" id="{9E6758B2-DAF5-4326-B060-FF0BD0B68D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3039" y="3556302"/>
            <a:ext cx="1504950" cy="2266950"/>
          </a:xfrm>
          <a:prstGeom prst="rect">
            <a:avLst/>
          </a:prstGeom>
        </p:spPr>
      </p:pic>
      <p:sp>
        <p:nvSpPr>
          <p:cNvPr id="10" name="TextBox 9">
            <a:extLst>
              <a:ext uri="{FF2B5EF4-FFF2-40B4-BE49-F238E27FC236}">
                <a16:creationId xmlns:a16="http://schemas.microsoft.com/office/drawing/2014/main" id="{41B41413-6645-4DBB-8622-ED0DE9E43003}"/>
              </a:ext>
            </a:extLst>
          </p:cNvPr>
          <p:cNvSpPr txBox="1"/>
          <p:nvPr/>
        </p:nvSpPr>
        <p:spPr>
          <a:xfrm>
            <a:off x="3281970" y="5878254"/>
            <a:ext cx="1833369" cy="461665"/>
          </a:xfrm>
          <a:prstGeom prst="rect">
            <a:avLst/>
          </a:prstGeom>
          <a:noFill/>
        </p:spPr>
        <p:txBody>
          <a:bodyPr wrap="square" rtlCol="0">
            <a:spAutoFit/>
          </a:bodyPr>
          <a:lstStyle/>
          <a:p>
            <a:r>
              <a:rPr lang="en-GB" sz="1200" dirty="0"/>
              <a:t>Figure 15: Harmonia</a:t>
            </a:r>
          </a:p>
          <a:p>
            <a:r>
              <a:rPr lang="en-GB" sz="1200" dirty="0"/>
              <a:t>                  Rosales</a:t>
            </a:r>
          </a:p>
        </p:txBody>
      </p:sp>
      <p:sp>
        <p:nvSpPr>
          <p:cNvPr id="11" name="TextBox 10">
            <a:extLst>
              <a:ext uri="{FF2B5EF4-FFF2-40B4-BE49-F238E27FC236}">
                <a16:creationId xmlns:a16="http://schemas.microsoft.com/office/drawing/2014/main" id="{5A4FF1E3-4030-4E72-BFA6-1AEC965D651C}"/>
              </a:ext>
            </a:extLst>
          </p:cNvPr>
          <p:cNvSpPr txBox="1"/>
          <p:nvPr/>
        </p:nvSpPr>
        <p:spPr>
          <a:xfrm>
            <a:off x="6264718" y="3806735"/>
            <a:ext cx="2663217" cy="276999"/>
          </a:xfrm>
          <a:prstGeom prst="rect">
            <a:avLst/>
          </a:prstGeom>
          <a:noFill/>
        </p:spPr>
        <p:txBody>
          <a:bodyPr wrap="square" rtlCol="0">
            <a:spAutoFit/>
          </a:bodyPr>
          <a:lstStyle/>
          <a:p>
            <a:r>
              <a:rPr lang="en-GB" sz="1200" dirty="0"/>
              <a:t>Figure 16: Mary Magdalene’s Demons</a:t>
            </a:r>
          </a:p>
        </p:txBody>
      </p:sp>
      <p:sp>
        <p:nvSpPr>
          <p:cNvPr id="15" name="Footer Placeholder 14">
            <a:extLst>
              <a:ext uri="{FF2B5EF4-FFF2-40B4-BE49-F238E27FC236}">
                <a16:creationId xmlns:a16="http://schemas.microsoft.com/office/drawing/2014/main" id="{D589E9D3-21FC-4D47-8652-349CD729F8E1}"/>
              </a:ext>
            </a:extLst>
          </p:cNvPr>
          <p:cNvSpPr>
            <a:spLocks noGrp="1"/>
          </p:cNvSpPr>
          <p:nvPr>
            <p:ph type="ftr" sz="quarter" idx="11"/>
          </p:nvPr>
        </p:nvSpPr>
        <p:spPr>
          <a:xfrm>
            <a:off x="241698" y="6356350"/>
            <a:ext cx="11652364" cy="365125"/>
          </a:xfrm>
        </p:spPr>
        <p:txBody>
          <a:bodyPr/>
          <a:lstStyle/>
          <a:p>
            <a:pPr algn="l"/>
            <a:r>
              <a:rPr lang="en-GB" dirty="0"/>
              <a:t>Arwa Mahadawi, God is a Woman: Ariana Grande taps into a long herstory of a female Lord', The Guardian, 13 July 2018, https://www.theguardian.com/music/2018/jul/13/ariana-grande-god-is-a-woman-new-music-video-watch-female-lord-history], Accessed 02 June 2019</a:t>
            </a:r>
          </a:p>
        </p:txBody>
      </p:sp>
    </p:spTree>
    <p:extLst>
      <p:ext uri="{BB962C8B-B14F-4D97-AF65-F5344CB8AC3E}">
        <p14:creationId xmlns:p14="http://schemas.microsoft.com/office/powerpoint/2010/main" val="741971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22" name="TextBox 21">
            <a:extLst>
              <a:ext uri="{FF2B5EF4-FFF2-40B4-BE49-F238E27FC236}">
                <a16:creationId xmlns:a16="http://schemas.microsoft.com/office/drawing/2014/main" id="{E51F40EB-5F75-4BF7-881F-876407200CDA}"/>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5BB32B60-320A-4E86-AD0F-DC58425CC811}"/>
              </a:ext>
            </a:extLst>
          </p:cNvPr>
          <p:cNvSpPr txBox="1"/>
          <p:nvPr/>
        </p:nvSpPr>
        <p:spPr>
          <a:xfrm>
            <a:off x="241699" y="761322"/>
            <a:ext cx="4648353" cy="5913114"/>
          </a:xfrm>
          <a:prstGeom prst="rect">
            <a:avLst/>
          </a:prstGeom>
          <a:solidFill>
            <a:schemeClr val="accent5">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16D65674-6753-472E-87A1-F31D6D949F80}"/>
              </a:ext>
            </a:extLst>
          </p:cNvPr>
          <p:cNvSpPr txBox="1"/>
          <p:nvPr/>
        </p:nvSpPr>
        <p:spPr>
          <a:xfrm>
            <a:off x="158797" y="93721"/>
            <a:ext cx="11882958" cy="584775"/>
          </a:xfrm>
          <a:prstGeom prst="rect">
            <a:avLst/>
          </a:prstGeom>
          <a:noFill/>
        </p:spPr>
        <p:txBody>
          <a:bodyPr wrap="square" rtlCol="0">
            <a:spAutoFit/>
          </a:bodyPr>
          <a:lstStyle/>
          <a:p>
            <a:r>
              <a:rPr lang="en-GB" sz="3200" dirty="0">
                <a:solidFill>
                  <a:schemeClr val="accent5">
                    <a:lumMod val="20000"/>
                    <a:lumOff val="80000"/>
                  </a:schemeClr>
                </a:solidFill>
              </a:rPr>
              <a:t>Divine As Feminine: Film</a:t>
            </a:r>
            <a:endParaRPr lang="en-GB" sz="3200" dirty="0"/>
          </a:p>
        </p:txBody>
      </p:sp>
      <p:sp>
        <p:nvSpPr>
          <p:cNvPr id="9" name="TextBox 8">
            <a:extLst>
              <a:ext uri="{FF2B5EF4-FFF2-40B4-BE49-F238E27FC236}">
                <a16:creationId xmlns:a16="http://schemas.microsoft.com/office/drawing/2014/main" id="{223D08DA-1463-443A-A9B0-D65AEDA8A436}"/>
              </a:ext>
            </a:extLst>
          </p:cNvPr>
          <p:cNvSpPr txBox="1"/>
          <p:nvPr/>
        </p:nvSpPr>
        <p:spPr>
          <a:xfrm>
            <a:off x="241698" y="1655202"/>
            <a:ext cx="2054316" cy="369332"/>
          </a:xfrm>
          <a:prstGeom prst="rect">
            <a:avLst/>
          </a:prstGeom>
          <a:noFill/>
        </p:spPr>
        <p:txBody>
          <a:bodyPr wrap="square" rtlCol="0">
            <a:spAutoFit/>
          </a:bodyPr>
          <a:lstStyle/>
          <a:p>
            <a:endParaRPr lang="en-GB" dirty="0">
              <a:solidFill>
                <a:schemeClr val="accent5">
                  <a:lumMod val="20000"/>
                  <a:lumOff val="80000"/>
                </a:schemeClr>
              </a:solidFill>
            </a:endParaRPr>
          </a:p>
        </p:txBody>
      </p:sp>
      <p:pic>
        <p:nvPicPr>
          <p:cNvPr id="13" name="Picture 12" descr="A person wearing a dress&#10;&#10;Description automatically generated">
            <a:extLst>
              <a:ext uri="{FF2B5EF4-FFF2-40B4-BE49-F238E27FC236}">
                <a16:creationId xmlns:a16="http://schemas.microsoft.com/office/drawing/2014/main" id="{F99D5D25-DEF8-4508-9724-24C546852F86}"/>
              </a:ext>
            </a:extLst>
          </p:cNvPr>
          <p:cNvPicPr>
            <a:picLocks noChangeAspect="1"/>
          </p:cNvPicPr>
          <p:nvPr/>
        </p:nvPicPr>
        <p:blipFill rotWithShape="1">
          <a:blip r:embed="rId2">
            <a:extLst>
              <a:ext uri="{28A0092B-C50C-407E-A947-70E740481C1C}">
                <a14:useLocalDpi xmlns:a14="http://schemas.microsoft.com/office/drawing/2010/main" val="0"/>
              </a:ext>
            </a:extLst>
          </a:blip>
          <a:srcRect l="10616" t="10500" r="11264"/>
          <a:stretch/>
        </p:blipFill>
        <p:spPr>
          <a:xfrm>
            <a:off x="487742" y="950473"/>
            <a:ext cx="4101657" cy="2840226"/>
          </a:xfrm>
          <a:prstGeom prst="rect">
            <a:avLst/>
          </a:prstGeom>
        </p:spPr>
      </p:pic>
      <p:pic>
        <p:nvPicPr>
          <p:cNvPr id="15" name="Picture 14" descr="A person in a white shirt&#10;&#10;Description automatically generated">
            <a:extLst>
              <a:ext uri="{FF2B5EF4-FFF2-40B4-BE49-F238E27FC236}">
                <a16:creationId xmlns:a16="http://schemas.microsoft.com/office/drawing/2014/main" id="{3DFC53E2-F078-4B91-ABDB-B12B36106F97}"/>
              </a:ext>
            </a:extLst>
          </p:cNvPr>
          <p:cNvPicPr>
            <a:picLocks noChangeAspect="1"/>
          </p:cNvPicPr>
          <p:nvPr/>
        </p:nvPicPr>
        <p:blipFill rotWithShape="1">
          <a:blip r:embed="rId3">
            <a:extLst>
              <a:ext uri="{28A0092B-C50C-407E-A947-70E740481C1C}">
                <a14:useLocalDpi xmlns:a14="http://schemas.microsoft.com/office/drawing/2010/main" val="0"/>
              </a:ext>
            </a:extLst>
          </a:blip>
          <a:srcRect l="3499" r="5780"/>
          <a:stretch/>
        </p:blipFill>
        <p:spPr>
          <a:xfrm>
            <a:off x="487742" y="4283965"/>
            <a:ext cx="4173579" cy="2041592"/>
          </a:xfrm>
          <a:prstGeom prst="rect">
            <a:avLst/>
          </a:prstGeom>
        </p:spPr>
      </p:pic>
      <p:sp>
        <p:nvSpPr>
          <p:cNvPr id="4" name="TextBox 3">
            <a:extLst>
              <a:ext uri="{FF2B5EF4-FFF2-40B4-BE49-F238E27FC236}">
                <a16:creationId xmlns:a16="http://schemas.microsoft.com/office/drawing/2014/main" id="{E3135C53-9735-41AA-B475-4CB10A547810}"/>
              </a:ext>
            </a:extLst>
          </p:cNvPr>
          <p:cNvSpPr txBox="1"/>
          <p:nvPr/>
        </p:nvSpPr>
        <p:spPr>
          <a:xfrm>
            <a:off x="5605670" y="569843"/>
            <a:ext cx="6241773" cy="4801314"/>
          </a:xfrm>
          <a:prstGeom prst="rect">
            <a:avLst/>
          </a:prstGeom>
          <a:noFill/>
        </p:spPr>
        <p:txBody>
          <a:bodyPr wrap="square" rtlCol="0">
            <a:spAutoFit/>
          </a:bodyPr>
          <a:lstStyle/>
          <a:p>
            <a:r>
              <a:rPr lang="en-GB" i="1" dirty="0">
                <a:solidFill>
                  <a:schemeClr val="accent5">
                    <a:lumMod val="20000"/>
                    <a:lumOff val="80000"/>
                  </a:schemeClr>
                </a:solidFill>
              </a:rPr>
              <a:t>Dogma</a:t>
            </a:r>
            <a:r>
              <a:rPr lang="en-GB" dirty="0">
                <a:solidFill>
                  <a:schemeClr val="accent5">
                    <a:lumMod val="20000"/>
                    <a:lumOff val="80000"/>
                  </a:schemeClr>
                </a:solidFill>
              </a:rPr>
              <a:t> 1999 Kevin Smith’s film portrays God as a Woman</a:t>
            </a:r>
          </a:p>
          <a:p>
            <a:endParaRPr lang="en-GB" dirty="0">
              <a:solidFill>
                <a:schemeClr val="accent5">
                  <a:lumMod val="20000"/>
                  <a:lumOff val="80000"/>
                </a:schemeClr>
              </a:solidFill>
            </a:endParaRPr>
          </a:p>
          <a:p>
            <a:pPr algn="just"/>
            <a:r>
              <a:rPr lang="en-GB" dirty="0">
                <a:solidFill>
                  <a:schemeClr val="accent5">
                    <a:lumMod val="20000"/>
                    <a:lumOff val="80000"/>
                  </a:schemeClr>
                </a:solidFill>
              </a:rPr>
              <a:t>Two fallen angels are cast out of heaven. They find a way to re- enter by attending a rededicating festival organised by Cardinal Ignatius Glick for his church. The two angels plan to rid themselves of their sins and turn into humans so that they will be allowed to enter heaven.  Bartleby, one of the fallen angels is upset with God for granting free will to people but expecting servitude from angels. God is portrayed as a woman (Alanis Morissette). The movie is about Catholic dogma and was considered blasphemous. </a:t>
            </a:r>
            <a:r>
              <a:rPr lang="en-GB" baseline="70000" dirty="0">
                <a:solidFill>
                  <a:schemeClr val="accent5">
                    <a:lumMod val="20000"/>
                    <a:lumOff val="80000"/>
                  </a:schemeClr>
                </a:solidFill>
              </a:rPr>
              <a:t>1 </a:t>
            </a:r>
          </a:p>
          <a:p>
            <a:endParaRPr lang="en-GB" dirty="0">
              <a:solidFill>
                <a:schemeClr val="accent5">
                  <a:lumMod val="20000"/>
                  <a:lumOff val="80000"/>
                </a:schemeClr>
              </a:solidFill>
            </a:endParaRPr>
          </a:p>
          <a:p>
            <a:r>
              <a:rPr lang="en-GB" dirty="0">
                <a:solidFill>
                  <a:schemeClr val="accent5">
                    <a:lumMod val="20000"/>
                    <a:lumOff val="80000"/>
                  </a:schemeClr>
                </a:solidFill>
              </a:rPr>
              <a:t>A </a:t>
            </a:r>
            <a:r>
              <a:rPr lang="en-GB" i="1" dirty="0">
                <a:solidFill>
                  <a:schemeClr val="accent5">
                    <a:lumMod val="20000"/>
                    <a:lumOff val="80000"/>
                  </a:schemeClr>
                </a:solidFill>
              </a:rPr>
              <a:t>Little Bit of Heaven </a:t>
            </a:r>
            <a:r>
              <a:rPr lang="en-GB" dirty="0">
                <a:solidFill>
                  <a:schemeClr val="accent5">
                    <a:lumMod val="20000"/>
                    <a:lumOff val="80000"/>
                  </a:schemeClr>
                </a:solidFill>
              </a:rPr>
              <a:t>2011 directed by Nicole Kassell. </a:t>
            </a:r>
          </a:p>
          <a:p>
            <a:endParaRPr lang="en-GB" dirty="0">
              <a:solidFill>
                <a:schemeClr val="accent5">
                  <a:lumMod val="20000"/>
                  <a:lumOff val="80000"/>
                </a:schemeClr>
              </a:solidFill>
            </a:endParaRPr>
          </a:p>
          <a:p>
            <a:pPr algn="just"/>
            <a:r>
              <a:rPr lang="en-GB" dirty="0">
                <a:solidFill>
                  <a:schemeClr val="accent5">
                    <a:lumMod val="20000"/>
                    <a:lumOff val="80000"/>
                  </a:schemeClr>
                </a:solidFill>
              </a:rPr>
              <a:t>Protagonist Marley Corbett discovers she has cancer. She visits God in heaven and is granted three wishes. </a:t>
            </a:r>
          </a:p>
          <a:p>
            <a:pPr algn="just"/>
            <a:r>
              <a:rPr lang="en-GB" dirty="0">
                <a:solidFill>
                  <a:schemeClr val="accent5">
                    <a:lumMod val="20000"/>
                    <a:lumOff val="80000"/>
                  </a:schemeClr>
                </a:solidFill>
              </a:rPr>
              <a:t>Whoopi Goldberg plays God.</a:t>
            </a:r>
            <a:r>
              <a:rPr lang="en-GB" baseline="70000" dirty="0">
                <a:solidFill>
                  <a:schemeClr val="accent5">
                    <a:lumMod val="20000"/>
                    <a:lumOff val="80000"/>
                  </a:schemeClr>
                </a:solidFill>
              </a:rPr>
              <a:t>2</a:t>
            </a:r>
            <a:r>
              <a:rPr lang="en-GB" dirty="0">
                <a:solidFill>
                  <a:schemeClr val="accent5">
                    <a:lumMod val="20000"/>
                    <a:lumOff val="80000"/>
                  </a:schemeClr>
                </a:solidFill>
              </a:rPr>
              <a:t> </a:t>
            </a:r>
            <a:endParaRPr lang="en-GB" dirty="0"/>
          </a:p>
        </p:txBody>
      </p:sp>
      <p:sp>
        <p:nvSpPr>
          <p:cNvPr id="7" name="Footer Placeholder 6">
            <a:extLst>
              <a:ext uri="{FF2B5EF4-FFF2-40B4-BE49-F238E27FC236}">
                <a16:creationId xmlns:a16="http://schemas.microsoft.com/office/drawing/2014/main" id="{4072C039-4C07-483C-B08A-4BE71F069AC8}"/>
              </a:ext>
            </a:extLst>
          </p:cNvPr>
          <p:cNvSpPr>
            <a:spLocks noGrp="1"/>
          </p:cNvSpPr>
          <p:nvPr>
            <p:ph type="ftr" sz="quarter" idx="11"/>
          </p:nvPr>
        </p:nvSpPr>
        <p:spPr>
          <a:xfrm>
            <a:off x="5050271" y="5847279"/>
            <a:ext cx="6504849" cy="365125"/>
          </a:xfrm>
        </p:spPr>
        <p:txBody>
          <a:bodyPr/>
          <a:lstStyle/>
          <a:p>
            <a:pPr marL="228600" indent="-228600" algn="l">
              <a:buAutoNum type="arabicPeriod"/>
            </a:pPr>
            <a:r>
              <a:rPr lang="en-GB" dirty="0"/>
              <a:t>rotten tomatoes, </a:t>
            </a:r>
            <a:r>
              <a:rPr lang="en-GB" i="1" dirty="0"/>
              <a:t>Review: Dogma </a:t>
            </a:r>
            <a:r>
              <a:rPr lang="en-GB" dirty="0"/>
              <a:t>,  rotten tomatoes. https://www.rottentomatoes.com/m/dogma Accessed 04 June 2019</a:t>
            </a:r>
          </a:p>
          <a:p>
            <a:pPr marL="228600" indent="-228600" algn="l">
              <a:buAutoNum type="arabicPeriod"/>
            </a:pPr>
            <a:endParaRPr lang="en-GB" dirty="0"/>
          </a:p>
          <a:p>
            <a:pPr marL="228600" indent="-228600" algn="l">
              <a:buAutoNum type="arabicPeriod"/>
            </a:pPr>
            <a:r>
              <a:rPr lang="en-GB" dirty="0"/>
              <a:t>Female Filmmaker Friday: A Little Bit of Heaven , 2012 (dir. Nicole Kassel), Cinemafanatic, [</a:t>
            </a:r>
            <a:r>
              <a:rPr lang="en-GB" dirty="0">
                <a:hlinkClick r:id="rId4"/>
              </a:rPr>
              <a:t>https://cinema-fanatic.com/2014/07/04/female-filmmaker-friday-a-little-bit-of-heaven-2012-dir-nicole-kassell/</a:t>
            </a:r>
            <a:r>
              <a:rPr lang="en-GB" dirty="0"/>
              <a:t>], Accessed 02 Jun 2019.</a:t>
            </a:r>
          </a:p>
        </p:txBody>
      </p:sp>
      <p:sp>
        <p:nvSpPr>
          <p:cNvPr id="10" name="TextBox 9">
            <a:extLst>
              <a:ext uri="{FF2B5EF4-FFF2-40B4-BE49-F238E27FC236}">
                <a16:creationId xmlns:a16="http://schemas.microsoft.com/office/drawing/2014/main" id="{5CC22145-A1DC-4E40-ADCD-8DB6EF5BCA96}"/>
              </a:ext>
            </a:extLst>
          </p:cNvPr>
          <p:cNvSpPr txBox="1"/>
          <p:nvPr/>
        </p:nvSpPr>
        <p:spPr>
          <a:xfrm>
            <a:off x="487742" y="3935896"/>
            <a:ext cx="4071006" cy="276999"/>
          </a:xfrm>
          <a:prstGeom prst="rect">
            <a:avLst/>
          </a:prstGeom>
          <a:noFill/>
        </p:spPr>
        <p:txBody>
          <a:bodyPr wrap="square" rtlCol="0">
            <a:spAutoFit/>
          </a:bodyPr>
          <a:lstStyle/>
          <a:p>
            <a:r>
              <a:rPr lang="en-GB" sz="1200" dirty="0"/>
              <a:t>Figure 17: Dogma</a:t>
            </a:r>
          </a:p>
        </p:txBody>
      </p:sp>
      <p:sp>
        <p:nvSpPr>
          <p:cNvPr id="11" name="TextBox 10">
            <a:extLst>
              <a:ext uri="{FF2B5EF4-FFF2-40B4-BE49-F238E27FC236}">
                <a16:creationId xmlns:a16="http://schemas.microsoft.com/office/drawing/2014/main" id="{93377253-2242-4F5D-8CDA-46AACB0C27E3}"/>
              </a:ext>
            </a:extLst>
          </p:cNvPr>
          <p:cNvSpPr txBox="1"/>
          <p:nvPr/>
        </p:nvSpPr>
        <p:spPr>
          <a:xfrm>
            <a:off x="487742" y="6373729"/>
            <a:ext cx="4101657" cy="276999"/>
          </a:xfrm>
          <a:prstGeom prst="rect">
            <a:avLst/>
          </a:prstGeom>
          <a:noFill/>
        </p:spPr>
        <p:txBody>
          <a:bodyPr wrap="square" rtlCol="0">
            <a:spAutoFit/>
          </a:bodyPr>
          <a:lstStyle/>
          <a:p>
            <a:r>
              <a:rPr lang="en-GB" sz="1200" dirty="0"/>
              <a:t>Figure 18: A Little Bit Of Heaven</a:t>
            </a:r>
          </a:p>
        </p:txBody>
      </p:sp>
    </p:spTree>
    <p:extLst>
      <p:ext uri="{BB962C8B-B14F-4D97-AF65-F5344CB8AC3E}">
        <p14:creationId xmlns:p14="http://schemas.microsoft.com/office/powerpoint/2010/main" val="1084859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12" name="TextBox 11">
            <a:extLst>
              <a:ext uri="{FF2B5EF4-FFF2-40B4-BE49-F238E27FC236}">
                <a16:creationId xmlns:a16="http://schemas.microsoft.com/office/drawing/2014/main" id="{365F704C-BFA8-48DA-8096-98551C5760B7}"/>
              </a:ext>
            </a:extLst>
          </p:cNvPr>
          <p:cNvSpPr txBox="1"/>
          <p:nvPr/>
        </p:nvSpPr>
        <p:spPr>
          <a:xfrm>
            <a:off x="81480" y="69574"/>
            <a:ext cx="12029039" cy="6692348"/>
          </a:xfrm>
          <a:prstGeom prst="rect">
            <a:avLst/>
          </a:prstGeom>
          <a:solidFill>
            <a:srgbClr val="580058"/>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346CCDA9-D7F4-447B-B164-BBBC460B7722}"/>
              </a:ext>
            </a:extLst>
          </p:cNvPr>
          <p:cNvSpPr txBox="1"/>
          <p:nvPr/>
        </p:nvSpPr>
        <p:spPr>
          <a:xfrm>
            <a:off x="191085" y="692650"/>
            <a:ext cx="11358503" cy="461665"/>
          </a:xfrm>
          <a:prstGeom prst="rect">
            <a:avLst/>
          </a:prstGeom>
          <a:noFill/>
        </p:spPr>
        <p:txBody>
          <a:bodyPr wrap="square" rtlCol="0">
            <a:spAutoFit/>
          </a:bodyPr>
          <a:lstStyle/>
          <a:p>
            <a:r>
              <a:rPr lang="en-GB" sz="2400" dirty="0">
                <a:solidFill>
                  <a:schemeClr val="accent5">
                    <a:lumMod val="20000"/>
                    <a:lumOff val="80000"/>
                  </a:schemeClr>
                </a:solidFill>
              </a:rPr>
              <a:t>Film: Women as supernatural creatures</a:t>
            </a:r>
          </a:p>
        </p:txBody>
      </p:sp>
      <p:sp>
        <p:nvSpPr>
          <p:cNvPr id="3" name="TextBox 2">
            <a:extLst>
              <a:ext uri="{FF2B5EF4-FFF2-40B4-BE49-F238E27FC236}">
                <a16:creationId xmlns:a16="http://schemas.microsoft.com/office/drawing/2014/main" id="{63FD0AE6-B76C-48A4-AF78-308E6DADBBA9}"/>
              </a:ext>
            </a:extLst>
          </p:cNvPr>
          <p:cNvSpPr txBox="1"/>
          <p:nvPr/>
        </p:nvSpPr>
        <p:spPr>
          <a:xfrm>
            <a:off x="191085" y="1042184"/>
            <a:ext cx="11581218" cy="1754326"/>
          </a:xfrm>
          <a:prstGeom prst="rect">
            <a:avLst/>
          </a:prstGeom>
          <a:noFill/>
        </p:spPr>
        <p:txBody>
          <a:bodyPr wrap="square" rtlCol="0">
            <a:spAutoFit/>
          </a:bodyPr>
          <a:lstStyle/>
          <a:p>
            <a:pPr algn="just"/>
            <a:r>
              <a:rPr lang="en-GB" dirty="0">
                <a:solidFill>
                  <a:schemeClr val="accent5">
                    <a:lumMod val="20000"/>
                    <a:lumOff val="80000"/>
                  </a:schemeClr>
                </a:solidFill>
              </a:rPr>
              <a:t>Much before the Victorian times, witchcraft has been associated with being evil, satanic and considered un-Christian. Though a part of folklore, today witches, demons and devils are a big part of popular culture.</a:t>
            </a:r>
          </a:p>
          <a:p>
            <a:endParaRPr lang="en-GB" dirty="0">
              <a:solidFill>
                <a:schemeClr val="accent5">
                  <a:lumMod val="20000"/>
                  <a:lumOff val="80000"/>
                </a:schemeClr>
              </a:solidFill>
            </a:endParaRPr>
          </a:p>
          <a:p>
            <a:pPr algn="just"/>
            <a:r>
              <a:rPr lang="en-GB" dirty="0">
                <a:solidFill>
                  <a:schemeClr val="accent5">
                    <a:lumMod val="20000"/>
                    <a:lumOff val="80000"/>
                  </a:schemeClr>
                </a:solidFill>
              </a:rPr>
              <a:t>To be a witch can be empowering in a world where women are often powerless. Rejecting the status quo depicts power. Our modern way of looking at witches can be liberating for many women. </a:t>
            </a:r>
          </a:p>
          <a:p>
            <a:endParaRPr lang="en-GB" dirty="0">
              <a:solidFill>
                <a:schemeClr val="accent5">
                  <a:lumMod val="20000"/>
                  <a:lumOff val="80000"/>
                </a:schemeClr>
              </a:solidFill>
            </a:endParaRPr>
          </a:p>
        </p:txBody>
      </p:sp>
      <p:sp>
        <p:nvSpPr>
          <p:cNvPr id="7" name="TextBox 6">
            <a:extLst>
              <a:ext uri="{FF2B5EF4-FFF2-40B4-BE49-F238E27FC236}">
                <a16:creationId xmlns:a16="http://schemas.microsoft.com/office/drawing/2014/main" id="{01C16F20-B446-4BF2-9EAE-6CDA95411CD0}"/>
              </a:ext>
            </a:extLst>
          </p:cNvPr>
          <p:cNvSpPr txBox="1"/>
          <p:nvPr/>
        </p:nvSpPr>
        <p:spPr>
          <a:xfrm>
            <a:off x="6325124" y="4055478"/>
            <a:ext cx="3002104" cy="646331"/>
          </a:xfrm>
          <a:prstGeom prst="rect">
            <a:avLst/>
          </a:prstGeom>
          <a:noFill/>
        </p:spPr>
        <p:txBody>
          <a:bodyPr wrap="square" rtlCol="0">
            <a:spAutoFit/>
          </a:bodyPr>
          <a:lstStyle/>
          <a:p>
            <a:r>
              <a:rPr lang="en-GB" dirty="0">
                <a:solidFill>
                  <a:schemeClr val="accent5">
                    <a:lumMod val="20000"/>
                    <a:lumOff val="80000"/>
                  </a:schemeClr>
                </a:solidFill>
              </a:rPr>
              <a:t>Succubus: demons change </a:t>
            </a:r>
          </a:p>
          <a:p>
            <a:r>
              <a:rPr lang="en-GB" dirty="0">
                <a:solidFill>
                  <a:schemeClr val="accent5">
                    <a:lumMod val="20000"/>
                    <a:lumOff val="80000"/>
                  </a:schemeClr>
                </a:solidFill>
              </a:rPr>
              <a:t>shape as seductress women</a:t>
            </a:r>
          </a:p>
        </p:txBody>
      </p:sp>
      <p:sp>
        <p:nvSpPr>
          <p:cNvPr id="16" name="TextBox 15">
            <a:extLst>
              <a:ext uri="{FF2B5EF4-FFF2-40B4-BE49-F238E27FC236}">
                <a16:creationId xmlns:a16="http://schemas.microsoft.com/office/drawing/2014/main" id="{E308613C-3805-4E0A-B2AF-606B8503718F}"/>
              </a:ext>
            </a:extLst>
          </p:cNvPr>
          <p:cNvSpPr txBox="1"/>
          <p:nvPr/>
        </p:nvSpPr>
        <p:spPr>
          <a:xfrm>
            <a:off x="332529" y="2509359"/>
            <a:ext cx="2359935" cy="2173847"/>
          </a:xfrm>
          <a:prstGeom prst="rect">
            <a:avLst/>
          </a:prstGeom>
          <a:solidFill>
            <a:schemeClr val="accent5">
              <a:lumMod val="20000"/>
              <a:lumOff val="80000"/>
            </a:schemeClr>
          </a:solidFill>
        </p:spPr>
        <p:txBody>
          <a:bodyPr wrap="square" rtlCol="0">
            <a:spAutoFit/>
          </a:bodyPr>
          <a:lstStyle/>
          <a:p>
            <a:endParaRPr lang="en-GB" dirty="0"/>
          </a:p>
        </p:txBody>
      </p:sp>
      <p:sp>
        <p:nvSpPr>
          <p:cNvPr id="18" name="TextBox 17">
            <a:extLst>
              <a:ext uri="{FF2B5EF4-FFF2-40B4-BE49-F238E27FC236}">
                <a16:creationId xmlns:a16="http://schemas.microsoft.com/office/drawing/2014/main" id="{15189FF2-DE1B-4E89-8C3E-1CCC07987401}"/>
              </a:ext>
            </a:extLst>
          </p:cNvPr>
          <p:cNvSpPr txBox="1"/>
          <p:nvPr/>
        </p:nvSpPr>
        <p:spPr>
          <a:xfrm>
            <a:off x="191085" y="4803180"/>
            <a:ext cx="11800430" cy="2031325"/>
          </a:xfrm>
          <a:prstGeom prst="rect">
            <a:avLst/>
          </a:prstGeom>
          <a:noFill/>
        </p:spPr>
        <p:txBody>
          <a:bodyPr wrap="square" rtlCol="0">
            <a:spAutoFit/>
          </a:bodyPr>
          <a:lstStyle/>
          <a:p>
            <a:pPr algn="just"/>
            <a:r>
              <a:rPr lang="en-GB" dirty="0">
                <a:solidFill>
                  <a:schemeClr val="accent5">
                    <a:lumMod val="20000"/>
                    <a:lumOff val="80000"/>
                  </a:schemeClr>
                </a:solidFill>
              </a:rPr>
              <a:t>Hollywood uses women as supernatural creatures to convey feminism and female empowerment. The Sexually liberated women, portrayed as seductress supernatural females in films, are linked to the classic interpretation of the folklore on witches and demons. Even when the portrayal of the witch is positive in the media, the undertones of evil, immoral, un-Christian and unreligious elements resonate and remain. The Succubus demons change shape as seductress women. To break the mould in a patriarchal society is difficult. The Good and Bad witch represents double standards. Movies that allegedly support equality may still contain understated patriarchal bigotry to minority groupings.</a:t>
            </a:r>
          </a:p>
          <a:p>
            <a:endParaRPr lang="en-GB" dirty="0"/>
          </a:p>
        </p:txBody>
      </p:sp>
      <p:pic>
        <p:nvPicPr>
          <p:cNvPr id="9" name="Picture 8" descr="A close up of a black background&#10;&#10;Description automatically generated">
            <a:extLst>
              <a:ext uri="{FF2B5EF4-FFF2-40B4-BE49-F238E27FC236}">
                <a16:creationId xmlns:a16="http://schemas.microsoft.com/office/drawing/2014/main" id="{94B25819-B9DE-4F61-999A-11F72DBE77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659" y="2477233"/>
            <a:ext cx="1320071" cy="1951410"/>
          </a:xfrm>
          <a:prstGeom prst="rect">
            <a:avLst/>
          </a:prstGeom>
        </p:spPr>
      </p:pic>
      <p:pic>
        <p:nvPicPr>
          <p:cNvPr id="5" name="Picture 4">
            <a:extLst>
              <a:ext uri="{FF2B5EF4-FFF2-40B4-BE49-F238E27FC236}">
                <a16:creationId xmlns:a16="http://schemas.microsoft.com/office/drawing/2014/main" id="{18A2BE4A-90B2-4570-8944-71F3B6133ACB}"/>
              </a:ext>
            </a:extLst>
          </p:cNvPr>
          <p:cNvPicPr>
            <a:picLocks noChangeAspect="1"/>
          </p:cNvPicPr>
          <p:nvPr/>
        </p:nvPicPr>
        <p:blipFill>
          <a:blip r:embed="rId3"/>
          <a:stretch>
            <a:fillRect/>
          </a:stretch>
        </p:blipFill>
        <p:spPr>
          <a:xfrm>
            <a:off x="1662430" y="2495836"/>
            <a:ext cx="1363842" cy="1951409"/>
          </a:xfrm>
          <a:prstGeom prst="rect">
            <a:avLst/>
          </a:prstGeom>
        </p:spPr>
      </p:pic>
      <p:sp>
        <p:nvSpPr>
          <p:cNvPr id="19" name="TextBox 18">
            <a:extLst>
              <a:ext uri="{FF2B5EF4-FFF2-40B4-BE49-F238E27FC236}">
                <a16:creationId xmlns:a16="http://schemas.microsoft.com/office/drawing/2014/main" id="{20CFF2DF-1C32-40BF-8DF3-281414DF96D4}"/>
              </a:ext>
            </a:extLst>
          </p:cNvPr>
          <p:cNvSpPr txBox="1"/>
          <p:nvPr/>
        </p:nvSpPr>
        <p:spPr>
          <a:xfrm>
            <a:off x="419697" y="4424810"/>
            <a:ext cx="2374406" cy="276999"/>
          </a:xfrm>
          <a:prstGeom prst="rect">
            <a:avLst/>
          </a:prstGeom>
          <a:noFill/>
        </p:spPr>
        <p:txBody>
          <a:bodyPr wrap="square" rtlCol="0">
            <a:spAutoFit/>
          </a:bodyPr>
          <a:lstStyle/>
          <a:p>
            <a:r>
              <a:rPr lang="en-GB" sz="1200" dirty="0"/>
              <a:t>Figure 19: Maleficent</a:t>
            </a:r>
          </a:p>
        </p:txBody>
      </p:sp>
      <p:sp>
        <p:nvSpPr>
          <p:cNvPr id="22" name="TextBox 21">
            <a:extLst>
              <a:ext uri="{FF2B5EF4-FFF2-40B4-BE49-F238E27FC236}">
                <a16:creationId xmlns:a16="http://schemas.microsoft.com/office/drawing/2014/main" id="{8E87CF1A-EC56-4F96-864D-0A623ABE6AF9}"/>
              </a:ext>
            </a:extLst>
          </p:cNvPr>
          <p:cNvSpPr txBox="1"/>
          <p:nvPr/>
        </p:nvSpPr>
        <p:spPr>
          <a:xfrm>
            <a:off x="2975740" y="3075718"/>
            <a:ext cx="1293265" cy="369332"/>
          </a:xfrm>
          <a:prstGeom prst="rect">
            <a:avLst/>
          </a:prstGeom>
          <a:noFill/>
        </p:spPr>
        <p:txBody>
          <a:bodyPr wrap="square" rtlCol="0">
            <a:spAutoFit/>
          </a:bodyPr>
          <a:lstStyle/>
          <a:p>
            <a:r>
              <a:rPr lang="en-GB" dirty="0">
                <a:solidFill>
                  <a:schemeClr val="accent5">
                    <a:lumMod val="20000"/>
                    <a:lumOff val="80000"/>
                  </a:schemeClr>
                </a:solidFill>
              </a:rPr>
              <a:t>Maleficent</a:t>
            </a:r>
          </a:p>
        </p:txBody>
      </p:sp>
      <p:sp>
        <p:nvSpPr>
          <p:cNvPr id="25" name="TextBox 24">
            <a:extLst>
              <a:ext uri="{FF2B5EF4-FFF2-40B4-BE49-F238E27FC236}">
                <a16:creationId xmlns:a16="http://schemas.microsoft.com/office/drawing/2014/main" id="{FE18EB86-0367-4D9F-B578-45EFF4C1F7B6}"/>
              </a:ext>
            </a:extLst>
          </p:cNvPr>
          <p:cNvSpPr txBox="1"/>
          <p:nvPr/>
        </p:nvSpPr>
        <p:spPr>
          <a:xfrm>
            <a:off x="9141718" y="2495836"/>
            <a:ext cx="2359935" cy="2173847"/>
          </a:xfrm>
          <a:prstGeom prst="rect">
            <a:avLst/>
          </a:prstGeom>
          <a:solidFill>
            <a:schemeClr val="accent5">
              <a:lumMod val="20000"/>
              <a:lumOff val="80000"/>
            </a:schemeClr>
          </a:solidFill>
        </p:spPr>
        <p:txBody>
          <a:bodyPr wrap="square" rtlCol="0">
            <a:spAutoFit/>
          </a:bodyPr>
          <a:lstStyle/>
          <a:p>
            <a:endParaRPr lang="en-GB" dirty="0"/>
          </a:p>
        </p:txBody>
      </p:sp>
      <p:pic>
        <p:nvPicPr>
          <p:cNvPr id="14" name="Picture 13" descr="A picture containing indoor, floor, sitting, wall&#10;&#10;Description automatically generated">
            <a:extLst>
              <a:ext uri="{FF2B5EF4-FFF2-40B4-BE49-F238E27FC236}">
                <a16:creationId xmlns:a16="http://schemas.microsoft.com/office/drawing/2014/main" id="{F89672DA-B756-41CE-8F3A-AEFAC7DFA4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35568" y="2713413"/>
            <a:ext cx="1590972" cy="1675035"/>
          </a:xfrm>
          <a:prstGeom prst="rect">
            <a:avLst/>
          </a:prstGeom>
        </p:spPr>
      </p:pic>
      <p:sp>
        <p:nvSpPr>
          <p:cNvPr id="21" name="TextBox 20">
            <a:extLst>
              <a:ext uri="{FF2B5EF4-FFF2-40B4-BE49-F238E27FC236}">
                <a16:creationId xmlns:a16="http://schemas.microsoft.com/office/drawing/2014/main" id="{FE53EC80-A2E0-40FB-A121-F1E1B304B120}"/>
              </a:ext>
            </a:extLst>
          </p:cNvPr>
          <p:cNvSpPr txBox="1"/>
          <p:nvPr/>
        </p:nvSpPr>
        <p:spPr>
          <a:xfrm>
            <a:off x="9153236" y="4311977"/>
            <a:ext cx="2464357" cy="369332"/>
          </a:xfrm>
          <a:prstGeom prst="rect">
            <a:avLst/>
          </a:prstGeom>
          <a:noFill/>
        </p:spPr>
        <p:txBody>
          <a:bodyPr wrap="square" rtlCol="0">
            <a:spAutoFit/>
          </a:bodyPr>
          <a:lstStyle/>
          <a:p>
            <a:r>
              <a:rPr lang="en-GB" sz="1200" dirty="0"/>
              <a:t>Figure 20</a:t>
            </a:r>
            <a:r>
              <a:rPr lang="en-GB" dirty="0"/>
              <a:t>: </a:t>
            </a:r>
            <a:r>
              <a:rPr lang="en-GB" sz="1200" dirty="0"/>
              <a:t>Succubus</a:t>
            </a:r>
            <a:r>
              <a:rPr lang="en-GB" dirty="0"/>
              <a:t> </a:t>
            </a:r>
          </a:p>
        </p:txBody>
      </p:sp>
      <mc:AlternateContent xmlns:mc="http://schemas.openxmlformats.org/markup-compatibility/2006">
        <mc:Choice xmlns:am3d="http://schemas.microsoft.com/office/drawing/2017/model3d" Requires="am3d">
          <p:graphicFrame>
            <p:nvGraphicFramePr>
              <p:cNvPr id="26" name="3D Model 25">
                <a:extLst>
                  <a:ext uri="{FF2B5EF4-FFF2-40B4-BE49-F238E27FC236}">
                    <a16:creationId xmlns:a16="http://schemas.microsoft.com/office/drawing/2014/main" id="{E09074B4-A620-482C-86B8-71B26019C003}"/>
                  </a:ext>
                </a:extLst>
              </p:cNvPr>
              <p:cNvGraphicFramePr>
                <a:graphicFrameLocks noChangeAspect="1"/>
              </p:cNvGraphicFramePr>
              <p:nvPr>
                <p:extLst>
                  <p:ext uri="{D42A27DB-BD31-4B8C-83A1-F6EECF244321}">
                    <p14:modId xmlns:p14="http://schemas.microsoft.com/office/powerpoint/2010/main" val="4191650430"/>
                  </p:ext>
                </p:extLst>
              </p:nvPr>
            </p:nvGraphicFramePr>
            <p:xfrm>
              <a:off x="2027338" y="175620"/>
              <a:ext cx="8127924" cy="612000"/>
            </p:xfrm>
            <a:graphic>
              <a:graphicData uri="http://schemas.microsoft.com/office/drawing/2017/model3d">
                <am3d:model3d r:embed="rId5">
                  <am3d:spPr>
                    <a:xfrm>
                      <a:off x="0" y="0"/>
                      <a:ext cx="8127924" cy="612000"/>
                    </a:xfrm>
                    <a:prstGeom prst="rect">
                      <a:avLst/>
                    </a:prstGeom>
                  </am3d:spPr>
                  <am3d:camera>
                    <am3d:pos x="0" y="0" z="47222963"/>
                    <am3d:up dx="0" dy="36000000" dz="0"/>
                    <am3d:lookAt x="0" y="0" z="0"/>
                    <am3d:perspective fov="2700000"/>
                  </am3d:camera>
                  <am3d:trans>
                    <am3d:meterPerModelUnit n="1337622" d="1000000"/>
                    <am3d:preTrans dx="1314524" dy="528671" dz="-34230070"/>
                    <am3d:scale>
                      <am3d:sx n="1000000" d="1000000"/>
                      <am3d:sy n="1000000" d="1000000"/>
                      <am3d:sz n="1000000" d="1000000"/>
                    </am3d:scale>
                    <am3d:rot/>
                    <am3d:postTrans dx="0" dy="0" dz="0"/>
                  </am3d:trans>
                  <am3d:raster rName="Office3DRenderer" rVer="16.0.8326">
                    <am3d:blip r:embed="rId6"/>
                  </am3d:raster>
                  <am3d:objViewport viewportSz="867753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6" name="3D Model 25">
                <a:extLst>
                  <a:ext uri="{FF2B5EF4-FFF2-40B4-BE49-F238E27FC236}">
                    <a16:creationId xmlns:a16="http://schemas.microsoft.com/office/drawing/2014/main" id="{E09074B4-A620-482C-86B8-71B26019C003}"/>
                  </a:ext>
                </a:extLst>
              </p:cNvPr>
              <p:cNvPicPr>
                <a:picLocks noGrp="1" noRot="1" noChangeAspect="1" noMove="1" noResize="1" noEditPoints="1" noAdjustHandles="1" noChangeArrowheads="1" noChangeShapeType="1" noCrop="1"/>
              </p:cNvPicPr>
              <p:nvPr/>
            </p:nvPicPr>
            <p:blipFill>
              <a:blip r:embed="rId6"/>
              <a:stretch>
                <a:fillRect/>
              </a:stretch>
            </p:blipFill>
            <p:spPr>
              <a:xfrm>
                <a:off x="2027338" y="175620"/>
                <a:ext cx="8127924" cy="612000"/>
              </a:xfrm>
              <a:prstGeom prst="rect">
                <a:avLst/>
              </a:prstGeom>
            </p:spPr>
          </p:pic>
        </mc:Fallback>
      </mc:AlternateContent>
    </p:spTree>
    <p:extLst>
      <p:ext uri="{BB962C8B-B14F-4D97-AF65-F5344CB8AC3E}">
        <p14:creationId xmlns:p14="http://schemas.microsoft.com/office/powerpoint/2010/main" val="4821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6F91709F-5FFB-4161-8624-72ED97BF50DD}"/>
              </a:ext>
            </a:extLst>
          </p:cNvPr>
          <p:cNvSpPr txBox="1"/>
          <p:nvPr/>
        </p:nvSpPr>
        <p:spPr>
          <a:xfrm>
            <a:off x="81478" y="82826"/>
            <a:ext cx="12029039" cy="6692348"/>
          </a:xfrm>
          <a:prstGeom prst="rect">
            <a:avLst/>
          </a:prstGeom>
          <a:solidFill>
            <a:srgbClr val="580058"/>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346CCDA9-D7F4-447B-B164-BBBC460B7722}"/>
              </a:ext>
            </a:extLst>
          </p:cNvPr>
          <p:cNvSpPr txBox="1"/>
          <p:nvPr/>
        </p:nvSpPr>
        <p:spPr>
          <a:xfrm>
            <a:off x="3669958" y="1136092"/>
            <a:ext cx="7747271" cy="4893647"/>
          </a:xfrm>
          <a:prstGeom prst="rect">
            <a:avLst/>
          </a:prstGeom>
          <a:noFill/>
        </p:spPr>
        <p:txBody>
          <a:bodyPr wrap="square" rtlCol="0">
            <a:spAutoFit/>
          </a:bodyPr>
          <a:lstStyle/>
          <a:p>
            <a:r>
              <a:rPr lang="en-GB" sz="2400" dirty="0">
                <a:solidFill>
                  <a:schemeClr val="accent5">
                    <a:lumMod val="20000"/>
                    <a:lumOff val="80000"/>
                  </a:schemeClr>
                </a:solidFill>
              </a:rPr>
              <a:t>               </a:t>
            </a:r>
          </a:p>
          <a:p>
            <a:r>
              <a:rPr lang="en-GB" b="1" dirty="0">
                <a:solidFill>
                  <a:schemeClr val="accent5">
                    <a:lumMod val="20000"/>
                    <a:lumOff val="80000"/>
                  </a:schemeClr>
                </a:solidFill>
              </a:rPr>
              <a:t>Influence of Feminism in Religion: </a:t>
            </a:r>
          </a:p>
          <a:p>
            <a:pPr algn="just"/>
            <a:r>
              <a:rPr lang="en-GB" dirty="0">
                <a:solidFill>
                  <a:schemeClr val="accent5">
                    <a:lumMod val="20000"/>
                    <a:lumOff val="80000"/>
                  </a:schemeClr>
                </a:solidFill>
              </a:rPr>
              <a:t>Gender inequality is being scrutinised within religion today. Religion is entwined with society, and the move to allow women to be ordained as rabbi’s and priests are more prevalent. It is  becoming a part of popular culture, but the change is slow. With gender inequalities prevailing in religion, the question is, does freedom of religion protect these old doctrines.</a:t>
            </a:r>
            <a:r>
              <a:rPr lang="en-GB" baseline="70000" dirty="0">
                <a:solidFill>
                  <a:schemeClr val="accent5">
                    <a:lumMod val="20000"/>
                    <a:lumOff val="80000"/>
                  </a:schemeClr>
                </a:solidFill>
              </a:rPr>
              <a:t>1</a:t>
            </a:r>
          </a:p>
          <a:p>
            <a:endParaRPr lang="en-GB" dirty="0">
              <a:solidFill>
                <a:schemeClr val="accent5">
                  <a:lumMod val="20000"/>
                  <a:lumOff val="80000"/>
                </a:schemeClr>
              </a:solidFill>
            </a:endParaRPr>
          </a:p>
          <a:p>
            <a:pPr algn="just"/>
            <a:r>
              <a:rPr lang="en-GB" dirty="0">
                <a:solidFill>
                  <a:schemeClr val="accent5">
                    <a:lumMod val="20000"/>
                    <a:lumOff val="80000"/>
                  </a:schemeClr>
                </a:solidFill>
              </a:rPr>
              <a:t>Archbishop of Canterbury (1093 to 1109) talked of God as “Christ, my Mother”.</a:t>
            </a:r>
            <a:r>
              <a:rPr lang="en-GB" baseline="70000" dirty="0">
                <a:solidFill>
                  <a:schemeClr val="accent5">
                    <a:lumMod val="20000"/>
                    <a:lumOff val="80000"/>
                  </a:schemeClr>
                </a:solidFill>
              </a:rPr>
              <a:t>2</a:t>
            </a:r>
            <a:r>
              <a:rPr lang="en-GB" dirty="0">
                <a:solidFill>
                  <a:schemeClr val="accent5">
                    <a:lumMod val="20000"/>
                    <a:lumOff val="80000"/>
                  </a:schemeClr>
                </a:solidFill>
              </a:rPr>
              <a:t> In 2015 the Church of England found female bishops campaigning for more expansive language and imagery. The Rev Emma Percy, a member of  “Women and the Church” called for more inclusive language. The group successfully campaigned for the ordination of female bishops. </a:t>
            </a:r>
            <a:r>
              <a:rPr lang="en-GB" baseline="70000" dirty="0">
                <a:solidFill>
                  <a:schemeClr val="accent5">
                    <a:lumMod val="20000"/>
                    <a:lumOff val="80000"/>
                  </a:schemeClr>
                </a:solidFill>
              </a:rPr>
              <a:t>3 </a:t>
            </a:r>
          </a:p>
          <a:p>
            <a:endParaRPr lang="en-GB" dirty="0">
              <a:solidFill>
                <a:schemeClr val="accent5">
                  <a:lumMod val="20000"/>
                  <a:lumOff val="80000"/>
                </a:schemeClr>
              </a:solidFill>
            </a:endParaRPr>
          </a:p>
          <a:p>
            <a:r>
              <a:rPr lang="en-GB" dirty="0">
                <a:solidFill>
                  <a:schemeClr val="accent5">
                    <a:lumMod val="20000"/>
                    <a:lumOff val="80000"/>
                  </a:schemeClr>
                </a:solidFill>
              </a:rPr>
              <a:t>Influence of Religion on Feminism: Some feminists believe it is not possible to be a feminist and religious. </a:t>
            </a:r>
          </a:p>
          <a:p>
            <a:endParaRPr lang="en-GB" dirty="0">
              <a:solidFill>
                <a:schemeClr val="accent5">
                  <a:lumMod val="20000"/>
                  <a:lumOff val="80000"/>
                </a:schemeClr>
              </a:solidFill>
            </a:endParaRPr>
          </a:p>
        </p:txBody>
      </p:sp>
      <p:sp>
        <p:nvSpPr>
          <p:cNvPr id="8" name="TextBox 7">
            <a:extLst>
              <a:ext uri="{FF2B5EF4-FFF2-40B4-BE49-F238E27FC236}">
                <a16:creationId xmlns:a16="http://schemas.microsoft.com/office/drawing/2014/main" id="{5BB32B60-320A-4E86-AD0F-DC58425CC811}"/>
              </a:ext>
            </a:extLst>
          </p:cNvPr>
          <p:cNvSpPr txBox="1"/>
          <p:nvPr/>
        </p:nvSpPr>
        <p:spPr>
          <a:xfrm>
            <a:off x="159025" y="1580819"/>
            <a:ext cx="3180523" cy="4448920"/>
          </a:xfrm>
          <a:prstGeom prst="rect">
            <a:avLst/>
          </a:prstGeom>
          <a:solidFill>
            <a:schemeClr val="accent5">
              <a:lumMod val="20000"/>
              <a:lumOff val="80000"/>
            </a:schemeClr>
          </a:solidFill>
        </p:spPr>
        <p:txBody>
          <a:bodyPr wrap="square" rtlCol="0">
            <a:spAutoFit/>
          </a:bodyPr>
          <a:lstStyle/>
          <a:p>
            <a:endParaRPr lang="en-GB" dirty="0"/>
          </a:p>
        </p:txBody>
      </p:sp>
      <p:pic>
        <p:nvPicPr>
          <p:cNvPr id="10" name="Picture 9" descr="A person wearing a suit and tie&#10;&#10;Description automatically generated">
            <a:extLst>
              <a:ext uri="{FF2B5EF4-FFF2-40B4-BE49-F238E27FC236}">
                <a16:creationId xmlns:a16="http://schemas.microsoft.com/office/drawing/2014/main" id="{58B783C7-F2D6-4490-8FD3-5E6B72D6ED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991" y="3967069"/>
            <a:ext cx="2548294" cy="1491571"/>
          </a:xfrm>
          <a:prstGeom prst="rect">
            <a:avLst/>
          </a:prstGeom>
        </p:spPr>
      </p:pic>
      <p:pic>
        <p:nvPicPr>
          <p:cNvPr id="11" name="Picture 10" descr="A person standing in front of a mirror posing for the camera&#10;&#10;Description automatically generated">
            <a:extLst>
              <a:ext uri="{FF2B5EF4-FFF2-40B4-BE49-F238E27FC236}">
                <a16:creationId xmlns:a16="http://schemas.microsoft.com/office/drawing/2014/main" id="{9EEAB487-71C5-4711-89F1-737B6E083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991" y="1721350"/>
            <a:ext cx="2663687" cy="1493512"/>
          </a:xfrm>
          <a:prstGeom prst="rect">
            <a:avLst/>
          </a:prstGeom>
        </p:spPr>
      </p:pic>
      <mc:AlternateContent xmlns:mc="http://schemas.openxmlformats.org/markup-compatibility/2006" xmlns:am3d="http://schemas.microsoft.com/office/drawing/2017/model3d">
        <mc:Choice Requires="am3d">
          <p:graphicFrame>
            <p:nvGraphicFramePr>
              <p:cNvPr id="3" name="3D Model 2">
                <a:extLst>
                  <a:ext uri="{FF2B5EF4-FFF2-40B4-BE49-F238E27FC236}">
                    <a16:creationId xmlns:a16="http://schemas.microsoft.com/office/drawing/2014/main" id="{AD8DACA6-840A-4120-B519-7763FB9515B2}"/>
                  </a:ext>
                </a:extLst>
              </p:cNvPr>
              <p:cNvGraphicFramePr>
                <a:graphicFrameLocks noChangeAspect="1"/>
              </p:cNvGraphicFramePr>
              <p:nvPr>
                <p:extLst/>
              </p:nvPr>
            </p:nvGraphicFramePr>
            <p:xfrm>
              <a:off x="856246" y="502774"/>
              <a:ext cx="10479505" cy="684000"/>
            </p:xfrm>
            <a:graphic>
              <a:graphicData uri="http://schemas.microsoft.com/office/drawing/2017/model3d">
                <am3d:model3d r:embed="rId4">
                  <am3d:spPr>
                    <a:xfrm>
                      <a:off x="0" y="0"/>
                      <a:ext cx="10479505" cy="684000"/>
                    </a:xfrm>
                    <a:prstGeom prst="rect">
                      <a:avLst/>
                    </a:prstGeom>
                  </am3d:spPr>
                  <am3d:camera>
                    <am3d:pos x="0" y="0" z="47171555"/>
                    <am3d:up dx="0" dy="36000000" dz="0"/>
                    <am3d:lookAt x="0" y="0" z="0"/>
                    <am3d:perspective fov="2700000"/>
                  </am3d:camera>
                  <am3d:trans>
                    <am3d:meterPerModelUnit n="1075939" d="1000000"/>
                    <am3d:preTrans dx="633436" dy="-883224" dz="-9683810"/>
                    <am3d:scale>
                      <am3d:sx n="1000000" d="1000000"/>
                      <am3d:sy n="1000000" d="1000000"/>
                      <am3d:sz n="1000000" d="1000000"/>
                    </am3d:scale>
                    <am3d:rot/>
                    <am3d:postTrans dx="0" dy="0" dz="0"/>
                  </am3d:trans>
                  <am3d:raster rName="Office3DRenderer" rVer="16.0.8326">
                    <am3d:blip r:embed="rId5"/>
                  </am3d:raster>
                  <am3d:objViewport viewportSz="1121311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3" name="3D Model 2">
                <a:extLst>
                  <a:ext uri="{FF2B5EF4-FFF2-40B4-BE49-F238E27FC236}">
                    <a16:creationId xmlns:a16="http://schemas.microsoft.com/office/drawing/2014/main" id="{AD8DACA6-840A-4120-B519-7763FB9515B2}"/>
                  </a:ext>
                </a:extLst>
              </p:cNvPr>
              <p:cNvPicPr>
                <a:picLocks noGrp="1" noRot="1" noChangeAspect="1" noMove="1" noResize="1" noEditPoints="1" noAdjustHandles="1" noChangeArrowheads="1" noChangeShapeType="1" noCrop="1"/>
              </p:cNvPicPr>
              <p:nvPr/>
            </p:nvPicPr>
            <p:blipFill>
              <a:blip r:embed="rId6"/>
              <a:stretch>
                <a:fillRect/>
              </a:stretch>
            </p:blipFill>
            <p:spPr>
              <a:xfrm>
                <a:off x="856246" y="502774"/>
                <a:ext cx="10479505" cy="684000"/>
              </a:xfrm>
              <a:prstGeom prst="rect">
                <a:avLst/>
              </a:prstGeom>
            </p:spPr>
          </p:pic>
        </mc:Fallback>
      </mc:AlternateContent>
      <p:sp>
        <p:nvSpPr>
          <p:cNvPr id="5" name="TextBox 4">
            <a:extLst>
              <a:ext uri="{FF2B5EF4-FFF2-40B4-BE49-F238E27FC236}">
                <a16:creationId xmlns:a16="http://schemas.microsoft.com/office/drawing/2014/main" id="{9D3E53A5-1317-4161-9646-68B8BB601219}"/>
              </a:ext>
            </a:extLst>
          </p:cNvPr>
          <p:cNvSpPr txBox="1"/>
          <p:nvPr/>
        </p:nvSpPr>
        <p:spPr>
          <a:xfrm>
            <a:off x="326991" y="3429000"/>
            <a:ext cx="2548294" cy="276999"/>
          </a:xfrm>
          <a:prstGeom prst="rect">
            <a:avLst/>
          </a:prstGeom>
          <a:noFill/>
        </p:spPr>
        <p:txBody>
          <a:bodyPr wrap="square" rtlCol="0">
            <a:spAutoFit/>
          </a:bodyPr>
          <a:lstStyle/>
          <a:p>
            <a:r>
              <a:rPr lang="en-GB" sz="1200" dirty="0"/>
              <a:t>Figure 21: Rabbi Johanna Hershenson </a:t>
            </a:r>
          </a:p>
        </p:txBody>
      </p:sp>
      <p:sp>
        <p:nvSpPr>
          <p:cNvPr id="12" name="TextBox 11">
            <a:extLst>
              <a:ext uri="{FF2B5EF4-FFF2-40B4-BE49-F238E27FC236}">
                <a16:creationId xmlns:a16="http://schemas.microsoft.com/office/drawing/2014/main" id="{E4B3E929-1671-4EA9-A18C-9F847E8D9743}"/>
              </a:ext>
            </a:extLst>
          </p:cNvPr>
          <p:cNvSpPr txBox="1"/>
          <p:nvPr/>
        </p:nvSpPr>
        <p:spPr>
          <a:xfrm>
            <a:off x="326991" y="5554417"/>
            <a:ext cx="2763945" cy="276999"/>
          </a:xfrm>
          <a:prstGeom prst="rect">
            <a:avLst/>
          </a:prstGeom>
          <a:noFill/>
        </p:spPr>
        <p:txBody>
          <a:bodyPr wrap="square" rtlCol="0">
            <a:spAutoFit/>
          </a:bodyPr>
          <a:lstStyle/>
          <a:p>
            <a:r>
              <a:rPr lang="en-GB" sz="1200" dirty="0"/>
              <a:t>Figure 22: Rev Libby Lane </a:t>
            </a:r>
          </a:p>
        </p:txBody>
      </p:sp>
      <p:sp>
        <p:nvSpPr>
          <p:cNvPr id="13" name="Footer Placeholder 12">
            <a:extLst>
              <a:ext uri="{FF2B5EF4-FFF2-40B4-BE49-F238E27FC236}">
                <a16:creationId xmlns:a16="http://schemas.microsoft.com/office/drawing/2014/main" id="{118492A4-B4AC-4339-95A7-99E9F090519D}"/>
              </a:ext>
            </a:extLst>
          </p:cNvPr>
          <p:cNvSpPr>
            <a:spLocks noGrp="1"/>
          </p:cNvSpPr>
          <p:nvPr>
            <p:ph type="ftr" sz="quarter" idx="11"/>
          </p:nvPr>
        </p:nvSpPr>
        <p:spPr>
          <a:xfrm>
            <a:off x="159025" y="6028439"/>
            <a:ext cx="11781183" cy="684000"/>
          </a:xfrm>
        </p:spPr>
        <p:txBody>
          <a:bodyPr/>
          <a:lstStyle/>
          <a:p>
            <a:pPr marL="228600" indent="-228600" algn="l">
              <a:buAutoNum type="arabicPeriod"/>
            </a:pPr>
            <a:endParaRPr lang="en-GB" dirty="0"/>
          </a:p>
          <a:p>
            <a:pPr marL="228600" indent="-228600" algn="l">
              <a:buAutoNum type="arabicPeriod"/>
            </a:pPr>
            <a:r>
              <a:rPr lang="en-GB" dirty="0"/>
              <a:t>Arwa Madhavi, 'God is a Woman: Ariana Grande taps into a long history of a female Lord', The Guardian, 13, July 2018, [https://www.theguardian.com/music/2018/jul/13/ariana-grande-god-is-a-woman-new-music-video-watch-female-lord-history], 02 June 2019</a:t>
            </a:r>
          </a:p>
          <a:p>
            <a:pPr marL="228600" indent="-228600" algn="l">
              <a:buFontTx/>
              <a:buAutoNum type="arabicPeriod"/>
            </a:pPr>
            <a:r>
              <a:rPr lang="en-GB" dirty="0"/>
              <a:t>Arwa Madhavi, 'God is a Woman, 02 June 2019</a:t>
            </a:r>
          </a:p>
          <a:p>
            <a:pPr marL="228600" indent="-228600" algn="l">
              <a:buAutoNum type="arabicPeriod"/>
            </a:pPr>
            <a:r>
              <a:rPr lang="en-GB" dirty="0"/>
              <a:t>Nadia Khomami, “Let God be a ‘she’”, The Guardian, 01 Jun 2015. https://www.theguardian.com/world/2015/jun/01/church-of-england-womens-group-bishops, 02 Jun 2019</a:t>
            </a:r>
          </a:p>
          <a:p>
            <a:pPr marL="228600" indent="-228600" algn="l">
              <a:buAutoNum type="arabicPeriod"/>
            </a:pPr>
            <a:endParaRPr lang="en-GB" dirty="0"/>
          </a:p>
        </p:txBody>
      </p:sp>
    </p:spTree>
    <p:extLst>
      <p:ext uri="{BB962C8B-B14F-4D97-AF65-F5344CB8AC3E}">
        <p14:creationId xmlns:p14="http://schemas.microsoft.com/office/powerpoint/2010/main" val="3115739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6F91709F-5FFB-4161-8624-72ED97BF50DD}"/>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mc:AlternateContent xmlns:mc="http://schemas.openxmlformats.org/markup-compatibility/2006" xmlns:am3d="http://schemas.microsoft.com/office/drawing/2017/model3d">
        <mc:Choice Requires="am3d">
          <p:graphicFrame>
            <p:nvGraphicFramePr>
              <p:cNvPr id="7" name="3D Model 6">
                <a:extLst>
                  <a:ext uri="{FF2B5EF4-FFF2-40B4-BE49-F238E27FC236}">
                    <a16:creationId xmlns:a16="http://schemas.microsoft.com/office/drawing/2014/main" id="{6D8685B2-CAF3-4057-9720-3AF8FB7D179C}"/>
                  </a:ext>
                </a:extLst>
              </p:cNvPr>
              <p:cNvGraphicFramePr>
                <a:graphicFrameLocks noChangeAspect="1"/>
              </p:cNvGraphicFramePr>
              <p:nvPr>
                <p:extLst/>
              </p:nvPr>
            </p:nvGraphicFramePr>
            <p:xfrm>
              <a:off x="4490438" y="345075"/>
              <a:ext cx="3211123" cy="863997"/>
            </p:xfrm>
            <a:graphic>
              <a:graphicData uri="http://schemas.microsoft.com/office/drawing/2017/model3d">
                <am3d:model3d r:embed="rId2">
                  <am3d:spPr>
                    <a:xfrm>
                      <a:off x="0" y="0"/>
                      <a:ext cx="3211123" cy="863997"/>
                    </a:xfrm>
                    <a:prstGeom prst="rect">
                      <a:avLst/>
                    </a:prstGeom>
                  </am3d:spPr>
                  <am3d:camera>
                    <am3d:pos x="0" y="0" z="49723485"/>
                    <am3d:up dx="0" dy="36000000" dz="0"/>
                    <am3d:lookAt x="0" y="0" z="0"/>
                    <am3d:perspective fov="2700000"/>
                  </am3d:camera>
                  <am3d:trans>
                    <am3d:meterPerModelUnit n="5794832" d="1000000"/>
                    <am3d:preTrans dx="-42295848" dy="-22101975" dz="-207897994"/>
                    <am3d:scale>
                      <am3d:sx n="1000000" d="1000000"/>
                      <am3d:sy n="1000000" d="1000000"/>
                      <am3d:sz n="1000000" d="1000000"/>
                    </am3d:scale>
                    <am3d:rot/>
                    <am3d:postTrans dx="0" dy="0" dz="0"/>
                  </am3d:trans>
                  <am3d:raster rName="Office3DRenderer" rVer="16.0.8326">
                    <am3d:blip r:embed="rId3"/>
                  </am3d:raster>
                  <am3d:objViewport viewportSz="342228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7" name="3D Model 6">
                <a:extLst>
                  <a:ext uri="{FF2B5EF4-FFF2-40B4-BE49-F238E27FC236}">
                    <a16:creationId xmlns:a16="http://schemas.microsoft.com/office/drawing/2014/main" id="{6D8685B2-CAF3-4057-9720-3AF8FB7D179C}"/>
                  </a:ext>
                </a:extLst>
              </p:cNvPr>
              <p:cNvPicPr>
                <a:picLocks noGrp="1" noRot="1" noChangeAspect="1" noMove="1" noResize="1" noEditPoints="1" noAdjustHandles="1" noChangeArrowheads="1" noChangeShapeType="1" noCrop="1"/>
              </p:cNvPicPr>
              <p:nvPr/>
            </p:nvPicPr>
            <p:blipFill>
              <a:blip r:embed="rId5"/>
              <a:stretch>
                <a:fillRect/>
              </a:stretch>
            </p:blipFill>
            <p:spPr>
              <a:xfrm>
                <a:off x="4490438" y="345075"/>
                <a:ext cx="3211123" cy="863997"/>
              </a:xfrm>
              <a:prstGeom prst="rect">
                <a:avLst/>
              </a:prstGeom>
            </p:spPr>
          </p:pic>
        </mc:Fallback>
      </mc:AlternateContent>
      <p:sp>
        <p:nvSpPr>
          <p:cNvPr id="10" name="TextBox 9">
            <a:extLst>
              <a:ext uri="{FF2B5EF4-FFF2-40B4-BE49-F238E27FC236}">
                <a16:creationId xmlns:a16="http://schemas.microsoft.com/office/drawing/2014/main" id="{6567168D-AFFB-48CE-8ED3-DF2396765905}"/>
              </a:ext>
            </a:extLst>
          </p:cNvPr>
          <p:cNvSpPr txBox="1"/>
          <p:nvPr/>
        </p:nvSpPr>
        <p:spPr>
          <a:xfrm>
            <a:off x="405619" y="2833981"/>
            <a:ext cx="11269546" cy="1384995"/>
          </a:xfrm>
          <a:prstGeom prst="rect">
            <a:avLst/>
          </a:prstGeom>
          <a:noFill/>
        </p:spPr>
        <p:txBody>
          <a:bodyPr wrap="square" rtlCol="0">
            <a:spAutoFit/>
          </a:bodyPr>
          <a:lstStyle/>
          <a:p>
            <a:pPr algn="just"/>
            <a:r>
              <a:rPr lang="en-GB" b="1" dirty="0">
                <a:solidFill>
                  <a:schemeClr val="accent5">
                    <a:lumMod val="20000"/>
                    <a:lumOff val="80000"/>
                  </a:schemeClr>
                </a:solidFill>
              </a:rPr>
              <a:t>Mary Daly </a:t>
            </a:r>
            <a:r>
              <a:rPr lang="en-GB" dirty="0">
                <a:solidFill>
                  <a:schemeClr val="accent5">
                    <a:lumMod val="20000"/>
                    <a:lumOff val="80000"/>
                  </a:schemeClr>
                </a:solidFill>
              </a:rPr>
              <a:t>(radical feminist philosopher, academic and Theologian Oct 16, 1928 – January 03, 2010) believed that a male dominated society prevails because “Where God is male then male will be God. If God is termed “father” ruling “his people” from heaven, then it is the nature of things and the divine plan that society and the universe will be male- dominated. In her book </a:t>
            </a:r>
            <a:r>
              <a:rPr lang="en-GB" i="1" dirty="0">
                <a:solidFill>
                  <a:schemeClr val="accent5">
                    <a:lumMod val="20000"/>
                    <a:lumOff val="80000"/>
                  </a:schemeClr>
                </a:solidFill>
              </a:rPr>
              <a:t>Gyn/Ecology </a:t>
            </a:r>
            <a:r>
              <a:rPr lang="en-GB" dirty="0">
                <a:solidFill>
                  <a:schemeClr val="accent5">
                    <a:lumMod val="20000"/>
                    <a:lumOff val="80000"/>
                  </a:schemeClr>
                </a:solidFill>
              </a:rPr>
              <a:t>she promoted the divine in powerful gynomorphic guise. </a:t>
            </a:r>
            <a:r>
              <a:rPr lang="en-GB" baseline="70000" dirty="0">
                <a:solidFill>
                  <a:schemeClr val="accent5">
                    <a:lumMod val="20000"/>
                    <a:lumOff val="80000"/>
                  </a:schemeClr>
                </a:solidFill>
              </a:rPr>
              <a:t>2</a:t>
            </a:r>
            <a:endParaRPr lang="en-GB" dirty="0">
              <a:solidFill>
                <a:schemeClr val="accent5">
                  <a:lumMod val="20000"/>
                  <a:lumOff val="80000"/>
                </a:schemeClr>
              </a:solidFill>
            </a:endParaRPr>
          </a:p>
          <a:p>
            <a:endParaRPr lang="en-GB" baseline="70000" dirty="0">
              <a:solidFill>
                <a:schemeClr val="accent5">
                  <a:lumMod val="20000"/>
                  <a:lumOff val="80000"/>
                </a:schemeClr>
              </a:solidFill>
            </a:endParaRPr>
          </a:p>
        </p:txBody>
      </p:sp>
      <p:sp>
        <p:nvSpPr>
          <p:cNvPr id="3" name="TextBox 2">
            <a:extLst>
              <a:ext uri="{FF2B5EF4-FFF2-40B4-BE49-F238E27FC236}">
                <a16:creationId xmlns:a16="http://schemas.microsoft.com/office/drawing/2014/main" id="{A24C2459-237A-4645-B51A-AC53A84C3084}"/>
              </a:ext>
            </a:extLst>
          </p:cNvPr>
          <p:cNvSpPr txBox="1"/>
          <p:nvPr/>
        </p:nvSpPr>
        <p:spPr>
          <a:xfrm>
            <a:off x="405619" y="1800035"/>
            <a:ext cx="10469218" cy="923330"/>
          </a:xfrm>
          <a:prstGeom prst="rect">
            <a:avLst/>
          </a:prstGeom>
          <a:noFill/>
        </p:spPr>
        <p:txBody>
          <a:bodyPr wrap="square" rtlCol="0">
            <a:spAutoFit/>
          </a:bodyPr>
          <a:lstStyle/>
          <a:p>
            <a:pPr algn="just"/>
            <a:r>
              <a:rPr lang="en-GB" b="1" dirty="0">
                <a:solidFill>
                  <a:schemeClr val="accent5">
                    <a:lumMod val="20000"/>
                    <a:lumOff val="80000"/>
                  </a:schemeClr>
                </a:solidFill>
              </a:rPr>
              <a:t>Simone de Beauvoir </a:t>
            </a:r>
            <a:r>
              <a:rPr lang="en-GB" dirty="0">
                <a:solidFill>
                  <a:schemeClr val="accent5">
                    <a:lumMod val="20000"/>
                    <a:lumOff val="80000"/>
                  </a:schemeClr>
                </a:solidFill>
              </a:rPr>
              <a:t>is known for her classic </a:t>
            </a:r>
            <a:r>
              <a:rPr lang="en-GB" i="1" dirty="0">
                <a:solidFill>
                  <a:schemeClr val="accent5">
                    <a:lumMod val="20000"/>
                    <a:lumOff val="80000"/>
                  </a:schemeClr>
                </a:solidFill>
              </a:rPr>
              <a:t>The Second Sex </a:t>
            </a:r>
            <a:r>
              <a:rPr lang="en-GB" dirty="0">
                <a:solidFill>
                  <a:schemeClr val="accent5">
                    <a:lumMod val="20000"/>
                    <a:lumOff val="80000"/>
                  </a:schemeClr>
                </a:solidFill>
              </a:rPr>
              <a:t>published in 1949</a:t>
            </a:r>
            <a:r>
              <a:rPr lang="en-GB" i="1" dirty="0">
                <a:solidFill>
                  <a:schemeClr val="accent5">
                    <a:lumMod val="20000"/>
                    <a:lumOff val="80000"/>
                  </a:schemeClr>
                </a:solidFill>
              </a:rPr>
              <a:t>. </a:t>
            </a:r>
            <a:r>
              <a:rPr lang="en-GB" dirty="0">
                <a:solidFill>
                  <a:schemeClr val="accent5">
                    <a:lumMod val="20000"/>
                    <a:lumOff val="80000"/>
                  </a:schemeClr>
                </a:solidFill>
              </a:rPr>
              <a:t>She was a radical existentialist and was against the authority of the church. She believed that ‘true salvation for women lies in finding her own means to transcendence’. </a:t>
            </a:r>
            <a:r>
              <a:rPr lang="en-GB" baseline="70000" dirty="0">
                <a:solidFill>
                  <a:schemeClr val="accent5">
                    <a:lumMod val="20000"/>
                    <a:lumOff val="80000"/>
                  </a:schemeClr>
                </a:solidFill>
              </a:rPr>
              <a:t>1</a:t>
            </a:r>
          </a:p>
        </p:txBody>
      </p:sp>
      <p:sp>
        <p:nvSpPr>
          <p:cNvPr id="4" name="TextBox 3">
            <a:extLst>
              <a:ext uri="{FF2B5EF4-FFF2-40B4-BE49-F238E27FC236}">
                <a16:creationId xmlns:a16="http://schemas.microsoft.com/office/drawing/2014/main" id="{45710128-C467-4349-A255-8E88FE206354}"/>
              </a:ext>
            </a:extLst>
          </p:cNvPr>
          <p:cNvSpPr txBox="1"/>
          <p:nvPr/>
        </p:nvSpPr>
        <p:spPr>
          <a:xfrm>
            <a:off x="405619" y="4252582"/>
            <a:ext cx="11137024" cy="1200329"/>
          </a:xfrm>
          <a:prstGeom prst="rect">
            <a:avLst/>
          </a:prstGeom>
          <a:noFill/>
        </p:spPr>
        <p:txBody>
          <a:bodyPr wrap="square" rtlCol="0">
            <a:spAutoFit/>
          </a:bodyPr>
          <a:lstStyle/>
          <a:p>
            <a:pPr algn="just"/>
            <a:r>
              <a:rPr lang="en-GB" b="1" dirty="0">
                <a:solidFill>
                  <a:schemeClr val="accent5">
                    <a:lumMod val="20000"/>
                    <a:lumOff val="80000"/>
                  </a:schemeClr>
                </a:solidFill>
              </a:rPr>
              <a:t>Friedrich Nietzsche </a:t>
            </a:r>
            <a:r>
              <a:rPr lang="en-GB" dirty="0">
                <a:solidFill>
                  <a:schemeClr val="accent5">
                    <a:lumMod val="20000"/>
                    <a:lumOff val="80000"/>
                  </a:schemeClr>
                </a:solidFill>
              </a:rPr>
              <a:t>(October 15, 1844 – Aug 25, 1900): He was considered an antifeminist. Many believed he was misogynistic.</a:t>
            </a:r>
            <a:r>
              <a:rPr lang="en-GB" baseline="70000" dirty="0">
                <a:solidFill>
                  <a:schemeClr val="accent5">
                    <a:lumMod val="20000"/>
                    <a:lumOff val="80000"/>
                  </a:schemeClr>
                </a:solidFill>
              </a:rPr>
              <a:t>3</a:t>
            </a:r>
            <a:r>
              <a:rPr lang="en-GB" dirty="0">
                <a:solidFill>
                  <a:schemeClr val="accent5">
                    <a:lumMod val="20000"/>
                    <a:lumOff val="80000"/>
                  </a:schemeClr>
                </a:solidFill>
              </a:rPr>
              <a:t>The Nietzschean analysis states that it is necessary for there to be the existence of God. Nietzsche</a:t>
            </a:r>
            <a:r>
              <a:rPr lang="en-GB" b="1" dirty="0">
                <a:solidFill>
                  <a:schemeClr val="accent5">
                    <a:lumMod val="20000"/>
                    <a:lumOff val="80000"/>
                  </a:schemeClr>
                </a:solidFill>
              </a:rPr>
              <a:t> </a:t>
            </a:r>
            <a:r>
              <a:rPr lang="en-GB" dirty="0">
                <a:solidFill>
                  <a:schemeClr val="accent5">
                    <a:lumMod val="20000"/>
                    <a:lumOff val="80000"/>
                  </a:schemeClr>
                </a:solidFill>
              </a:rPr>
              <a:t>proclaims that without it the feminist will find that there will be no feminist theory as there will be no feminist identity. </a:t>
            </a:r>
            <a:r>
              <a:rPr lang="en-GB" baseline="30000" dirty="0">
                <a:solidFill>
                  <a:schemeClr val="accent5">
                    <a:lumMod val="20000"/>
                    <a:lumOff val="80000"/>
                  </a:schemeClr>
                </a:solidFill>
              </a:rPr>
              <a:t>3</a:t>
            </a:r>
            <a:endParaRPr lang="en-GB" baseline="70000" dirty="0">
              <a:solidFill>
                <a:schemeClr val="accent5">
                  <a:lumMod val="20000"/>
                  <a:lumOff val="80000"/>
                </a:schemeClr>
              </a:solidFill>
            </a:endParaRPr>
          </a:p>
        </p:txBody>
      </p:sp>
      <p:sp>
        <p:nvSpPr>
          <p:cNvPr id="5" name="Footer Placeholder 4">
            <a:extLst>
              <a:ext uri="{FF2B5EF4-FFF2-40B4-BE49-F238E27FC236}">
                <a16:creationId xmlns:a16="http://schemas.microsoft.com/office/drawing/2014/main" id="{B62CFA47-96C3-4CFE-9EC3-BCA56DDAC113}"/>
              </a:ext>
            </a:extLst>
          </p:cNvPr>
          <p:cNvSpPr>
            <a:spLocks noGrp="1"/>
          </p:cNvSpPr>
          <p:nvPr>
            <p:ph type="ftr" sz="quarter" idx="11"/>
          </p:nvPr>
        </p:nvSpPr>
        <p:spPr>
          <a:xfrm>
            <a:off x="530087" y="5886976"/>
            <a:ext cx="11449878" cy="365125"/>
          </a:xfrm>
        </p:spPr>
        <p:txBody>
          <a:bodyPr/>
          <a:lstStyle/>
          <a:p>
            <a:pPr marL="228600" indent="-228600" algn="l">
              <a:buAutoNum type="arabicPeriod"/>
            </a:pPr>
            <a:r>
              <a:rPr lang="en-GB" dirty="0"/>
              <a:t>Victoria Baker, ‘Feminism and Deconstruction of God’s Death’, Online Open Journals Sydney Australia , Available at: </a:t>
            </a:r>
            <a:r>
              <a:rPr lang="en-GB" dirty="0">
                <a:hlinkClick r:id="rId6"/>
              </a:rPr>
              <a:t>https://openjournals.library.sydney.edu.au/index.php/SSR/article/download/675/655</a:t>
            </a:r>
            <a:r>
              <a:rPr lang="en-GB" dirty="0"/>
              <a:t>, p.313.</a:t>
            </a:r>
          </a:p>
          <a:p>
            <a:pPr marL="228600" indent="-228600" algn="l">
              <a:buAutoNum type="arabicPeriod"/>
            </a:pPr>
            <a:r>
              <a:rPr lang="en-GB" dirty="0"/>
              <a:t>Victoria Baker, ‘Feminism and Deconstruction of God’s Death’, p.315.</a:t>
            </a:r>
          </a:p>
          <a:p>
            <a:pPr marL="228600" indent="-228600" algn="l">
              <a:buAutoNum type="arabicPeriod"/>
            </a:pPr>
            <a:r>
              <a:rPr lang="en-GB" dirty="0"/>
              <a:t>Keith Ansell-Pearson, ‘Women and Political Theory </a:t>
            </a:r>
            <a:r>
              <a:rPr lang="en-GB" i="1" dirty="0"/>
              <a:t>Nietzsche, feminism and Political Theory, ed. by </a:t>
            </a:r>
            <a:r>
              <a:rPr lang="en-GB" dirty="0"/>
              <a:t>Paul Patton (London: Routledge, 1993), p.37 . </a:t>
            </a:r>
          </a:p>
          <a:p>
            <a:pPr marL="228600" indent="-228600" algn="l">
              <a:buAutoNum type="arabicPeriod"/>
            </a:pPr>
            <a:r>
              <a:rPr lang="en-GB" dirty="0"/>
              <a:t>Victoria Baker, ‘Feminism and Deconstruction of God’s Death’, Online Open Journals Sydney Australia , Available at: </a:t>
            </a:r>
            <a:r>
              <a:rPr lang="en-GB" dirty="0">
                <a:hlinkClick r:id="rId6"/>
              </a:rPr>
              <a:t>https://openjournals.library.sydney.edu.au/index.php/SSR/article/download/675/655</a:t>
            </a:r>
            <a:r>
              <a:rPr lang="en-GB" dirty="0"/>
              <a:t>, p.320.</a:t>
            </a:r>
          </a:p>
          <a:p>
            <a:pPr marL="228600" indent="-228600" algn="l">
              <a:buAutoNum type="arabicPeriod"/>
            </a:pPr>
            <a:endParaRPr lang="en-GB" i="1" dirty="0"/>
          </a:p>
        </p:txBody>
      </p:sp>
    </p:spTree>
    <p:extLst>
      <p:ext uri="{BB962C8B-B14F-4D97-AF65-F5344CB8AC3E}">
        <p14:creationId xmlns:p14="http://schemas.microsoft.com/office/powerpoint/2010/main" val="1874475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11" name="TextBox 10">
            <a:extLst>
              <a:ext uri="{FF2B5EF4-FFF2-40B4-BE49-F238E27FC236}">
                <a16:creationId xmlns:a16="http://schemas.microsoft.com/office/drawing/2014/main" id="{40351334-D75A-4C1F-8C39-870F4681CD60}"/>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346CCDA9-D7F4-447B-B164-BBBC460B7722}"/>
              </a:ext>
            </a:extLst>
          </p:cNvPr>
          <p:cNvSpPr txBox="1"/>
          <p:nvPr/>
        </p:nvSpPr>
        <p:spPr>
          <a:xfrm>
            <a:off x="4007731" y="2356945"/>
            <a:ext cx="7747271" cy="2862322"/>
          </a:xfrm>
          <a:prstGeom prst="rect">
            <a:avLst/>
          </a:prstGeom>
          <a:noFill/>
        </p:spPr>
        <p:txBody>
          <a:bodyPr wrap="square" rtlCol="0">
            <a:spAutoFit/>
          </a:bodyPr>
          <a:lstStyle/>
          <a:p>
            <a:pPr algn="just"/>
            <a:r>
              <a:rPr lang="en-GB" dirty="0">
                <a:solidFill>
                  <a:schemeClr val="accent5">
                    <a:lumMod val="20000"/>
                    <a:lumOff val="80000"/>
                  </a:schemeClr>
                </a:solidFill>
              </a:rPr>
              <a:t>Programmes like </a:t>
            </a:r>
            <a:r>
              <a:rPr lang="en-GB" i="1" dirty="0">
                <a:solidFill>
                  <a:schemeClr val="accent5">
                    <a:lumMod val="20000"/>
                    <a:lumOff val="80000"/>
                  </a:schemeClr>
                </a:solidFill>
              </a:rPr>
              <a:t>Divine Women </a:t>
            </a:r>
            <a:r>
              <a:rPr lang="en-GB" dirty="0">
                <a:solidFill>
                  <a:schemeClr val="accent5">
                    <a:lumMod val="20000"/>
                    <a:lumOff val="80000"/>
                  </a:schemeClr>
                </a:solidFill>
              </a:rPr>
              <a:t>broadcasted by historian Bettany Hughes and statements like ‘Let God be a she’</a:t>
            </a:r>
            <a:r>
              <a:rPr lang="en-GB" baseline="70000" dirty="0">
                <a:solidFill>
                  <a:schemeClr val="accent5">
                    <a:lumMod val="20000"/>
                    <a:lumOff val="80000"/>
                  </a:schemeClr>
                </a:solidFill>
              </a:rPr>
              <a:t>1</a:t>
            </a:r>
            <a:r>
              <a:rPr lang="en-GB" dirty="0">
                <a:solidFill>
                  <a:schemeClr val="accent5">
                    <a:lumMod val="20000"/>
                    <a:lumOff val="80000"/>
                  </a:schemeClr>
                </a:solidFill>
              </a:rPr>
              <a:t> by the first female bishop Libby Lane and others from the ‘Women and the Church (Watch)’, reinforce that women are publicly standing up for getting rid of society’s burden of gender stereotypes. Calling for Gender equality is a big part of popular culture today. In addition, younger female artists in mainstream media like Ariana Grande assist this changing perspective and attitudes towards women in religion and society. It is evident that religion and feminism have influenced each other, however, the process in change is slow and a challenge, especially for women within the Church and other religious institutions. </a:t>
            </a:r>
          </a:p>
        </p:txBody>
      </p:sp>
      <p:sp>
        <p:nvSpPr>
          <p:cNvPr id="8" name="TextBox 7">
            <a:extLst>
              <a:ext uri="{FF2B5EF4-FFF2-40B4-BE49-F238E27FC236}">
                <a16:creationId xmlns:a16="http://schemas.microsoft.com/office/drawing/2014/main" id="{5BB32B60-320A-4E86-AD0F-DC58425CC811}"/>
              </a:ext>
            </a:extLst>
          </p:cNvPr>
          <p:cNvSpPr txBox="1"/>
          <p:nvPr/>
        </p:nvSpPr>
        <p:spPr>
          <a:xfrm>
            <a:off x="344555" y="2053082"/>
            <a:ext cx="3400101" cy="3553890"/>
          </a:xfrm>
          <a:prstGeom prst="rect">
            <a:avLst/>
          </a:prstGeom>
          <a:solidFill>
            <a:schemeClr val="accent5">
              <a:lumMod val="20000"/>
              <a:lumOff val="80000"/>
            </a:schemeClr>
          </a:solidFill>
        </p:spPr>
        <p:txBody>
          <a:bodyPr wrap="square" rtlCol="0">
            <a:spAutoFit/>
          </a:bodyPr>
          <a:lstStyle/>
          <a:p>
            <a:endParaRPr lang="en-GB" dirty="0"/>
          </a:p>
        </p:txBody>
      </p:sp>
      <mc:AlternateContent xmlns:mc="http://schemas.openxmlformats.org/markup-compatibility/2006" xmlns:am3d="http://schemas.microsoft.com/office/drawing/2017/model3d">
        <mc:Choice Requires="am3d">
          <p:graphicFrame>
            <p:nvGraphicFramePr>
              <p:cNvPr id="3" name="3D Model 2">
                <a:extLst>
                  <a:ext uri="{FF2B5EF4-FFF2-40B4-BE49-F238E27FC236}">
                    <a16:creationId xmlns:a16="http://schemas.microsoft.com/office/drawing/2014/main" id="{FEAA2D63-9047-45A3-BAC8-55C41E156576}"/>
                  </a:ext>
                </a:extLst>
              </p:cNvPr>
              <p:cNvGraphicFramePr>
                <a:graphicFrameLocks noChangeAspect="1"/>
              </p:cNvGraphicFramePr>
              <p:nvPr>
                <p:extLst/>
              </p:nvPr>
            </p:nvGraphicFramePr>
            <p:xfrm>
              <a:off x="3853809" y="382762"/>
              <a:ext cx="5120485" cy="788624"/>
            </p:xfrm>
            <a:graphic>
              <a:graphicData uri="http://schemas.microsoft.com/office/drawing/2017/model3d">
                <am3d:model3d r:embed="rId2">
                  <am3d:spPr>
                    <a:xfrm>
                      <a:off x="0" y="0"/>
                      <a:ext cx="5120485" cy="788624"/>
                    </a:xfrm>
                    <a:prstGeom prst="rect">
                      <a:avLst/>
                    </a:prstGeom>
                  </am3d:spPr>
                  <am3d:camera>
                    <am3d:pos x="0" y="0" z="47888485"/>
                    <am3d:up dx="0" dy="36000000" dz="0"/>
                    <am3d:lookAt x="0" y="0" z="0"/>
                    <am3d:perspective fov="2700000"/>
                  </am3d:camera>
                  <am3d:trans>
                    <am3d:meterPerModelUnit n="3232261" d="1000000"/>
                    <am3d:preTrans dx="16463112" dy="13074141" dz="-126398992"/>
                    <am3d:scale>
                      <am3d:sx n="1000000" d="1000000"/>
                      <am3d:sy n="1000000" d="1000000"/>
                      <am3d:sz n="1000000" d="1000000"/>
                    </am3d:scale>
                    <am3d:rot/>
                    <am3d:postTrans dx="0" dy="0" dz="0"/>
                  </am3d:trans>
                  <am3d:raster rName="Office3DRenderer" rVer="16.0.8326">
                    <am3d:blip r:embed="rId3"/>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3" name="3D Model 2">
                <a:extLst>
                  <a:ext uri="{FF2B5EF4-FFF2-40B4-BE49-F238E27FC236}">
                    <a16:creationId xmlns:a16="http://schemas.microsoft.com/office/drawing/2014/main" id="{FEAA2D63-9047-45A3-BAC8-55C41E156576}"/>
                  </a:ext>
                </a:extLst>
              </p:cNvPr>
              <p:cNvPicPr>
                <a:picLocks noGrp="1" noRot="1" noChangeAspect="1" noMove="1" noResize="1" noEditPoints="1" noAdjustHandles="1" noChangeArrowheads="1" noChangeShapeType="1" noCrop="1"/>
              </p:cNvPicPr>
              <p:nvPr/>
            </p:nvPicPr>
            <p:blipFill>
              <a:blip r:embed="rId4"/>
              <a:stretch>
                <a:fillRect/>
              </a:stretch>
            </p:blipFill>
            <p:spPr>
              <a:xfrm>
                <a:off x="3853809" y="382762"/>
                <a:ext cx="5120485" cy="788624"/>
              </a:xfrm>
              <a:prstGeom prst="rect">
                <a:avLst/>
              </a:prstGeom>
            </p:spPr>
          </p:pic>
        </mc:Fallback>
      </mc:AlternateContent>
      <p:sp>
        <p:nvSpPr>
          <p:cNvPr id="4" name="Footer Placeholder 3">
            <a:extLst>
              <a:ext uri="{FF2B5EF4-FFF2-40B4-BE49-F238E27FC236}">
                <a16:creationId xmlns:a16="http://schemas.microsoft.com/office/drawing/2014/main" id="{A50A9EB7-E1B8-4D26-95CF-4588DC91993E}"/>
              </a:ext>
            </a:extLst>
          </p:cNvPr>
          <p:cNvSpPr>
            <a:spLocks noGrp="1"/>
          </p:cNvSpPr>
          <p:nvPr>
            <p:ph type="ftr" sz="quarter" idx="11"/>
          </p:nvPr>
        </p:nvSpPr>
        <p:spPr>
          <a:xfrm>
            <a:off x="344554" y="5908030"/>
            <a:ext cx="11502889" cy="365125"/>
          </a:xfrm>
        </p:spPr>
        <p:txBody>
          <a:bodyPr/>
          <a:lstStyle/>
          <a:p>
            <a:r>
              <a:rPr lang="en-GB" dirty="0"/>
              <a:t>1. Nadia Khomami, “Let God be a ‘she’”, The Guardian, 01 Jun 2015. https://www.theguardian.com/world/2015/jun/01/church-of-england-womens-group-bishops, 02 Jun 2019</a:t>
            </a:r>
          </a:p>
        </p:txBody>
      </p:sp>
      <p:pic>
        <p:nvPicPr>
          <p:cNvPr id="7" name="Picture 6" descr="A picture containing animal, invertebrate&#10;&#10;Description automatically generated">
            <a:extLst>
              <a:ext uri="{FF2B5EF4-FFF2-40B4-BE49-F238E27FC236}">
                <a16:creationId xmlns:a16="http://schemas.microsoft.com/office/drawing/2014/main" id="{B17FFE73-8C78-44C4-9817-5D1A0990F3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4667" y="2212328"/>
            <a:ext cx="2979875" cy="2874558"/>
          </a:xfrm>
          <a:prstGeom prst="rect">
            <a:avLst/>
          </a:prstGeom>
        </p:spPr>
      </p:pic>
      <p:sp>
        <p:nvSpPr>
          <p:cNvPr id="12" name="TextBox 11">
            <a:extLst>
              <a:ext uri="{FF2B5EF4-FFF2-40B4-BE49-F238E27FC236}">
                <a16:creationId xmlns:a16="http://schemas.microsoft.com/office/drawing/2014/main" id="{505D6AF7-C548-4120-8849-9908C2F03151}"/>
              </a:ext>
            </a:extLst>
          </p:cNvPr>
          <p:cNvSpPr txBox="1"/>
          <p:nvPr/>
        </p:nvSpPr>
        <p:spPr>
          <a:xfrm>
            <a:off x="554667" y="5148150"/>
            <a:ext cx="3076429" cy="461665"/>
          </a:xfrm>
          <a:prstGeom prst="rect">
            <a:avLst/>
          </a:prstGeom>
          <a:noFill/>
        </p:spPr>
        <p:txBody>
          <a:bodyPr wrap="square" rtlCol="0">
            <a:spAutoFit/>
          </a:bodyPr>
          <a:lstStyle/>
          <a:p>
            <a:r>
              <a:rPr lang="en-GB" sz="1200" dirty="0"/>
              <a:t>Figure 23: Still from Ariana Grande’s Video God is a Woman’ </a:t>
            </a:r>
          </a:p>
        </p:txBody>
      </p:sp>
    </p:spTree>
    <p:extLst>
      <p:ext uri="{BB962C8B-B14F-4D97-AF65-F5344CB8AC3E}">
        <p14:creationId xmlns:p14="http://schemas.microsoft.com/office/powerpoint/2010/main" val="3589715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6F91709F-5FFB-4161-8624-72ED97BF50DD}"/>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B35A43EE-86F3-4A8D-B30D-C304BBD7D552}"/>
              </a:ext>
            </a:extLst>
          </p:cNvPr>
          <p:cNvSpPr txBox="1"/>
          <p:nvPr/>
        </p:nvSpPr>
        <p:spPr>
          <a:xfrm>
            <a:off x="265042" y="671691"/>
            <a:ext cx="11661913" cy="6370975"/>
          </a:xfrm>
          <a:prstGeom prst="rect">
            <a:avLst/>
          </a:prstGeom>
          <a:noFill/>
        </p:spPr>
        <p:txBody>
          <a:bodyPr wrap="square" rtlCol="0">
            <a:spAutoFit/>
          </a:bodyPr>
          <a:lstStyle/>
          <a:p>
            <a:r>
              <a:rPr lang="en-GB" sz="1200" dirty="0">
                <a:solidFill>
                  <a:schemeClr val="accent5">
                    <a:lumMod val="20000"/>
                    <a:lumOff val="80000"/>
                  </a:schemeClr>
                </a:solidFill>
              </a:rPr>
              <a:t>Ansell-Pearson, Keith, ‘Women and Political Theory </a:t>
            </a:r>
            <a:r>
              <a:rPr lang="en-GB" sz="1200" i="1" dirty="0">
                <a:solidFill>
                  <a:schemeClr val="accent5">
                    <a:lumMod val="20000"/>
                    <a:lumOff val="80000"/>
                  </a:schemeClr>
                </a:solidFill>
              </a:rPr>
              <a:t>Nietzsche, feminism and Political Theory, ed. by </a:t>
            </a:r>
            <a:r>
              <a:rPr lang="en-GB" sz="1200" dirty="0">
                <a:solidFill>
                  <a:schemeClr val="accent5">
                    <a:lumMod val="20000"/>
                    <a:lumOff val="80000"/>
                  </a:schemeClr>
                </a:solidFill>
              </a:rPr>
              <a:t>Paul Patton (London: Routledge, 1993), p.37.</a:t>
            </a:r>
            <a:endParaRPr lang="en-GB" sz="1200" i="1" dirty="0">
              <a:solidFill>
                <a:schemeClr val="accent5">
                  <a:lumMod val="20000"/>
                  <a:lumOff val="80000"/>
                </a:schemeClr>
              </a:solidFill>
            </a:endParaRPr>
          </a:p>
          <a:p>
            <a:r>
              <a:rPr lang="en-GB" sz="1200" dirty="0">
                <a:solidFill>
                  <a:schemeClr val="accent5">
                    <a:lumMod val="20000"/>
                    <a:lumOff val="80000"/>
                  </a:schemeClr>
                </a:solidFill>
              </a:rPr>
              <a:t>Khomami, Nadia, “Let God be a ‘she’”, </a:t>
            </a:r>
            <a:r>
              <a:rPr lang="en-GB" sz="1200" i="1" dirty="0">
                <a:solidFill>
                  <a:schemeClr val="accent5">
                    <a:lumMod val="20000"/>
                    <a:lumOff val="80000"/>
                  </a:schemeClr>
                </a:solidFill>
              </a:rPr>
              <a:t>The Guardian</a:t>
            </a:r>
            <a:r>
              <a:rPr lang="en-GB" sz="1200" dirty="0">
                <a:solidFill>
                  <a:schemeClr val="accent5">
                    <a:lumMod val="20000"/>
                    <a:lumOff val="80000"/>
                  </a:schemeClr>
                </a:solidFill>
              </a:rPr>
              <a:t>, 01 Jun 2015. </a:t>
            </a:r>
            <a:r>
              <a:rPr lang="en-GB" sz="1200" dirty="0">
                <a:hlinkClick r:id="rId2"/>
              </a:rPr>
              <a:t>https://www.theguardian.com/world/2015/jun/01/church-of-england-womens-group-bishops</a:t>
            </a:r>
            <a:r>
              <a:rPr lang="en-GB" sz="1200" dirty="0"/>
              <a:t>, </a:t>
            </a:r>
            <a:r>
              <a:rPr lang="en-GB" sz="1200" dirty="0">
                <a:solidFill>
                  <a:schemeClr val="accent5">
                    <a:lumMod val="20000"/>
                    <a:lumOff val="80000"/>
                  </a:schemeClr>
                </a:solidFill>
              </a:rPr>
              <a:t>02 Jun 2015.</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Baker, ‘Victoria, Feminism and Deconstruction of God’s Death</a:t>
            </a:r>
            <a:r>
              <a:rPr lang="en-GB" sz="1200" i="1" dirty="0">
                <a:solidFill>
                  <a:schemeClr val="accent5">
                    <a:lumMod val="20000"/>
                    <a:lumOff val="80000"/>
                  </a:schemeClr>
                </a:solidFill>
              </a:rPr>
              <a:t>’, Online Open Journals Sydney Australia , Available at: </a:t>
            </a:r>
            <a:r>
              <a:rPr lang="en-GB" sz="1200" dirty="0">
                <a:hlinkClick r:id="rId3"/>
              </a:rPr>
              <a:t>https://openjournals.library.sydney.edu.au/index.php/SSR/article/download/675/655.</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Beeching, Vicky, “Perspectives: Jesus was a feminist and so am I “, Religion and Ethics, BBC 25 November 2012, [</a:t>
            </a:r>
            <a:r>
              <a:rPr lang="en-GB" sz="1200" dirty="0">
                <a:hlinkClick r:id="rId4"/>
              </a:rPr>
              <a:t>http://www.bbc.co.uk/religion/0/20393178</a:t>
            </a:r>
            <a:r>
              <a:rPr lang="en-GB" sz="1200" dirty="0">
                <a:solidFill>
                  <a:schemeClr val="accent5">
                    <a:lumMod val="20000"/>
                    <a:lumOff val="80000"/>
                  </a:schemeClr>
                </a:solidFill>
              </a:rPr>
              <a:t>], Accessed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Female Filmmaker Friday: A Little Bit of Heaven , 2012 (dir. Nicole Kassel), Cinemafanatic, </a:t>
            </a:r>
            <a:r>
              <a:rPr lang="en-GB" sz="1200" dirty="0"/>
              <a:t>[</a:t>
            </a:r>
            <a:r>
              <a:rPr lang="en-GB" sz="1200" dirty="0">
                <a:hlinkClick r:id="rId5"/>
              </a:rPr>
              <a:t>https://cinema-fanatic.com/2014/07/04/female-filmmaker-friday-a-little-bit-of-heaven-2012-dir-nicole-kassell/</a:t>
            </a:r>
            <a:r>
              <a:rPr lang="en-GB" sz="1200" dirty="0">
                <a:solidFill>
                  <a:schemeClr val="accent5">
                    <a:lumMod val="20000"/>
                    <a:lumOff val="80000"/>
                  </a:schemeClr>
                </a:solidFill>
              </a:rPr>
              <a:t>], Accessed 02 Jun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Forbes, Bruce David, ‘Introduction’, Religion and Popular Culture in America. ed. by Bruce David Forbes &amp; Jeffrey H Mahan (London: University of Press California, 2005), Accessed  on 02</a:t>
            </a:r>
            <a:r>
              <a:rPr lang="en-GB" sz="1200" baseline="30000" dirty="0">
                <a:solidFill>
                  <a:schemeClr val="accent5">
                    <a:lumMod val="20000"/>
                    <a:lumOff val="80000"/>
                  </a:schemeClr>
                </a:solidFill>
              </a:rPr>
              <a:t>nd</a:t>
            </a:r>
            <a:r>
              <a:rPr lang="en-GB" sz="1200" dirty="0">
                <a:solidFill>
                  <a:schemeClr val="accent5">
                    <a:lumMod val="20000"/>
                    <a:lumOff val="80000"/>
                  </a:schemeClr>
                </a:solidFill>
              </a:rPr>
              <a:t>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Hulsether, Mark D., ‘Like a Sermon: Popular Religion in Madonna Videos’, Religion and Popular Culture in America. by eds Bruce Forbes &amp; Jeffrey H Mahan eds (London: University of Press California).</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Knight, Jennie S., ‘Re-mythologizing the divine Feminine: Davinci Code and The Secret Life of The Bees’,  </a:t>
            </a:r>
            <a:r>
              <a:rPr lang="en-GB" sz="1200" i="1" dirty="0">
                <a:solidFill>
                  <a:schemeClr val="accent5">
                    <a:lumMod val="20000"/>
                    <a:lumOff val="80000"/>
                  </a:schemeClr>
                </a:solidFill>
              </a:rPr>
              <a:t>Religion and popular culture in in America</a:t>
            </a:r>
            <a:r>
              <a:rPr lang="en-GB" sz="1200" dirty="0">
                <a:solidFill>
                  <a:schemeClr val="accent5">
                    <a:lumMod val="20000"/>
                    <a:lumOff val="80000"/>
                  </a:schemeClr>
                </a:solidFill>
              </a:rPr>
              <a:t>, ed by Bruce D. Forbes and Jeffrey H. Mahan (London: University of Press California, 2005).</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Madhavi, Arwa,'God is a Woman: Ariana Grande taps into a long history of a female Lord', </a:t>
            </a:r>
            <a:r>
              <a:rPr lang="en-GB" sz="1200" i="1" dirty="0">
                <a:solidFill>
                  <a:schemeClr val="accent5">
                    <a:lumMod val="20000"/>
                    <a:lumOff val="80000"/>
                  </a:schemeClr>
                </a:solidFill>
              </a:rPr>
              <a:t>The Guardian</a:t>
            </a:r>
            <a:r>
              <a:rPr lang="en-GB" sz="1200" dirty="0">
                <a:solidFill>
                  <a:schemeClr val="accent5">
                    <a:lumMod val="20000"/>
                    <a:lumOff val="80000"/>
                  </a:schemeClr>
                </a:solidFill>
              </a:rPr>
              <a:t>, 13, July 2018, [https://www.theguardian.com/music/2018/jul/13/ariana-grande-god-is-a-woman-new-music-video-watch-female-lord-history],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New Transcendence (2011) The Wrong Side of Heaven and The Righteous Side of Hell    </a:t>
            </a:r>
            <a:r>
              <a:rPr lang="en-GB" sz="1200" dirty="0">
                <a:solidFill>
                  <a:schemeClr val="accent5">
                    <a:lumMod val="20000"/>
                    <a:lumOff val="80000"/>
                  </a:schemeClr>
                </a:solidFill>
                <a:hlinkClick r:id="rId6"/>
              </a:rPr>
              <a:t>https://new-transcendence.com/review-finger-death-punch-wrong-side-heaven-righteous-side-hell-volume-1/</a:t>
            </a:r>
            <a:r>
              <a:rPr lang="en-GB" sz="1200" dirty="0">
                <a:solidFill>
                  <a:schemeClr val="accent5">
                    <a:lumMod val="20000"/>
                    <a:lumOff val="80000"/>
                  </a:schemeClr>
                </a:solidFill>
              </a:rPr>
              <a:t>], Accessed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rotten tomatoes, </a:t>
            </a:r>
            <a:r>
              <a:rPr lang="en-GB" sz="1200" i="1" dirty="0">
                <a:solidFill>
                  <a:schemeClr val="accent5">
                    <a:lumMod val="20000"/>
                    <a:lumOff val="80000"/>
                  </a:schemeClr>
                </a:solidFill>
              </a:rPr>
              <a:t>Review: Dogma </a:t>
            </a:r>
            <a:r>
              <a:rPr lang="en-GB" sz="1200" dirty="0">
                <a:solidFill>
                  <a:schemeClr val="accent5">
                    <a:lumMod val="20000"/>
                    <a:lumOff val="80000"/>
                  </a:schemeClr>
                </a:solidFill>
              </a:rPr>
              <a:t>,  rotten tomatoes. [https://www.rottentomatoes.com/m/dogma Accessed 04 June 2019], Accessed 02</a:t>
            </a:r>
            <a:r>
              <a:rPr lang="en-GB" sz="1200" baseline="30000" dirty="0">
                <a:solidFill>
                  <a:schemeClr val="accent5">
                    <a:lumMod val="20000"/>
                    <a:lumOff val="80000"/>
                  </a:schemeClr>
                </a:solidFill>
              </a:rPr>
              <a:t>nd</a:t>
            </a:r>
            <a:r>
              <a:rPr lang="en-GB" sz="1200" dirty="0">
                <a:solidFill>
                  <a:schemeClr val="accent5">
                    <a:lumMod val="20000"/>
                    <a:lumOff val="80000"/>
                  </a:schemeClr>
                </a:solidFill>
              </a:rPr>
              <a:t>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Sevier, Laura,“When God was a Woman”,  HuffPost, 13 June 2012, [</a:t>
            </a:r>
            <a:r>
              <a:rPr lang="en-GB" sz="1200" dirty="0">
                <a:hlinkClick r:id="rId7"/>
              </a:rPr>
              <a:t>https://www.huffingtonpost.co.uk/laura-sevier/when-god-was-a-woman_b_1423809.html?guccounter=1&amp;guce_referrer=aHR0cHM6Ly93d3cuZ29vZ2xlLmNvbS8&amp;guce_referrer_sig=AQAAAMwwl8wP5V59lA1kuvhI40JflzPdcr8AWLsOhOsN-D-IQP-13q2V0ydLtv83YCfMqws3JR32ZmPJ2G4Ck4h30EusA1M58Btcfq4z0NseRh_XGll2JRApLFpCUZKsVXsfa9L3lIGzamBqZx5oY9lFTqnfi4Q7lRp3Gp9uOhr108mz</a:t>
            </a:r>
            <a:r>
              <a:rPr lang="en-GB" sz="1200" dirty="0">
                <a:solidFill>
                  <a:schemeClr val="accent5">
                    <a:lumMod val="20000"/>
                    <a:lumOff val="80000"/>
                  </a:schemeClr>
                </a:solidFill>
              </a:rPr>
              <a:t>], Accessed 02 June 2019.</a:t>
            </a:r>
          </a:p>
          <a:p>
            <a:endParaRPr lang="en-GB" sz="1200" dirty="0">
              <a:solidFill>
                <a:schemeClr val="accent5">
                  <a:lumMod val="20000"/>
                  <a:lumOff val="80000"/>
                </a:schemeClr>
              </a:solidFill>
            </a:endParaRPr>
          </a:p>
          <a:p>
            <a:r>
              <a:rPr lang="en-GB" sz="1200" i="1" dirty="0">
                <a:solidFill>
                  <a:schemeClr val="accent5">
                    <a:lumMod val="20000"/>
                    <a:lumOff val="80000"/>
                  </a:schemeClr>
                </a:solidFill>
              </a:rPr>
              <a:t>The Holy Bible, NIV The New International Version </a:t>
            </a:r>
            <a:r>
              <a:rPr lang="en-GB" sz="1200" dirty="0">
                <a:solidFill>
                  <a:schemeClr val="accent5">
                    <a:lumMod val="20000"/>
                    <a:lumOff val="80000"/>
                  </a:schemeClr>
                </a:solidFill>
              </a:rPr>
              <a:t>(London: Hodder &amp; Stoughton, 2011).</a:t>
            </a:r>
          </a:p>
          <a:p>
            <a:r>
              <a:rPr lang="en-GB" sz="1200" dirty="0"/>
              <a:t>  </a:t>
            </a:r>
          </a:p>
        </p:txBody>
      </p:sp>
      <mc:AlternateContent xmlns:mc="http://schemas.openxmlformats.org/markup-compatibility/2006">
        <mc:Choice xmlns:am3d="http://schemas.microsoft.com/office/drawing/2017/model3d" Requires="am3d">
          <p:graphicFrame>
            <p:nvGraphicFramePr>
              <p:cNvPr id="3" name="3D Model 2">
                <a:extLst>
                  <a:ext uri="{FF2B5EF4-FFF2-40B4-BE49-F238E27FC236}">
                    <a16:creationId xmlns:a16="http://schemas.microsoft.com/office/drawing/2014/main" id="{D0578961-7ACC-4F9B-B04F-DF7565E90AC9}"/>
                  </a:ext>
                </a:extLst>
              </p:cNvPr>
              <p:cNvGraphicFramePr>
                <a:graphicFrameLocks noChangeAspect="1"/>
              </p:cNvGraphicFramePr>
              <p:nvPr>
                <p:extLst>
                  <p:ext uri="{D42A27DB-BD31-4B8C-83A1-F6EECF244321}">
                    <p14:modId xmlns:p14="http://schemas.microsoft.com/office/powerpoint/2010/main" val="3646839739"/>
                  </p:ext>
                </p:extLst>
              </p:nvPr>
            </p:nvGraphicFramePr>
            <p:xfrm>
              <a:off x="3915117" y="183118"/>
              <a:ext cx="4042800" cy="684000"/>
            </p:xfrm>
            <a:graphic>
              <a:graphicData uri="http://schemas.microsoft.com/office/drawing/2017/model3d">
                <am3d:model3d r:embed="rId8">
                  <am3d:spPr>
                    <a:xfrm>
                      <a:off x="0" y="0"/>
                      <a:ext cx="4042800" cy="684000"/>
                    </a:xfrm>
                    <a:prstGeom prst="rect">
                      <a:avLst/>
                    </a:prstGeom>
                  </am3d:spPr>
                  <am3d:camera>
                    <am3d:pos x="0" y="0" z="47993040"/>
                    <am3d:up dx="0" dy="36000000" dz="0"/>
                    <am3d:lookAt x="0" y="0" z="0"/>
                    <am3d:perspective fov="2700000"/>
                  </am3d:camera>
                  <am3d:trans>
                    <am3d:meterPerModelUnit n="2885947" d="1000000"/>
                    <am3d:preTrans dx="16798635" dy="8839100" dz="-121501287"/>
                    <am3d:scale>
                      <am3d:sx n="1000000" d="1000000"/>
                      <am3d:sy n="1000000" d="1000000"/>
                      <am3d:sz n="1000000" d="1000000"/>
                    </am3d:scale>
                    <am3d:rot/>
                    <am3d:postTrans dx="0" dy="0" dz="0"/>
                  </am3d:trans>
                  <am3d:raster rName="Office3DRenderer" rVer="16.0.8326">
                    <am3d:blip r:embed="rId9"/>
                  </am3d:raster>
                  <am3d:objViewport viewportSz="429213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a:extLst>
                  <a:ext uri="{FF2B5EF4-FFF2-40B4-BE49-F238E27FC236}">
                    <a16:creationId xmlns:a16="http://schemas.microsoft.com/office/drawing/2014/main" id="{D0578961-7ACC-4F9B-B04F-DF7565E90AC9}"/>
                  </a:ext>
                </a:extLst>
              </p:cNvPr>
              <p:cNvPicPr>
                <a:picLocks noGrp="1" noRot="1" noChangeAspect="1" noMove="1" noResize="1" noEditPoints="1" noAdjustHandles="1" noChangeArrowheads="1" noChangeShapeType="1" noCrop="1"/>
              </p:cNvPicPr>
              <p:nvPr/>
            </p:nvPicPr>
            <p:blipFill>
              <a:blip r:embed="rId9"/>
              <a:stretch>
                <a:fillRect/>
              </a:stretch>
            </p:blipFill>
            <p:spPr>
              <a:xfrm>
                <a:off x="3915117" y="183118"/>
                <a:ext cx="4042800" cy="684000"/>
              </a:xfrm>
              <a:prstGeom prst="rect">
                <a:avLst/>
              </a:prstGeom>
            </p:spPr>
          </p:pic>
        </mc:Fallback>
      </mc:AlternateContent>
    </p:spTree>
    <p:extLst>
      <p:ext uri="{BB962C8B-B14F-4D97-AF65-F5344CB8AC3E}">
        <p14:creationId xmlns:p14="http://schemas.microsoft.com/office/powerpoint/2010/main" val="2082973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6F91709F-5FFB-4161-8624-72ED97BF50DD}"/>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B320AB51-0CEF-4C07-AD8A-7E96CC8871FE}"/>
              </a:ext>
            </a:extLst>
          </p:cNvPr>
          <p:cNvSpPr txBox="1"/>
          <p:nvPr/>
        </p:nvSpPr>
        <p:spPr>
          <a:xfrm>
            <a:off x="231912" y="1050530"/>
            <a:ext cx="11728174" cy="5355312"/>
          </a:xfrm>
          <a:prstGeom prst="rect">
            <a:avLst/>
          </a:prstGeom>
          <a:noFill/>
        </p:spPr>
        <p:txBody>
          <a:bodyPr wrap="square" rtlCol="0">
            <a:spAutoFit/>
          </a:bodyPr>
          <a:lstStyle/>
          <a:p>
            <a:r>
              <a:rPr lang="en-GB" sz="1200" dirty="0">
                <a:solidFill>
                  <a:schemeClr val="accent5">
                    <a:lumMod val="20000"/>
                    <a:lumOff val="80000"/>
                  </a:schemeClr>
                </a:solidFill>
              </a:rPr>
              <a:t>Figure 1: Varvar. Ru, May Magdalene, </a:t>
            </a:r>
            <a:r>
              <a:rPr lang="en-GB" sz="1200" dirty="0">
                <a:hlinkClick r:id="rId2"/>
              </a:rPr>
              <a:t>http://varvar.ru/en/ikona/greek/greek-icons10.html</a:t>
            </a:r>
            <a:r>
              <a:rPr lang="en-GB" sz="1200" dirty="0"/>
              <a:t>  </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2: Rosales, Harmonia., “Creation of God ‘Harmonia Sales: Black Femininity in Classical Artwork”, Los Angelis Academy of Figurative Art, 2018 [</a:t>
            </a:r>
            <a:r>
              <a:rPr lang="en-GB" sz="1200" dirty="0">
                <a:hlinkClick r:id="rId3"/>
              </a:rPr>
              <a:t>https://laafa.edu/harmonia-rosales-black-femininity-in-classical-artworks/</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3: Guardian, Rev Libby Lane, “Let God be a ‘she’”, </a:t>
            </a:r>
            <a:r>
              <a:rPr lang="en-GB" sz="1200" i="1" dirty="0">
                <a:solidFill>
                  <a:schemeClr val="accent5">
                    <a:lumMod val="20000"/>
                    <a:lumOff val="80000"/>
                  </a:schemeClr>
                </a:solidFill>
              </a:rPr>
              <a:t>The Guardian</a:t>
            </a:r>
            <a:r>
              <a:rPr lang="en-GB" sz="1200" dirty="0">
                <a:solidFill>
                  <a:schemeClr val="accent5">
                    <a:lumMod val="20000"/>
                    <a:lumOff val="80000"/>
                  </a:schemeClr>
                </a:solidFill>
              </a:rPr>
              <a:t>, 01 Jun 2015. </a:t>
            </a:r>
            <a:r>
              <a:rPr lang="en-GB" sz="1200" dirty="0">
                <a:solidFill>
                  <a:schemeClr val="accent5">
                    <a:lumMod val="20000"/>
                    <a:lumOff val="80000"/>
                  </a:schemeClr>
                </a:solidFill>
                <a:hlinkClick r:id="rId4">
                  <a:extLst>
                    <a:ext uri="{A12FA001-AC4F-418D-AE19-62706E023703}">
                      <ahyp:hlinkClr xmlns:ahyp="http://schemas.microsoft.com/office/drawing/2018/hyperlinkcolor" val="tx"/>
                    </a:ext>
                  </a:extLst>
                </a:hlinkClick>
              </a:rPr>
              <a:t>https://www.theguardian.com/world/2015/jun/01/church-of-england-womens-group-bishops</a:t>
            </a:r>
            <a:r>
              <a:rPr lang="en-GB" sz="1200" dirty="0">
                <a:solidFill>
                  <a:schemeClr val="accent5">
                    <a:lumMod val="20000"/>
                    <a:lumOff val="80000"/>
                  </a:schemeClr>
                </a:solidFill>
              </a:rPr>
              <a:t>, 02 Jun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4:Rosales, Harmonia., </a:t>
            </a:r>
            <a:r>
              <a:rPr lang="en-GB" sz="1200" i="1" dirty="0">
                <a:solidFill>
                  <a:schemeClr val="accent5">
                    <a:lumMod val="20000"/>
                    <a:lumOff val="80000"/>
                  </a:schemeClr>
                </a:solidFill>
              </a:rPr>
              <a:t>Creation of God </a:t>
            </a:r>
            <a:r>
              <a:rPr lang="en-GB" sz="1200" dirty="0">
                <a:solidFill>
                  <a:schemeClr val="accent5">
                    <a:lumMod val="20000"/>
                    <a:lumOff val="80000"/>
                  </a:schemeClr>
                </a:solidFill>
              </a:rPr>
              <a:t>Harmonia Sales: Black Femininity in Classical Artwork, Los Angelis Academy of Figurative Art, 2018 [</a:t>
            </a:r>
            <a:r>
              <a:rPr lang="en-GB" sz="1200" dirty="0">
                <a:hlinkClick r:id="rId3"/>
              </a:rPr>
              <a:t>https://laafa.edu/harmonia-rosales-black-femininity-in-classical-artworks/</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5: </a:t>
            </a:r>
            <a:r>
              <a:rPr lang="en-GB" sz="1200" dirty="0"/>
              <a:t>.</a:t>
            </a:r>
            <a:r>
              <a:rPr lang="en-GB" sz="1200" dirty="0">
                <a:solidFill>
                  <a:schemeClr val="accent5">
                    <a:lumMod val="20000"/>
                    <a:lumOff val="80000"/>
                  </a:schemeClr>
                </a:solidFill>
              </a:rPr>
              <a:t>Ron-faure, ‘Succubus’, </a:t>
            </a:r>
            <a:r>
              <a:rPr lang="en-GB" sz="1200" i="1" dirty="0">
                <a:solidFill>
                  <a:schemeClr val="accent5">
                    <a:lumMod val="20000"/>
                    <a:lumOff val="80000"/>
                  </a:schemeClr>
                </a:solidFill>
              </a:rPr>
              <a:t>Deviant Art, </a:t>
            </a:r>
            <a:r>
              <a:rPr lang="en-GB" sz="1200" dirty="0">
                <a:solidFill>
                  <a:schemeClr val="accent5">
                    <a:lumMod val="20000"/>
                    <a:lumOff val="80000"/>
                  </a:schemeClr>
                </a:solidFill>
              </a:rPr>
              <a:t>2016-2019, [</a:t>
            </a:r>
            <a:r>
              <a:rPr lang="en-GB" sz="1200" dirty="0">
                <a:solidFill>
                  <a:schemeClr val="accent5">
                    <a:lumMod val="20000"/>
                    <a:lumOff val="80000"/>
                  </a:schemeClr>
                </a:solidFill>
                <a:hlinkClick r:id="rId5">
                  <a:extLst>
                    <a:ext uri="{A12FA001-AC4F-418D-AE19-62706E023703}">
                      <ahyp:hlinkClr xmlns:ahyp="http://schemas.microsoft.com/office/drawing/2018/hyperlinkcolor" val="tx"/>
                    </a:ext>
                  </a:extLst>
                </a:hlinkClick>
              </a:rPr>
              <a:t>https://www.deviantart.com/ron-faure/art/Succubus-622555009</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6: Johanna Hershenson ‘Diverse Religious Jews’, Te Ara – The Encyclopaedia of New Zealand, 2016 [</a:t>
            </a:r>
            <a:r>
              <a:rPr lang="en-GB" sz="1200" dirty="0">
                <a:hlinkClick r:id="rId6"/>
              </a:rPr>
              <a:t>https://teara.govt.nz/en/photograph/32278/woman-rabbi-wellington</a:t>
            </a:r>
            <a:r>
              <a:rPr lang="en-GB" sz="1200" dirty="0">
                <a:solidFill>
                  <a:schemeClr val="accent5">
                    <a:lumMod val="20000"/>
                    <a:lumOff val="80000"/>
                  </a:schemeClr>
                </a:solidFill>
              </a:rPr>
              <a:t>],02, June 2019. </a:t>
            </a:r>
          </a:p>
          <a:p>
            <a:r>
              <a:rPr lang="en-GB" sz="1200" dirty="0">
                <a:solidFill>
                  <a:schemeClr val="accent5">
                    <a:lumMod val="20000"/>
                    <a:lumOff val="80000"/>
                  </a:schemeClr>
                </a:solidFill>
              </a:rPr>
              <a:t>Figure 7: ‘God is a Woman’, Still from Ariana Grande’s Video You Tube [</a:t>
            </a:r>
            <a:r>
              <a:rPr lang="en-GB" sz="1200" dirty="0">
                <a:hlinkClick r:id="rId7"/>
              </a:rPr>
              <a:t>https://www.youtube.com/watch?v=kHLHSlExFis</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8: ‘God is a Woman’, Still from Ariana Grande’s Video You Tube [</a:t>
            </a:r>
            <a:r>
              <a:rPr lang="en-GB" sz="1200" dirty="0">
                <a:hlinkClick r:id="rId7"/>
              </a:rPr>
              <a:t>https://www.youtube.com/watch?v=kHLHSlExFis</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9: ‘God is a Woman’, Still from Ariana Grande’s Video You Tube [</a:t>
            </a:r>
            <a:r>
              <a:rPr lang="en-GB" sz="1200" dirty="0">
                <a:hlinkClick r:id="rId7"/>
              </a:rPr>
              <a:t>https://www.youtube.com/watch?v=kHLHSlExFis</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10: Rosales, Harmonia., </a:t>
            </a:r>
            <a:r>
              <a:rPr lang="en-GB" sz="1200" i="1" dirty="0">
                <a:solidFill>
                  <a:schemeClr val="accent5">
                    <a:lumMod val="20000"/>
                    <a:lumOff val="80000"/>
                  </a:schemeClr>
                </a:solidFill>
              </a:rPr>
              <a:t>Creation of God </a:t>
            </a:r>
            <a:r>
              <a:rPr lang="en-GB" sz="1200" dirty="0">
                <a:solidFill>
                  <a:schemeClr val="accent5">
                    <a:lumMod val="20000"/>
                    <a:lumOff val="80000"/>
                  </a:schemeClr>
                </a:solidFill>
              </a:rPr>
              <a:t>Harmonia Sales: Black Femininity in Classical Artwork, Los Angelis Academy of Figurative Art, 2018 [</a:t>
            </a:r>
            <a:r>
              <a:rPr lang="en-GB" sz="1200" dirty="0">
                <a:hlinkClick r:id="rId3"/>
              </a:rPr>
              <a:t>https://laafa.edu/harmonia-rosales-black-femininity-in-classical-artworks/</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11:Dogman 1999 Still from Alan G, Available At: [</a:t>
            </a:r>
            <a:r>
              <a:rPr lang="en-GB" sz="1200" dirty="0">
                <a:hlinkClick r:id="rId8"/>
              </a:rPr>
              <a:t>https://giphy.com/gifs/d2VPSVJswpMKxYgo</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12: ‘God is a Woman’, Still from Ariana Grande’s Video You Tube [</a:t>
            </a:r>
            <a:r>
              <a:rPr lang="en-GB" sz="1200" dirty="0">
                <a:hlinkClick r:id="rId7"/>
              </a:rPr>
              <a:t>https://www.youtube.com/watch?v=kHLHSlExFis</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dirty="0">
              <a:solidFill>
                <a:schemeClr val="accent5">
                  <a:lumMod val="20000"/>
                  <a:lumOff val="80000"/>
                </a:schemeClr>
              </a:solidFill>
            </a:endParaRPr>
          </a:p>
        </p:txBody>
      </p:sp>
      <mc:AlternateContent xmlns:mc="http://schemas.openxmlformats.org/markup-compatibility/2006">
        <mc:Choice xmlns:am3d="http://schemas.microsoft.com/office/drawing/2017/model3d" Requires="am3d">
          <p:graphicFrame>
            <p:nvGraphicFramePr>
              <p:cNvPr id="6" name="3D Model 5">
                <a:extLst>
                  <a:ext uri="{FF2B5EF4-FFF2-40B4-BE49-F238E27FC236}">
                    <a16:creationId xmlns:a16="http://schemas.microsoft.com/office/drawing/2014/main" id="{ADE83CD8-5DF5-4E04-9E46-020AC7D68B67}"/>
                  </a:ext>
                </a:extLst>
              </p:cNvPr>
              <p:cNvGraphicFramePr>
                <a:graphicFrameLocks noChangeAspect="1"/>
              </p:cNvGraphicFramePr>
              <p:nvPr>
                <p:extLst>
                  <p:ext uri="{D42A27DB-BD31-4B8C-83A1-F6EECF244321}">
                    <p14:modId xmlns:p14="http://schemas.microsoft.com/office/powerpoint/2010/main" val="3563611758"/>
                  </p:ext>
                </p:extLst>
              </p:nvPr>
            </p:nvGraphicFramePr>
            <p:xfrm>
              <a:off x="3003245" y="283704"/>
              <a:ext cx="6185508" cy="684000"/>
            </p:xfrm>
            <a:graphic>
              <a:graphicData uri="http://schemas.microsoft.com/office/drawing/2017/model3d">
                <am3d:model3d r:embed="rId9">
                  <am3d:spPr>
                    <a:xfrm>
                      <a:off x="0" y="0"/>
                      <a:ext cx="6185508" cy="684000"/>
                    </a:xfrm>
                    <a:prstGeom prst="rect">
                      <a:avLst/>
                    </a:prstGeom>
                  </am3d:spPr>
                  <am3d:camera>
                    <am3d:pos x="0" y="0" z="47404229"/>
                    <am3d:up dx="0" dy="36000000" dz="0"/>
                    <am3d:lookAt x="0" y="0" z="0"/>
                    <am3d:perspective fov="2700000"/>
                  </am3d:camera>
                  <am3d:trans>
                    <am3d:meterPerModelUnit n="1851350" d="1000000"/>
                    <am3d:preTrans dx="-1669618" dy="9572817" dz="-78628540"/>
                    <am3d:scale>
                      <am3d:sx n="1000000" d="1000000"/>
                      <am3d:sy n="1000000" d="1000000"/>
                      <am3d:sz n="1000000" d="1000000"/>
                    </am3d:scale>
                    <am3d:rot/>
                    <am3d:postTrans dx="0" dy="0" dz="0"/>
                  </am3d:trans>
                  <am3d:raster rName="Office3DRenderer" rVer="16.0.8326">
                    <am3d:blip r:embed="rId10"/>
                  </am3d:raster>
                  <am3d:objViewport viewportSz="660803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a:extLst>
                  <a:ext uri="{FF2B5EF4-FFF2-40B4-BE49-F238E27FC236}">
                    <a16:creationId xmlns:a16="http://schemas.microsoft.com/office/drawing/2014/main" id="{ADE83CD8-5DF5-4E04-9E46-020AC7D68B67}"/>
                  </a:ext>
                </a:extLst>
              </p:cNvPr>
              <p:cNvPicPr>
                <a:picLocks noGrp="1" noRot="1" noChangeAspect="1" noMove="1" noResize="1" noEditPoints="1" noAdjustHandles="1" noChangeArrowheads="1" noChangeShapeType="1" noCrop="1"/>
              </p:cNvPicPr>
              <p:nvPr/>
            </p:nvPicPr>
            <p:blipFill>
              <a:blip r:embed="rId10"/>
              <a:stretch>
                <a:fillRect/>
              </a:stretch>
            </p:blipFill>
            <p:spPr>
              <a:xfrm>
                <a:off x="3003245" y="283704"/>
                <a:ext cx="6185508" cy="684000"/>
              </a:xfrm>
              <a:prstGeom prst="rect">
                <a:avLst/>
              </a:prstGeom>
            </p:spPr>
          </p:pic>
        </mc:Fallback>
      </mc:AlternateContent>
    </p:spTree>
    <p:extLst>
      <p:ext uri="{BB962C8B-B14F-4D97-AF65-F5344CB8AC3E}">
        <p14:creationId xmlns:p14="http://schemas.microsoft.com/office/powerpoint/2010/main" val="1446981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FBC91-DF06-4592-B4FC-924173715D79}"/>
              </a:ext>
            </a:extLst>
          </p:cNvPr>
          <p:cNvSpPr txBox="1"/>
          <p:nvPr/>
        </p:nvSpPr>
        <p:spPr>
          <a:xfrm>
            <a:off x="0" y="0"/>
            <a:ext cx="12192000" cy="6858000"/>
          </a:xfrm>
          <a:prstGeom prst="rect">
            <a:avLst/>
          </a:prstGeom>
          <a:solidFill>
            <a:schemeClr val="accent5">
              <a:lumMod val="20000"/>
              <a:lumOff val="80000"/>
            </a:schemeClr>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6F91709F-5FFB-4161-8624-72ED97BF50DD}"/>
              </a:ext>
            </a:extLst>
          </p:cNvPr>
          <p:cNvSpPr txBox="1"/>
          <p:nvPr/>
        </p:nvSpPr>
        <p:spPr>
          <a:xfrm>
            <a:off x="81480" y="82826"/>
            <a:ext cx="12029039" cy="6692348"/>
          </a:xfrm>
          <a:prstGeom prst="rect">
            <a:avLst/>
          </a:prstGeom>
          <a:solidFill>
            <a:srgbClr val="580058"/>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B35A43EE-86F3-4A8D-B30D-C304BBD7D552}"/>
              </a:ext>
            </a:extLst>
          </p:cNvPr>
          <p:cNvSpPr txBox="1"/>
          <p:nvPr/>
        </p:nvSpPr>
        <p:spPr>
          <a:xfrm>
            <a:off x="278296" y="331304"/>
            <a:ext cx="11569147" cy="6370975"/>
          </a:xfrm>
          <a:prstGeom prst="rect">
            <a:avLst/>
          </a:prstGeom>
          <a:noFill/>
        </p:spPr>
        <p:txBody>
          <a:bodyPr wrap="square" rtlCol="0">
            <a:spAutoFit/>
          </a:bodyPr>
          <a:lstStyle/>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13: New Transendence (2011) </a:t>
            </a:r>
            <a:r>
              <a:rPr lang="en-GB" sz="1200" i="1" dirty="0">
                <a:solidFill>
                  <a:schemeClr val="accent5">
                    <a:lumMod val="20000"/>
                    <a:lumOff val="80000"/>
                  </a:schemeClr>
                </a:solidFill>
              </a:rPr>
              <a:t>The Wrong Side of Heaven and The Righteous Side of Hell</a:t>
            </a:r>
            <a:r>
              <a:rPr lang="en-GB" sz="1200" dirty="0">
                <a:solidFill>
                  <a:schemeClr val="accent5">
                    <a:lumMod val="20000"/>
                    <a:lumOff val="80000"/>
                  </a:schemeClr>
                </a:solidFill>
              </a:rPr>
              <a:t>    </a:t>
            </a:r>
            <a:r>
              <a:rPr lang="en-GB" sz="1200" dirty="0">
                <a:hlinkClick r:id="rId2"/>
              </a:rPr>
              <a:t>https://new-transcendence.com/review-finger-death-punch-wrong-side-heaven-righteous-side-hell-volume-1/</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14: Rosales, Harmonia., </a:t>
            </a:r>
            <a:r>
              <a:rPr lang="en-GB" sz="1200" i="1" dirty="0">
                <a:solidFill>
                  <a:schemeClr val="accent5">
                    <a:lumMod val="20000"/>
                    <a:lumOff val="80000"/>
                  </a:schemeClr>
                </a:solidFill>
              </a:rPr>
              <a:t>Creation of God </a:t>
            </a:r>
            <a:r>
              <a:rPr lang="en-GB" sz="1200" dirty="0">
                <a:solidFill>
                  <a:schemeClr val="accent5">
                    <a:lumMod val="20000"/>
                    <a:lumOff val="80000"/>
                  </a:schemeClr>
                </a:solidFill>
              </a:rPr>
              <a:t>Harmonia Sales: Black Femininity in Classical Artwork, Los Angelis Academy of Figurative Art, 2018 [</a:t>
            </a:r>
            <a:r>
              <a:rPr lang="en-GB" sz="1200" dirty="0">
                <a:hlinkClick r:id="rId3"/>
              </a:rPr>
              <a:t>https://laafa.edu/harmonia-rosales-black-femininity-in-classical-artworks/</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15: Okamura, Tim, </a:t>
            </a:r>
            <a:r>
              <a:rPr lang="en-GB" sz="1200" i="1" dirty="0">
                <a:solidFill>
                  <a:schemeClr val="accent5">
                    <a:lumMod val="20000"/>
                    <a:lumOff val="80000"/>
                  </a:schemeClr>
                </a:solidFill>
              </a:rPr>
              <a:t>Rosie 1, </a:t>
            </a:r>
            <a:r>
              <a:rPr lang="en-GB" sz="1200" dirty="0">
                <a:solidFill>
                  <a:schemeClr val="accent5">
                    <a:lumMod val="20000"/>
                    <a:lumOff val="80000"/>
                  </a:schemeClr>
                </a:solidFill>
              </a:rPr>
              <a:t>Paddle 8,  [</a:t>
            </a:r>
            <a:r>
              <a:rPr lang="en-GB" sz="1200" dirty="0">
                <a:hlinkClick r:id="rId4"/>
              </a:rPr>
              <a:t>https://paddle8.com/work/tim-okamura/150341-rosie-no-1</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16: Painting Valley. 'A Trivial Devotion Mary Magdalene's Demons', , Mary Magdalene's painting modern. [https://paintingvalley.com/p-tag/trivial], Accessed 04 June 2019 </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17: Dogman 1999 Still from Alan G, Available At: [</a:t>
            </a:r>
            <a:r>
              <a:rPr lang="en-GB" sz="1200" dirty="0">
                <a:hlinkClick r:id="rId5"/>
              </a:rPr>
              <a:t>https://giphy.com/gifs/d2VPSVJswpMKxYgo</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18: A Little Bit Of Heaven, Available at: [</a:t>
            </a:r>
            <a:r>
              <a:rPr lang="en-GB" sz="1200" dirty="0">
                <a:hlinkClick r:id="rId6"/>
              </a:rPr>
              <a:t>https://cinema-fanatic.com/2014/07/04/female-filmmaker-friday-a-little-bit-of-heaven-2012-dir-nicole-kassell/</a:t>
            </a:r>
            <a:r>
              <a:rPr lang="en-GB" sz="1200" dirty="0"/>
              <a:t> </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19: kissing, Maleficient,  [ </a:t>
            </a:r>
            <a:r>
              <a:rPr lang="en-GB" sz="1200" dirty="0">
                <a:hlinkClick r:id="rId7"/>
              </a:rPr>
              <a:t>https://www.kisspng.com/png-maleficent-youtube-character-angelina-jolie-730295/</a:t>
            </a:r>
            <a:r>
              <a:rPr lang="en-GB" sz="1200" dirty="0"/>
              <a:t> </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20: Ron-faure, ‘Succubus’, </a:t>
            </a:r>
            <a:r>
              <a:rPr lang="en-GB" sz="1200" i="1" dirty="0">
                <a:solidFill>
                  <a:schemeClr val="accent5">
                    <a:lumMod val="20000"/>
                    <a:lumOff val="80000"/>
                  </a:schemeClr>
                </a:solidFill>
              </a:rPr>
              <a:t>Deviant Art, </a:t>
            </a:r>
            <a:r>
              <a:rPr lang="en-GB" sz="1200" dirty="0">
                <a:solidFill>
                  <a:schemeClr val="accent5">
                    <a:lumMod val="20000"/>
                    <a:lumOff val="80000"/>
                  </a:schemeClr>
                </a:solidFill>
              </a:rPr>
              <a:t>2016-2019, [</a:t>
            </a:r>
            <a:r>
              <a:rPr lang="en-GB" sz="1200" dirty="0">
                <a:solidFill>
                  <a:schemeClr val="accent5">
                    <a:lumMod val="20000"/>
                    <a:lumOff val="80000"/>
                  </a:schemeClr>
                </a:solidFill>
                <a:hlinkClick r:id="rId8">
                  <a:extLst>
                    <a:ext uri="{A12FA001-AC4F-418D-AE19-62706E023703}">
                      <ahyp:hlinkClr xmlns:ahyp="http://schemas.microsoft.com/office/drawing/2018/hyperlinkcolor" val="tx"/>
                    </a:ext>
                  </a:extLst>
                </a:hlinkClick>
              </a:rPr>
              <a:t>https://www.deviantart.com/ron-faure/art/Succubus-622555009</a:t>
            </a:r>
            <a:r>
              <a:rPr lang="en-GB" sz="1200" dirty="0">
                <a:solidFill>
                  <a:schemeClr val="accent5">
                    <a:lumMod val="20000"/>
                    <a:lumOff val="80000"/>
                  </a:schemeClr>
                </a:solidFill>
              </a:rPr>
              <a:t>, 02 June 2019.</a:t>
            </a: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21: Figure 6: Johanna Hershenson ‘Diverse Religious Jews’, Te Ara – The Encyclopedia of New Zealand, 2016 [</a:t>
            </a:r>
            <a:r>
              <a:rPr lang="en-GB" sz="1200" dirty="0">
                <a:hlinkClick r:id="rId9"/>
              </a:rPr>
              <a:t>https://teara.govt.nz/en/photograph/32278/woman-rabbi-wellington</a:t>
            </a:r>
            <a:r>
              <a:rPr lang="en-GB" sz="1200" dirty="0">
                <a:solidFill>
                  <a:schemeClr val="accent5">
                    <a:lumMod val="20000"/>
                    <a:lumOff val="80000"/>
                  </a:schemeClr>
                </a:solidFill>
              </a:rPr>
              <a:t>],02, June 2019. </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22: Rev Libby Lane, “Let God be a ‘she’”, </a:t>
            </a:r>
            <a:r>
              <a:rPr lang="en-GB" sz="1200" i="1" dirty="0">
                <a:solidFill>
                  <a:schemeClr val="accent5">
                    <a:lumMod val="20000"/>
                    <a:lumOff val="80000"/>
                  </a:schemeClr>
                </a:solidFill>
              </a:rPr>
              <a:t>The Guardian</a:t>
            </a:r>
            <a:r>
              <a:rPr lang="en-GB" sz="1200" dirty="0">
                <a:solidFill>
                  <a:schemeClr val="accent5">
                    <a:lumMod val="20000"/>
                    <a:lumOff val="80000"/>
                  </a:schemeClr>
                </a:solidFill>
              </a:rPr>
              <a:t>, 01 Jun 2015. </a:t>
            </a:r>
            <a:r>
              <a:rPr lang="en-GB" sz="1200" dirty="0">
                <a:solidFill>
                  <a:schemeClr val="accent5">
                    <a:lumMod val="20000"/>
                    <a:lumOff val="80000"/>
                  </a:schemeClr>
                </a:solidFill>
                <a:hlinkClick r:id="rId10">
                  <a:extLst>
                    <a:ext uri="{A12FA001-AC4F-418D-AE19-62706E023703}">
                      <ahyp:hlinkClr xmlns:ahyp="http://schemas.microsoft.com/office/drawing/2018/hyperlinkcolor" val="tx"/>
                    </a:ext>
                  </a:extLst>
                </a:hlinkClick>
              </a:rPr>
              <a:t>https://www.theguardian.com/world/2015/jun/01/church-of-england-womens-group-bishops</a:t>
            </a:r>
            <a:r>
              <a:rPr lang="en-GB" sz="1200" dirty="0">
                <a:solidFill>
                  <a:schemeClr val="accent5">
                    <a:lumMod val="20000"/>
                    <a:lumOff val="80000"/>
                  </a:schemeClr>
                </a:solidFill>
              </a:rPr>
              <a:t>, 02 Jun 2019.</a:t>
            </a:r>
          </a:p>
          <a:p>
            <a:endParaRPr lang="en-GB" sz="1200" dirty="0">
              <a:solidFill>
                <a:schemeClr val="accent5">
                  <a:lumMod val="20000"/>
                  <a:lumOff val="80000"/>
                </a:schemeClr>
              </a:solidFill>
            </a:endParaRPr>
          </a:p>
          <a:p>
            <a:r>
              <a:rPr lang="en-GB" sz="1200" dirty="0">
                <a:solidFill>
                  <a:schemeClr val="accent5">
                    <a:lumMod val="20000"/>
                    <a:lumOff val="80000"/>
                  </a:schemeClr>
                </a:solidFill>
              </a:rPr>
              <a:t>Figure 23: ‘God is a Woman’, Still from Ariana Grande’s Video You Tube [</a:t>
            </a:r>
            <a:r>
              <a:rPr lang="en-GB" sz="1200" dirty="0">
                <a:hlinkClick r:id="rId11"/>
              </a:rPr>
              <a:t>https://www.youtube.com/watch?v=kHLHSlExFis</a:t>
            </a:r>
            <a:r>
              <a:rPr lang="en-GB" sz="1200" dirty="0">
                <a:solidFill>
                  <a:schemeClr val="accent5">
                    <a:lumMod val="20000"/>
                    <a:lumOff val="80000"/>
                  </a:schemeClr>
                </a:solidFill>
              </a:rPr>
              <a:t>],</a:t>
            </a:r>
            <a:r>
              <a:rPr lang="en-GB" sz="1200" dirty="0"/>
              <a:t> </a:t>
            </a:r>
            <a:r>
              <a:rPr lang="en-GB" sz="1200" dirty="0">
                <a:solidFill>
                  <a:schemeClr val="accent5">
                    <a:lumMod val="20000"/>
                    <a:lumOff val="80000"/>
                  </a:schemeClr>
                </a:solidFill>
              </a:rPr>
              <a:t>02 June 2019.</a:t>
            </a: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endParaRPr lang="en-GB" sz="1200" dirty="0">
              <a:solidFill>
                <a:schemeClr val="accent5">
                  <a:lumMod val="20000"/>
                  <a:lumOff val="80000"/>
                </a:schemeClr>
              </a:solidFill>
            </a:endParaRPr>
          </a:p>
          <a:p>
            <a:r>
              <a:rPr lang="en-GB" sz="1200" dirty="0"/>
              <a:t>   </a:t>
            </a:r>
          </a:p>
        </p:txBody>
      </p:sp>
    </p:spTree>
    <p:extLst>
      <p:ext uri="{BB962C8B-B14F-4D97-AF65-F5344CB8AC3E}">
        <p14:creationId xmlns:p14="http://schemas.microsoft.com/office/powerpoint/2010/main" val="209278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3620</TotalTime>
  <Words>3649</Words>
  <Application>Microsoft Office PowerPoint</Application>
  <PresentationFormat>Widescreen</PresentationFormat>
  <Paragraphs>211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Prithi Shukla (1708142)</dc:creator>
  <cp:lastModifiedBy>Prithi Shukla (1708142)</cp:lastModifiedBy>
  <cp:revision>333</cp:revision>
  <dcterms:created xsi:type="dcterms:W3CDTF">2019-06-02T12:30:40Z</dcterms:created>
  <dcterms:modified xsi:type="dcterms:W3CDTF">2019-06-05T21:51:16Z</dcterms:modified>
</cp:coreProperties>
</file>