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sldIdLst>
    <p:sldId id="364" r:id="rId2"/>
    <p:sldId id="383" r:id="rId3"/>
    <p:sldId id="387" r:id="rId4"/>
    <p:sldId id="394" r:id="rId5"/>
    <p:sldId id="396" r:id="rId6"/>
    <p:sldId id="395" r:id="rId7"/>
    <p:sldId id="402" r:id="rId8"/>
    <p:sldId id="398" r:id="rId9"/>
    <p:sldId id="399" r:id="rId10"/>
    <p:sldId id="400" r:id="rId11"/>
    <p:sldId id="401"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BACC6"/>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F2B616A-629F-4DF3-95EE-513DDE54C4D0}" v="8504" dt="2026-07-20T12:33:32.0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08"/>
    <p:restoredTop sz="93447" autoAdjust="0"/>
  </p:normalViewPr>
  <p:slideViewPr>
    <p:cSldViewPr snapToGrid="0" showGuides="1">
      <p:cViewPr varScale="1">
        <p:scale>
          <a:sx n="63" d="100"/>
          <a:sy n="63" d="100"/>
        </p:scale>
        <p:origin x="780" y="5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9AF4569-0659-2321-1132-62978A92A759}"/>
              </a:ext>
            </a:extLst>
          </p:cNvPr>
          <p:cNvSpPr>
            <a:spLocks noGrp="1"/>
          </p:cNvSpPr>
          <p:nvPr>
            <p:ph type="dt" sz="half" idx="10"/>
          </p:nvPr>
        </p:nvSpPr>
        <p:spPr>
          <a:xfrm>
            <a:off x="527051" y="6524626"/>
            <a:ext cx="1295400" cy="219075"/>
          </a:xfrm>
        </p:spPr>
        <p:txBody>
          <a:bodyPr/>
          <a:lstStyle>
            <a:lvl1pPr>
              <a:defRPr/>
            </a:lvl1pPr>
          </a:lstStyle>
          <a:p>
            <a:pPr>
              <a:defRPr/>
            </a:pPr>
            <a:fld id="{FA356D0D-2478-47FE-8DAB-B92005DC1F0F}" type="datetime1">
              <a:rPr lang="en-GB" altLang="en-US"/>
              <a:pPr>
                <a:defRPr/>
              </a:pPr>
              <a:t>20/07/2026</a:t>
            </a:fld>
            <a:endParaRPr lang="en-GB" altLang="en-US"/>
          </a:p>
        </p:txBody>
      </p:sp>
      <p:sp>
        <p:nvSpPr>
          <p:cNvPr id="5" name="Footer Placeholder 4">
            <a:extLst>
              <a:ext uri="{FF2B5EF4-FFF2-40B4-BE49-F238E27FC236}">
                <a16:creationId xmlns:a16="http://schemas.microsoft.com/office/drawing/2014/main" id="{9357CDB6-9683-923D-F4D6-A16690F87D7F}"/>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90B911E-47D2-A792-94A7-10C09A82D207}"/>
              </a:ext>
            </a:extLst>
          </p:cNvPr>
          <p:cNvSpPr>
            <a:spLocks noGrp="1"/>
          </p:cNvSpPr>
          <p:nvPr>
            <p:ph type="sldNum" sz="quarter" idx="12"/>
          </p:nvPr>
        </p:nvSpPr>
        <p:spPr/>
        <p:txBody>
          <a:bodyPr/>
          <a:lstStyle>
            <a:lvl1pPr>
              <a:defRPr/>
            </a:lvl1pPr>
          </a:lstStyle>
          <a:p>
            <a:pPr>
              <a:defRPr/>
            </a:pPr>
            <a:fld id="{A8346AB5-70ED-450A-9530-2033B8E8E0D8}" type="slidenum">
              <a:rPr lang="en-GB" altLang="en-US"/>
              <a:pPr>
                <a:defRPr/>
              </a:pPr>
              <a:t>‹#›</a:t>
            </a:fld>
            <a:endParaRPr lang="en-GB" altLang="en-US"/>
          </a:p>
        </p:txBody>
      </p:sp>
    </p:spTree>
    <p:extLst>
      <p:ext uri="{BB962C8B-B14F-4D97-AF65-F5344CB8AC3E}">
        <p14:creationId xmlns:p14="http://schemas.microsoft.com/office/powerpoint/2010/main" val="40035250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B551927-1F9D-988A-F05E-7708C60A55EF}"/>
              </a:ext>
            </a:extLst>
          </p:cNvPr>
          <p:cNvSpPr>
            <a:spLocks noGrp="1"/>
          </p:cNvSpPr>
          <p:nvPr>
            <p:ph type="dt" sz="half" idx="10"/>
          </p:nvPr>
        </p:nvSpPr>
        <p:spPr/>
        <p:txBody>
          <a:bodyPr/>
          <a:lstStyle>
            <a:lvl1pPr>
              <a:defRPr/>
            </a:lvl1pPr>
          </a:lstStyle>
          <a:p>
            <a:pPr>
              <a:defRPr/>
            </a:pPr>
            <a:fld id="{30226994-B490-4403-8CE4-43D4FD570BBD}" type="datetime1">
              <a:rPr lang="en-GB" altLang="en-US"/>
              <a:pPr>
                <a:defRPr/>
              </a:pPr>
              <a:t>20/07/2026</a:t>
            </a:fld>
            <a:endParaRPr lang="en-GB" altLang="en-US"/>
          </a:p>
        </p:txBody>
      </p:sp>
      <p:sp>
        <p:nvSpPr>
          <p:cNvPr id="5" name="Footer Placeholder 4">
            <a:extLst>
              <a:ext uri="{FF2B5EF4-FFF2-40B4-BE49-F238E27FC236}">
                <a16:creationId xmlns:a16="http://schemas.microsoft.com/office/drawing/2014/main" id="{932EE8AB-0893-1027-952A-74CFAC50E876}"/>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6ECCC9B7-A74F-F725-6C2C-9C3690A8FFC8}"/>
              </a:ext>
            </a:extLst>
          </p:cNvPr>
          <p:cNvSpPr>
            <a:spLocks noGrp="1"/>
          </p:cNvSpPr>
          <p:nvPr>
            <p:ph type="sldNum" sz="quarter" idx="12"/>
          </p:nvPr>
        </p:nvSpPr>
        <p:spPr/>
        <p:txBody>
          <a:bodyPr/>
          <a:lstStyle>
            <a:lvl1pPr>
              <a:defRPr/>
            </a:lvl1pPr>
          </a:lstStyle>
          <a:p>
            <a:pPr>
              <a:defRPr/>
            </a:pPr>
            <a:fld id="{9AFB928A-D6AD-4F2A-B2DD-923741E90643}" type="slidenum">
              <a:rPr lang="en-GB" altLang="en-US"/>
              <a:pPr>
                <a:defRPr/>
              </a:pPr>
              <a:t>‹#›</a:t>
            </a:fld>
            <a:endParaRPr lang="en-GB" altLang="en-US"/>
          </a:p>
        </p:txBody>
      </p:sp>
    </p:spTree>
    <p:extLst>
      <p:ext uri="{BB962C8B-B14F-4D97-AF65-F5344CB8AC3E}">
        <p14:creationId xmlns:p14="http://schemas.microsoft.com/office/powerpoint/2010/main" val="18568954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DF389BC9-DFAC-C707-387C-8A0EB4C4AAC6}"/>
              </a:ext>
            </a:extLst>
          </p:cNvPr>
          <p:cNvSpPr>
            <a:spLocks noGrp="1"/>
          </p:cNvSpPr>
          <p:nvPr>
            <p:ph type="dt" sz="half" idx="10"/>
          </p:nvPr>
        </p:nvSpPr>
        <p:spPr/>
        <p:txBody>
          <a:bodyPr/>
          <a:lstStyle>
            <a:lvl1pPr>
              <a:defRPr/>
            </a:lvl1pPr>
          </a:lstStyle>
          <a:p>
            <a:pPr>
              <a:defRPr/>
            </a:pPr>
            <a:fld id="{031DCA91-53F4-49BC-9425-BD4ED78DF6F3}" type="datetime1">
              <a:rPr lang="en-GB" altLang="en-US"/>
              <a:pPr>
                <a:defRPr/>
              </a:pPr>
              <a:t>20/07/2026</a:t>
            </a:fld>
            <a:endParaRPr lang="en-GB" altLang="en-US"/>
          </a:p>
        </p:txBody>
      </p:sp>
      <p:sp>
        <p:nvSpPr>
          <p:cNvPr id="5" name="Slide Number Placeholder 5">
            <a:extLst>
              <a:ext uri="{FF2B5EF4-FFF2-40B4-BE49-F238E27FC236}">
                <a16:creationId xmlns:a16="http://schemas.microsoft.com/office/drawing/2014/main" id="{6B90EAC4-913A-CF25-D1C2-ACB4ABCB0881}"/>
              </a:ext>
            </a:extLst>
          </p:cNvPr>
          <p:cNvSpPr>
            <a:spLocks noGrp="1"/>
          </p:cNvSpPr>
          <p:nvPr>
            <p:ph type="sldNum" sz="quarter" idx="11"/>
          </p:nvPr>
        </p:nvSpPr>
        <p:spPr/>
        <p:txBody>
          <a:bodyPr/>
          <a:lstStyle>
            <a:lvl1pPr>
              <a:defRPr/>
            </a:lvl1pPr>
          </a:lstStyle>
          <a:p>
            <a:pPr>
              <a:defRPr/>
            </a:pPr>
            <a:fld id="{CA86B909-6953-454E-922A-05FE74F3E91B}" type="slidenum">
              <a:rPr lang="en-GB" altLang="en-US"/>
              <a:pPr>
                <a:defRPr/>
              </a:pPr>
              <a:t>‹#›</a:t>
            </a:fld>
            <a:endParaRPr lang="en-GB" altLang="en-US"/>
          </a:p>
        </p:txBody>
      </p:sp>
    </p:spTree>
    <p:extLst>
      <p:ext uri="{BB962C8B-B14F-4D97-AF65-F5344CB8AC3E}">
        <p14:creationId xmlns:p14="http://schemas.microsoft.com/office/powerpoint/2010/main" val="4000164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659FE73A-7CFF-F58B-4EBE-F036E86E018D}"/>
              </a:ext>
            </a:extLst>
          </p:cNvPr>
          <p:cNvSpPr>
            <a:spLocks noGrp="1"/>
          </p:cNvSpPr>
          <p:nvPr>
            <p:ph type="dt" sz="half" idx="10"/>
          </p:nvPr>
        </p:nvSpPr>
        <p:spPr/>
        <p:txBody>
          <a:bodyPr/>
          <a:lstStyle>
            <a:lvl1pPr>
              <a:defRPr/>
            </a:lvl1pPr>
          </a:lstStyle>
          <a:p>
            <a:pPr>
              <a:defRPr/>
            </a:pPr>
            <a:fld id="{742C5CC8-B2EB-4FCA-9C2F-BDABBC953608}"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7FA105AE-8232-B6DA-5203-EE356F1E314A}"/>
              </a:ext>
            </a:extLst>
          </p:cNvPr>
          <p:cNvSpPr>
            <a:spLocks noGrp="1"/>
          </p:cNvSpPr>
          <p:nvPr>
            <p:ph type="sldNum" sz="quarter" idx="11"/>
          </p:nvPr>
        </p:nvSpPr>
        <p:spPr/>
        <p:txBody>
          <a:bodyPr/>
          <a:lstStyle>
            <a:lvl1pPr>
              <a:defRPr/>
            </a:lvl1pPr>
          </a:lstStyle>
          <a:p>
            <a:pPr>
              <a:defRPr/>
            </a:pPr>
            <a:fld id="{3DA9162A-D4C6-4BE6-80AC-343E718106D9}" type="slidenum">
              <a:rPr lang="en-GB" altLang="en-US"/>
              <a:pPr>
                <a:defRPr/>
              </a:pPr>
              <a:t>‹#›</a:t>
            </a:fld>
            <a:endParaRPr lang="en-GB" altLang="en-US"/>
          </a:p>
        </p:txBody>
      </p:sp>
    </p:spTree>
    <p:extLst>
      <p:ext uri="{BB962C8B-B14F-4D97-AF65-F5344CB8AC3E}">
        <p14:creationId xmlns:p14="http://schemas.microsoft.com/office/powerpoint/2010/main" val="28761044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22C9F61-1987-C7A1-9600-3B1069708D88}"/>
              </a:ext>
            </a:extLst>
          </p:cNvPr>
          <p:cNvSpPr>
            <a:spLocks noGrp="1"/>
          </p:cNvSpPr>
          <p:nvPr>
            <p:ph type="dt" sz="half" idx="10"/>
          </p:nvPr>
        </p:nvSpPr>
        <p:spPr/>
        <p:txBody>
          <a:bodyPr/>
          <a:lstStyle>
            <a:lvl1pPr>
              <a:defRPr/>
            </a:lvl1pPr>
          </a:lstStyle>
          <a:p>
            <a:pPr>
              <a:defRPr/>
            </a:pPr>
            <a:fld id="{192482D0-6B59-43EB-A2E6-BEADFA88CF98}" type="datetime1">
              <a:rPr lang="en-GB" altLang="en-US"/>
              <a:pPr>
                <a:defRPr/>
              </a:pPr>
              <a:t>20/07/2026</a:t>
            </a:fld>
            <a:endParaRPr lang="en-GB" altLang="en-US"/>
          </a:p>
        </p:txBody>
      </p:sp>
      <p:sp>
        <p:nvSpPr>
          <p:cNvPr id="8" name="Slide Number Placeholder 5">
            <a:extLst>
              <a:ext uri="{FF2B5EF4-FFF2-40B4-BE49-F238E27FC236}">
                <a16:creationId xmlns:a16="http://schemas.microsoft.com/office/drawing/2014/main" id="{3F234557-D565-AC27-1CDE-3870D5D7D046}"/>
              </a:ext>
            </a:extLst>
          </p:cNvPr>
          <p:cNvSpPr>
            <a:spLocks noGrp="1"/>
          </p:cNvSpPr>
          <p:nvPr>
            <p:ph type="sldNum" sz="quarter" idx="11"/>
          </p:nvPr>
        </p:nvSpPr>
        <p:spPr/>
        <p:txBody>
          <a:bodyPr/>
          <a:lstStyle>
            <a:lvl1pPr>
              <a:defRPr/>
            </a:lvl1pPr>
          </a:lstStyle>
          <a:p>
            <a:pPr>
              <a:defRPr/>
            </a:pPr>
            <a:fld id="{92F3B91C-6529-43C7-B4BA-62549480CC9D}" type="slidenum">
              <a:rPr lang="en-GB" altLang="en-US"/>
              <a:pPr>
                <a:defRPr/>
              </a:pPr>
              <a:t>‹#›</a:t>
            </a:fld>
            <a:endParaRPr lang="en-GB" altLang="en-US"/>
          </a:p>
        </p:txBody>
      </p:sp>
    </p:spTree>
    <p:extLst>
      <p:ext uri="{BB962C8B-B14F-4D97-AF65-F5344CB8AC3E}">
        <p14:creationId xmlns:p14="http://schemas.microsoft.com/office/powerpoint/2010/main" val="5288720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1110769A-89FC-6C0C-1042-AD6A20A3C994}"/>
              </a:ext>
            </a:extLst>
          </p:cNvPr>
          <p:cNvSpPr>
            <a:spLocks noGrp="1"/>
          </p:cNvSpPr>
          <p:nvPr>
            <p:ph type="dt" sz="half" idx="10"/>
          </p:nvPr>
        </p:nvSpPr>
        <p:spPr/>
        <p:txBody>
          <a:bodyPr/>
          <a:lstStyle>
            <a:lvl1pPr>
              <a:defRPr/>
            </a:lvl1pPr>
          </a:lstStyle>
          <a:p>
            <a:pPr>
              <a:defRPr/>
            </a:pPr>
            <a:fld id="{C8139EDA-6186-42E4-AD19-8C038518D62B}" type="datetime1">
              <a:rPr lang="en-GB" altLang="en-US"/>
              <a:pPr>
                <a:defRPr/>
              </a:pPr>
              <a:t>20/07/2026</a:t>
            </a:fld>
            <a:endParaRPr lang="en-GB" altLang="en-US"/>
          </a:p>
        </p:txBody>
      </p:sp>
      <p:sp>
        <p:nvSpPr>
          <p:cNvPr id="4" name="Slide Number Placeholder 5">
            <a:extLst>
              <a:ext uri="{FF2B5EF4-FFF2-40B4-BE49-F238E27FC236}">
                <a16:creationId xmlns:a16="http://schemas.microsoft.com/office/drawing/2014/main" id="{61236328-BA85-38B0-4F47-FBEDDDAA6FF9}"/>
              </a:ext>
            </a:extLst>
          </p:cNvPr>
          <p:cNvSpPr>
            <a:spLocks noGrp="1"/>
          </p:cNvSpPr>
          <p:nvPr>
            <p:ph type="sldNum" sz="quarter" idx="11"/>
          </p:nvPr>
        </p:nvSpPr>
        <p:spPr/>
        <p:txBody>
          <a:bodyPr/>
          <a:lstStyle>
            <a:lvl1pPr>
              <a:defRPr/>
            </a:lvl1pPr>
          </a:lstStyle>
          <a:p>
            <a:pPr>
              <a:defRPr/>
            </a:pPr>
            <a:fld id="{3A35B565-CEE5-45AB-B707-06E43140C85F}" type="slidenum">
              <a:rPr lang="en-GB" altLang="en-US"/>
              <a:pPr>
                <a:defRPr/>
              </a:pPr>
              <a:t>‹#›</a:t>
            </a:fld>
            <a:endParaRPr lang="en-GB" altLang="en-US"/>
          </a:p>
        </p:txBody>
      </p:sp>
    </p:spTree>
    <p:extLst>
      <p:ext uri="{BB962C8B-B14F-4D97-AF65-F5344CB8AC3E}">
        <p14:creationId xmlns:p14="http://schemas.microsoft.com/office/powerpoint/2010/main" val="5427372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F78643B6-9009-D2EC-E03D-7B89D42F4E2F}"/>
              </a:ext>
            </a:extLst>
          </p:cNvPr>
          <p:cNvSpPr>
            <a:spLocks noGrp="1"/>
          </p:cNvSpPr>
          <p:nvPr>
            <p:ph type="dt" sz="half" idx="10"/>
          </p:nvPr>
        </p:nvSpPr>
        <p:spPr/>
        <p:txBody>
          <a:bodyPr/>
          <a:lstStyle>
            <a:lvl1pPr>
              <a:defRPr/>
            </a:lvl1pPr>
          </a:lstStyle>
          <a:p>
            <a:pPr>
              <a:defRPr/>
            </a:pPr>
            <a:fld id="{5E23D760-A5D6-4408-9293-3816AB405458}" type="datetime1">
              <a:rPr lang="en-GB" altLang="en-US"/>
              <a:pPr>
                <a:defRPr/>
              </a:pPr>
              <a:t>20/07/2026</a:t>
            </a:fld>
            <a:endParaRPr lang="en-GB" altLang="en-US"/>
          </a:p>
        </p:txBody>
      </p:sp>
      <p:sp>
        <p:nvSpPr>
          <p:cNvPr id="3" name="Slide Number Placeholder 5">
            <a:extLst>
              <a:ext uri="{FF2B5EF4-FFF2-40B4-BE49-F238E27FC236}">
                <a16:creationId xmlns:a16="http://schemas.microsoft.com/office/drawing/2014/main" id="{10E17C46-3D3B-A498-50D1-09335F4622E1}"/>
              </a:ext>
            </a:extLst>
          </p:cNvPr>
          <p:cNvSpPr>
            <a:spLocks noGrp="1"/>
          </p:cNvSpPr>
          <p:nvPr>
            <p:ph type="sldNum" sz="quarter" idx="11"/>
          </p:nvPr>
        </p:nvSpPr>
        <p:spPr/>
        <p:txBody>
          <a:bodyPr/>
          <a:lstStyle>
            <a:lvl1pPr>
              <a:defRPr/>
            </a:lvl1pPr>
          </a:lstStyle>
          <a:p>
            <a:pPr>
              <a:defRPr/>
            </a:pPr>
            <a:fld id="{1627DB7A-9E6D-4CCE-BDBB-D06183803CCF}" type="slidenum">
              <a:rPr lang="en-GB" altLang="en-US"/>
              <a:pPr>
                <a:defRPr/>
              </a:pPr>
              <a:t>‹#›</a:t>
            </a:fld>
            <a:endParaRPr lang="en-GB" altLang="en-US"/>
          </a:p>
        </p:txBody>
      </p:sp>
    </p:spTree>
    <p:extLst>
      <p:ext uri="{BB962C8B-B14F-4D97-AF65-F5344CB8AC3E}">
        <p14:creationId xmlns:p14="http://schemas.microsoft.com/office/powerpoint/2010/main" val="35516462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0"/>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8326A2FA-02CC-0B62-C5E1-6C1624ECA437}"/>
              </a:ext>
            </a:extLst>
          </p:cNvPr>
          <p:cNvSpPr>
            <a:spLocks noGrp="1"/>
          </p:cNvSpPr>
          <p:nvPr>
            <p:ph type="dt" sz="half" idx="10"/>
          </p:nvPr>
        </p:nvSpPr>
        <p:spPr/>
        <p:txBody>
          <a:bodyPr/>
          <a:lstStyle>
            <a:lvl1pPr>
              <a:defRPr/>
            </a:lvl1pPr>
          </a:lstStyle>
          <a:p>
            <a:pPr>
              <a:defRPr/>
            </a:pPr>
            <a:fld id="{1815CC12-B3B9-474E-933E-043F12DE8238}"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5837F502-3C1D-7A8D-52F3-CAED73093E89}"/>
              </a:ext>
            </a:extLst>
          </p:cNvPr>
          <p:cNvSpPr>
            <a:spLocks noGrp="1"/>
          </p:cNvSpPr>
          <p:nvPr>
            <p:ph type="sldNum" sz="quarter" idx="11"/>
          </p:nvPr>
        </p:nvSpPr>
        <p:spPr/>
        <p:txBody>
          <a:bodyPr/>
          <a:lstStyle>
            <a:lvl1pPr>
              <a:defRPr/>
            </a:lvl1pPr>
          </a:lstStyle>
          <a:p>
            <a:pPr>
              <a:defRPr/>
            </a:pPr>
            <a:fld id="{C6450803-9B60-429C-BEAC-5774A5E11D5A}" type="slidenum">
              <a:rPr lang="en-GB" altLang="en-US"/>
              <a:pPr>
                <a:defRPr/>
              </a:pPr>
              <a:t>‹#›</a:t>
            </a:fld>
            <a:endParaRPr lang="en-GB" altLang="en-US"/>
          </a:p>
        </p:txBody>
      </p:sp>
    </p:spTree>
    <p:extLst>
      <p:ext uri="{BB962C8B-B14F-4D97-AF65-F5344CB8AC3E}">
        <p14:creationId xmlns:p14="http://schemas.microsoft.com/office/powerpoint/2010/main" val="14816181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5A919774-B368-632C-B58C-668A1F4060E9}"/>
              </a:ext>
            </a:extLst>
          </p:cNvPr>
          <p:cNvSpPr>
            <a:spLocks noGrp="1"/>
          </p:cNvSpPr>
          <p:nvPr>
            <p:ph type="dt" sz="half" idx="10"/>
          </p:nvPr>
        </p:nvSpPr>
        <p:spPr/>
        <p:txBody>
          <a:bodyPr/>
          <a:lstStyle>
            <a:lvl1pPr>
              <a:defRPr/>
            </a:lvl1pPr>
          </a:lstStyle>
          <a:p>
            <a:pPr>
              <a:defRPr/>
            </a:pPr>
            <a:fld id="{14FA25EF-011C-4B5E-B678-5C09381164A5}"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279CBBFB-191C-419E-CAC2-F4A171A6D755}"/>
              </a:ext>
            </a:extLst>
          </p:cNvPr>
          <p:cNvSpPr>
            <a:spLocks noGrp="1"/>
          </p:cNvSpPr>
          <p:nvPr>
            <p:ph type="sldNum" sz="quarter" idx="11"/>
          </p:nvPr>
        </p:nvSpPr>
        <p:spPr/>
        <p:txBody>
          <a:bodyPr/>
          <a:lstStyle>
            <a:lvl1pPr>
              <a:defRPr/>
            </a:lvl1pPr>
          </a:lstStyle>
          <a:p>
            <a:pPr>
              <a:defRPr/>
            </a:pPr>
            <a:fld id="{6C223C29-2C36-480D-8620-E0754310421F}" type="slidenum">
              <a:rPr lang="en-GB" altLang="en-US"/>
              <a:pPr>
                <a:defRPr/>
              </a:pPr>
              <a:t>‹#›</a:t>
            </a:fld>
            <a:endParaRPr lang="en-GB" altLang="en-US"/>
          </a:p>
        </p:txBody>
      </p:sp>
    </p:spTree>
    <p:extLst>
      <p:ext uri="{BB962C8B-B14F-4D97-AF65-F5344CB8AC3E}">
        <p14:creationId xmlns:p14="http://schemas.microsoft.com/office/powerpoint/2010/main" val="354300644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7D906F-2A1B-B326-EDE7-9006B53F240B}"/>
              </a:ext>
            </a:extLst>
          </p:cNvPr>
          <p:cNvSpPr>
            <a:spLocks noGrp="1"/>
          </p:cNvSpPr>
          <p:nvPr>
            <p:ph type="dt" sz="half" idx="10"/>
          </p:nvPr>
        </p:nvSpPr>
        <p:spPr/>
        <p:txBody>
          <a:bodyPr/>
          <a:lstStyle>
            <a:lvl1pPr>
              <a:defRPr/>
            </a:lvl1pPr>
          </a:lstStyle>
          <a:p>
            <a:pPr>
              <a:defRPr/>
            </a:pPr>
            <a:fld id="{C5943883-E3DA-4D48-9F4D-6A70BAD0FEF1}" type="datetime1">
              <a:rPr lang="en-GB" altLang="en-US"/>
              <a:pPr>
                <a:defRPr/>
              </a:pPr>
              <a:t>20/07/2026</a:t>
            </a:fld>
            <a:endParaRPr lang="en-GB" altLang="en-US"/>
          </a:p>
        </p:txBody>
      </p:sp>
      <p:sp>
        <p:nvSpPr>
          <p:cNvPr id="5" name="Slide Number Placeholder 5">
            <a:extLst>
              <a:ext uri="{FF2B5EF4-FFF2-40B4-BE49-F238E27FC236}">
                <a16:creationId xmlns:a16="http://schemas.microsoft.com/office/drawing/2014/main" id="{8A0D2712-9F7C-5A2D-8E35-C57EA177B8AF}"/>
              </a:ext>
            </a:extLst>
          </p:cNvPr>
          <p:cNvSpPr>
            <a:spLocks noGrp="1"/>
          </p:cNvSpPr>
          <p:nvPr>
            <p:ph type="sldNum" sz="quarter" idx="11"/>
          </p:nvPr>
        </p:nvSpPr>
        <p:spPr/>
        <p:txBody>
          <a:bodyPr/>
          <a:lstStyle>
            <a:lvl1pPr>
              <a:defRPr/>
            </a:lvl1pPr>
          </a:lstStyle>
          <a:p>
            <a:pPr>
              <a:defRPr/>
            </a:pPr>
            <a:fld id="{E48D0294-2879-4E90-A38D-0837A1E4FE15}" type="slidenum">
              <a:rPr lang="en-GB" altLang="en-US"/>
              <a:pPr>
                <a:defRPr/>
              </a:pPr>
              <a:t>‹#›</a:t>
            </a:fld>
            <a:endParaRPr lang="en-GB" altLang="en-US"/>
          </a:p>
        </p:txBody>
      </p:sp>
    </p:spTree>
    <p:extLst>
      <p:ext uri="{BB962C8B-B14F-4D97-AF65-F5344CB8AC3E}">
        <p14:creationId xmlns:p14="http://schemas.microsoft.com/office/powerpoint/2010/main" val="10788409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872CCD-82B6-F46F-3435-E64EB1DE3496}"/>
              </a:ext>
            </a:extLst>
          </p:cNvPr>
          <p:cNvSpPr>
            <a:spLocks noGrp="1"/>
          </p:cNvSpPr>
          <p:nvPr>
            <p:ph type="dt" sz="half" idx="10"/>
          </p:nvPr>
        </p:nvSpPr>
        <p:spPr/>
        <p:txBody>
          <a:bodyPr/>
          <a:lstStyle>
            <a:lvl1pPr>
              <a:defRPr/>
            </a:lvl1pPr>
          </a:lstStyle>
          <a:p>
            <a:pPr>
              <a:defRPr/>
            </a:pPr>
            <a:fld id="{693BB2BA-946C-474B-8A44-50EB5173BE02}" type="datetime1">
              <a:rPr lang="en-GB" altLang="en-US"/>
              <a:pPr>
                <a:defRPr/>
              </a:pPr>
              <a:t>20/07/2026</a:t>
            </a:fld>
            <a:endParaRPr lang="en-GB" altLang="en-US"/>
          </a:p>
        </p:txBody>
      </p:sp>
      <p:sp>
        <p:nvSpPr>
          <p:cNvPr id="5" name="Slide Number Placeholder 5">
            <a:extLst>
              <a:ext uri="{FF2B5EF4-FFF2-40B4-BE49-F238E27FC236}">
                <a16:creationId xmlns:a16="http://schemas.microsoft.com/office/drawing/2014/main" id="{821B22D7-7745-AF27-3210-8041648B214F}"/>
              </a:ext>
            </a:extLst>
          </p:cNvPr>
          <p:cNvSpPr>
            <a:spLocks noGrp="1"/>
          </p:cNvSpPr>
          <p:nvPr>
            <p:ph type="sldNum" sz="quarter" idx="11"/>
          </p:nvPr>
        </p:nvSpPr>
        <p:spPr/>
        <p:txBody>
          <a:bodyPr/>
          <a:lstStyle>
            <a:lvl1pPr>
              <a:defRPr/>
            </a:lvl1pPr>
          </a:lstStyle>
          <a:p>
            <a:pPr>
              <a:defRPr/>
            </a:pPr>
            <a:fld id="{03445F48-3446-4FB0-88BE-B3679A1B7DE7}" type="slidenum">
              <a:rPr lang="en-GB" altLang="en-US"/>
              <a:pPr>
                <a:defRPr/>
              </a:pPr>
              <a:t>‹#›</a:t>
            </a:fld>
            <a:endParaRPr lang="en-GB" altLang="en-US"/>
          </a:p>
        </p:txBody>
      </p:sp>
    </p:spTree>
    <p:extLst>
      <p:ext uri="{BB962C8B-B14F-4D97-AF65-F5344CB8AC3E}">
        <p14:creationId xmlns:p14="http://schemas.microsoft.com/office/powerpoint/2010/main" val="741140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9DACF01-0473-AA8C-6930-ACE95BE3F6B4}"/>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F5CAA5FE-6BF8-C8AD-E251-1AB4861E89C8}"/>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1AF3770B-3B78-153B-118A-14573672F23C}"/>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A4021392-CAC7-450A-8667-583C0A183C4A}" type="datetime1">
              <a:rPr lang="en-GB" altLang="en-US"/>
              <a:pPr>
                <a:defRPr/>
              </a:pPr>
              <a:t>20/07/2026</a:t>
            </a:fld>
            <a:endParaRPr lang="en-GB" altLang="en-US"/>
          </a:p>
        </p:txBody>
      </p:sp>
      <p:sp>
        <p:nvSpPr>
          <p:cNvPr id="6" name="Slide Number Placeholder 5">
            <a:extLst>
              <a:ext uri="{FF2B5EF4-FFF2-40B4-BE49-F238E27FC236}">
                <a16:creationId xmlns:a16="http://schemas.microsoft.com/office/drawing/2014/main" id="{E70E714D-EC5F-579C-07E6-4DC1C80FD09F}"/>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B2DCD1C-9E31-48E8-81D6-875A32184C3F}" type="slidenum">
              <a:rPr lang="en-GB" altLang="en-US"/>
              <a:pPr>
                <a:defRPr/>
              </a:pPr>
              <a:t>‹#›</a:t>
            </a:fld>
            <a:endParaRPr lang="en-GB" altLang="en-US"/>
          </a:p>
        </p:txBody>
      </p:sp>
    </p:spTree>
    <p:extLst>
      <p:ext uri="{BB962C8B-B14F-4D97-AF65-F5344CB8AC3E}">
        <p14:creationId xmlns:p14="http://schemas.microsoft.com/office/powerpoint/2010/main" val="205194862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vecteezy.com/vector-art/57383326-illustration-flat-cartoon-characters-volunteer-man-helping-elderly-person-with-cane-carrying-shopping-bag-senior-support-care-assistance-social-work-charity-community-companionship" TargetMode="External"/><Relationship Id="rId2" Type="http://schemas.openxmlformats.org/officeDocument/2006/relationships/image" Target="../media/image3.jpg"/><Relationship Id="rId1" Type="http://schemas.openxmlformats.org/officeDocument/2006/relationships/slideLayout" Target="../slideLayouts/slideLayout2.xml"/><Relationship Id="rId5" Type="http://schemas.openxmlformats.org/officeDocument/2006/relationships/hyperlink" Target="https://www.dreamstime.com/stock-photos-elderly-man-wheelchair-image2046803" TargetMode="External"/><Relationship Id="rId4" Type="http://schemas.openxmlformats.org/officeDocument/2006/relationships/image" Target="../media/image4.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344A3CB8-39FD-9F8F-CD33-5E2118C6E66C}"/>
              </a:ext>
            </a:extLst>
          </p:cNvPr>
          <p:cNvSpPr>
            <a:spLocks noGrp="1"/>
          </p:cNvSpPr>
          <p:nvPr>
            <p:ph type="dt" sz="quarter" idx="10"/>
          </p:nvPr>
        </p:nvSpPr>
        <p:spPr/>
        <p:txBody>
          <a:bodyPr/>
          <a:lstStyle/>
          <a:p>
            <a:pPr>
              <a:defRPr/>
            </a:pPr>
            <a:fld id="{9C9D1F96-3DE6-40B6-9DCF-E50C656CAE8D}"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6147" name="Slide Number Placeholder 4">
            <a:extLst>
              <a:ext uri="{FF2B5EF4-FFF2-40B4-BE49-F238E27FC236}">
                <a16:creationId xmlns:a16="http://schemas.microsoft.com/office/drawing/2014/main" id="{447FB185-B91D-14EC-A199-C064D51D1DD2}"/>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fontAlgn="base">
              <a:spcBef>
                <a:spcPct val="0"/>
              </a:spcBef>
              <a:spcAft>
                <a:spcPct val="0"/>
              </a:spcAft>
              <a:buNone/>
            </a:pPr>
            <a:fld id="{AE6B05AB-4810-4491-ACB1-BBF1B714F398}" type="slidenum">
              <a:rPr lang="en-GB" altLang="en-US" sz="1200">
                <a:solidFill>
                  <a:srgbClr val="898989"/>
                </a:solidFill>
                <a:cs typeface="Arial" panose="020B0604020202020204" pitchFamily="34" charset="0"/>
              </a:rPr>
              <a:pPr fontAlgn="base">
                <a:spcBef>
                  <a:spcPct val="0"/>
                </a:spcBef>
                <a:spcAft>
                  <a:spcPct val="0"/>
                </a:spcAft>
                <a:buNone/>
              </a:pPr>
              <a:t>1</a:t>
            </a:fld>
            <a:endParaRPr lang="en-GB" altLang="en-US" sz="1200">
              <a:solidFill>
                <a:srgbClr val="898989"/>
              </a:solidFill>
              <a:cs typeface="Arial" panose="020B0604020202020204" pitchFamily="34" charset="0"/>
            </a:endParaRPr>
          </a:p>
        </p:txBody>
      </p:sp>
      <p:sp>
        <p:nvSpPr>
          <p:cNvPr id="6148" name="Content Placeholder 2">
            <a:extLst>
              <a:ext uri="{FF2B5EF4-FFF2-40B4-BE49-F238E27FC236}">
                <a16:creationId xmlns:a16="http://schemas.microsoft.com/office/drawing/2014/main" id="{CE5AE962-C88D-3F0C-B15E-30348E09C8AE}"/>
              </a:ext>
            </a:extLst>
          </p:cNvPr>
          <p:cNvSpPr>
            <a:spLocks noGrp="1"/>
          </p:cNvSpPr>
          <p:nvPr>
            <p:ph idx="1"/>
          </p:nvPr>
        </p:nvSpPr>
        <p:spPr>
          <a:xfrm>
            <a:off x="0" y="0"/>
            <a:ext cx="12191999" cy="8575040"/>
          </a:xfrm>
        </p:spPr>
        <p:txBody>
          <a:bodyPr/>
          <a:lstStyle/>
          <a:p>
            <a:r>
              <a:rPr lang="en-GB" altLang="en-US" sz="2800" dirty="0"/>
              <a:t>Module Title: </a:t>
            </a:r>
            <a:r>
              <a:rPr lang="en-GB" altLang="en-US" sz="2800" b="1" i="1" dirty="0"/>
              <a:t>Professional Career Development within H&amp;SC</a:t>
            </a:r>
          </a:p>
          <a:p>
            <a:r>
              <a:rPr lang="en-GB" altLang="en-US" sz="2800" u="sng" dirty="0"/>
              <a:t>Module Number</a:t>
            </a:r>
            <a:r>
              <a:rPr lang="en-GB" altLang="en-US" sz="2800" dirty="0"/>
              <a:t>: </a:t>
            </a:r>
            <a:r>
              <a:rPr lang="en-GB" altLang="en-US" sz="2800" b="1" i="1" dirty="0"/>
              <a:t>LCHS 4009 (LON)</a:t>
            </a:r>
          </a:p>
          <a:p>
            <a:r>
              <a:rPr lang="en-GB" altLang="en-US" sz="2800" u="sng" dirty="0"/>
              <a:t>Assignment No</a:t>
            </a:r>
            <a:r>
              <a:rPr lang="en-GB" altLang="en-US" sz="2800" b="1" i="1" dirty="0"/>
              <a:t>:     ASSIGNMENT 1</a:t>
            </a:r>
          </a:p>
          <a:p>
            <a:r>
              <a:rPr lang="en-GB" altLang="en-US" sz="2800" u="sng" dirty="0"/>
              <a:t>Student Name</a:t>
            </a:r>
            <a:r>
              <a:rPr lang="en-GB" altLang="en-US" sz="2800" b="1" i="1" dirty="0"/>
              <a:t>: Mohamed .Q .D.  </a:t>
            </a:r>
            <a:r>
              <a:rPr lang="en-GB" altLang="en-US" sz="2800" b="1" i="1" dirty="0" err="1"/>
              <a:t>ismail</a:t>
            </a:r>
            <a:endParaRPr lang="en-GB" altLang="en-US" sz="2800" b="1" i="1" dirty="0"/>
          </a:p>
          <a:p>
            <a:r>
              <a:rPr lang="en-GB" altLang="en-US" sz="2800" u="sng" dirty="0"/>
              <a:t>Student ID: 2509669</a:t>
            </a:r>
            <a:endParaRPr lang="en-GB" altLang="en-US" sz="2800" b="1" i="1" dirty="0"/>
          </a:p>
          <a:p>
            <a:r>
              <a:rPr lang="en-GB" altLang="en-US" sz="2800" u="sng" dirty="0"/>
              <a:t>Lecturer’s Name</a:t>
            </a:r>
            <a:r>
              <a:rPr lang="en-GB" altLang="en-US" sz="2800" b="1" i="1" dirty="0"/>
              <a:t>:   Chistopher    </a:t>
            </a:r>
            <a:r>
              <a:rPr lang="en-GB" altLang="en-US" sz="2800" b="1" i="1" dirty="0" err="1"/>
              <a:t>Mafuva</a:t>
            </a:r>
            <a:endParaRPr lang="en-GB" altLang="en-US" sz="2800" b="1" i="1" dirty="0"/>
          </a:p>
          <a:p>
            <a:r>
              <a:rPr lang="en-GB" altLang="en-US" sz="2800" b="1" i="1" dirty="0"/>
              <a:t>             </a:t>
            </a:r>
          </a:p>
          <a:p>
            <a:r>
              <a:rPr lang="en-GB" altLang="en-US" sz="2800" dirty="0"/>
              <a:t>   </a:t>
            </a:r>
          </a:p>
          <a:p>
            <a:r>
              <a:rPr lang="en-GB" altLang="en-US" sz="2800" dirty="0"/>
              <a:t>                                      </a:t>
            </a:r>
            <a:r>
              <a:rPr lang="en-GB" altLang="en-US" sz="2800" b="1" dirty="0"/>
              <a:t>problem solving   </a:t>
            </a:r>
          </a:p>
          <a:p>
            <a:pPr marL="0" indent="0">
              <a:buNone/>
            </a:pPr>
            <a:r>
              <a:rPr lang="en-GB" altLang="en-US" sz="2800" dirty="0"/>
              <a:t>                    </a:t>
            </a:r>
          </a:p>
          <a:p>
            <a:r>
              <a:rPr lang="en-GB" altLang="en-US" b="1" i="1" dirty="0"/>
              <a:t>        </a:t>
            </a:r>
          </a:p>
          <a:p>
            <a:r>
              <a:rPr lang="en-GB" altLang="en-US" b="1" i="1" dirty="0"/>
              <a:t>                    </a:t>
            </a:r>
          </a:p>
          <a:p>
            <a:endParaRPr lang="en-GB" altLang="en-US" b="1" i="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5DAAE8-78AF-37D0-1EA1-6BE7641CF449}"/>
              </a:ext>
            </a:extLst>
          </p:cNvPr>
          <p:cNvSpPr>
            <a:spLocks noGrp="1"/>
          </p:cNvSpPr>
          <p:nvPr>
            <p:ph type="title"/>
          </p:nvPr>
        </p:nvSpPr>
        <p:spPr/>
        <p:txBody>
          <a:bodyPr/>
          <a:lstStyle/>
          <a:p>
            <a:r>
              <a:rPr lang="en-GB" b="1" dirty="0"/>
              <a:t>Acknowledge use of AI</a:t>
            </a:r>
          </a:p>
        </p:txBody>
      </p:sp>
      <p:sp>
        <p:nvSpPr>
          <p:cNvPr id="3" name="Content Placeholder 2">
            <a:extLst>
              <a:ext uri="{FF2B5EF4-FFF2-40B4-BE49-F238E27FC236}">
                <a16:creationId xmlns:a16="http://schemas.microsoft.com/office/drawing/2014/main" id="{327D09FF-04AE-863D-9637-E0C72C8D8B8E}"/>
              </a:ext>
            </a:extLst>
          </p:cNvPr>
          <p:cNvSpPr>
            <a:spLocks noGrp="1"/>
          </p:cNvSpPr>
          <p:nvPr>
            <p:ph idx="1"/>
          </p:nvPr>
        </p:nvSpPr>
        <p:spPr/>
        <p:txBody>
          <a:bodyPr/>
          <a:lstStyle/>
          <a:p>
            <a:pPr marL="0" indent="0">
              <a:buNone/>
            </a:pPr>
            <a:r>
              <a:rPr lang="en-GB" dirty="0"/>
              <a:t>      No, I confirm that  no content of AI  used in any of my work  or any  generate the content of this presentation. AI has only been used for proof reading and grammar checking in line with module guidance.  </a:t>
            </a:r>
          </a:p>
        </p:txBody>
      </p:sp>
      <p:sp>
        <p:nvSpPr>
          <p:cNvPr id="4" name="Date Placeholder 3">
            <a:extLst>
              <a:ext uri="{FF2B5EF4-FFF2-40B4-BE49-F238E27FC236}">
                <a16:creationId xmlns:a16="http://schemas.microsoft.com/office/drawing/2014/main" id="{6E6D42E4-AC46-C008-2447-7CBA08E08782}"/>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E8171439-ACFD-5D74-0A8F-A1BDCC81D859}"/>
              </a:ext>
            </a:extLst>
          </p:cNvPr>
          <p:cNvSpPr>
            <a:spLocks noGrp="1"/>
          </p:cNvSpPr>
          <p:nvPr>
            <p:ph type="sldNum" sz="quarter" idx="12"/>
          </p:nvPr>
        </p:nvSpPr>
        <p:spPr/>
        <p:txBody>
          <a:bodyPr/>
          <a:lstStyle/>
          <a:p>
            <a:pPr>
              <a:defRPr/>
            </a:pPr>
            <a:fld id="{9AFB928A-D6AD-4F2A-B2DD-923741E90643}" type="slidenum">
              <a:rPr lang="en-GB" altLang="en-US" smtClean="0"/>
              <a:pPr>
                <a:defRPr/>
              </a:pPr>
              <a:t>2</a:t>
            </a:fld>
            <a:endParaRPr lang="en-GB" altLang="en-US"/>
          </a:p>
        </p:txBody>
      </p:sp>
    </p:spTree>
    <p:extLst>
      <p:ext uri="{BB962C8B-B14F-4D97-AF65-F5344CB8AC3E}">
        <p14:creationId xmlns:p14="http://schemas.microsoft.com/office/powerpoint/2010/main" val="12871511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a:extLst>
              <a:ext uri="{FF2B5EF4-FFF2-40B4-BE49-F238E27FC236}">
                <a16:creationId xmlns:a16="http://schemas.microsoft.com/office/drawing/2014/main" id="{6E993329-62CA-9A49-62A4-7E50E4557350}"/>
              </a:ext>
            </a:extLst>
          </p:cNvPr>
          <p:cNvSpPr>
            <a:spLocks noGrp="1"/>
          </p:cNvSpPr>
          <p:nvPr>
            <p:ph type="title"/>
          </p:nvPr>
        </p:nvSpPr>
        <p:spPr>
          <a:xfrm>
            <a:off x="1981200" y="274639"/>
            <a:ext cx="8229600" cy="777875"/>
          </a:xfrm>
        </p:spPr>
        <p:txBody>
          <a:bodyPr/>
          <a:lstStyle/>
          <a:p>
            <a:r>
              <a:rPr lang="en-GB" altLang="en-US" sz="2800" b="1" dirty="0"/>
              <a:t>Introduction</a:t>
            </a:r>
            <a:endParaRPr lang="en-US" altLang="en-US" sz="2800" b="1" dirty="0"/>
          </a:p>
        </p:txBody>
      </p:sp>
      <p:sp>
        <p:nvSpPr>
          <p:cNvPr id="4" name="Date Placeholder 3">
            <a:extLst>
              <a:ext uri="{FF2B5EF4-FFF2-40B4-BE49-F238E27FC236}">
                <a16:creationId xmlns:a16="http://schemas.microsoft.com/office/drawing/2014/main" id="{E9C891E3-BFF6-8AE0-6C9D-F65AD1EC6373}"/>
              </a:ext>
            </a:extLst>
          </p:cNvPr>
          <p:cNvSpPr>
            <a:spLocks noGrp="1"/>
          </p:cNvSpPr>
          <p:nvPr>
            <p:ph type="dt" sz="quarter" idx="10"/>
          </p:nvPr>
        </p:nvSpPr>
        <p:spPr/>
        <p:txBody>
          <a:bodyPr/>
          <a:lstStyle/>
          <a:p>
            <a:pPr>
              <a:defRPr/>
            </a:pPr>
            <a:fld id="{9C9D1F96-3DE6-40B6-9DCF-E50C656CAE8D}" type="datetime1">
              <a:rPr lang="en-GB" altLang="en-US" smtClean="0"/>
              <a:pPr>
                <a:defRPr/>
              </a:pPr>
              <a:t>20/07/2026</a:t>
            </a:fld>
            <a:endParaRPr lang="en-GB" altLang="en-US"/>
          </a:p>
        </p:txBody>
      </p:sp>
      <p:sp>
        <p:nvSpPr>
          <p:cNvPr id="18436" name="Slide Number Placeholder 4">
            <a:extLst>
              <a:ext uri="{FF2B5EF4-FFF2-40B4-BE49-F238E27FC236}">
                <a16:creationId xmlns:a16="http://schemas.microsoft.com/office/drawing/2014/main" id="{207505A2-3DCF-366C-F28C-EBE3358EDADC}"/>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909D677E-A245-6143-BFA3-B4B2737C38D0}" type="slidenum">
              <a:rPr lang="en-GB" altLang="en-US" sz="1200">
                <a:solidFill>
                  <a:srgbClr val="898989"/>
                </a:solidFill>
              </a:rPr>
              <a:pPr>
                <a:spcBef>
                  <a:spcPct val="0"/>
                </a:spcBef>
                <a:buFontTx/>
                <a:buNone/>
              </a:pPr>
              <a:t>3</a:t>
            </a:fld>
            <a:endParaRPr lang="en-GB" altLang="en-US" sz="1200">
              <a:solidFill>
                <a:srgbClr val="898989"/>
              </a:solidFill>
            </a:endParaRPr>
          </a:p>
        </p:txBody>
      </p:sp>
      <p:sp>
        <p:nvSpPr>
          <p:cNvPr id="2" name="Content Placeholder 1">
            <a:extLst>
              <a:ext uri="{FF2B5EF4-FFF2-40B4-BE49-F238E27FC236}">
                <a16:creationId xmlns:a16="http://schemas.microsoft.com/office/drawing/2014/main" id="{A2FCF950-4012-15F0-B279-1361A6BD7D3F}"/>
              </a:ext>
            </a:extLst>
          </p:cNvPr>
          <p:cNvSpPr>
            <a:spLocks noGrp="1"/>
          </p:cNvSpPr>
          <p:nvPr>
            <p:ph idx="1"/>
          </p:nvPr>
        </p:nvSpPr>
        <p:spPr>
          <a:xfrm>
            <a:off x="2226733" y="-776446"/>
            <a:ext cx="8229600" cy="3916363"/>
          </a:xfrm>
        </p:spPr>
        <p:txBody>
          <a:bodyPr/>
          <a:lstStyle/>
          <a:p>
            <a:pPr marL="0" indent="0">
              <a:buNone/>
              <a:defRPr/>
            </a:pPr>
            <a:endParaRPr lang="en-GB" sz="2800" b="1" i="1" dirty="0"/>
          </a:p>
          <a:p>
            <a:pPr>
              <a:defRPr/>
            </a:pPr>
            <a:endParaRPr lang="en-GB" sz="2800" dirty="0"/>
          </a:p>
          <a:p>
            <a:pPr marL="0" indent="0">
              <a:buNone/>
              <a:defRPr/>
            </a:pPr>
            <a:endParaRPr lang="en-GB" altLang="en-US" sz="2800" dirty="0"/>
          </a:p>
          <a:p>
            <a:pPr>
              <a:defRPr/>
            </a:pPr>
            <a:r>
              <a:rPr lang="en-GB" altLang="en-US" sz="2000" dirty="0"/>
              <a:t>    My name is Mohamed Ismail I  work  with  NHS in  specifically  at mental health at the medium securer unit which cares for services members of the public   community  around  borough Berkshire  country  region, my presentation is all about problem solving, it is the distance between how things currently are and the way they should be, so it’s a bridge that closes that gap.</a:t>
            </a:r>
          </a:p>
          <a:p>
            <a:pPr>
              <a:defRPr/>
            </a:pPr>
            <a:r>
              <a:rPr lang="en-GB" altLang="en-US" sz="2000" dirty="0"/>
              <a:t>  my objective of my presentation is  to look about a child call Isaac  who is 2 years old, as well he lives with is mother, she is a single mother who has postnatal depression , so the child needs a supported plan in an early years  which is very practical and relationship based with clear strategies that helps feel safe , communicate and learn though everyday routines, it should include attachment information practices play based learning ,language rich environment  parental partnership  well as multis agency support where needs, emotional are meet,</a:t>
            </a:r>
          </a:p>
          <a:p>
            <a:pPr>
              <a:defRPr/>
            </a:pPr>
            <a:r>
              <a:rPr lang="en-GB" altLang="en-US" sz="2000" dirty="0"/>
              <a:t> </a:t>
            </a:r>
          </a:p>
          <a:p>
            <a:pPr>
              <a:defRPr/>
            </a:pPr>
            <a:r>
              <a:rPr lang="en-GB" altLang="en-US" sz="2000" dirty="0"/>
              <a:t>     </a:t>
            </a:r>
          </a:p>
          <a:p>
            <a:pPr>
              <a:defRPr/>
            </a:pPr>
            <a:r>
              <a:rPr lang="en-GB" altLang="en-US" sz="2000" dirty="0"/>
              <a:t> </a:t>
            </a:r>
          </a:p>
          <a:p>
            <a:pPr>
              <a:defRPr/>
            </a:pPr>
            <a:endParaRPr lang="en-GB" altLang="en-US" sz="2000" dirty="0"/>
          </a:p>
          <a:p>
            <a:pPr>
              <a:defRPr/>
            </a:pPr>
            <a:endParaRPr lang="en-GB" altLang="en-US" sz="2800" dirty="0"/>
          </a:p>
          <a:p>
            <a:pPr marL="0" indent="0">
              <a:buNone/>
              <a:defRPr/>
            </a:pPr>
            <a:endParaRPr lang="en-GB" b="1" dirty="0"/>
          </a:p>
          <a:p>
            <a:pPr>
              <a:defRPr/>
            </a:pPr>
            <a:endParaRPr lang="en-GB" b="1"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a:extLst>
              <a:ext uri="{FF2B5EF4-FFF2-40B4-BE49-F238E27FC236}">
                <a16:creationId xmlns:a16="http://schemas.microsoft.com/office/drawing/2014/main" id="{1C5FB738-49DC-34AE-A0B2-E0926CAB7A9B}"/>
              </a:ext>
            </a:extLst>
          </p:cNvPr>
          <p:cNvSpPr>
            <a:spLocks noGrp="1"/>
          </p:cNvSpPr>
          <p:nvPr>
            <p:ph type="title"/>
          </p:nvPr>
        </p:nvSpPr>
        <p:spPr>
          <a:xfrm>
            <a:off x="849085" y="-349851"/>
            <a:ext cx="8412497" cy="1068480"/>
          </a:xfrm>
        </p:spPr>
        <p:txBody>
          <a:bodyPr/>
          <a:lstStyle/>
          <a:p>
            <a:r>
              <a:rPr lang="en-GB" altLang="en-US" sz="2800" b="1" i="1" dirty="0" err="1"/>
              <a:t>Berifly</a:t>
            </a:r>
            <a:r>
              <a:rPr lang="en-GB" altLang="en-US" sz="2800" b="1" i="1" dirty="0"/>
              <a:t> explain the chosen skill</a:t>
            </a:r>
          </a:p>
        </p:txBody>
      </p:sp>
      <p:sp>
        <p:nvSpPr>
          <p:cNvPr id="19459" name="Content Placeholder 2">
            <a:extLst>
              <a:ext uri="{FF2B5EF4-FFF2-40B4-BE49-F238E27FC236}">
                <a16:creationId xmlns:a16="http://schemas.microsoft.com/office/drawing/2014/main" id="{374D29ED-FE9A-FC14-7792-1D4FB90B404A}"/>
              </a:ext>
            </a:extLst>
          </p:cNvPr>
          <p:cNvSpPr>
            <a:spLocks noGrp="1"/>
          </p:cNvSpPr>
          <p:nvPr>
            <p:ph idx="1"/>
          </p:nvPr>
        </p:nvSpPr>
        <p:spPr>
          <a:xfrm>
            <a:off x="3084786" y="2376653"/>
            <a:ext cx="6656990" cy="1507577"/>
          </a:xfrm>
        </p:spPr>
        <p:txBody>
          <a:bodyPr/>
          <a:lstStyle/>
          <a:p>
            <a:pPr marL="0" indent="0" algn="ctr">
              <a:buNone/>
              <a:defRPr/>
            </a:pPr>
            <a:endParaRPr lang="en-GB" altLang="en-US" b="1" dirty="0">
              <a:solidFill>
                <a:srgbClr val="000000"/>
              </a:solidFill>
            </a:endParaRPr>
          </a:p>
          <a:p>
            <a:pPr>
              <a:defRPr/>
            </a:pPr>
            <a:endParaRPr lang="en-GB" altLang="en-US" dirty="0"/>
          </a:p>
        </p:txBody>
      </p:sp>
      <p:sp>
        <p:nvSpPr>
          <p:cNvPr id="4" name="Date Placeholder 3">
            <a:extLst>
              <a:ext uri="{FF2B5EF4-FFF2-40B4-BE49-F238E27FC236}">
                <a16:creationId xmlns:a16="http://schemas.microsoft.com/office/drawing/2014/main" id="{6B9032B6-384C-9F9E-8665-A5655B1A5781}"/>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9221" name="Slide Number Placeholder 4">
            <a:extLst>
              <a:ext uri="{FF2B5EF4-FFF2-40B4-BE49-F238E27FC236}">
                <a16:creationId xmlns:a16="http://schemas.microsoft.com/office/drawing/2014/main" id="{79782756-9629-FD18-7F1C-3F6526AE18D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4B904670-820E-47CC-86D8-CF3D7CD14D9E}" type="slidenum">
              <a:rPr lang="en-GB" altLang="en-US" sz="900">
                <a:solidFill>
                  <a:srgbClr val="898989"/>
                </a:solidFill>
              </a:rPr>
              <a:pPr fontAlgn="base">
                <a:spcBef>
                  <a:spcPct val="0"/>
                </a:spcBef>
                <a:spcAft>
                  <a:spcPct val="0"/>
                </a:spcAft>
                <a:buNone/>
              </a:pPr>
              <a:t>4</a:t>
            </a:fld>
            <a:endParaRPr lang="en-GB" altLang="en-US" sz="900">
              <a:solidFill>
                <a:srgbClr val="898989"/>
              </a:solidFill>
            </a:endParaRPr>
          </a:p>
        </p:txBody>
      </p:sp>
      <p:sp>
        <p:nvSpPr>
          <p:cNvPr id="5" name="TextBox 4">
            <a:extLst>
              <a:ext uri="{FF2B5EF4-FFF2-40B4-BE49-F238E27FC236}">
                <a16:creationId xmlns:a16="http://schemas.microsoft.com/office/drawing/2014/main" id="{028FA0CD-6774-EDEB-7901-7CC84D67FB82}"/>
              </a:ext>
            </a:extLst>
          </p:cNvPr>
          <p:cNvSpPr txBox="1"/>
          <p:nvPr/>
        </p:nvSpPr>
        <p:spPr>
          <a:xfrm>
            <a:off x="424542" y="344800"/>
            <a:ext cx="11574418" cy="6063198"/>
          </a:xfrm>
          <a:prstGeom prst="rect">
            <a:avLst/>
          </a:prstGeom>
          <a:noFill/>
        </p:spPr>
        <p:txBody>
          <a:bodyPr wrap="square">
            <a:spAutoFit/>
          </a:bodyPr>
          <a:lstStyle/>
          <a:p>
            <a:r>
              <a:rPr lang="en-GB" sz="2000" dirty="0"/>
              <a:t>   </a:t>
            </a:r>
          </a:p>
          <a:p>
            <a:pPr lvl="1"/>
            <a:r>
              <a:rPr lang="en-GB" sz="2000" dirty="0"/>
              <a:t>I  have chosen  problem  solving </a:t>
            </a:r>
          </a:p>
          <a:p>
            <a:pPr lvl="1"/>
            <a:endParaRPr lang="en-GB" sz="2000" dirty="0"/>
          </a:p>
          <a:p>
            <a:pPr marL="742950" lvl="1" indent="-285750">
              <a:buFont typeface="Arial" panose="020B0604020202020204" pitchFamily="34" charset="0"/>
              <a:buChar char="•"/>
            </a:pPr>
            <a:r>
              <a:rPr lang="en-GB" sz="2000" dirty="0"/>
              <a:t>Problem Solving</a:t>
            </a:r>
          </a:p>
          <a:p>
            <a:r>
              <a:rPr lang="en-GB" altLang="en-US" dirty="0"/>
              <a:t>The definition of problem  solving cognitive process of navigation obstacles a  desired goal ,it also involves identifying an issue </a:t>
            </a:r>
            <a:r>
              <a:rPr lang="en-GB" altLang="en-US" dirty="0" err="1"/>
              <a:t>analying</a:t>
            </a:r>
            <a:r>
              <a:rPr lang="en-GB" altLang="en-US" dirty="0"/>
              <a:t> its underlying causes and selecting the most effective strategy.</a:t>
            </a:r>
          </a:p>
          <a:p>
            <a:r>
              <a:rPr lang="en-GB" altLang="en-US" dirty="0"/>
              <a:t>                      </a:t>
            </a:r>
            <a:endParaRPr lang="en-GB" altLang="en-US" b="1" dirty="0"/>
          </a:p>
          <a:p>
            <a:r>
              <a:rPr lang="en-GB" altLang="en-US" dirty="0"/>
              <a:t>Writing enables collaboration and decision making in a professionals  settings alone becomes re ports like emails and brief and let others understand the problem and your proposal  without a meeting a good example is a clear documentation means decisions can be reviewed ,debated and approved efficiently .</a:t>
            </a:r>
          </a:p>
          <a:p>
            <a:r>
              <a:rPr lang="en-GB" altLang="en-US" sz="1600" b="1" i="1" dirty="0"/>
              <a:t>   </a:t>
            </a:r>
            <a:endParaRPr lang="en-GB" sz="1050" b="1" i="1" dirty="0"/>
          </a:p>
          <a:p>
            <a:pPr>
              <a:buNone/>
            </a:pPr>
            <a:r>
              <a:rPr lang="en-GB" sz="2000" i="1" dirty="0"/>
              <a:t>Keep this clear and simple – imagine explaining it to someone outside </a:t>
            </a:r>
            <a:r>
              <a:rPr lang="en-GB" sz="2000" dirty="0"/>
              <a:t>health and social care.</a:t>
            </a:r>
          </a:p>
          <a:p>
            <a:pPr>
              <a:buNone/>
            </a:pPr>
            <a:endParaRPr lang="en-GB" sz="2000" dirty="0"/>
          </a:p>
          <a:p>
            <a:pPr>
              <a:buNone/>
            </a:pPr>
            <a:endParaRPr lang="en-GB" sz="2000" dirty="0"/>
          </a:p>
          <a:p>
            <a:pPr>
              <a:buNone/>
            </a:pPr>
            <a:r>
              <a:rPr lang="en-GB" sz="2000" dirty="0"/>
              <a:t>Need help walking                                                                             he can move by himself by using </a:t>
            </a:r>
          </a:p>
          <a:p>
            <a:pPr>
              <a:buNone/>
            </a:pPr>
            <a:r>
              <a:rPr lang="en-GB" sz="2000" dirty="0"/>
              <a:t>  she has a problem                                                                            </a:t>
            </a:r>
            <a:r>
              <a:rPr lang="en-GB" sz="2000" dirty="0" err="1"/>
              <a:t>wheelchir</a:t>
            </a:r>
            <a:r>
              <a:rPr lang="en-GB" sz="2000" dirty="0"/>
              <a:t> </a:t>
            </a:r>
            <a:r>
              <a:rPr lang="en-GB" sz="2000" dirty="0" err="1"/>
              <a:t>i</a:t>
            </a:r>
            <a:r>
              <a:rPr lang="en-GB" sz="2000" dirty="0"/>
              <a:t>                            a wheelchair  in independently.</a:t>
            </a:r>
          </a:p>
          <a:p>
            <a:pPr>
              <a:buNone/>
            </a:pPr>
            <a:endParaRPr lang="en-GB" sz="2000" dirty="0"/>
          </a:p>
          <a:p>
            <a:pPr>
              <a:buNone/>
            </a:pPr>
            <a:endParaRPr lang="en-GB" sz="2000" dirty="0"/>
          </a:p>
          <a:p>
            <a:pPr>
              <a:buNone/>
            </a:pPr>
            <a:endParaRPr lang="en-GB" sz="2400" dirty="0"/>
          </a:p>
        </p:txBody>
      </p:sp>
      <p:pic>
        <p:nvPicPr>
          <p:cNvPr id="3" name="Picture 2">
            <a:extLst>
              <a:ext uri="{FF2B5EF4-FFF2-40B4-BE49-F238E27FC236}">
                <a16:creationId xmlns:a16="http://schemas.microsoft.com/office/drawing/2014/main" id="{8BD3A0BB-0504-5DDD-DC87-3DFD237297BC}"/>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2693626" y="4006668"/>
            <a:ext cx="1920240" cy="1663338"/>
          </a:xfrm>
          <a:prstGeom prst="rect">
            <a:avLst/>
          </a:prstGeom>
        </p:spPr>
      </p:pic>
      <p:pic>
        <p:nvPicPr>
          <p:cNvPr id="7" name="Picture 6">
            <a:extLst>
              <a:ext uri="{FF2B5EF4-FFF2-40B4-BE49-F238E27FC236}">
                <a16:creationId xmlns:a16="http://schemas.microsoft.com/office/drawing/2014/main" id="{11F804DA-0AA1-9BC1-EEF3-1F4DCDAF3C9A}"/>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646596" y="3884230"/>
            <a:ext cx="1931540" cy="1908215"/>
          </a:xfrm>
          <a:prstGeom prst="rect">
            <a:avLst/>
          </a:prstGeom>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A33847-0493-6DAA-A30C-328C54DCD8B6}"/>
              </a:ext>
            </a:extLst>
          </p:cNvPr>
          <p:cNvSpPr>
            <a:spLocks noGrp="1"/>
          </p:cNvSpPr>
          <p:nvPr>
            <p:ph type="title"/>
          </p:nvPr>
        </p:nvSpPr>
        <p:spPr>
          <a:xfrm>
            <a:off x="1981200" y="0"/>
            <a:ext cx="8229600" cy="1143000"/>
          </a:xfrm>
        </p:spPr>
        <p:txBody>
          <a:bodyPr/>
          <a:lstStyle/>
          <a:p>
            <a:r>
              <a:rPr lang="en-GB" sz="2800" b="1" dirty="0"/>
              <a:t>Model or framework linked to your chosen skill</a:t>
            </a:r>
          </a:p>
        </p:txBody>
      </p:sp>
      <p:sp>
        <p:nvSpPr>
          <p:cNvPr id="3" name="Content Placeholder 2">
            <a:extLst>
              <a:ext uri="{FF2B5EF4-FFF2-40B4-BE49-F238E27FC236}">
                <a16:creationId xmlns:a16="http://schemas.microsoft.com/office/drawing/2014/main" id="{857BFAFA-1A27-74B0-A7A9-13BBFEBEE86C}"/>
              </a:ext>
            </a:extLst>
          </p:cNvPr>
          <p:cNvSpPr>
            <a:spLocks noGrp="1"/>
          </p:cNvSpPr>
          <p:nvPr>
            <p:ph idx="1"/>
          </p:nvPr>
        </p:nvSpPr>
        <p:spPr>
          <a:xfrm>
            <a:off x="429986" y="1132799"/>
            <a:ext cx="11332028" cy="4692419"/>
          </a:xfrm>
        </p:spPr>
        <p:txBody>
          <a:bodyPr/>
          <a:lstStyle/>
          <a:p>
            <a:pPr marL="0" indent="0">
              <a:buNone/>
            </a:pPr>
            <a:r>
              <a:rPr lang="en-GB" sz="2400" dirty="0"/>
              <a:t>    In my chosen skill which is problem solving Tuckman’s team development model is used  to understand what Problem solving behaviours are likely  at each stage ,and how leaders should support the team to move form poor or infective problem solving</a:t>
            </a:r>
          </a:p>
          <a:p>
            <a:pPr marL="0" indent="0">
              <a:buNone/>
            </a:pPr>
            <a:r>
              <a:rPr lang="en-GB" sz="2400" dirty="0"/>
              <a:t>   its  a brief explanation @team members are unclear about there roles and missions</a:t>
            </a:r>
          </a:p>
          <a:p>
            <a:pPr marL="0" indent="0">
              <a:buNone/>
            </a:pPr>
            <a:r>
              <a:rPr lang="en-GB" sz="2400" dirty="0"/>
              <a:t>    -Fishbone diagram identify possible causes of a problem rather than  just describing the problem itself .</a:t>
            </a:r>
          </a:p>
          <a:p>
            <a:pPr marL="0" indent="0">
              <a:buNone/>
            </a:pPr>
            <a:r>
              <a:rPr lang="en-GB" sz="2400" dirty="0"/>
              <a:t>These models help the professional is by coming with solution itself.</a:t>
            </a:r>
          </a:p>
          <a:p>
            <a:pPr marL="0" indent="0">
              <a:buNone/>
            </a:pPr>
            <a:r>
              <a:rPr lang="en-GB" sz="2400" dirty="0"/>
              <a:t>  </a:t>
            </a:r>
            <a:endParaRPr lang="en-GB" sz="2400" i="1" dirty="0"/>
          </a:p>
          <a:p>
            <a:endParaRPr lang="en-GB" sz="2400" dirty="0"/>
          </a:p>
        </p:txBody>
      </p:sp>
      <p:sp>
        <p:nvSpPr>
          <p:cNvPr id="4" name="Date Placeholder 3">
            <a:extLst>
              <a:ext uri="{FF2B5EF4-FFF2-40B4-BE49-F238E27FC236}">
                <a16:creationId xmlns:a16="http://schemas.microsoft.com/office/drawing/2014/main" id="{394D8B0A-6FA0-E26A-E62C-349A3F6B6F73}"/>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2D480500-54FD-83EA-2C4B-B1193A4970F2}"/>
              </a:ext>
            </a:extLst>
          </p:cNvPr>
          <p:cNvSpPr>
            <a:spLocks noGrp="1"/>
          </p:cNvSpPr>
          <p:nvPr>
            <p:ph type="sldNum" sz="quarter" idx="12"/>
          </p:nvPr>
        </p:nvSpPr>
        <p:spPr/>
        <p:txBody>
          <a:bodyPr/>
          <a:lstStyle/>
          <a:p>
            <a:pPr>
              <a:defRPr/>
            </a:pPr>
            <a:fld id="{9AFB928A-D6AD-4F2A-B2DD-923741E90643}" type="slidenum">
              <a:rPr lang="en-GB" altLang="en-US" smtClean="0"/>
              <a:pPr>
                <a:defRPr/>
              </a:pPr>
              <a:t>5</a:t>
            </a:fld>
            <a:endParaRPr lang="en-GB" altLang="en-US"/>
          </a:p>
        </p:txBody>
      </p:sp>
    </p:spTree>
    <p:extLst>
      <p:ext uri="{BB962C8B-B14F-4D97-AF65-F5344CB8AC3E}">
        <p14:creationId xmlns:p14="http://schemas.microsoft.com/office/powerpoint/2010/main" val="16639749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E708A69-4880-E756-CF1A-621EA0BA900A}"/>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1269" name="Slide Number Placeholder 4">
            <a:extLst>
              <a:ext uri="{FF2B5EF4-FFF2-40B4-BE49-F238E27FC236}">
                <a16:creationId xmlns:a16="http://schemas.microsoft.com/office/drawing/2014/main" id="{7A954980-4467-DBA0-058E-E82D5CD11E0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04BA63B0-57B7-4749-A8AB-75E15FE4EF80}" type="slidenum">
              <a:rPr lang="en-GB" altLang="en-US" sz="900">
                <a:solidFill>
                  <a:srgbClr val="898989"/>
                </a:solidFill>
              </a:rPr>
              <a:pPr fontAlgn="base">
                <a:spcBef>
                  <a:spcPct val="0"/>
                </a:spcBef>
                <a:spcAft>
                  <a:spcPct val="0"/>
                </a:spcAft>
                <a:buNone/>
              </a:pPr>
              <a:t>6</a:t>
            </a:fld>
            <a:endParaRPr lang="en-GB" altLang="en-US" sz="900">
              <a:solidFill>
                <a:srgbClr val="898989"/>
              </a:solidFill>
            </a:endParaRPr>
          </a:p>
        </p:txBody>
      </p:sp>
      <p:sp>
        <p:nvSpPr>
          <p:cNvPr id="2" name="Title 1">
            <a:extLst>
              <a:ext uri="{FF2B5EF4-FFF2-40B4-BE49-F238E27FC236}">
                <a16:creationId xmlns:a16="http://schemas.microsoft.com/office/drawing/2014/main" id="{1FE8F138-5F23-B989-7BFD-71F5C33065F6}"/>
              </a:ext>
            </a:extLst>
          </p:cNvPr>
          <p:cNvSpPr>
            <a:spLocks noGrp="1"/>
          </p:cNvSpPr>
          <p:nvPr>
            <p:ph type="title"/>
          </p:nvPr>
        </p:nvSpPr>
        <p:spPr>
          <a:xfrm>
            <a:off x="1492513" y="-47007"/>
            <a:ext cx="9206974" cy="1412472"/>
          </a:xfrm>
        </p:spPr>
        <p:txBody>
          <a:bodyPr/>
          <a:lstStyle/>
          <a:p>
            <a:r>
              <a:rPr lang="en-GB" sz="2800" b="1" dirty="0"/>
              <a:t>Importance of (</a:t>
            </a:r>
            <a:r>
              <a:rPr lang="en-GB" sz="2800" b="1" i="1" dirty="0"/>
              <a:t>write the skill here</a:t>
            </a:r>
            <a:r>
              <a:rPr lang="en-GB" sz="2800" b="1" dirty="0"/>
              <a:t>) in professional practice</a:t>
            </a:r>
            <a:endParaRPr lang="en-GB" sz="900" b="1" dirty="0"/>
          </a:p>
        </p:txBody>
      </p:sp>
      <p:sp>
        <p:nvSpPr>
          <p:cNvPr id="10" name="TextBox 9">
            <a:extLst>
              <a:ext uri="{FF2B5EF4-FFF2-40B4-BE49-F238E27FC236}">
                <a16:creationId xmlns:a16="http://schemas.microsoft.com/office/drawing/2014/main" id="{E32E3400-4CF7-D76F-91E6-1E97593C4D9A}"/>
              </a:ext>
            </a:extLst>
          </p:cNvPr>
          <p:cNvSpPr txBox="1"/>
          <p:nvPr/>
        </p:nvSpPr>
        <p:spPr>
          <a:xfrm>
            <a:off x="767443" y="1006692"/>
            <a:ext cx="10657114" cy="3785652"/>
          </a:xfrm>
          <a:prstGeom prst="rect">
            <a:avLst/>
          </a:prstGeom>
          <a:noFill/>
        </p:spPr>
        <p:txBody>
          <a:bodyPr wrap="square">
            <a:spAutoFit/>
          </a:bodyPr>
          <a:lstStyle/>
          <a:p>
            <a:pPr marL="342900" indent="-342900">
              <a:buFont typeface="Arial" panose="020B0604020202020204" pitchFamily="34" charset="0"/>
              <a:buChar char="•"/>
            </a:pPr>
            <a:r>
              <a:rPr lang="en-GB" sz="2000" i="1" dirty="0"/>
              <a:t>         Writing  skills in  practice , It’s  most important  aspect  patient care  and community level , because of the effective communication between Doctors, Nurse, community team, without clear written communication , patient information can be misunderstood , leading to an Errors  in  treatment , medication or follow up care .</a:t>
            </a:r>
          </a:p>
          <a:p>
            <a:pPr marL="342900" indent="-342900">
              <a:buFont typeface="Arial" panose="020B0604020202020204" pitchFamily="34" charset="0"/>
              <a:buChar char="•"/>
            </a:pPr>
            <a:r>
              <a:rPr lang="en-GB" sz="2000" i="1" dirty="0"/>
              <a:t>        Accurate documentation and record keeping</a:t>
            </a:r>
          </a:p>
          <a:p>
            <a:pPr marL="342900" indent="-342900">
              <a:buFont typeface="Arial" panose="020B0604020202020204" pitchFamily="34" charset="0"/>
              <a:buChar char="•"/>
            </a:pPr>
            <a:r>
              <a:rPr lang="en-GB" sz="2000" i="1" dirty="0"/>
              <a:t>All patient assessment must be documented, medication given as well, not  all vital signs and changes in conditions .</a:t>
            </a:r>
          </a:p>
          <a:p>
            <a:pPr marL="342900" indent="-342900">
              <a:buFont typeface="Arial" panose="020B0604020202020204" pitchFamily="34" charset="0"/>
              <a:buChar char="•"/>
            </a:pPr>
            <a:r>
              <a:rPr lang="en-GB" sz="2000" i="1" dirty="0"/>
              <a:t>        Areal work situation as we all know  or aware all Hospital and nursing homes work with IT engineers and one of the day one staff reported can not log in, the problem moved to all staff and in that day no communication was able between DR , nurses  no work happen  ,</a:t>
            </a:r>
          </a:p>
          <a:p>
            <a:pPr marL="342900" indent="-342900">
              <a:buFont typeface="Arial" panose="020B0604020202020204" pitchFamily="34" charset="0"/>
              <a:buChar char="•"/>
            </a:pPr>
            <a:r>
              <a:rPr lang="en-GB" sz="2000" i="1" dirty="0"/>
              <a:t>   Writing skills Enhance your career with communication  [Indeed]	]</a:t>
            </a:r>
            <a:r>
              <a:rPr lang="en-GB" sz="2000" i="1" dirty="0" err="1"/>
              <a:t>uk</a:t>
            </a:r>
            <a:endParaRPr lang="en-GB" sz="2000" i="1" dirty="0"/>
          </a:p>
          <a:p>
            <a:r>
              <a:rPr lang="en-GB" sz="2000" i="1" dirty="0"/>
              <a:t>Link your answer to real work situations, not just theory – support this slide with reference(s).</a:t>
            </a: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158EF-D71F-2BDF-B057-3B59AB77B65C}"/>
              </a:ext>
            </a:extLst>
          </p:cNvPr>
          <p:cNvSpPr>
            <a:spLocks noGrp="1"/>
          </p:cNvSpPr>
          <p:nvPr>
            <p:ph type="title"/>
          </p:nvPr>
        </p:nvSpPr>
        <p:spPr>
          <a:xfrm>
            <a:off x="2013369" y="255476"/>
            <a:ext cx="8229600" cy="797260"/>
          </a:xfrm>
        </p:spPr>
        <p:txBody>
          <a:bodyPr/>
          <a:lstStyle/>
          <a:p>
            <a:r>
              <a:rPr lang="en-GB" sz="2800" b="1" dirty="0"/>
              <a:t>Applying this skill in practice</a:t>
            </a:r>
            <a:br>
              <a:rPr lang="en-GB" sz="2800" dirty="0"/>
            </a:br>
            <a:endParaRPr lang="en-GB" sz="2800" b="1" dirty="0"/>
          </a:p>
        </p:txBody>
      </p:sp>
      <p:sp>
        <p:nvSpPr>
          <p:cNvPr id="3" name="Content Placeholder 2">
            <a:extLst>
              <a:ext uri="{FF2B5EF4-FFF2-40B4-BE49-F238E27FC236}">
                <a16:creationId xmlns:a16="http://schemas.microsoft.com/office/drawing/2014/main" id="{D269A12E-089F-65A6-1AAB-F01DB5F08F07}"/>
              </a:ext>
            </a:extLst>
          </p:cNvPr>
          <p:cNvSpPr>
            <a:spLocks noGrp="1"/>
          </p:cNvSpPr>
          <p:nvPr>
            <p:ph idx="1"/>
          </p:nvPr>
        </p:nvSpPr>
        <p:spPr>
          <a:xfrm>
            <a:off x="1774826" y="764704"/>
            <a:ext cx="8600757" cy="4968552"/>
          </a:xfrm>
        </p:spPr>
        <p:txBody>
          <a:bodyPr/>
          <a:lstStyle/>
          <a:p>
            <a:r>
              <a:rPr lang="en-GB" sz="2000" dirty="0"/>
              <a:t>    I would use in practise at my work at nursing in the hospital.</a:t>
            </a:r>
          </a:p>
          <a:p>
            <a:r>
              <a:rPr lang="en-GB" sz="2000" i="1" dirty="0"/>
              <a:t>In my effective communication as well sending email to the staff on the other hand when recording vital signs if the condition has Change all that need documental of records .</a:t>
            </a:r>
          </a:p>
          <a:p>
            <a:r>
              <a:rPr lang="en-GB" sz="2000" i="1" dirty="0"/>
              <a:t> The impact on patient and service use is that good writing reduces misunderstanding and duplication of work as well as continuity of care when patients move between services.</a:t>
            </a:r>
          </a:p>
          <a:p>
            <a:pPr>
              <a:buFont typeface="Wingdings" panose="05000000000000000000" pitchFamily="2" charset="2"/>
              <a:buChar char="§"/>
            </a:pPr>
            <a:r>
              <a:rPr lang="en-GB" sz="2000" i="1" dirty="0"/>
              <a:t>And with safety no medication errors, falls, infection or communication breakdown and because of safety , yes and what could go wrong? How likely is Harm? For a better and come,</a:t>
            </a:r>
          </a:p>
          <a:p>
            <a:pPr>
              <a:buFont typeface="Wingdings" panose="05000000000000000000" pitchFamily="2" charset="2"/>
              <a:buChar char="§"/>
            </a:pPr>
            <a:r>
              <a:rPr lang="en-GB" sz="2000" i="1" dirty="0"/>
              <a:t> if I link my job role and the  position which I hold as well with as ward </a:t>
            </a:r>
            <a:r>
              <a:rPr lang="en-GB" sz="2000" i="1" dirty="0" err="1"/>
              <a:t>Phelbotomist</a:t>
            </a:r>
            <a:r>
              <a:rPr lang="en-GB" sz="2000" i="1" dirty="0"/>
              <a:t> in medium secure unit at </a:t>
            </a:r>
            <a:r>
              <a:rPr lang="en-GB" sz="2000" i="1"/>
              <a:t>forensic Mental </a:t>
            </a:r>
            <a:r>
              <a:rPr lang="en-GB" sz="2000" i="1" dirty="0"/>
              <a:t>healthy who pose a serious risk of harm to them serious risk of harm to them self and to others require locked hospital settings.</a:t>
            </a:r>
          </a:p>
          <a:p>
            <a:pPr marL="0" indent="0">
              <a:buNone/>
            </a:pPr>
            <a:r>
              <a:rPr lang="en-GB" sz="2000" i="1" dirty="0"/>
              <a:t>Key reminder:</a:t>
            </a:r>
            <a:r>
              <a:rPr lang="en-GB" sz="2000" dirty="0"/>
              <a:t> Make sure the link between the </a:t>
            </a:r>
            <a:r>
              <a:rPr lang="en-GB" sz="2000" b="1" dirty="0"/>
              <a:t>skill</a:t>
            </a:r>
            <a:r>
              <a:rPr lang="en-GB" sz="2000" dirty="0"/>
              <a:t>, the </a:t>
            </a:r>
            <a:r>
              <a:rPr lang="en-GB" sz="2000" b="1" dirty="0"/>
              <a:t>job role</a:t>
            </a:r>
            <a:r>
              <a:rPr lang="en-GB" sz="2000" dirty="0"/>
              <a:t>, and </a:t>
            </a:r>
            <a:r>
              <a:rPr lang="en-GB" sz="2000" b="1" dirty="0"/>
              <a:t>patient care</a:t>
            </a:r>
            <a:r>
              <a:rPr lang="en-GB" sz="2000" dirty="0"/>
              <a:t> is clear.</a:t>
            </a:r>
          </a:p>
        </p:txBody>
      </p:sp>
      <p:sp>
        <p:nvSpPr>
          <p:cNvPr id="4" name="Date Placeholder 3">
            <a:extLst>
              <a:ext uri="{FF2B5EF4-FFF2-40B4-BE49-F238E27FC236}">
                <a16:creationId xmlns:a16="http://schemas.microsoft.com/office/drawing/2014/main" id="{43505478-C626-3663-665D-AC19DC80AA4E}"/>
              </a:ext>
            </a:extLst>
          </p:cNvPr>
          <p:cNvSpPr>
            <a:spLocks noGrp="1"/>
          </p:cNvSpPr>
          <p:nvPr>
            <p:ph type="dt" sz="half" idx="10"/>
          </p:nvPr>
        </p:nvSpPr>
        <p:spPr/>
        <p:txBody>
          <a:bodyPr/>
          <a:lstStyle/>
          <a:p>
            <a:pPr>
              <a:defRPr/>
            </a:pPr>
            <a:fld id="{30226994-B490-4403-8CE4-43D4FD570BBD}" type="datetime1">
              <a:rPr lang="en-GB" altLang="en-US" smtClean="0"/>
              <a:pPr>
                <a:defRPr/>
              </a:pPr>
              <a:t>20/07/2026</a:t>
            </a:fld>
            <a:endParaRPr lang="en-GB" altLang="en-US"/>
          </a:p>
        </p:txBody>
      </p:sp>
      <p:sp>
        <p:nvSpPr>
          <p:cNvPr id="5" name="Slide Number Placeholder 4">
            <a:extLst>
              <a:ext uri="{FF2B5EF4-FFF2-40B4-BE49-F238E27FC236}">
                <a16:creationId xmlns:a16="http://schemas.microsoft.com/office/drawing/2014/main" id="{C64B2B4C-291A-E39F-7662-184F83BAF735}"/>
              </a:ext>
            </a:extLst>
          </p:cNvPr>
          <p:cNvSpPr>
            <a:spLocks noGrp="1"/>
          </p:cNvSpPr>
          <p:nvPr>
            <p:ph type="sldNum" sz="quarter" idx="12"/>
          </p:nvPr>
        </p:nvSpPr>
        <p:spPr/>
        <p:txBody>
          <a:bodyPr/>
          <a:lstStyle/>
          <a:p>
            <a:pPr>
              <a:defRPr/>
            </a:pPr>
            <a:fld id="{9AFB928A-D6AD-4F2A-B2DD-923741E90643}" type="slidenum">
              <a:rPr lang="en-GB" altLang="en-US" smtClean="0"/>
              <a:pPr>
                <a:defRPr/>
              </a:pPr>
              <a:t>7</a:t>
            </a:fld>
            <a:endParaRPr lang="en-GB" altLang="en-US"/>
          </a:p>
        </p:txBody>
      </p:sp>
    </p:spTree>
    <p:extLst>
      <p:ext uri="{BB962C8B-B14F-4D97-AF65-F5344CB8AC3E}">
        <p14:creationId xmlns:p14="http://schemas.microsoft.com/office/powerpoint/2010/main" val="15572864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1613756" y="339726"/>
            <a:ext cx="8964488" cy="1217067"/>
          </a:xfrm>
        </p:spPr>
        <p:txBody>
          <a:bodyPr/>
          <a:lstStyle/>
          <a:p>
            <a:r>
              <a:rPr lang="en-GB" sz="2800" b="1" dirty="0"/>
              <a:t>How does this skill support my future career?</a:t>
            </a:r>
            <a:br>
              <a:rPr lang="en-GB" sz="2800" dirty="0"/>
            </a:br>
            <a:endParaRPr lang="en-GB" altLang="en-US" sz="2800" b="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522515" y="1448780"/>
            <a:ext cx="11310257" cy="3960440"/>
          </a:xfrm>
        </p:spPr>
        <p:txBody>
          <a:bodyPr/>
          <a:lstStyle/>
          <a:p>
            <a:pPr marL="0" indent="0">
              <a:buNone/>
            </a:pPr>
            <a:r>
              <a:rPr lang="en-GB" sz="2400" dirty="0"/>
              <a:t>        Employers want problem solving in every part of it, example ; NHS staff Continuously face complex situations , like changes in a persons needs , staffing pressure conflicts between risk and choice one can become more adaptable and resilient tools like Gibbs reflective cycle help the staff lean from mistakes and adjust early approach.</a:t>
            </a:r>
          </a:p>
          <a:p>
            <a:pPr marL="0" indent="0">
              <a:buNone/>
            </a:pPr>
            <a:r>
              <a:rPr lang="en-GB" sz="2400" dirty="0"/>
              <a:t>-Yes it’s a good  strange for me  main ways on well an developing for me</a:t>
            </a:r>
          </a:p>
          <a:p>
            <a:pPr marL="457200" lvl="1" indent="0">
              <a:buNone/>
            </a:pPr>
            <a:endParaRPr lang="en-GB" sz="2400" dirty="0"/>
          </a:p>
          <a:p>
            <a:pPr marL="0" indent="0">
              <a:buNone/>
            </a:pPr>
            <a:endParaRPr lang="en-GB" sz="2400" i="1" dirty="0"/>
          </a:p>
          <a:p>
            <a:pPr marL="0" indent="0">
              <a:buNone/>
            </a:pPr>
            <a:r>
              <a:rPr lang="en-GB" sz="2400" i="1" dirty="0"/>
              <a:t>Link to learning outcomes:</a:t>
            </a:r>
            <a:r>
              <a:rPr lang="en-GB" sz="2400" dirty="0"/>
              <a:t> Readiness for practice, personal development, and career planning.</a:t>
            </a:r>
          </a:p>
          <a:p>
            <a:pPr marL="0" indent="0" algn="ctr">
              <a:buNone/>
            </a:pP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8</a:t>
            </a:fld>
            <a:endParaRPr lang="en-GB" altLang="en-US" sz="900">
              <a:solidFill>
                <a:srgbClr val="898989"/>
              </a:solidFill>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a:extLst>
              <a:ext uri="{FF2B5EF4-FFF2-40B4-BE49-F238E27FC236}">
                <a16:creationId xmlns:a16="http://schemas.microsoft.com/office/drawing/2014/main" id="{0BAAAF84-50A1-E0F8-EF89-8F44E2FA1ACC}"/>
              </a:ext>
            </a:extLst>
          </p:cNvPr>
          <p:cNvSpPr>
            <a:spLocks noGrp="1"/>
          </p:cNvSpPr>
          <p:nvPr>
            <p:ph type="title"/>
          </p:nvPr>
        </p:nvSpPr>
        <p:spPr>
          <a:xfrm>
            <a:off x="2763520" y="0"/>
            <a:ext cx="5971540" cy="900430"/>
          </a:xfrm>
        </p:spPr>
        <p:txBody>
          <a:bodyPr/>
          <a:lstStyle/>
          <a:p>
            <a:r>
              <a:rPr lang="en-GB" altLang="en-US" b="1" dirty="0"/>
              <a:t>Conclusion</a:t>
            </a:r>
            <a:endParaRPr lang="en-GB" altLang="en-US" b="1" i="1" dirty="0">
              <a:solidFill>
                <a:srgbClr val="FF0000"/>
              </a:solidFill>
            </a:endParaRPr>
          </a:p>
        </p:txBody>
      </p:sp>
      <p:sp>
        <p:nvSpPr>
          <p:cNvPr id="12291" name="Content Placeholder 2">
            <a:extLst>
              <a:ext uri="{FF2B5EF4-FFF2-40B4-BE49-F238E27FC236}">
                <a16:creationId xmlns:a16="http://schemas.microsoft.com/office/drawing/2014/main" id="{DA8DF68F-34C4-285F-B4A1-B6E08AE08A8B}"/>
              </a:ext>
            </a:extLst>
          </p:cNvPr>
          <p:cNvSpPr>
            <a:spLocks noGrp="1"/>
          </p:cNvSpPr>
          <p:nvPr>
            <p:ph idx="1"/>
          </p:nvPr>
        </p:nvSpPr>
        <p:spPr>
          <a:xfrm>
            <a:off x="1381760" y="717550"/>
            <a:ext cx="10475807" cy="15890240"/>
          </a:xfrm>
        </p:spPr>
        <p:txBody>
          <a:bodyPr/>
          <a:lstStyle/>
          <a:p>
            <a:pPr marL="0" indent="0" algn="ctr">
              <a:buNone/>
            </a:pPr>
            <a:r>
              <a:rPr lang="en-GB" altLang="en-US" sz="2000" b="1" dirty="0"/>
              <a:t>A short summary of what you have presented</a:t>
            </a:r>
            <a:r>
              <a:rPr lang="en-GB" altLang="en-US" sz="2000" dirty="0"/>
              <a:t>.</a:t>
            </a:r>
          </a:p>
          <a:p>
            <a:r>
              <a:rPr lang="en-GB" sz="2400" dirty="0"/>
              <a:t>      Problem solving is the systematic process of identifying a gap between "what is" and what is to be in a much better  than what we have.</a:t>
            </a:r>
          </a:p>
          <a:p>
            <a:r>
              <a:rPr lang="en-GB" sz="2400"/>
              <a:t>      Analysing </a:t>
            </a:r>
            <a:r>
              <a:rPr lang="en-GB" sz="2400" dirty="0"/>
              <a:t>the causes, and planning and acting on solutions to close that gap. It involves understanding the problem clearly, exploring different options, choosing the best approach, implementing it, and evaluating the results.</a:t>
            </a:r>
          </a:p>
          <a:p>
            <a:r>
              <a:rPr lang="en-GB" sz="2400" dirty="0"/>
              <a:t>In health and social care, problem solving is essential because it improves safety, supports better decision-making, strengthens teamwork, and leads to more person-centred, effective care. Using structured tools (such as Fishbone diagrams, Tuckman's team model, and Gibbs' reflective cycle) helps professionals move from reacting to situations to understanding root causes and reflecting on learning.</a:t>
            </a:r>
          </a:p>
          <a:p>
            <a:r>
              <a:rPr lang="en-GB" sz="2400" dirty="0"/>
              <a:t>Developing strong problem-solving skills not only improves the quality of care but also enhances your future employability and career progression. It makes you more adaptable, reliable, and evidence-based, which are key qualities that employers value in health and social care roles.</a:t>
            </a:r>
          </a:p>
          <a:p>
            <a:br>
              <a:rPr lang="en-GB" sz="2400" dirty="0"/>
            </a:br>
            <a:endParaRPr lang="en-GB" altLang="en-US" sz="2400" dirty="0"/>
          </a:p>
        </p:txBody>
      </p:sp>
      <p:sp>
        <p:nvSpPr>
          <p:cNvPr id="4" name="Date Placeholder 3">
            <a:extLst>
              <a:ext uri="{FF2B5EF4-FFF2-40B4-BE49-F238E27FC236}">
                <a16:creationId xmlns:a16="http://schemas.microsoft.com/office/drawing/2014/main" id="{54C78844-55BE-72BC-2BDC-95FC6762D9C7}"/>
              </a:ext>
            </a:extLst>
          </p:cNvPr>
          <p:cNvSpPr>
            <a:spLocks noGrp="1"/>
          </p:cNvSpPr>
          <p:nvPr>
            <p:ph type="dt" sz="quarter" idx="10"/>
          </p:nvPr>
        </p:nvSpPr>
        <p:spPr/>
        <p:txBody>
          <a:bodyPr/>
          <a:lstStyle/>
          <a:p>
            <a:pPr>
              <a:defRPr/>
            </a:pPr>
            <a:fld id="{9F458A58-9170-4293-9FCB-97B777C99F2B}"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2293" name="Slide Number Placeholder 4">
            <a:extLst>
              <a:ext uri="{FF2B5EF4-FFF2-40B4-BE49-F238E27FC236}">
                <a16:creationId xmlns:a16="http://schemas.microsoft.com/office/drawing/2014/main" id="{A34A8D67-C446-5B89-B913-CA27928CE4F6}"/>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2F02BF59-C96F-4ED8-9D13-E093DFC18094}" type="slidenum">
              <a:rPr lang="en-GB" altLang="en-US" sz="900">
                <a:solidFill>
                  <a:srgbClr val="898989"/>
                </a:solidFill>
              </a:rPr>
              <a:pPr fontAlgn="base">
                <a:spcBef>
                  <a:spcPct val="0"/>
                </a:spcBef>
                <a:spcAft>
                  <a:spcPct val="0"/>
                </a:spcAft>
                <a:buNone/>
              </a:pPr>
              <a:t>9</a:t>
            </a:fld>
            <a:endParaRPr lang="en-GB" altLang="en-US" sz="900">
              <a:solidFill>
                <a:srgbClr val="898989"/>
              </a:solidFil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a:extLst>
              <a:ext uri="{FF2B5EF4-FFF2-40B4-BE49-F238E27FC236}">
                <a16:creationId xmlns:a16="http://schemas.microsoft.com/office/drawing/2014/main" id="{3D80977B-0105-4BDE-DF54-D9B0E773C891}"/>
              </a:ext>
            </a:extLst>
          </p:cNvPr>
          <p:cNvSpPr>
            <a:spLocks noGrp="1"/>
          </p:cNvSpPr>
          <p:nvPr>
            <p:ph type="title"/>
          </p:nvPr>
        </p:nvSpPr>
        <p:spPr/>
        <p:txBody>
          <a:bodyPr/>
          <a:lstStyle/>
          <a:p>
            <a:r>
              <a:rPr lang="en-GB" altLang="en-US" b="1" dirty="0">
                <a:solidFill>
                  <a:srgbClr val="000000"/>
                </a:solidFill>
              </a:rPr>
              <a:t>References List</a:t>
            </a:r>
            <a:endParaRPr lang="en-GB" altLang="en-US" dirty="0">
              <a:solidFill>
                <a:srgbClr val="FF0000"/>
              </a:solidFill>
            </a:endParaRPr>
          </a:p>
        </p:txBody>
      </p:sp>
      <p:sp>
        <p:nvSpPr>
          <p:cNvPr id="13315" name="Content Placeholder 2">
            <a:extLst>
              <a:ext uri="{FF2B5EF4-FFF2-40B4-BE49-F238E27FC236}">
                <a16:creationId xmlns:a16="http://schemas.microsoft.com/office/drawing/2014/main" id="{50070DAB-396E-DF77-4036-1E44F9E2CD8C}"/>
              </a:ext>
            </a:extLst>
          </p:cNvPr>
          <p:cNvSpPr>
            <a:spLocks noGrp="1"/>
          </p:cNvSpPr>
          <p:nvPr>
            <p:ph idx="1"/>
          </p:nvPr>
        </p:nvSpPr>
        <p:spPr>
          <a:xfrm>
            <a:off x="1849120" y="1417638"/>
            <a:ext cx="7975600" cy="4160202"/>
          </a:xfrm>
        </p:spPr>
        <p:txBody>
          <a:bodyPr/>
          <a:lstStyle/>
          <a:p>
            <a:pPr algn="ctr"/>
            <a:r>
              <a:rPr lang="en-GB" altLang="en-US" sz="2400" dirty="0"/>
              <a:t>Browne, M .N and Keeley , S .M (2018) once for the night questions: A guide to critical Thinking 12ed.</a:t>
            </a:r>
          </a:p>
          <a:p>
            <a:pPr marL="0" indent="0" algn="ctr">
              <a:buNone/>
            </a:pPr>
            <a:r>
              <a:rPr lang="en-GB" altLang="en-US" sz="2400" dirty="0"/>
              <a:t>London Pearson .(on Book)</a:t>
            </a:r>
          </a:p>
          <a:p>
            <a:pPr marL="0" indent="0" algn="ctr">
              <a:buNone/>
            </a:pPr>
            <a:r>
              <a:rPr lang="en-GB" altLang="en-US" sz="2400" dirty="0"/>
              <a:t>R.LL and </a:t>
            </a:r>
            <a:r>
              <a:rPr lang="en-GB" altLang="en-US" sz="2400" dirty="0" err="1"/>
              <a:t>Raiffa</a:t>
            </a:r>
            <a:r>
              <a:rPr lang="en-GB" altLang="en-US" sz="2400" dirty="0"/>
              <a:t> .H (1998)The Hidden </a:t>
            </a:r>
            <a:r>
              <a:rPr lang="en-GB" altLang="en-US" sz="2400" dirty="0" err="1"/>
              <a:t>Rationalilty</a:t>
            </a:r>
            <a:r>
              <a:rPr lang="en-GB" altLang="en-US" sz="2400" dirty="0"/>
              <a:t> in decision making Havard Business school press</a:t>
            </a:r>
          </a:p>
          <a:p>
            <a:pPr algn="ctr"/>
            <a:endParaRPr lang="en-GB" altLang="en-US" sz="2400" dirty="0"/>
          </a:p>
        </p:txBody>
      </p:sp>
      <p:sp>
        <p:nvSpPr>
          <p:cNvPr id="4" name="Date Placeholder 3">
            <a:extLst>
              <a:ext uri="{FF2B5EF4-FFF2-40B4-BE49-F238E27FC236}">
                <a16:creationId xmlns:a16="http://schemas.microsoft.com/office/drawing/2014/main" id="{AFC3E97E-07F8-3EC8-79F6-C49008163BE6}"/>
              </a:ext>
            </a:extLst>
          </p:cNvPr>
          <p:cNvSpPr>
            <a:spLocks noGrp="1"/>
          </p:cNvSpPr>
          <p:nvPr>
            <p:ph type="dt" sz="quarter" idx="10"/>
          </p:nvPr>
        </p:nvSpPr>
        <p:spPr/>
        <p:txBody>
          <a:bodyPr/>
          <a:lstStyle/>
          <a:p>
            <a:pPr>
              <a:defRPr/>
            </a:pPr>
            <a:fld id="{BF746479-5A54-43D8-9985-034223541E15}" type="datetime1">
              <a:rPr lang="en-GB" altLang="en-US">
                <a:solidFill>
                  <a:prstClr val="black">
                    <a:tint val="75000"/>
                  </a:prstClr>
                </a:solidFill>
                <a:latin typeface="Myriad Pro"/>
              </a:rPr>
              <a:pPr>
                <a:defRPr/>
              </a:pPr>
              <a:t>20/07/2026</a:t>
            </a:fld>
            <a:endParaRPr lang="en-GB" altLang="en-US">
              <a:solidFill>
                <a:prstClr val="black">
                  <a:tint val="75000"/>
                </a:prstClr>
              </a:solidFill>
              <a:latin typeface="Myriad Pro"/>
            </a:endParaRPr>
          </a:p>
        </p:txBody>
      </p:sp>
      <p:sp>
        <p:nvSpPr>
          <p:cNvPr id="13317" name="Slide Number Placeholder 4">
            <a:extLst>
              <a:ext uri="{FF2B5EF4-FFF2-40B4-BE49-F238E27FC236}">
                <a16:creationId xmlns:a16="http://schemas.microsoft.com/office/drawing/2014/main" id="{4E364E1B-18CF-2A13-11D6-BBEA13EB09D9}"/>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fontAlgn="base">
              <a:spcBef>
                <a:spcPct val="0"/>
              </a:spcBef>
              <a:spcAft>
                <a:spcPct val="0"/>
              </a:spcAft>
              <a:buNone/>
            </a:pPr>
            <a:fld id="{A355A216-6885-427F-A634-39F7E4E2D5B0}" type="slidenum">
              <a:rPr lang="en-GB" altLang="en-US" sz="900">
                <a:solidFill>
                  <a:srgbClr val="898989"/>
                </a:solidFill>
              </a:rPr>
              <a:pPr fontAlgn="base">
                <a:spcBef>
                  <a:spcPct val="0"/>
                </a:spcBef>
                <a:spcAft>
                  <a:spcPct val="0"/>
                </a:spcAft>
                <a:buNone/>
              </a:pPr>
              <a:t>10</a:t>
            </a:fld>
            <a:endParaRPr lang="en-GB" altLang="en-US" sz="9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Title 1">
            <a:extLst>
              <a:ext uri="{FF2B5EF4-FFF2-40B4-BE49-F238E27FC236}">
                <a16:creationId xmlns:a16="http://schemas.microsoft.com/office/drawing/2014/main" id="{F1F1B1DC-7524-466F-108D-97F2CBD9A0D7}"/>
              </a:ext>
            </a:extLst>
          </p:cNvPr>
          <p:cNvSpPr>
            <a:spLocks noGrp="1"/>
          </p:cNvSpPr>
          <p:nvPr>
            <p:ph type="title"/>
          </p:nvPr>
        </p:nvSpPr>
        <p:spPr>
          <a:xfrm>
            <a:off x="1981200" y="0"/>
            <a:ext cx="8229600" cy="576064"/>
          </a:xfrm>
        </p:spPr>
        <p:txBody>
          <a:bodyPr/>
          <a:lstStyle/>
          <a:p>
            <a:r>
              <a:rPr lang="en-GB" altLang="en-US" sz="2800" b="1" dirty="0"/>
              <a:t>Assignment 1 – MARKING</a:t>
            </a:r>
          </a:p>
        </p:txBody>
      </p:sp>
      <p:sp>
        <p:nvSpPr>
          <p:cNvPr id="24579" name="Content Placeholder 2">
            <a:extLst>
              <a:ext uri="{FF2B5EF4-FFF2-40B4-BE49-F238E27FC236}">
                <a16:creationId xmlns:a16="http://schemas.microsoft.com/office/drawing/2014/main" id="{9DA94A0E-9E48-D7D8-5E7E-B16D6C64C35A}"/>
              </a:ext>
            </a:extLst>
          </p:cNvPr>
          <p:cNvSpPr>
            <a:spLocks noGrp="1"/>
          </p:cNvSpPr>
          <p:nvPr>
            <p:ph idx="1"/>
          </p:nvPr>
        </p:nvSpPr>
        <p:spPr>
          <a:xfrm>
            <a:off x="1535832" y="404664"/>
            <a:ext cx="9144000" cy="5256584"/>
          </a:xfrm>
        </p:spPr>
        <p:txBody>
          <a:bodyPr/>
          <a:lstStyle/>
          <a:p>
            <a:pPr>
              <a:lnSpc>
                <a:spcPct val="106000"/>
              </a:lnSpc>
              <a:spcAft>
                <a:spcPts val="800"/>
              </a:spcAft>
              <a:buFont typeface="+mj-lt"/>
              <a:buAutoNum type="arabicParenR"/>
              <a:defRPr/>
            </a:pPr>
            <a:r>
              <a:rPr lang="en-US" sz="1600" b="1" dirty="0">
                <a:latin typeface="+mj-lt"/>
                <a:ea typeface="Arial" panose="020B0604020202020204" pitchFamily="34" charset="0"/>
              </a:rPr>
              <a:t> Evidence of research</a:t>
            </a:r>
          </a:p>
          <a:p>
            <a:r>
              <a:rPr lang="en-GB" sz="1600" i="1" dirty="0">
                <a:solidFill>
                  <a:srgbClr val="FF0000"/>
                </a:solidFill>
              </a:rPr>
              <a:t>A minimum of two sources of published information must be included and be correctly referenced using UWTSD Harvard referencing style. </a:t>
            </a:r>
          </a:p>
          <a:p>
            <a:pPr marL="0" indent="0">
              <a:buNone/>
            </a:pPr>
            <a:r>
              <a:rPr lang="en-GB" altLang="en-US" sz="1600" b="1" dirty="0"/>
              <a:t>2) </a:t>
            </a:r>
            <a:r>
              <a:rPr lang="en-GB" sz="1600" b="1" dirty="0"/>
              <a:t>Knowledge and Understanding Skills</a:t>
            </a:r>
            <a:endParaRPr lang="en-GB" sz="1600" dirty="0"/>
          </a:p>
          <a:p>
            <a:r>
              <a:rPr lang="en-GB" sz="1600" i="1" dirty="0">
                <a:solidFill>
                  <a:srgbClr val="FF0000"/>
                </a:solidFill>
              </a:rPr>
              <a:t>Students need to demonstrate an understanding of the chosen skill. </a:t>
            </a:r>
          </a:p>
          <a:p>
            <a:pPr marL="0" indent="0">
              <a:buNone/>
              <a:defRPr/>
            </a:pPr>
            <a:r>
              <a:rPr lang="en-GB" sz="1400" b="1" dirty="0"/>
              <a:t>3) Analytical and Cognitive Skills</a:t>
            </a:r>
          </a:p>
          <a:p>
            <a:r>
              <a:rPr lang="en-GB" sz="1600" i="1" dirty="0">
                <a:solidFill>
                  <a:srgbClr val="FF0000"/>
                </a:solidFill>
              </a:rPr>
              <a:t>Students need to coherently structure their presentation and expand on the points made in their slides. </a:t>
            </a:r>
          </a:p>
          <a:p>
            <a:r>
              <a:rPr lang="en-GB" sz="1600" i="1" dirty="0">
                <a:solidFill>
                  <a:srgbClr val="FF0000"/>
                </a:solidFill>
              </a:rPr>
              <a:t>Students need to justify the relevance of the skill in relation to professional practice within health and social care. </a:t>
            </a:r>
          </a:p>
          <a:p>
            <a:pPr marL="0" indent="0">
              <a:lnSpc>
                <a:spcPct val="106000"/>
              </a:lnSpc>
              <a:spcAft>
                <a:spcPts val="800"/>
              </a:spcAft>
              <a:buNone/>
              <a:defRPr/>
            </a:pPr>
            <a:r>
              <a:rPr lang="en-US" altLang="en-US" sz="1200" b="1" dirty="0">
                <a:latin typeface="Arial" panose="020B0604020202020204" pitchFamily="34" charset="0"/>
                <a:cs typeface="Arial" panose="020B0604020202020204" pitchFamily="34" charset="0"/>
              </a:rPr>
              <a:t>4</a:t>
            </a:r>
            <a:r>
              <a:rPr lang="en-US" altLang="en-US" sz="1400" b="1" dirty="0">
                <a:latin typeface="Arial" panose="020B0604020202020204" pitchFamily="34" charset="0"/>
                <a:cs typeface="Arial" panose="020B0604020202020204" pitchFamily="34" charset="0"/>
              </a:rPr>
              <a:t>) Practical skills </a:t>
            </a:r>
          </a:p>
          <a:p>
            <a:r>
              <a:rPr lang="en-GB" sz="1600" i="1" dirty="0">
                <a:solidFill>
                  <a:srgbClr val="FF0000"/>
                </a:solidFill>
              </a:rPr>
              <a:t>At least one practical example of how a chosen key skill(s) can be used in a chosen job role (for example, understanding how effective communication can impact patient care) </a:t>
            </a:r>
          </a:p>
          <a:p>
            <a:r>
              <a:rPr lang="en-GB" sz="1600" i="1" dirty="0">
                <a:solidFill>
                  <a:srgbClr val="FF0000"/>
                </a:solidFill>
              </a:rPr>
              <a:t>Students should include one relevant model relevant to a chosen key skill (for example, Tuckman’s model of team development or Fishbone, etc)</a:t>
            </a:r>
          </a:p>
          <a:p>
            <a:pPr marL="0" indent="0">
              <a:buNone/>
            </a:pPr>
            <a:r>
              <a:rPr lang="en-US" sz="1600" b="1" dirty="0">
                <a:solidFill>
                  <a:prstClr val="black"/>
                </a:solidFill>
                <a:ea typeface="Arial" panose="020B0604020202020204" pitchFamily="34" charset="0"/>
              </a:rPr>
              <a:t>5</a:t>
            </a:r>
            <a:r>
              <a:rPr lang="en-US" sz="1400" b="1" dirty="0">
                <a:solidFill>
                  <a:prstClr val="black"/>
                </a:solidFill>
                <a:ea typeface="Arial" panose="020B0604020202020204" pitchFamily="34" charset="0"/>
              </a:rPr>
              <a:t>) </a:t>
            </a:r>
            <a:r>
              <a:rPr lang="en-GB" sz="1600" b="1" dirty="0"/>
              <a:t> Transferable Skills for Life and Professional Practice </a:t>
            </a:r>
            <a:endParaRPr lang="en-GB" sz="1600" dirty="0"/>
          </a:p>
          <a:p>
            <a:pPr lvl="0"/>
            <a:r>
              <a:rPr lang="en-US" sz="1400" dirty="0">
                <a:solidFill>
                  <a:srgbClr val="FF0000"/>
                </a:solidFill>
                <a:ea typeface="Arial" panose="020B0604020202020204" pitchFamily="34" charset="0"/>
              </a:rPr>
              <a:t> </a:t>
            </a:r>
            <a:r>
              <a:rPr lang="en-GB" sz="1600" i="1" dirty="0">
                <a:solidFill>
                  <a:srgbClr val="FF0000"/>
                </a:solidFill>
              </a:rPr>
              <a:t>Presentations should be engaging in their design, organisation and style. </a:t>
            </a:r>
            <a:endParaRPr lang="en-GB" sz="1600" dirty="0">
              <a:solidFill>
                <a:srgbClr val="FF0000"/>
              </a:solidFill>
            </a:endParaRPr>
          </a:p>
          <a:p>
            <a:pPr lvl="0"/>
            <a:r>
              <a:rPr lang="en-GB" sz="1600" i="1" dirty="0">
                <a:solidFill>
                  <a:srgbClr val="FF0000"/>
                </a:solidFill>
              </a:rPr>
              <a:t>Students should use a professional tone to present and answer any questions from their assessor </a:t>
            </a:r>
            <a:endParaRPr lang="en-GB" sz="1600" dirty="0">
              <a:solidFill>
                <a:srgbClr val="FF0000"/>
              </a:solidFill>
            </a:endParaRPr>
          </a:p>
          <a:p>
            <a:endParaRPr lang="en-GB" sz="1600" dirty="0">
              <a:solidFill>
                <a:srgbClr val="FF0000"/>
              </a:solidFill>
            </a:endParaRPr>
          </a:p>
          <a:p>
            <a:endParaRPr lang="en-GB" altLang="en-US" sz="1600" dirty="0">
              <a:solidFill>
                <a:srgbClr val="000000"/>
              </a:solidFill>
              <a:latin typeface="Arial" panose="020B0604020202020204" pitchFamily="34" charset="0"/>
              <a:cs typeface="Arial" panose="020B0604020202020204" pitchFamily="34" charset="0"/>
            </a:endParaRPr>
          </a:p>
          <a:p>
            <a:pPr marL="0" indent="0">
              <a:lnSpc>
                <a:spcPct val="106000"/>
              </a:lnSpc>
              <a:spcAft>
                <a:spcPts val="50"/>
              </a:spcAft>
              <a:buNone/>
              <a:defRPr/>
            </a:pPr>
            <a:endParaRPr lang="en-GB" altLang="en-US" sz="1600" dirty="0">
              <a:solidFill>
                <a:srgbClr val="000000"/>
              </a:solidFill>
              <a:latin typeface="Arial" panose="020B0604020202020204" pitchFamily="34" charset="0"/>
              <a:cs typeface="Arial" panose="020B0604020202020204" pitchFamily="34" charset="0"/>
            </a:endParaRPr>
          </a:p>
          <a:p>
            <a:pPr marL="0" indent="0">
              <a:defRPr/>
            </a:pPr>
            <a:endParaRPr lang="en-GB" altLang="en-US" sz="1600" dirty="0"/>
          </a:p>
        </p:txBody>
      </p:sp>
      <p:sp>
        <p:nvSpPr>
          <p:cNvPr id="4" name="Date Placeholder 3">
            <a:extLst>
              <a:ext uri="{FF2B5EF4-FFF2-40B4-BE49-F238E27FC236}">
                <a16:creationId xmlns:a16="http://schemas.microsoft.com/office/drawing/2014/main" id="{26DB4582-1AF2-DB59-6548-14A4DD1C26C5}"/>
              </a:ext>
            </a:extLst>
          </p:cNvPr>
          <p:cNvSpPr>
            <a:spLocks noGrp="1"/>
          </p:cNvSpPr>
          <p:nvPr>
            <p:ph type="dt" sz="quarter" idx="10"/>
          </p:nvPr>
        </p:nvSpPr>
        <p:spPr/>
        <p:txBody>
          <a:bodyPr/>
          <a:lstStyle/>
          <a:p>
            <a:pPr>
              <a:defRPr/>
            </a:pPr>
            <a:fld id="{0A1E2FF9-6E22-43E1-87D6-E523A978B113}" type="datetime1">
              <a:rPr lang="en-GB" altLang="en-US" smtClean="0"/>
              <a:pPr>
                <a:defRPr/>
              </a:pPr>
              <a:t>20/07/2026</a:t>
            </a:fld>
            <a:endParaRPr lang="en-GB" altLang="en-US"/>
          </a:p>
        </p:txBody>
      </p:sp>
      <p:sp>
        <p:nvSpPr>
          <p:cNvPr id="24581" name="Slide Number Placeholder 4">
            <a:extLst>
              <a:ext uri="{FF2B5EF4-FFF2-40B4-BE49-F238E27FC236}">
                <a16:creationId xmlns:a16="http://schemas.microsoft.com/office/drawing/2014/main" id="{C23C9BE2-4A5A-5F9B-95D5-19117653A7DE}"/>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D82DD170-93EC-1F4D-960C-FC68072EBE52}" type="slidenum">
              <a:rPr lang="en-GB" altLang="en-US" sz="1200">
                <a:solidFill>
                  <a:srgbClr val="898989"/>
                </a:solidFill>
              </a:rPr>
              <a:pPr>
                <a:spcBef>
                  <a:spcPct val="0"/>
                </a:spcBef>
                <a:buFontTx/>
                <a:buNone/>
              </a:pPr>
              <a:t>11</a:t>
            </a:fld>
            <a:endParaRPr lang="en-GB" altLang="en-US" sz="1200">
              <a:solidFill>
                <a:srgbClr val="898989"/>
              </a:solidFill>
            </a:endParaRP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1274</TotalTime>
  <Words>1424</Words>
  <Application>Microsoft Office PowerPoint</Application>
  <PresentationFormat>Widescreen</PresentationFormat>
  <Paragraphs>115</Paragraphs>
  <Slides>11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Myriad Pro</vt:lpstr>
      <vt:lpstr>Wingdings</vt:lpstr>
      <vt:lpstr>20140311PresentationUWTSDTemplate</vt:lpstr>
      <vt:lpstr>PowerPoint Presentation</vt:lpstr>
      <vt:lpstr>Acknowledge use of AI</vt:lpstr>
      <vt:lpstr>Introduction</vt:lpstr>
      <vt:lpstr>Berifly explain the chosen skill</vt:lpstr>
      <vt:lpstr>Model or framework linked to your chosen skill</vt:lpstr>
      <vt:lpstr>Importance of (write the skill here) in professional practice</vt:lpstr>
      <vt:lpstr>Applying this skill in practice </vt:lpstr>
      <vt:lpstr>How does this skill support my future career? </vt:lpstr>
      <vt:lpstr>Conclusion</vt:lpstr>
      <vt:lpstr>References List</vt:lpstr>
      <vt:lpstr>Assignment 1 – MARKING</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Mohamed Ismail</cp:lastModifiedBy>
  <cp:revision>27</cp:revision>
  <dcterms:created xsi:type="dcterms:W3CDTF">2025-02-21T18:28:54Z</dcterms:created>
  <dcterms:modified xsi:type="dcterms:W3CDTF">2026-07-20T12:43:14Z</dcterms:modified>
</cp:coreProperties>
</file>