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5" r:id="rId6"/>
    <p:sldId id="396" r:id="rId7"/>
    <p:sldId id="402" r:id="rId8"/>
    <p:sldId id="398" r:id="rId9"/>
    <p:sldId id="399" r:id="rId10"/>
    <p:sldId id="400" r:id="rId11"/>
    <p:sldId id="40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5853EC-9AA2-43B7-AFB2-ACF98FD86665}" v="17039" dt="2026-07-19T20:31:31.8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39" d="100"/>
          <a:sy n="39" d="100"/>
        </p:scale>
        <p:origin x="60" y="4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fia sethi" userId="de506af1630085b2" providerId="LiveId" clId="{0318B1A8-92CB-4B35-BD6D-591F548656A7}"/>
    <pc:docChg chg="custSel addSld delSld modSld sldOrd">
      <pc:chgData name="sofia sethi" userId="de506af1630085b2" providerId="LiveId" clId="{0318B1A8-92CB-4B35-BD6D-591F548656A7}" dt="2026-07-19T20:32:56.713" v="21993" actId="14100"/>
      <pc:docMkLst>
        <pc:docMk/>
      </pc:docMkLst>
      <pc:sldChg chg="modSp">
        <pc:chgData name="sofia sethi" userId="de506af1630085b2" providerId="LiveId" clId="{0318B1A8-92CB-4B35-BD6D-591F548656A7}" dt="2026-07-19T11:06:14.794" v="11822" actId="20577"/>
        <pc:sldMkLst>
          <pc:docMk/>
          <pc:sldMk cId="0" sldId="364"/>
        </pc:sldMkLst>
        <pc:spChg chg="mod">
          <ac:chgData name="sofia sethi" userId="de506af1630085b2" providerId="LiveId" clId="{0318B1A8-92CB-4B35-BD6D-591F548656A7}" dt="2026-07-19T11:06:14.794" v="11822" actId="20577"/>
          <ac:spMkLst>
            <pc:docMk/>
            <pc:sldMk cId="0" sldId="364"/>
            <ac:spMk id="6148" creationId="{CE5AE962-C88D-3F0C-B15E-30348E09C8AE}"/>
          </ac:spMkLst>
        </pc:spChg>
      </pc:sldChg>
      <pc:sldChg chg="modSp">
        <pc:chgData name="sofia sethi" userId="de506af1630085b2" providerId="LiveId" clId="{0318B1A8-92CB-4B35-BD6D-591F548656A7}" dt="2026-07-19T11:10:07.821" v="11942" actId="20577"/>
        <pc:sldMkLst>
          <pc:docMk/>
          <pc:sldMk cId="1287151132" sldId="383"/>
        </pc:sldMkLst>
        <pc:spChg chg="mod">
          <ac:chgData name="sofia sethi" userId="de506af1630085b2" providerId="LiveId" clId="{0318B1A8-92CB-4B35-BD6D-591F548656A7}" dt="2026-07-19T11:10:07.821" v="11942" actId="20577"/>
          <ac:spMkLst>
            <pc:docMk/>
            <pc:sldMk cId="1287151132" sldId="383"/>
            <ac:spMk id="3" creationId="{327D09FF-04AE-863D-9637-E0C72C8D8B8E}"/>
          </ac:spMkLst>
        </pc:spChg>
      </pc:sldChg>
      <pc:sldChg chg="addSp delSp modSp mod">
        <pc:chgData name="sofia sethi" userId="de506af1630085b2" providerId="LiveId" clId="{0318B1A8-92CB-4B35-BD6D-591F548656A7}" dt="2026-07-19T20:29:38.766" v="21983" actId="14100"/>
        <pc:sldMkLst>
          <pc:docMk/>
          <pc:sldMk cId="0" sldId="387"/>
        </pc:sldMkLst>
        <pc:spChg chg="mod">
          <ac:chgData name="sofia sethi" userId="de506af1630085b2" providerId="LiveId" clId="{0318B1A8-92CB-4B35-BD6D-591F548656A7}" dt="2026-07-19T11:05:31.522" v="11804" actId="20577"/>
          <ac:spMkLst>
            <pc:docMk/>
            <pc:sldMk cId="0" sldId="387"/>
            <ac:spMk id="2" creationId="{A2FCF950-4012-15F0-B279-1361A6BD7D3F}"/>
          </ac:spMkLst>
        </pc:spChg>
        <pc:spChg chg="add del mod">
          <ac:chgData name="sofia sethi" userId="de506af1630085b2" providerId="LiveId" clId="{0318B1A8-92CB-4B35-BD6D-591F548656A7}" dt="2026-07-19T10:47:34.298" v="10105" actId="21"/>
          <ac:spMkLst>
            <pc:docMk/>
            <pc:sldMk cId="0" sldId="387"/>
            <ac:spMk id="3" creationId="{7A9896B6-0A53-F10C-7D42-47C70530F028}"/>
          </ac:spMkLst>
        </pc:spChg>
        <pc:spChg chg="add del mod">
          <ac:chgData name="sofia sethi" userId="de506af1630085b2" providerId="LiveId" clId="{0318B1A8-92CB-4B35-BD6D-591F548656A7}" dt="2026-07-18T23:31:37.870" v="7999"/>
          <ac:spMkLst>
            <pc:docMk/>
            <pc:sldMk cId="0" sldId="387"/>
            <ac:spMk id="3" creationId="{81D94974-5264-D5CA-DEBB-E8A51EC726F2}"/>
          </ac:spMkLst>
        </pc:spChg>
        <pc:spChg chg="add del mod">
          <ac:chgData name="sofia sethi" userId="de506af1630085b2" providerId="LiveId" clId="{0318B1A8-92CB-4B35-BD6D-591F548656A7}" dt="2026-07-18T23:34:09.391" v="8012"/>
          <ac:spMkLst>
            <pc:docMk/>
            <pc:sldMk cId="0" sldId="387"/>
            <ac:spMk id="7" creationId="{03C7FC70-CEE4-1EF5-4D3D-BF8CC01B8DB0}"/>
          </ac:spMkLst>
        </pc:spChg>
        <pc:picChg chg="add mod">
          <ac:chgData name="sofia sethi" userId="de506af1630085b2" providerId="LiveId" clId="{0318B1A8-92CB-4B35-BD6D-591F548656A7}" dt="2026-07-19T20:29:38.766" v="21983" actId="14100"/>
          <ac:picMkLst>
            <pc:docMk/>
            <pc:sldMk cId="0" sldId="387"/>
            <ac:picMk id="3" creationId="{2B44DC9F-D955-358C-10DA-5EDB9CAC19C6}"/>
          </ac:picMkLst>
        </pc:picChg>
        <pc:picChg chg="add del mod">
          <ac:chgData name="sofia sethi" userId="de506af1630085b2" providerId="LiveId" clId="{0318B1A8-92CB-4B35-BD6D-591F548656A7}" dt="2026-07-18T23:31:37.832" v="7997" actId="21"/>
          <ac:picMkLst>
            <pc:docMk/>
            <pc:sldMk cId="0" sldId="387"/>
            <ac:picMk id="5" creationId="{8DD8D0C1-0D7F-6D6F-F56E-534FF8FBC10B}"/>
          </ac:picMkLst>
        </pc:picChg>
        <pc:picChg chg="add del mod">
          <ac:chgData name="sofia sethi" userId="de506af1630085b2" providerId="LiveId" clId="{0318B1A8-92CB-4B35-BD6D-591F548656A7}" dt="2026-07-19T10:48:17.520" v="10106" actId="21"/>
          <ac:picMkLst>
            <pc:docMk/>
            <pc:sldMk cId="0" sldId="387"/>
            <ac:picMk id="6" creationId="{9F5AEB27-957D-7E18-4B46-B53645AF8528}"/>
          </ac:picMkLst>
        </pc:picChg>
      </pc:sldChg>
      <pc:sldChg chg="addSp delSp modSp">
        <pc:chgData name="sofia sethi" userId="de506af1630085b2" providerId="LiveId" clId="{0318B1A8-92CB-4B35-BD6D-591F548656A7}" dt="2026-07-19T17:21:07.430" v="15307" actId="20577"/>
        <pc:sldMkLst>
          <pc:docMk/>
          <pc:sldMk cId="0" sldId="394"/>
        </pc:sldMkLst>
        <pc:spChg chg="add del mod">
          <ac:chgData name="sofia sethi" userId="de506af1630085b2" providerId="LiveId" clId="{0318B1A8-92CB-4B35-BD6D-591F548656A7}" dt="2026-07-19T17:21:07.430" v="15307" actId="20577"/>
          <ac:spMkLst>
            <pc:docMk/>
            <pc:sldMk cId="0" sldId="394"/>
            <ac:spMk id="2" creationId="{89677841-7644-9A04-42A9-8BBF6666C421}"/>
          </ac:spMkLst>
        </pc:spChg>
        <pc:spChg chg="add mod">
          <ac:chgData name="sofia sethi" userId="de506af1630085b2" providerId="LiveId" clId="{0318B1A8-92CB-4B35-BD6D-591F548656A7}" dt="2026-07-19T17:20:01.601" v="15299" actId="478"/>
          <ac:spMkLst>
            <pc:docMk/>
            <pc:sldMk cId="0" sldId="394"/>
            <ac:spMk id="3" creationId="{20D526C6-C6B3-6709-BF8C-29BB9B77F7CA}"/>
          </ac:spMkLst>
        </pc:spChg>
      </pc:sldChg>
      <pc:sldChg chg="addSp modSp mod ord">
        <pc:chgData name="sofia sethi" userId="de506af1630085b2" providerId="LiveId" clId="{0318B1A8-92CB-4B35-BD6D-591F548656A7}" dt="2026-07-19T20:32:56.713" v="21993" actId="14100"/>
        <pc:sldMkLst>
          <pc:docMk/>
          <pc:sldMk cId="0" sldId="395"/>
        </pc:sldMkLst>
        <pc:spChg chg="mod">
          <ac:chgData name="sofia sethi" userId="de506af1630085b2" providerId="LiveId" clId="{0318B1A8-92CB-4B35-BD6D-591F548656A7}" dt="2026-07-19T17:34:36.997" v="15344" actId="255"/>
          <ac:spMkLst>
            <pc:docMk/>
            <pc:sldMk cId="0" sldId="395"/>
            <ac:spMk id="11" creationId="{C437E1A9-DDC4-8ED0-E31E-C42B2E3C1077}"/>
          </ac:spMkLst>
        </pc:spChg>
        <pc:picChg chg="add mod">
          <ac:chgData name="sofia sethi" userId="de506af1630085b2" providerId="LiveId" clId="{0318B1A8-92CB-4B35-BD6D-591F548656A7}" dt="2026-07-19T20:32:56.713" v="21993" actId="14100"/>
          <ac:picMkLst>
            <pc:docMk/>
            <pc:sldMk cId="0" sldId="395"/>
            <ac:picMk id="2" creationId="{F516495C-5E43-E602-7B49-064D628D7C95}"/>
          </ac:picMkLst>
        </pc:picChg>
      </pc:sldChg>
      <pc:sldChg chg="delSp modSp mod ord">
        <pc:chgData name="sofia sethi" userId="de506af1630085b2" providerId="LiveId" clId="{0318B1A8-92CB-4B35-BD6D-591F548656A7}" dt="2026-07-19T17:35:23.324" v="15349" actId="20577"/>
        <pc:sldMkLst>
          <pc:docMk/>
          <pc:sldMk cId="1663974967" sldId="396"/>
        </pc:sldMkLst>
        <pc:spChg chg="del">
          <ac:chgData name="sofia sethi" userId="de506af1630085b2" providerId="LiveId" clId="{0318B1A8-92CB-4B35-BD6D-591F548656A7}" dt="2026-07-19T12:03:47.954" v="14319" actId="478"/>
          <ac:spMkLst>
            <pc:docMk/>
            <pc:sldMk cId="1663974967" sldId="396"/>
            <ac:spMk id="9" creationId="{95EC558A-571D-B185-A526-D215EBB9DDDD}"/>
          </ac:spMkLst>
        </pc:spChg>
        <pc:spChg chg="mod">
          <ac:chgData name="sofia sethi" userId="de506af1630085b2" providerId="LiveId" clId="{0318B1A8-92CB-4B35-BD6D-591F548656A7}" dt="2026-07-19T17:35:23.324" v="15349" actId="20577"/>
          <ac:spMkLst>
            <pc:docMk/>
            <pc:sldMk cId="1663974967" sldId="396"/>
            <ac:spMk id="10" creationId="{D2E53CB8-AD2D-4341-756D-32F292B5CCA9}"/>
          </ac:spMkLst>
        </pc:spChg>
        <pc:picChg chg="del">
          <ac:chgData name="sofia sethi" userId="de506af1630085b2" providerId="LiveId" clId="{0318B1A8-92CB-4B35-BD6D-591F548656A7}" dt="2026-07-19T12:03:42.939" v="14318" actId="21"/>
          <ac:picMkLst>
            <pc:docMk/>
            <pc:sldMk cId="1663974967" sldId="396"/>
            <ac:picMk id="6" creationId="{CA34410F-5DF1-272D-5127-BC6D5B9093B9}"/>
          </ac:picMkLst>
        </pc:picChg>
        <pc:picChg chg="mod">
          <ac:chgData name="sofia sethi" userId="de506af1630085b2" providerId="LiveId" clId="{0318B1A8-92CB-4B35-BD6D-591F548656A7}" dt="2026-07-19T12:04:31.204" v="14323" actId="14100"/>
          <ac:picMkLst>
            <pc:docMk/>
            <pc:sldMk cId="1663974967" sldId="396"/>
            <ac:picMk id="8" creationId="{B5BDE307-0D94-3C9B-5150-2A29836FF96E}"/>
          </ac:picMkLst>
        </pc:picChg>
      </pc:sldChg>
      <pc:sldChg chg="addSp delSp modSp mod ord modClrScheme chgLayout">
        <pc:chgData name="sofia sethi" userId="de506af1630085b2" providerId="LiveId" clId="{0318B1A8-92CB-4B35-BD6D-591F548656A7}" dt="2026-07-19T19:54:22.364" v="21530" actId="20577"/>
        <pc:sldMkLst>
          <pc:docMk/>
          <pc:sldMk cId="0" sldId="398"/>
        </pc:sldMkLst>
        <pc:spChg chg="add del mod">
          <ac:chgData name="sofia sethi" userId="de506af1630085b2" providerId="LiveId" clId="{0318B1A8-92CB-4B35-BD6D-591F548656A7}" dt="2026-07-19T18:55:47.180" v="18808"/>
          <ac:spMkLst>
            <pc:docMk/>
            <pc:sldMk cId="0" sldId="398"/>
            <ac:spMk id="2" creationId="{64E1E8D8-A6F9-3DB3-FF95-CF8C501F8D65}"/>
          </ac:spMkLst>
        </pc:spChg>
        <pc:spChg chg="add del mod">
          <ac:chgData name="sofia sethi" userId="de506af1630085b2" providerId="LiveId" clId="{0318B1A8-92CB-4B35-BD6D-591F548656A7}" dt="2026-07-19T19:36:36.506" v="20850" actId="478"/>
          <ac:spMkLst>
            <pc:docMk/>
            <pc:sldMk cId="0" sldId="398"/>
            <ac:spMk id="3" creationId="{87E1E4F4-5B71-EE98-EFCC-81DC518F896A}"/>
          </ac:spMkLst>
        </pc:spChg>
        <pc:spChg chg="mod ord">
          <ac:chgData name="sofia sethi" userId="de506af1630085b2" providerId="LiveId" clId="{0318B1A8-92CB-4B35-BD6D-591F548656A7}" dt="2026-07-19T17:52:25.397" v="17483" actId="26606"/>
          <ac:spMkLst>
            <pc:docMk/>
            <pc:sldMk cId="0" sldId="398"/>
            <ac:spMk id="4" creationId="{54C78844-55BE-72BC-2BDC-95FC6762D9C7}"/>
          </ac:spMkLst>
        </pc:spChg>
        <pc:spChg chg="add del mod">
          <ac:chgData name="sofia sethi" userId="de506af1630085b2" providerId="LiveId" clId="{0318B1A8-92CB-4B35-BD6D-591F548656A7}" dt="2026-07-19T19:36:36.520" v="20852"/>
          <ac:spMkLst>
            <pc:docMk/>
            <pc:sldMk cId="0" sldId="398"/>
            <ac:spMk id="5" creationId="{FC27C290-5889-CF08-60E9-A24336A62DBF}"/>
          </ac:spMkLst>
        </pc:spChg>
        <pc:spChg chg="add mod">
          <ac:chgData name="sofia sethi" userId="de506af1630085b2" providerId="LiveId" clId="{0318B1A8-92CB-4B35-BD6D-591F548656A7}" dt="2026-07-19T19:54:22.364" v="21530" actId="20577"/>
          <ac:spMkLst>
            <pc:docMk/>
            <pc:sldMk cId="0" sldId="398"/>
            <ac:spMk id="6" creationId="{A125A146-62E2-B120-31D2-DC784CEC43E6}"/>
          </ac:spMkLst>
        </pc:spChg>
        <pc:spChg chg="del mod ord">
          <ac:chgData name="sofia sethi" userId="de506af1630085b2" providerId="LiveId" clId="{0318B1A8-92CB-4B35-BD6D-591F548656A7}" dt="2026-07-19T19:01:51.283" v="18817" actId="478"/>
          <ac:spMkLst>
            <pc:docMk/>
            <pc:sldMk cId="0" sldId="398"/>
            <ac:spMk id="12290" creationId="{0BAAAF84-50A1-E0F8-EF89-8F44E2FA1ACC}"/>
          </ac:spMkLst>
        </pc:spChg>
        <pc:spChg chg="mod ord">
          <ac:chgData name="sofia sethi" userId="de506af1630085b2" providerId="LiveId" clId="{0318B1A8-92CB-4B35-BD6D-591F548656A7}" dt="2026-07-19T19:53:16.178" v="21481" actId="20577"/>
          <ac:spMkLst>
            <pc:docMk/>
            <pc:sldMk cId="0" sldId="398"/>
            <ac:spMk id="12291" creationId="{DA8DF68F-34C4-285F-B4A1-B6E08AE08A8B}"/>
          </ac:spMkLst>
        </pc:spChg>
        <pc:spChg chg="mod ord">
          <ac:chgData name="sofia sethi" userId="de506af1630085b2" providerId="LiveId" clId="{0318B1A8-92CB-4B35-BD6D-591F548656A7}" dt="2026-07-19T17:52:25.397" v="17483" actId="26606"/>
          <ac:spMkLst>
            <pc:docMk/>
            <pc:sldMk cId="0" sldId="398"/>
            <ac:spMk id="12293" creationId="{A34A8D67-C446-5B89-B913-CA27928CE4F6}"/>
          </ac:spMkLst>
        </pc:spChg>
      </pc:sldChg>
      <pc:sldChg chg="addSp delSp modSp mod modClrScheme chgLayout">
        <pc:chgData name="sofia sethi" userId="de506af1630085b2" providerId="LiveId" clId="{0318B1A8-92CB-4B35-BD6D-591F548656A7}" dt="2026-07-19T20:26:04.461" v="21969" actId="20577"/>
        <pc:sldMkLst>
          <pc:docMk/>
          <pc:sldMk cId="0" sldId="399"/>
        </pc:sldMkLst>
        <pc:spChg chg="add mod">
          <ac:chgData name="sofia sethi" userId="de506af1630085b2" providerId="LiveId" clId="{0318B1A8-92CB-4B35-BD6D-591F548656A7}" dt="2026-07-19T08:26:53.497" v="8223" actId="14100"/>
          <ac:spMkLst>
            <pc:docMk/>
            <pc:sldMk cId="0" sldId="399"/>
            <ac:spMk id="2" creationId="{A19AA687-1ACF-04FD-D6F6-205DA523A685}"/>
          </ac:spMkLst>
        </pc:spChg>
        <pc:spChg chg="add del mod">
          <ac:chgData name="sofia sethi" userId="de506af1630085b2" providerId="LiveId" clId="{0318B1A8-92CB-4B35-BD6D-591F548656A7}" dt="2026-07-19T08:26:59.676" v="8224"/>
          <ac:spMkLst>
            <pc:docMk/>
            <pc:sldMk cId="0" sldId="399"/>
            <ac:spMk id="3" creationId="{2F4A13C8-2AD2-E8AE-35A9-83B263BCA615}"/>
          </ac:spMkLst>
        </pc:spChg>
        <pc:spChg chg="add del mod">
          <ac:chgData name="sofia sethi" userId="de506af1630085b2" providerId="LiveId" clId="{0318B1A8-92CB-4B35-BD6D-591F548656A7}" dt="2026-07-19T12:08:26.634" v="14340" actId="21"/>
          <ac:spMkLst>
            <pc:docMk/>
            <pc:sldMk cId="0" sldId="399"/>
            <ac:spMk id="3" creationId="{6CBC01FD-B3FE-482E-B0D9-88D5D1D91C3C}"/>
          </ac:spMkLst>
        </pc:spChg>
        <pc:spChg chg="mod">
          <ac:chgData name="sofia sethi" userId="de506af1630085b2" providerId="LiveId" clId="{0318B1A8-92CB-4B35-BD6D-591F548656A7}" dt="2026-07-18T23:17:02.406" v="7877" actId="26606"/>
          <ac:spMkLst>
            <pc:docMk/>
            <pc:sldMk cId="0" sldId="399"/>
            <ac:spMk id="4" creationId="{54C78844-55BE-72BC-2BDC-95FC6762D9C7}"/>
          </ac:spMkLst>
        </pc:spChg>
        <pc:spChg chg="mod">
          <ac:chgData name="sofia sethi" userId="de506af1630085b2" providerId="LiveId" clId="{0318B1A8-92CB-4B35-BD6D-591F548656A7}" dt="2026-07-18T23:17:02.406" v="7877" actId="26606"/>
          <ac:spMkLst>
            <pc:docMk/>
            <pc:sldMk cId="0" sldId="399"/>
            <ac:spMk id="12290" creationId="{0BAAAF84-50A1-E0F8-EF89-8F44E2FA1ACC}"/>
          </ac:spMkLst>
        </pc:spChg>
        <pc:spChg chg="mod">
          <ac:chgData name="sofia sethi" userId="de506af1630085b2" providerId="LiveId" clId="{0318B1A8-92CB-4B35-BD6D-591F548656A7}" dt="2026-07-19T20:26:04.461" v="21969" actId="20577"/>
          <ac:spMkLst>
            <pc:docMk/>
            <pc:sldMk cId="0" sldId="399"/>
            <ac:spMk id="12291" creationId="{DA8DF68F-34C4-285F-B4A1-B6E08AE08A8B}"/>
          </ac:spMkLst>
        </pc:spChg>
        <pc:spChg chg="mod">
          <ac:chgData name="sofia sethi" userId="de506af1630085b2" providerId="LiveId" clId="{0318B1A8-92CB-4B35-BD6D-591F548656A7}" dt="2026-07-18T23:17:02.406" v="7877" actId="26606"/>
          <ac:spMkLst>
            <pc:docMk/>
            <pc:sldMk cId="0" sldId="399"/>
            <ac:spMk id="12293" creationId="{A34A8D67-C446-5B89-B913-CA27928CE4F6}"/>
          </ac:spMkLst>
        </pc:spChg>
        <pc:spChg chg="add del mod">
          <ac:chgData name="sofia sethi" userId="de506af1630085b2" providerId="LiveId" clId="{0318B1A8-92CB-4B35-BD6D-591F548656A7}" dt="2026-07-18T23:40:24.923" v="8027"/>
          <ac:spMkLst>
            <pc:docMk/>
            <pc:sldMk cId="0" sldId="399"/>
            <ac:spMk id="12298" creationId="{DAD19243-2157-593D-4966-EF22862D2BC5}"/>
          </ac:spMkLst>
        </pc:spChg>
        <pc:picChg chg="add del mod">
          <ac:chgData name="sofia sethi" userId="de506af1630085b2" providerId="LiveId" clId="{0318B1A8-92CB-4B35-BD6D-591F548656A7}" dt="2026-07-18T23:40:35.981" v="8028" actId="21"/>
          <ac:picMkLst>
            <pc:docMk/>
            <pc:sldMk cId="0" sldId="399"/>
            <ac:picMk id="2" creationId="{40FD15CF-DAA3-94F1-129C-4F555BB69D4F}"/>
          </ac:picMkLst>
        </pc:picChg>
        <pc:picChg chg="add del mod">
          <ac:chgData name="sofia sethi" userId="de506af1630085b2" providerId="LiveId" clId="{0318B1A8-92CB-4B35-BD6D-591F548656A7}" dt="2026-07-19T12:07:07.890" v="14335" actId="21"/>
          <ac:picMkLst>
            <pc:docMk/>
            <pc:sldMk cId="0" sldId="399"/>
            <ac:picMk id="5" creationId="{9E0C7528-71D9-67E2-BF0A-ECDAD2401232}"/>
          </ac:picMkLst>
        </pc:picChg>
      </pc:sldChg>
      <pc:sldChg chg="modSp mod ord">
        <pc:chgData name="sofia sethi" userId="de506af1630085b2" providerId="LiveId" clId="{0318B1A8-92CB-4B35-BD6D-591F548656A7}" dt="2026-07-19T20:11:24.690" v="21722" actId="255"/>
        <pc:sldMkLst>
          <pc:docMk/>
          <pc:sldMk cId="0" sldId="400"/>
        </pc:sldMkLst>
        <pc:spChg chg="mod">
          <ac:chgData name="sofia sethi" userId="de506af1630085b2" providerId="LiveId" clId="{0318B1A8-92CB-4B35-BD6D-591F548656A7}" dt="2026-07-18T22:38:30.135" v="7867" actId="20577"/>
          <ac:spMkLst>
            <pc:docMk/>
            <pc:sldMk cId="0" sldId="400"/>
            <ac:spMk id="13314" creationId="{3D80977B-0105-4BDE-DF54-D9B0E773C891}"/>
          </ac:spMkLst>
        </pc:spChg>
        <pc:spChg chg="mod">
          <ac:chgData name="sofia sethi" userId="de506af1630085b2" providerId="LiveId" clId="{0318B1A8-92CB-4B35-BD6D-591F548656A7}" dt="2026-07-19T20:11:24.690" v="21722" actId="255"/>
          <ac:spMkLst>
            <pc:docMk/>
            <pc:sldMk cId="0" sldId="400"/>
            <ac:spMk id="13315" creationId="{50070DAB-396E-DF77-4036-1E44F9E2CD8C}"/>
          </ac:spMkLst>
        </pc:spChg>
      </pc:sldChg>
      <pc:sldChg chg="del">
        <pc:chgData name="sofia sethi" userId="de506af1630085b2" providerId="LiveId" clId="{0318B1A8-92CB-4B35-BD6D-591F548656A7}" dt="2026-07-19T12:08:04.625" v="14338" actId="2696"/>
        <pc:sldMkLst>
          <pc:docMk/>
          <pc:sldMk cId="0" sldId="401"/>
        </pc:sldMkLst>
      </pc:sldChg>
      <pc:sldChg chg="addSp delSp modSp mod ord">
        <pc:chgData name="sofia sethi" userId="de506af1630085b2" providerId="LiveId" clId="{0318B1A8-92CB-4B35-BD6D-591F548656A7}" dt="2026-07-19T17:37:41.722" v="15499" actId="20577"/>
        <pc:sldMkLst>
          <pc:docMk/>
          <pc:sldMk cId="1557286457" sldId="402"/>
        </pc:sldMkLst>
        <pc:spChg chg="mod">
          <ac:chgData name="sofia sethi" userId="de506af1630085b2" providerId="LiveId" clId="{0318B1A8-92CB-4B35-BD6D-591F548656A7}" dt="2026-07-19T17:37:41.722" v="15499" actId="20577"/>
          <ac:spMkLst>
            <pc:docMk/>
            <pc:sldMk cId="1557286457" sldId="402"/>
            <ac:spMk id="3" creationId="{D269A12E-089F-65A6-1AAB-F01DB5F08F07}"/>
          </ac:spMkLst>
        </pc:spChg>
        <pc:spChg chg="add del mod">
          <ac:chgData name="sofia sethi" userId="de506af1630085b2" providerId="LiveId" clId="{0318B1A8-92CB-4B35-BD6D-591F548656A7}" dt="2026-07-18T20:18:42.684" v="1388"/>
          <ac:spMkLst>
            <pc:docMk/>
            <pc:sldMk cId="1557286457" sldId="402"/>
            <ac:spMk id="6" creationId="{055C146E-C179-AE6F-B6D4-FC9A29900565}"/>
          </ac:spMkLst>
        </pc:spChg>
        <pc:picChg chg="del">
          <ac:chgData name="sofia sethi" userId="de506af1630085b2" providerId="LiveId" clId="{0318B1A8-92CB-4B35-BD6D-591F548656A7}" dt="2026-07-18T23:36:04.492" v="8014" actId="21"/>
          <ac:picMkLst>
            <pc:docMk/>
            <pc:sldMk cId="1557286457" sldId="402"/>
            <ac:picMk id="7" creationId="{CB42EBFB-015B-1E04-DBCC-927CF47E28F8}"/>
          </ac:picMkLst>
        </pc:picChg>
        <pc:picChg chg="add del mod">
          <ac:chgData name="sofia sethi" userId="de506af1630085b2" providerId="LiveId" clId="{0318B1A8-92CB-4B35-BD6D-591F548656A7}" dt="2026-07-19T12:04:59.463" v="14326" actId="21"/>
          <ac:picMkLst>
            <pc:docMk/>
            <pc:sldMk cId="1557286457" sldId="402"/>
            <ac:picMk id="8" creationId="{7C30D3E7-5C49-8A7B-96B4-FEDF57297057}"/>
          </ac:picMkLst>
        </pc:picChg>
      </pc:sldChg>
      <pc:sldChg chg="addSp delSp modSp new mod ord">
        <pc:chgData name="sofia sethi" userId="de506af1630085b2" providerId="LiveId" clId="{0318B1A8-92CB-4B35-BD6D-591F548656A7}" dt="2026-07-19T20:10:11.891" v="21720" actId="255"/>
        <pc:sldMkLst>
          <pc:docMk/>
          <pc:sldMk cId="1573483075" sldId="403"/>
        </pc:sldMkLst>
        <pc:spChg chg="add del mod">
          <ac:chgData name="sofia sethi" userId="de506af1630085b2" providerId="LiveId" clId="{0318B1A8-92CB-4B35-BD6D-591F548656A7}" dt="2026-07-19T12:22:09.913" v="15241"/>
          <ac:spMkLst>
            <pc:docMk/>
            <pc:sldMk cId="1573483075" sldId="403"/>
            <ac:spMk id="4" creationId="{F5E555A1-6528-1B65-754A-D2487CE9FC18}"/>
          </ac:spMkLst>
        </pc:spChg>
        <pc:spChg chg="add mod">
          <ac:chgData name="sofia sethi" userId="de506af1630085b2" providerId="LiveId" clId="{0318B1A8-92CB-4B35-BD6D-591F548656A7}" dt="2026-07-19T20:00:31.917" v="21539" actId="255"/>
          <ac:spMkLst>
            <pc:docMk/>
            <pc:sldMk cId="1573483075" sldId="403"/>
            <ac:spMk id="5" creationId="{38152717-0FD8-981C-9BA4-DFF4BFC1DA05}"/>
          </ac:spMkLst>
        </pc:spChg>
        <pc:spChg chg="add mod">
          <ac:chgData name="sofia sethi" userId="de506af1630085b2" providerId="LiveId" clId="{0318B1A8-92CB-4B35-BD6D-591F548656A7}" dt="2026-07-19T20:10:11.891" v="21720" actId="255"/>
          <ac:spMkLst>
            <pc:docMk/>
            <pc:sldMk cId="1573483075" sldId="403"/>
            <ac:spMk id="6" creationId="{20124614-E101-D8C9-82F3-B4F982F3A59B}"/>
          </ac:spMkLst>
        </pc:spChg>
        <pc:spChg chg="add del">
          <ac:chgData name="sofia sethi" userId="de506af1630085b2" providerId="LiveId" clId="{0318B1A8-92CB-4B35-BD6D-591F548656A7}" dt="2026-07-19T09:23:58.517" v="9168" actId="478"/>
          <ac:spMkLst>
            <pc:docMk/>
            <pc:sldMk cId="1573483075" sldId="403"/>
            <ac:spMk id="6" creationId="{CEC78DBC-D6E5-7DA2-E217-FE7AE69684B8}"/>
          </ac:spMkLst>
        </pc:spChg>
        <pc:spChg chg="add mod">
          <ac:chgData name="sofia sethi" userId="de506af1630085b2" providerId="LiveId" clId="{0318B1A8-92CB-4B35-BD6D-591F548656A7}" dt="2026-07-19T20:02:31.351" v="21542" actId="255"/>
          <ac:spMkLst>
            <pc:docMk/>
            <pc:sldMk cId="1573483075" sldId="403"/>
            <ac:spMk id="8" creationId="{BB8D4B96-611B-2F9E-CF7E-AD0203F236A9}"/>
          </ac:spMkLst>
        </pc:spChg>
        <pc:spChg chg="add mod">
          <ac:chgData name="sofia sethi" userId="de506af1630085b2" providerId="LiveId" clId="{0318B1A8-92CB-4B35-BD6D-591F548656A7}" dt="2026-07-19T20:09:31.707" v="21718" actId="20577"/>
          <ac:spMkLst>
            <pc:docMk/>
            <pc:sldMk cId="1573483075" sldId="403"/>
            <ac:spMk id="9" creationId="{905F26BD-0E3C-6AAF-768F-4E6AEEEC582E}"/>
          </ac:spMkLst>
        </pc:spChg>
      </pc:sldChg>
      <pc:sldChg chg="addSp delSp modSp new del mod ord">
        <pc:chgData name="sofia sethi" userId="de506af1630085b2" providerId="LiveId" clId="{0318B1A8-92CB-4B35-BD6D-591F548656A7}" dt="2026-07-19T12:08:11.189" v="14339" actId="2696"/>
        <pc:sldMkLst>
          <pc:docMk/>
          <pc:sldMk cId="3200480926" sldId="404"/>
        </pc:sldMkLst>
        <pc:spChg chg="add del mod">
          <ac:chgData name="sofia sethi" userId="de506af1630085b2" providerId="LiveId" clId="{0318B1A8-92CB-4B35-BD6D-591F548656A7}" dt="2026-07-19T11:57:49.276" v="14156"/>
          <ac:spMkLst>
            <pc:docMk/>
            <pc:sldMk cId="3200480926" sldId="404"/>
            <ac:spMk id="4" creationId="{1C15C33F-DB1F-54DD-816A-5D5D62016B57}"/>
          </ac:spMkLst>
        </pc:spChg>
        <pc:spChg chg="add del mod">
          <ac:chgData name="sofia sethi" userId="de506af1630085b2" providerId="LiveId" clId="{0318B1A8-92CB-4B35-BD6D-591F548656A7}" dt="2026-07-19T12:02:09.363" v="14299"/>
          <ac:spMkLst>
            <pc:docMk/>
            <pc:sldMk cId="3200480926" sldId="404"/>
            <ac:spMk id="5" creationId="{2D74E8DE-BE0E-5E0A-8F42-8EC9B4149B59}"/>
          </ac:spMkLst>
        </pc:spChg>
      </pc:sldChg>
      <pc:sldChg chg="addSp delSp modSp new del mod ord chgLayout">
        <pc:chgData name="sofia sethi" userId="de506af1630085b2" providerId="LiveId" clId="{0318B1A8-92CB-4B35-BD6D-591F548656A7}" dt="2026-07-19T17:54:17.049" v="17491" actId="2696"/>
        <pc:sldMkLst>
          <pc:docMk/>
          <pc:sldMk cId="4031681320" sldId="404"/>
        </pc:sldMkLst>
        <pc:spChg chg="mod ord">
          <ac:chgData name="sofia sethi" userId="de506af1630085b2" providerId="LiveId" clId="{0318B1A8-92CB-4B35-BD6D-591F548656A7}" dt="2026-07-19T17:53:53.223" v="17488" actId="6264"/>
          <ac:spMkLst>
            <pc:docMk/>
            <pc:sldMk cId="4031681320" sldId="404"/>
            <ac:spMk id="2" creationId="{E90DCF30-3EEC-6240-674E-2CAAA265726C}"/>
          </ac:spMkLst>
        </pc:spChg>
        <pc:spChg chg="mod ord">
          <ac:chgData name="sofia sethi" userId="de506af1630085b2" providerId="LiveId" clId="{0318B1A8-92CB-4B35-BD6D-591F548656A7}" dt="2026-07-19T17:53:53.223" v="17488" actId="6264"/>
          <ac:spMkLst>
            <pc:docMk/>
            <pc:sldMk cId="4031681320" sldId="404"/>
            <ac:spMk id="3" creationId="{C36DA5CB-C386-2E62-E8D1-789F37B7EC13}"/>
          </ac:spMkLst>
        </pc:spChg>
        <pc:spChg chg="add del mod">
          <ac:chgData name="sofia sethi" userId="de506af1630085b2" providerId="LiveId" clId="{0318B1A8-92CB-4B35-BD6D-591F548656A7}" dt="2026-07-19T17:46:36.490" v="17427"/>
          <ac:spMkLst>
            <pc:docMk/>
            <pc:sldMk cId="4031681320" sldId="404"/>
            <ac:spMk id="4" creationId="{12CF46A7-B752-29E6-5076-22AB0400E08C}"/>
          </ac:spMkLst>
        </pc:spChg>
        <pc:spChg chg="add del mod">
          <ac:chgData name="sofia sethi" userId="de506af1630085b2" providerId="LiveId" clId="{0318B1A8-92CB-4B35-BD6D-591F548656A7}" dt="2026-07-19T17:54:07.716" v="17490" actId="478"/>
          <ac:spMkLst>
            <pc:docMk/>
            <pc:sldMk cId="4031681320" sldId="404"/>
            <ac:spMk id="5" creationId="{B27216B1-831F-A5DB-DB6B-1D91619C0BF1}"/>
          </ac:spMkLst>
        </pc:spChg>
        <pc:spChg chg="add del mod">
          <ac:chgData name="sofia sethi" userId="de506af1630085b2" providerId="LiveId" clId="{0318B1A8-92CB-4B35-BD6D-591F548656A7}" dt="2026-07-19T17:53:53.223" v="17488" actId="6264"/>
          <ac:spMkLst>
            <pc:docMk/>
            <pc:sldMk cId="4031681320" sldId="404"/>
            <ac:spMk id="6" creationId="{D1A9E536-459D-D15A-F3C9-37E467AE40D0}"/>
          </ac:spMkLst>
        </pc:spChg>
        <pc:spChg chg="add del mod">
          <ac:chgData name="sofia sethi" userId="de506af1630085b2" providerId="LiveId" clId="{0318B1A8-92CB-4B35-BD6D-591F548656A7}" dt="2026-07-19T17:53:53.223" v="17488" actId="6264"/>
          <ac:spMkLst>
            <pc:docMk/>
            <pc:sldMk cId="4031681320" sldId="404"/>
            <ac:spMk id="7" creationId="{530C8BE0-760B-63F2-2A6C-59623E687413}"/>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link.springer.com/article/10.1186/1748-5908-5-9" TargetMode="External"/><Relationship Id="rId13" Type="http://schemas.openxmlformats.org/officeDocument/2006/relationships/hyperlink" Target="https://api.taylorfrancis.com/content/books/mono/download?identifierName=doi&amp;identifierValue=10.4324/9781315766409&amp;type=googlepdf" TargetMode="External"/><Relationship Id="rId3" Type="http://schemas.openxmlformats.org/officeDocument/2006/relationships/hyperlink" Target="https://scholar.google.com/citations?user=_pmgl5QAAAAJ&amp;hl=en&amp;oi=sra" TargetMode="External"/><Relationship Id="rId7" Type="http://schemas.openxmlformats.org/officeDocument/2006/relationships/hyperlink" Target="https://www.torrossa.com/gs/resourceProxy?an=4912336&amp;publisher=FZ7200" TargetMode="External"/><Relationship Id="rId12" Type="http://schemas.openxmlformats.org/officeDocument/2006/relationships/hyperlink" Target="https://scholar.google.com/scholar?q=related:pfksRqRkmmMJ:scholar.google.com/&amp;scioq=applying+models+inoventions&amp;hl=en&amp;as_sdt=0,5" TargetMode="External"/><Relationship Id="rId2" Type="http://schemas.openxmlformats.org/officeDocument/2006/relationships/hyperlink" Target="https://books.google.com/books?hl=en&amp;lr=&amp;id=ALO3d3YrG4oC&amp;oi=fnd&amp;pg=PP1&amp;dq=critical+thinking+health+social+care+practice+&amp;ots=DwTFLpS3Dv&amp;sig=QuzA2Bphkr-5OUm-I5gOhG2wwfE" TargetMode="External"/><Relationship Id="rId1" Type="http://schemas.openxmlformats.org/officeDocument/2006/relationships/slideLayout" Target="../slideLayouts/slideLayout2.xml"/><Relationship Id="rId6" Type="http://schemas.openxmlformats.org/officeDocument/2006/relationships/hyperlink" Target="https://scholar.google.com/citations?user=5Dl9gqAAAAAJ&amp;hl=en&amp;oi=sra" TargetMode="External"/><Relationship Id="rId11" Type="http://schemas.openxmlformats.org/officeDocument/2006/relationships/hyperlink" Target="https://scholar.google.com/scholar?cites=7177159612883073445&amp;as_sdt=2005&amp;sciodt=0,5&amp;hl=en" TargetMode="External"/><Relationship Id="rId5" Type="http://schemas.openxmlformats.org/officeDocument/2006/relationships/hyperlink" Target="https://books.google.com/books?hl=en&amp;lr=&amp;id=xRwnEQAAQBAJ&amp;oi=fnd&amp;pg=PP1&amp;dq=critical+thinking+health+social+care+practice+&amp;ots=R3IiHetVBc&amp;sig=s9WKvKJPsFMT8JK_AcDvFavbONo" TargetMode="External"/><Relationship Id="rId10" Type="http://schemas.openxmlformats.org/officeDocument/2006/relationships/hyperlink" Target="https://scholar.google.com/citations?user=yAlKF4UAAAAJ&amp;hl=en&amp;oi=sra" TargetMode="External"/><Relationship Id="rId4" Type="http://schemas.openxmlformats.org/officeDocument/2006/relationships/hyperlink" Target="https://scholar.google.com/citations?user=55EREJsAAAAJ&amp;hl=en&amp;oi=sra" TargetMode="External"/><Relationship Id="rId9" Type="http://schemas.openxmlformats.org/officeDocument/2006/relationships/hyperlink" Target="https://scholar.google.com/citations?user=T1sLk0QAAAAJ&amp;hl=en&amp;oi=sra"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cholar.google.com/citations?user=mwIyt3wAAAAJ&amp;hl=en&amp;oi=sra" TargetMode="External"/><Relationship Id="rId2" Type="http://schemas.openxmlformats.org/officeDocument/2006/relationships/hyperlink" Target="https://www.ubiquityuniversity.org/wp-content/uploads/2018/02/Concepts-_-Critical-Thinking-HandbookTools-Ubiquity-University.pdf" TargetMode="External"/><Relationship Id="rId1" Type="http://schemas.openxmlformats.org/officeDocument/2006/relationships/slideLayout" Target="../slideLayouts/slideLayout7.xml"/><Relationship Id="rId4" Type="http://schemas.openxmlformats.org/officeDocument/2006/relationships/hyperlink" Target="https://books.google.com/books?hl=en&amp;lr=&amp;id=wMhBQ0WdjF4C&amp;oi=fnd&amp;pg=PR1&amp;dq=definition+of+critical+thinking+explained+cite&amp;ots=q4apvC_LQU&amp;sig=7cg0d9BX9YHuUpYFqbtCMzu-mw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latin typeface="Arial" panose="020B0604020202020204" pitchFamily="34" charset="0"/>
                <a:cs typeface="Arial" panose="020B0604020202020204" pitchFamily="34" charset="0"/>
              </a:rPr>
              <a:t>Module Title: </a:t>
            </a:r>
            <a:r>
              <a:rPr lang="en-GB" altLang="en-US" b="1" i="1" dirty="0">
                <a:latin typeface="Arial" panose="020B0604020202020204" pitchFamily="34" charset="0"/>
                <a:cs typeface="Arial" panose="020B0604020202020204" pitchFamily="34" charset="0"/>
              </a:rPr>
              <a:t>Professional Career Development within H&amp;SC</a:t>
            </a:r>
          </a:p>
          <a:p>
            <a:r>
              <a:rPr lang="en-GB" altLang="en-US" u="sng" dirty="0">
                <a:latin typeface="Arial" panose="020B0604020202020204" pitchFamily="34" charset="0"/>
                <a:cs typeface="Arial" panose="020B0604020202020204" pitchFamily="34" charset="0"/>
              </a:rPr>
              <a:t>Module Number</a:t>
            </a:r>
            <a:r>
              <a:rPr lang="en-GB" altLang="en-US" dirty="0">
                <a:latin typeface="Arial" panose="020B0604020202020204" pitchFamily="34" charset="0"/>
                <a:cs typeface="Arial" panose="020B0604020202020204" pitchFamily="34" charset="0"/>
              </a:rPr>
              <a:t>: </a:t>
            </a:r>
            <a:r>
              <a:rPr lang="en-GB" altLang="en-US" b="1" i="1" dirty="0">
                <a:latin typeface="Arial" panose="020B0604020202020204" pitchFamily="34" charset="0"/>
                <a:cs typeface="Arial" panose="020B0604020202020204" pitchFamily="34" charset="0"/>
              </a:rPr>
              <a:t>LCHS 4009 (LON)</a:t>
            </a:r>
          </a:p>
          <a:p>
            <a:r>
              <a:rPr lang="en-GB" altLang="en-US" u="sng" dirty="0">
                <a:latin typeface="Arial" panose="020B0604020202020204" pitchFamily="34" charset="0"/>
                <a:cs typeface="Arial" panose="020B0604020202020204" pitchFamily="34" charset="0"/>
              </a:rPr>
              <a:t>Assignment No</a:t>
            </a:r>
            <a:r>
              <a:rPr lang="en-GB" altLang="en-US" b="1" i="1" dirty="0">
                <a:latin typeface="Arial" panose="020B0604020202020204" pitchFamily="34" charset="0"/>
                <a:cs typeface="Arial" panose="020B0604020202020204" pitchFamily="34" charset="0"/>
              </a:rPr>
              <a:t>:     ASSIGNMENT 1</a:t>
            </a:r>
          </a:p>
          <a:p>
            <a:r>
              <a:rPr lang="en-GB" altLang="en-US" u="sng" dirty="0">
                <a:latin typeface="Arial" panose="020B0604020202020204" pitchFamily="34" charset="0"/>
                <a:cs typeface="Arial" panose="020B0604020202020204" pitchFamily="34" charset="0"/>
              </a:rPr>
              <a:t>Student Name</a:t>
            </a:r>
            <a:r>
              <a:rPr lang="en-GB" altLang="en-US" b="1" i="1" dirty="0">
                <a:latin typeface="Arial" panose="020B0604020202020204" pitchFamily="34" charset="0"/>
                <a:cs typeface="Arial" panose="020B0604020202020204" pitchFamily="34" charset="0"/>
              </a:rPr>
              <a:t>:      Sofia Sethi</a:t>
            </a:r>
          </a:p>
          <a:p>
            <a:r>
              <a:rPr lang="en-GB" altLang="en-US" u="sng" dirty="0"/>
              <a:t>Student ID</a:t>
            </a:r>
            <a:r>
              <a:rPr lang="en-GB" altLang="en-US" dirty="0"/>
              <a:t>:              </a:t>
            </a:r>
            <a:r>
              <a:rPr lang="en-GB" altLang="en-US" b="1" dirty="0"/>
              <a:t>2517112</a:t>
            </a:r>
            <a:endParaRPr lang="en-GB" altLang="en-US" b="1" i="1" dirty="0"/>
          </a:p>
          <a:p>
            <a:r>
              <a:rPr lang="en-GB" altLang="en-US" u="sng" dirty="0"/>
              <a:t>Lecturer’s Name</a:t>
            </a:r>
            <a:r>
              <a:rPr lang="en-GB" altLang="en-US" b="1" i="1" dirty="0"/>
              <a:t>:    Natalia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09600" y="1600201"/>
            <a:ext cx="10221686" cy="2177142"/>
          </a:xfrm>
        </p:spPr>
        <p:txBody>
          <a:bodyPr/>
          <a:lstStyle/>
          <a:p>
            <a:pPr marL="0" indent="0" algn="ctr">
              <a:buNone/>
            </a:pPr>
            <a:r>
              <a:rPr lang="en-GB" dirty="0"/>
              <a:t>The use of AI was used for proofreading. Also, to build confidence for myself in my research topic. I achieved a deeper understanding of my work, and topic at a deeper level.</a:t>
            </a:r>
          </a:p>
          <a:p>
            <a:pPr marL="0" indent="0" algn="ctr">
              <a:buNone/>
            </a:pPr>
            <a:r>
              <a:rPr lang="en-GB" dirty="0"/>
              <a:t>And to evaluate its importance.</a:t>
            </a:r>
          </a:p>
          <a:p>
            <a:pPr marL="0" indent="0" algn="ctr">
              <a:buNone/>
            </a:pPr>
            <a:endParaRPr lang="en-GB" dirty="0"/>
          </a:p>
          <a:p>
            <a:pPr marL="0" indent="0" algn="ctr">
              <a:buNone/>
            </a:pPr>
            <a:r>
              <a:rPr lang="en-GB" dirty="0"/>
              <a:t>ChatGPT and Copilot for more research.</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8"/>
            <a:ext cx="7146472" cy="770391"/>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334432" y="914400"/>
            <a:ext cx="9705787" cy="1830166"/>
          </a:xfrm>
        </p:spPr>
        <p:txBody>
          <a:bodyPr/>
          <a:lstStyle/>
          <a:p>
            <a:pPr marL="0" indent="0">
              <a:buNone/>
              <a:defRPr/>
            </a:pPr>
            <a:r>
              <a:rPr lang="en-GB" altLang="en-US" sz="2800" b="1" i="1" dirty="0"/>
              <a:t>My Name is sofia.</a:t>
            </a:r>
          </a:p>
          <a:p>
            <a:pPr marL="0" indent="0">
              <a:buNone/>
              <a:defRPr/>
            </a:pPr>
            <a:r>
              <a:rPr lang="en-GB" altLang="en-US" sz="2800" b="1" i="1" dirty="0"/>
              <a:t>Today I will </a:t>
            </a:r>
            <a:r>
              <a:rPr lang="en-GB" altLang="en-US" sz="2800" b="1" i="1" dirty="0">
                <a:latin typeface="Arial" panose="020B0604020202020204" pitchFamily="34" charset="0"/>
                <a:cs typeface="Arial" panose="020B0604020202020204" pitchFamily="34" charset="0"/>
              </a:rPr>
              <a:t>be</a:t>
            </a:r>
            <a:r>
              <a:rPr lang="en-GB" altLang="en-US" sz="2800" b="1" i="1" dirty="0"/>
              <a:t> presenting</a:t>
            </a:r>
          </a:p>
          <a:p>
            <a:pPr marL="0" indent="0">
              <a:buNone/>
              <a:defRPr/>
            </a:pPr>
            <a:endParaRPr lang="en-GB" altLang="en-US" sz="2800" dirty="0"/>
          </a:p>
          <a:p>
            <a:pPr marL="0" indent="0">
              <a:buNone/>
              <a:defRPr/>
            </a:pPr>
            <a:r>
              <a:rPr lang="en-GB" sz="2800" b="1" dirty="0"/>
              <a:t>Definition of </a:t>
            </a:r>
            <a:r>
              <a:rPr lang="en-GB" sz="2400" b="1" dirty="0">
                <a:latin typeface="Arial Black" panose="020B0A04020102020204" pitchFamily="34" charset="0"/>
              </a:rPr>
              <a:t>Critical</a:t>
            </a:r>
            <a:r>
              <a:rPr lang="en-GB" sz="2800" b="1" dirty="0"/>
              <a:t> Thinking </a:t>
            </a:r>
            <a:r>
              <a:rPr lang="en-GB" sz="2800" dirty="0"/>
              <a:t>(</a:t>
            </a:r>
            <a:r>
              <a:rPr lang="en-GB" sz="2000" dirty="0">
                <a:latin typeface="Arial" panose="020B0604020202020204" pitchFamily="34" charset="0"/>
                <a:cs typeface="Arial" panose="020B0604020202020204" pitchFamily="34" charset="0"/>
              </a:rPr>
              <a:t>A Fisher, 2011).</a:t>
            </a:r>
            <a:endParaRPr lang="en-GB" sz="2800" b="1" dirty="0"/>
          </a:p>
          <a:p>
            <a:pPr marL="0" indent="0">
              <a:buNone/>
              <a:defRPr/>
            </a:pPr>
            <a:r>
              <a:rPr lang="en-GB" sz="2400" dirty="0">
                <a:latin typeface="Arial" panose="020B0604020202020204" pitchFamily="34" charset="0"/>
                <a:cs typeface="Arial" panose="020B0604020202020204" pitchFamily="34" charset="0"/>
              </a:rPr>
              <a:t>The ability to assess situations carefully before acting, especially when supporting vulnerable people. More deeply, they use evidence, observation and professional judgement to make safe decisions. They also have to think logically and calmly when something unexpected happens. By taking notes, planning recordings and collecting accurate information. Also, by using the right communication, A personal - centred approach can improve.</a:t>
            </a:r>
          </a:p>
          <a:p>
            <a:pPr marL="0" indent="0">
              <a:buNone/>
              <a:defRPr/>
            </a:pPr>
            <a:r>
              <a:rPr lang="en-GB" sz="2400" dirty="0">
                <a:latin typeface="Arial" panose="020B0604020202020204" pitchFamily="34" charset="0"/>
                <a:cs typeface="Arial" panose="020B0604020202020204" pitchFamily="34" charset="0"/>
              </a:rPr>
              <a:t> </a:t>
            </a:r>
          </a:p>
          <a:p>
            <a:pPr marL="0" indent="0">
              <a:buNone/>
              <a:defRPr/>
            </a:pPr>
            <a:r>
              <a:rPr lang="en-GB" sz="1100" dirty="0">
                <a:latin typeface="Arial" panose="020B0604020202020204" pitchFamily="34" charset="0"/>
                <a:cs typeface="Arial" panose="020B0604020202020204" pitchFamily="34" charset="0"/>
              </a:rPr>
              <a:t> </a:t>
            </a:r>
          </a:p>
          <a:p>
            <a:pPr>
              <a:defRPr/>
            </a:pPr>
            <a:r>
              <a:rPr lang="en-GB" sz="2800" b="1" dirty="0"/>
              <a:t>A</a:t>
            </a:r>
          </a:p>
        </p:txBody>
      </p:sp>
      <p:pic>
        <p:nvPicPr>
          <p:cNvPr id="3" name="Picture 2">
            <a:extLst>
              <a:ext uri="{FF2B5EF4-FFF2-40B4-BE49-F238E27FC236}">
                <a16:creationId xmlns:a16="http://schemas.microsoft.com/office/drawing/2014/main" id="{2B44DC9F-D955-358C-10DA-5EDB9CAC19C6}"/>
              </a:ext>
            </a:extLst>
          </p:cNvPr>
          <p:cNvPicPr>
            <a:picLocks noChangeAspect="1"/>
          </p:cNvPicPr>
          <p:nvPr/>
        </p:nvPicPr>
        <p:blipFill>
          <a:blip r:embed="rId2"/>
          <a:stretch>
            <a:fillRect/>
          </a:stretch>
        </p:blipFill>
        <p:spPr>
          <a:xfrm>
            <a:off x="9785238" y="274639"/>
            <a:ext cx="2072329" cy="49831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000" b="1" dirty="0"/>
              <a:t>What is your chosen skill? </a:t>
            </a:r>
            <a:endParaRPr lang="en-GB" altLang="en-US" sz="2000" i="1" dirty="0">
              <a:solidFill>
                <a:srgbClr val="FF0000"/>
              </a:solidFill>
            </a:endParaRP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2" name="Content Placeholder 1">
            <a:extLst>
              <a:ext uri="{FF2B5EF4-FFF2-40B4-BE49-F238E27FC236}">
                <a16:creationId xmlns:a16="http://schemas.microsoft.com/office/drawing/2014/main" id="{89677841-7644-9A04-42A9-8BBF6666C421}"/>
              </a:ext>
            </a:extLst>
          </p:cNvPr>
          <p:cNvSpPr>
            <a:spLocks noGrp="1"/>
          </p:cNvSpPr>
          <p:nvPr>
            <p:ph idx="1"/>
          </p:nvPr>
        </p:nvSpPr>
        <p:spPr>
          <a:xfrm>
            <a:off x="334433" y="941409"/>
            <a:ext cx="11471124" cy="4659292"/>
          </a:xfrm>
        </p:spPr>
        <p:txBody>
          <a:bodyPr/>
          <a:lstStyle/>
          <a:p>
            <a:pPr marL="0" indent="0" algn="just">
              <a:buNone/>
            </a:pPr>
            <a:r>
              <a:rPr lang="en-GB" sz="2000" dirty="0">
                <a:latin typeface="Arial" panose="020B0604020202020204" pitchFamily="34" charset="0"/>
                <a:cs typeface="Arial" panose="020B0604020202020204" pitchFamily="34" charset="0"/>
              </a:rPr>
              <a:t>My chosen skill is critical thinking in health and social care. Why it matters in health &amp; social care.</a:t>
            </a:r>
          </a:p>
          <a:p>
            <a:pPr marL="0" indent="0" algn="just">
              <a:buNone/>
            </a:pPr>
            <a:endParaRPr lang="en-GB" sz="2000" dirty="0">
              <a:latin typeface="Arial" panose="020B0604020202020204" pitchFamily="34" charset="0"/>
              <a:cs typeface="Arial" panose="020B0604020202020204" pitchFamily="34" charset="0"/>
            </a:endParaRPr>
          </a:p>
          <a:p>
            <a:pPr marL="457200" indent="-457200" algn="just">
              <a:buAutoNum type="arabicPeriod"/>
            </a:pPr>
            <a:r>
              <a:rPr lang="en-GB" sz="2000" dirty="0">
                <a:latin typeface="Arial" panose="020B0604020202020204" pitchFamily="34" charset="0"/>
                <a:cs typeface="Arial" panose="020B0604020202020204" pitchFamily="34" charset="0"/>
              </a:rPr>
              <a:t>Ensures safe, person-centred care by evaluating risks and needs (NHS England,2023).</a:t>
            </a:r>
          </a:p>
          <a:p>
            <a:pPr marL="0" indent="0" algn="just">
              <a:buNone/>
            </a:pPr>
            <a:r>
              <a:rPr lang="en-GB" sz="2000" dirty="0">
                <a:latin typeface="Arial" panose="020B0604020202020204" pitchFamily="34" charset="0"/>
                <a:cs typeface="Arial" panose="020B0604020202020204" pitchFamily="34" charset="0"/>
              </a:rPr>
              <a:t>2.    Supports ethical decision–making in complex situations (Thompson &amp; Thompson,2021).</a:t>
            </a:r>
          </a:p>
          <a:p>
            <a:pPr marL="457200" indent="-457200" algn="just">
              <a:buAutoNum type="arabicPeriod" startAt="3"/>
            </a:pPr>
            <a:r>
              <a:rPr lang="en-GB" sz="2000" dirty="0">
                <a:latin typeface="Arial" panose="020B0604020202020204" pitchFamily="34" charset="0"/>
                <a:cs typeface="Arial" panose="020B0604020202020204" pitchFamily="34" charset="0"/>
              </a:rPr>
              <a:t>Reduces bias and improves safeguarding responses (Lishman,2020).</a:t>
            </a:r>
          </a:p>
          <a:p>
            <a:pPr marL="457200" indent="-457200" algn="just">
              <a:buAutoNum type="arabicPeriod" startAt="3"/>
            </a:pPr>
            <a:endParaRPr lang="en-GB" sz="2000" dirty="0">
              <a:latin typeface="Arial" panose="020B0604020202020204" pitchFamily="34" charset="0"/>
              <a:cs typeface="Arial" panose="020B0604020202020204" pitchFamily="34" charset="0"/>
            </a:endParaRPr>
          </a:p>
          <a:p>
            <a:pPr marL="0" indent="0" algn="just">
              <a:buNone/>
            </a:pPr>
            <a:r>
              <a:rPr lang="en-GB" sz="2000" dirty="0">
                <a:latin typeface="Arial" panose="020B0604020202020204" pitchFamily="34" charset="0"/>
                <a:cs typeface="Arial" panose="020B0604020202020204" pitchFamily="34" charset="0"/>
              </a:rPr>
              <a:t>       Key skills within critical thinking.</a:t>
            </a:r>
          </a:p>
          <a:p>
            <a:pPr marL="0" indent="0" algn="just">
              <a:buNone/>
            </a:pPr>
            <a:endParaRPr lang="en-GB" sz="2000" dirty="0">
              <a:latin typeface="Arial" panose="020B0604020202020204" pitchFamily="34" charset="0"/>
              <a:cs typeface="Arial" panose="020B0604020202020204" pitchFamily="34" charset="0"/>
            </a:endParaRPr>
          </a:p>
          <a:p>
            <a:pPr marL="457200" indent="-457200" algn="just">
              <a:buAutoNum type="arabicPeriod"/>
            </a:pPr>
            <a:r>
              <a:rPr lang="en-GB" sz="2000" dirty="0">
                <a:latin typeface="Arial" panose="020B0604020202020204" pitchFamily="34" charset="0"/>
                <a:cs typeface="Arial" panose="020B0604020202020204" pitchFamily="34" charset="0"/>
              </a:rPr>
              <a:t>Observation: noticing Changes in behaviour or health (Skills for Care,2022).</a:t>
            </a:r>
          </a:p>
          <a:p>
            <a:pPr marL="457200" indent="-457200" algn="just">
              <a:buAutoNum type="arabicPeriod"/>
            </a:pPr>
            <a:r>
              <a:rPr lang="en-GB" sz="2000" dirty="0">
                <a:latin typeface="Arial" panose="020B0604020202020204" pitchFamily="34" charset="0"/>
                <a:cs typeface="Arial" panose="020B0604020202020204" pitchFamily="34" charset="0"/>
              </a:rPr>
              <a:t>Analysis: break down information to understand causes (Moon,2022).</a:t>
            </a:r>
          </a:p>
          <a:p>
            <a:pPr marL="457200" indent="-457200" algn="just">
              <a:buAutoNum type="arabicPeriod"/>
            </a:pPr>
            <a:r>
              <a:rPr lang="en-GB" sz="2000" dirty="0">
                <a:latin typeface="Arial" panose="020B0604020202020204" pitchFamily="34" charset="0"/>
                <a:cs typeface="Arial" panose="020B0604020202020204" pitchFamily="34" charset="0"/>
              </a:rPr>
              <a:t>Reflection: Learning from practice to improve future care. (Finlay,2019).</a:t>
            </a:r>
          </a:p>
          <a:p>
            <a:pPr marL="457200" indent="-457200" algn="just">
              <a:buAutoNum type="arabicPeriod"/>
            </a:pPr>
            <a:r>
              <a:rPr lang="en-GB" sz="2000" dirty="0">
                <a:latin typeface="Arial" panose="020B0604020202020204" pitchFamily="34" charset="0"/>
                <a:cs typeface="Arial" panose="020B0604020202020204" pitchFamily="34" charset="0"/>
              </a:rPr>
              <a:t>Evaluation: judging the reliability of evidence or reports Brookfield,2017).</a:t>
            </a:r>
          </a:p>
          <a:p>
            <a:pPr marL="457200" indent="-457200" algn="just">
              <a:buAutoNum type="arabicPeriod"/>
            </a:pPr>
            <a:r>
              <a:rPr lang="en-GB" sz="2000" dirty="0">
                <a:latin typeface="Arial" panose="020B0604020202020204" pitchFamily="34" charset="0"/>
                <a:cs typeface="Arial" panose="020B0604020202020204" pitchFamily="34" charset="0"/>
              </a:rPr>
              <a:t>Decision–Making: choosing the safest, most appropriate action (Thompson &amp; Thompson,2021).</a:t>
            </a:r>
          </a:p>
          <a:p>
            <a:pPr marL="0" indent="0" algn="just">
              <a:buNone/>
            </a:pPr>
            <a:endParaRPr lang="en-GB" sz="2000" dirty="0">
              <a:latin typeface="Arial" panose="020B0604020202020204" pitchFamily="34" charset="0"/>
              <a:cs typeface="Arial" panose="020B0604020202020204" pitchFamily="34" charset="0"/>
            </a:endParaRPr>
          </a:p>
          <a:p>
            <a:pPr marL="457200" indent="-457200" algn="just">
              <a:buAutoNum type="arabicPeriod"/>
            </a:pPr>
            <a:endParaRPr lang="en-GB" sz="2000" dirty="0">
              <a:latin typeface="Arial" panose="020B0604020202020204" pitchFamily="34" charset="0"/>
              <a:cs typeface="Arial" panose="020B0604020202020204" pitchFamily="34" charset="0"/>
            </a:endParaRPr>
          </a:p>
          <a:p>
            <a:pPr marL="457200" indent="-457200" algn="just">
              <a:buAutoNum type="arabicPeriod"/>
            </a:pPr>
            <a:endParaRPr lang="en-GB" sz="2000" dirty="0">
              <a:latin typeface="Arial" panose="020B0604020202020204" pitchFamily="34" charset="0"/>
              <a:cs typeface="Arial" panose="020B0604020202020204" pitchFamily="34" charset="0"/>
            </a:endParaRPr>
          </a:p>
          <a:p>
            <a:pPr marL="0" indent="0" algn="just">
              <a:buNone/>
            </a:pPr>
            <a:r>
              <a:rPr lang="en-GB" sz="2000" dirty="0">
                <a:latin typeface="Arial" panose="020B0604020202020204" pitchFamily="34" charset="0"/>
                <a:cs typeface="Arial" panose="020B0604020202020204" pitchFamily="34" charset="0"/>
              </a:rPr>
              <a:t>	         </a:t>
            </a:r>
          </a:p>
          <a:p>
            <a:pPr marL="457200" indent="-457200" algn="just">
              <a:buAutoNum type="arabicPeriod" startAt="2"/>
            </a:pPr>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18A9869C-DF39-498D-B2D4-B36058EC937E}"/>
              </a:ext>
            </a:extLst>
          </p:cNvPr>
          <p:cNvSpPr>
            <a:spLocks noGrp="1"/>
          </p:cNvSpPr>
          <p:nvPr>
            <p:ph idx="1"/>
          </p:nvPr>
        </p:nvSpPr>
        <p:spPr>
          <a:xfrm flipV="1">
            <a:off x="334963" y="5517232"/>
            <a:ext cx="11247437" cy="45719"/>
          </a:xfrm>
        </p:spPr>
        <p:txBody>
          <a:bodyPr/>
          <a:lstStyle/>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a:lstStyle/>
          <a:p>
            <a:fld id="{9F458A58-9170-4293-9FCB-97B777C99F2B}" type="datetime1">
              <a:rPr lang="en-GB" altLang="en-US"/>
              <a:pPr/>
              <a:t>19/07/2026</a:t>
            </a:fld>
            <a:endParaRPr lang="en-GB" altLang="en-US"/>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xfrm>
            <a:off x="10608733" y="6381751"/>
            <a:ext cx="973667"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fld id="{04BA63B0-57B7-4749-A8AB-75E15FE4EF80}" type="slidenum">
              <a:rPr lang="en-GB" altLang="en-US"/>
              <a:pPr/>
              <a:t>5</a:t>
            </a:fld>
            <a:endParaRPr lang="en-GB" altLang="en-US"/>
          </a:p>
        </p:txBody>
      </p:sp>
      <p:sp>
        <p:nvSpPr>
          <p:cNvPr id="11" name="Title 10">
            <a:extLst>
              <a:ext uri="{FF2B5EF4-FFF2-40B4-BE49-F238E27FC236}">
                <a16:creationId xmlns:a16="http://schemas.microsoft.com/office/drawing/2014/main" id="{C437E1A9-DDC4-8ED0-E31E-C42B2E3C1077}"/>
              </a:ext>
            </a:extLst>
          </p:cNvPr>
          <p:cNvSpPr>
            <a:spLocks noGrp="1"/>
          </p:cNvSpPr>
          <p:nvPr>
            <p:ph type="title"/>
          </p:nvPr>
        </p:nvSpPr>
        <p:spPr>
          <a:xfrm>
            <a:off x="648834" y="3429000"/>
            <a:ext cx="11247437" cy="2133951"/>
          </a:xfrm>
        </p:spPr>
        <p:txBody>
          <a:bodyPr/>
          <a:lstStyle/>
          <a:p>
            <a:pPr algn="l"/>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Problems occur when it is not effective.</a:t>
            </a:r>
            <a:br>
              <a:rPr lang="en-GB" sz="20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 patient’s safety risks matter: missed symptoms, falls, medication errors, or delayed help.</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Poor communication – wrong information was passed to staff, leading to unsafe decisions. Taylor &amp; Francis (2018).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Teamwork breakdown – Confusion, duplicated tasks, or missed tasks.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Low-quality – rushed when making any decisions, lack of dignity, or inconsistent support.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Safeguarding and conflict – staff became overwhelmed because problems were not identified early. N Entwistle, Higher Education, (1996, Springer).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Reduced trust in patients: They start to feel unsafe, unheard, or unsupported,   which can lead to Stress and conflict. Staff become overwhelmed because problems are not identified early.       </a:t>
            </a:r>
            <a:br>
              <a:rPr lang="en-GB" sz="2400"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516495C-5E43-E602-7B49-064D628D7C95}"/>
              </a:ext>
            </a:extLst>
          </p:cNvPr>
          <p:cNvPicPr>
            <a:picLocks noChangeAspect="1"/>
          </p:cNvPicPr>
          <p:nvPr/>
        </p:nvPicPr>
        <p:blipFill>
          <a:blip r:embed="rId2"/>
          <a:stretch>
            <a:fillRect/>
          </a:stretch>
        </p:blipFill>
        <p:spPr>
          <a:xfrm>
            <a:off x="8790216" y="26157"/>
            <a:ext cx="2672442" cy="126889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marL="0" indent="0">
              <a:buNone/>
            </a:pPr>
            <a:r>
              <a:rPr lang="en-GB" sz="2400" dirty="0"/>
              <a:t>The fishbone model (cause – effect) and the Gibbs Model (reflective model cycle) are tools used for different goals. Fishbone finds the root causes of a problem. Gibbs helps people learn from past experiences.</a:t>
            </a:r>
            <a:br>
              <a:rPr lang="en-GB" sz="2400" dirty="0"/>
            </a:br>
            <a:endParaRPr lang="en-GB" sz="2400" i="1"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8" name="Picture 7">
            <a:extLst>
              <a:ext uri="{FF2B5EF4-FFF2-40B4-BE49-F238E27FC236}">
                <a16:creationId xmlns:a16="http://schemas.microsoft.com/office/drawing/2014/main" id="{B5BDE307-0D94-3C9B-5150-2A29836FF96E}"/>
              </a:ext>
            </a:extLst>
          </p:cNvPr>
          <p:cNvPicPr>
            <a:picLocks noChangeAspect="1"/>
          </p:cNvPicPr>
          <p:nvPr/>
        </p:nvPicPr>
        <p:blipFill>
          <a:blip r:embed="rId2"/>
          <a:srcRect t="6539"/>
          <a:stretch>
            <a:fillRect/>
          </a:stretch>
        </p:blipFill>
        <p:spPr>
          <a:xfrm>
            <a:off x="1257300" y="2275798"/>
            <a:ext cx="9846129" cy="2567659"/>
          </a:xfrm>
          <a:prstGeom prst="rect">
            <a:avLst/>
          </a:prstGeom>
        </p:spPr>
      </p:pic>
      <p:sp>
        <p:nvSpPr>
          <p:cNvPr id="10" name="TextBox 9">
            <a:extLst>
              <a:ext uri="{FF2B5EF4-FFF2-40B4-BE49-F238E27FC236}">
                <a16:creationId xmlns:a16="http://schemas.microsoft.com/office/drawing/2014/main" id="{D2E53CB8-AD2D-4341-756D-32F292B5CCA9}"/>
              </a:ext>
            </a:extLst>
          </p:cNvPr>
          <p:cNvSpPr txBox="1"/>
          <p:nvPr/>
        </p:nvSpPr>
        <p:spPr>
          <a:xfrm>
            <a:off x="871305" y="4995187"/>
            <a:ext cx="4789266" cy="369332"/>
          </a:xfrm>
          <a:prstGeom prst="rect">
            <a:avLst/>
          </a:prstGeom>
          <a:noFill/>
        </p:spPr>
        <p:txBody>
          <a:bodyPr wrap="square" rtlCol="0">
            <a:spAutoFit/>
          </a:bodyPr>
          <a:lstStyle/>
          <a:p>
            <a:r>
              <a:rPr lang="en-GB" dirty="0"/>
              <a:t> 1: Fishbone Model (Kumah et al, 2024)</a:t>
            </a: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334433" y="653143"/>
            <a:ext cx="11552767" cy="5080113"/>
          </a:xfrm>
        </p:spPr>
        <p:txBody>
          <a:bodyPr/>
          <a:lstStyle/>
          <a:p>
            <a:pPr marL="0" indent="0">
              <a:buNone/>
            </a:pPr>
            <a:r>
              <a:rPr lang="en-GB" sz="2000" dirty="0"/>
              <a:t>An example of this skill put into practice in the medical field. This can be placed on a fishbone model.</a:t>
            </a:r>
          </a:p>
          <a:p>
            <a:pPr marL="0" indent="0">
              <a:buNone/>
            </a:pPr>
            <a:r>
              <a:rPr lang="en-GB" sz="2000" dirty="0"/>
              <a:t>Problem: Increase in post-operative wound infections.</a:t>
            </a:r>
          </a:p>
          <a:p>
            <a:pPr marL="0" indent="0">
              <a:buNone/>
            </a:pPr>
            <a:r>
              <a:rPr lang="en-GB" sz="2000" dirty="0"/>
              <a:t>Fishbone analysis identifies:</a:t>
            </a:r>
          </a:p>
          <a:p>
            <a:pPr marL="0" indent="0">
              <a:buNone/>
            </a:pPr>
            <a:r>
              <a:rPr lang="en-GB" sz="2000" dirty="0"/>
              <a:t>People: poor hand hygiene, inadequate training.</a:t>
            </a:r>
          </a:p>
          <a:p>
            <a:pPr marL="0" indent="0">
              <a:buNone/>
            </a:pPr>
            <a:r>
              <a:rPr lang="en-GB" sz="2000" dirty="0"/>
              <a:t>Equipment: Non–sterile </a:t>
            </a:r>
            <a:r>
              <a:rPr lang="en-GB" sz="2000" dirty="0">
                <a:latin typeface="Arial" panose="020B0604020202020204" pitchFamily="34" charset="0"/>
                <a:cs typeface="Arial" panose="020B0604020202020204" pitchFamily="34" charset="0"/>
              </a:rPr>
              <a:t>instruments</a:t>
            </a:r>
            <a:r>
              <a:rPr lang="en-GB" sz="2000" dirty="0"/>
              <a:t>.</a:t>
            </a:r>
          </a:p>
          <a:p>
            <a:pPr marL="0" indent="0">
              <a:buNone/>
            </a:pPr>
            <a:r>
              <a:rPr lang="en-GB" sz="2000" dirty="0"/>
              <a:t>Environment: crowded wards, poor cleaning.</a:t>
            </a:r>
          </a:p>
          <a:p>
            <a:pPr marL="0" indent="0">
              <a:buNone/>
            </a:pPr>
            <a:r>
              <a:rPr lang="en-GB" sz="2000" dirty="0"/>
              <a:t>Procedures: incorrect dressing technique.</a:t>
            </a:r>
          </a:p>
          <a:p>
            <a:pPr marL="0" indent="0">
              <a:buNone/>
            </a:pPr>
            <a:r>
              <a:rPr lang="en-GB" sz="2000" dirty="0"/>
              <a:t>Patient factors: Diabetes, obesity, smoking.</a:t>
            </a:r>
          </a:p>
          <a:p>
            <a:pPr marL="0" indent="0">
              <a:buNone/>
            </a:pPr>
            <a:r>
              <a:rPr lang="en-GB" sz="2000" dirty="0"/>
              <a:t>A Patient received the wrong dose.</a:t>
            </a:r>
          </a:p>
          <a:p>
            <a:pPr marL="0" indent="0">
              <a:buNone/>
            </a:pPr>
            <a:r>
              <a:rPr lang="en-GB" sz="2000" dirty="0"/>
              <a:t>Fishbone identifies:</a:t>
            </a:r>
          </a:p>
          <a:p>
            <a:pPr marL="0" indent="0">
              <a:buNone/>
            </a:pPr>
            <a:r>
              <a:rPr lang="en-GB" sz="2000" dirty="0"/>
              <a:t>Staff fatigue.</a:t>
            </a:r>
          </a:p>
          <a:p>
            <a:pPr marL="0" indent="0">
              <a:buNone/>
            </a:pPr>
            <a:r>
              <a:rPr lang="en-GB" sz="2000" dirty="0"/>
              <a:t>Similar medication packaging.</a:t>
            </a:r>
          </a:p>
          <a:p>
            <a:pPr marL="0" indent="0">
              <a:buNone/>
            </a:pPr>
            <a:r>
              <a:rPr lang="en-GB" sz="2000" dirty="0"/>
              <a:t>Poor communication during hand over. Electronic prescribing issues. Inadequate double-check procedures. DM Kaufman-(BMJ,2003).</a:t>
            </a:r>
          </a:p>
          <a:p>
            <a:pPr marL="0" indent="0">
              <a:buNone/>
            </a:pPr>
            <a:endParaRPr lang="en-GB" sz="2000" dirty="0"/>
          </a:p>
          <a:p>
            <a:pPr marL="0" indent="0">
              <a:buNone/>
            </a:pPr>
            <a:endParaRPr lang="en-GB" sz="2000" i="1" dirty="0"/>
          </a:p>
          <a:p>
            <a:pPr marL="457200" indent="-457200">
              <a:buFont typeface="+mj-lt"/>
              <a:buAutoNum type="arabicPeriod"/>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12271" y="261257"/>
            <a:ext cx="11609615" cy="4962958"/>
          </a:xfrm>
        </p:spPr>
        <p:txBody>
          <a:bodyPr wrap="square" anchor="t">
            <a:normAutofit lnSpcReduction="10000"/>
          </a:bodyPr>
          <a:lstStyle/>
          <a:p>
            <a:pPr marL="0" indent="0">
              <a:buNone/>
            </a:pPr>
            <a:r>
              <a:rPr lang="en-GB" sz="3400" dirty="0">
                <a:latin typeface="Arial" panose="020B0604020202020204" pitchFamily="34" charset="0"/>
                <a:cs typeface="Arial" panose="020B0604020202020204" pitchFamily="34" charset="0"/>
              </a:rPr>
              <a:t> </a:t>
            </a:r>
          </a:p>
          <a:p>
            <a:pPr marL="457200" indent="-457200">
              <a:buFont typeface="+mj-lt"/>
              <a:buAutoNum type="arabicPeriod"/>
            </a:pPr>
            <a:endParaRPr lang="en-GB" sz="2400" dirty="0">
              <a:latin typeface="Arial" panose="020B0604020202020204" pitchFamily="34" charset="0"/>
              <a:cs typeface="Arial" panose="020B0604020202020204" pitchFamily="34"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Critical thinking helps me make early, quick, safe decisions and improve my communication, and it prepares me for future safeguarding ability and strengthens my role in medical- supported social work.</a:t>
            </a:r>
          </a:p>
          <a:p>
            <a:pPr marL="457200" indent="-457200">
              <a:buFont typeface="+mj-lt"/>
              <a:buAutoNum type="arabicPeriod"/>
            </a:pPr>
            <a:r>
              <a:rPr lang="en-GB" sz="2400" dirty="0">
                <a:latin typeface="Arial" panose="020B0604020202020204" pitchFamily="34" charset="0"/>
                <a:cs typeface="Arial" panose="020B0604020202020204" pitchFamily="34" charset="0"/>
              </a:rPr>
              <a:t>Identify risks and early signs of deterioration. Prioritise patient needs effectively.</a:t>
            </a:r>
          </a:p>
          <a:p>
            <a:pPr marL="457200" indent="-457200">
              <a:buFont typeface="+mj-lt"/>
              <a:buAutoNum type="arabicPeriod"/>
            </a:pPr>
            <a:r>
              <a:rPr lang="en-GB" sz="2400" dirty="0">
                <a:latin typeface="Arial" panose="020B0604020202020204" pitchFamily="34" charset="0"/>
                <a:cs typeface="Arial" panose="020B0604020202020204" pitchFamily="34" charset="0"/>
              </a:rPr>
              <a:t>Make safe clinical decisions under pressure. Improves confidence, Safety, and professionalism.</a:t>
            </a:r>
          </a:p>
          <a:p>
            <a:pPr marL="457200" indent="-457200">
              <a:buFont typeface="+mj-lt"/>
              <a:buAutoNum type="arabicPeriod"/>
            </a:pPr>
            <a:r>
              <a:rPr lang="en-GB" sz="2400" dirty="0">
                <a:latin typeface="Arial" panose="020B0604020202020204" pitchFamily="34" charset="0"/>
                <a:cs typeface="Arial" panose="020B0604020202020204" pitchFamily="34" charset="0"/>
              </a:rPr>
              <a:t>Helps you analyse situations instead of reacting emotionally. Builds confidence in decisions. Improves problem- solving with practice and judgement.</a:t>
            </a:r>
          </a:p>
          <a:p>
            <a:pPr marL="457200" indent="-457200">
              <a:buFont typeface="+mj-lt"/>
              <a:buAutoNum type="arabicPeriod"/>
            </a:pPr>
            <a:r>
              <a:rPr lang="en-GB" sz="2400" dirty="0">
                <a:latin typeface="Arial" panose="020B0604020202020204" pitchFamily="34" charset="0"/>
                <a:cs typeface="Arial" panose="020B0604020202020204" pitchFamily="34" charset="0"/>
              </a:rPr>
              <a:t>Helps employers understand your confidence in becoming a better team leader,  when handling any decisions and responsibilities.</a:t>
            </a:r>
            <a:r>
              <a:rPr lang="en-GB" sz="2000" dirty="0"/>
              <a:t>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8</a:t>
            </a:fld>
            <a:endParaRPr lang="en-GB" altLang="en-US" sz="1200">
              <a:solidFill>
                <a:srgbClr val="898989"/>
              </a:solidFill>
            </a:endParaRPr>
          </a:p>
        </p:txBody>
      </p:sp>
      <p:sp>
        <p:nvSpPr>
          <p:cNvPr id="6" name="Title 5">
            <a:extLst>
              <a:ext uri="{FF2B5EF4-FFF2-40B4-BE49-F238E27FC236}">
                <a16:creationId xmlns:a16="http://schemas.microsoft.com/office/drawing/2014/main" id="{A125A146-62E2-B120-31D2-DC784CEC43E6}"/>
              </a:ext>
            </a:extLst>
          </p:cNvPr>
          <p:cNvSpPr>
            <a:spLocks noGrp="1"/>
          </p:cNvSpPr>
          <p:nvPr>
            <p:ph type="title"/>
          </p:nvPr>
        </p:nvSpPr>
        <p:spPr/>
        <p:txBody>
          <a:bodyPr/>
          <a:lstStyle/>
          <a:p>
            <a:r>
              <a:rPr lang="en-GB" dirty="0"/>
              <a:t>How this skill supports my future career</a:t>
            </a:r>
            <a:br>
              <a:rPr lang="en-GB" dirty="0"/>
            </a:b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altLang="en-US" sz="3700" b="1" dirty="0"/>
              <a:t>Conclusion</a:t>
            </a:r>
            <a:br>
              <a:rPr lang="en-GB" altLang="en-US" sz="3700" b="1" dirty="0"/>
            </a:br>
            <a:endParaRPr lang="en-GB" altLang="en-US" sz="3700" b="1" i="1" dirty="0"/>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1" y="1257300"/>
            <a:ext cx="11919858" cy="4331941"/>
          </a:xfrm>
        </p:spPr>
        <p:txBody>
          <a:bodyPr wrap="square" anchor="t">
            <a:noAutofit/>
          </a:bodyPr>
          <a:lstStyle/>
          <a:p>
            <a:pPr marL="0" indent="0">
              <a:lnSpc>
                <a:spcPct val="90000"/>
              </a:lnSpc>
              <a:buNone/>
            </a:pPr>
            <a:r>
              <a:rPr lang="en-GB" altLang="en-US" sz="2000" dirty="0"/>
              <a:t>Critical practice in health and social care is essential in health and social care because it enables practitioners to evaluate their decisions,  identify areas for improvement, and deliver safe, Person-</a:t>
            </a:r>
            <a:r>
              <a:rPr lang="en-GB" altLang="en-US" sz="2000" dirty="0" err="1"/>
              <a:t>Centered</a:t>
            </a:r>
            <a:r>
              <a:rPr lang="en-GB" altLang="en-US" sz="2000" dirty="0"/>
              <a:t>, evidence-based care. Using the Gibbs Reflective cycle encouraged structured reflection on the clinical experience by examining what happened, evaluating the actions taken,  analysing the factors that influenced the outcome and developing an action plan for future practice development and support. This process promoted continuous professional development and supported informed decision-making. The theories and models used demonstrate that effective healthcare practice requires both reflective thinking and systematic problem-solving. Gibb’s model supported learning from experience, while the fishbone diagram and root cause analysis promoted a comprehensive understanding of complex clinical situations. Together, these approaches encourage accountability, critical thinking, multidisciplinary collaboration and continuous quality improvement, ultimately contributing to safer, more effective, higher–quality patient care. Gibbs (1988) reflective practice, Ishikawa (1986) for the fishbone. </a:t>
            </a:r>
          </a:p>
          <a:p>
            <a:pPr marL="0" indent="0">
              <a:lnSpc>
                <a:spcPct val="90000"/>
              </a:lnSpc>
              <a:buNone/>
            </a:pPr>
            <a:r>
              <a:rPr lang="en-GB" altLang="en-US" sz="2000" dirty="0"/>
              <a:t>Transferable skills are one of the highly valued transferable skills to analyse information, challenging assumptions and solving complex problems in any industry. </a:t>
            </a:r>
          </a:p>
          <a:p>
            <a:pPr marL="0" indent="0">
              <a:lnSpc>
                <a:spcPct val="90000"/>
              </a:lnSpc>
              <a:buNone/>
            </a:pPr>
            <a:r>
              <a:rPr lang="en-GB" altLang="en-US" sz="2000" dirty="0"/>
              <a:t>Research on the Google website and </a:t>
            </a:r>
            <a:r>
              <a:rPr lang="en-GB" altLang="en-US" sz="2000" dirty="0" err="1"/>
              <a:t>ChatGP</a:t>
            </a:r>
            <a:r>
              <a:rPr lang="en-GB" altLang="en-US" sz="2000" dirty="0"/>
              <a:t>). </a:t>
            </a:r>
          </a:p>
          <a:p>
            <a:pPr marL="0" indent="0">
              <a:lnSpc>
                <a:spcPct val="90000"/>
              </a:lnSpc>
              <a:buNone/>
            </a:pPr>
            <a:r>
              <a:rPr lang="en-GB" altLang="en-US" sz="2000" dirty="0"/>
              <a:t>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9</a:t>
            </a:fld>
            <a:endParaRPr lang="en-GB" altLang="en-US" sz="1200">
              <a:solidFill>
                <a:srgbClr val="898989"/>
              </a:solidFill>
            </a:endParaRPr>
          </a:p>
        </p:txBody>
      </p:sp>
      <p:sp>
        <p:nvSpPr>
          <p:cNvPr id="2" name="TextBox 1">
            <a:extLst>
              <a:ext uri="{FF2B5EF4-FFF2-40B4-BE49-F238E27FC236}">
                <a16:creationId xmlns:a16="http://schemas.microsoft.com/office/drawing/2014/main" id="{A19AA687-1ACF-04FD-D6F6-205DA523A685}"/>
              </a:ext>
            </a:extLst>
          </p:cNvPr>
          <p:cNvSpPr txBox="1"/>
          <p:nvPr/>
        </p:nvSpPr>
        <p:spPr>
          <a:xfrm flipH="1" flipV="1">
            <a:off x="6727371" y="2704317"/>
            <a:ext cx="4555672" cy="369332"/>
          </a:xfrm>
          <a:prstGeom prst="rect">
            <a:avLst/>
          </a:prstGeom>
          <a:noFill/>
        </p:spPr>
        <p:txBody>
          <a:bodyPr wrap="square" rtlCol="0">
            <a:spAutoFit/>
          </a:bodyPr>
          <a:lstStyle/>
          <a:p>
            <a:r>
              <a:rPr lang="en-GB" dirty="0"/>
              <a:t>v</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87652" y="734786"/>
            <a:ext cx="11416696" cy="6123214"/>
          </a:xfrm>
        </p:spPr>
        <p:txBody>
          <a:bodyPr/>
          <a:lstStyle/>
          <a:p>
            <a:r>
              <a:rPr lang="en-GB" sz="1200" dirty="0">
                <a:latin typeface="Arial" panose="020B0604020202020204" pitchFamily="34" charset="0"/>
                <a:cs typeface="Arial" panose="020B0604020202020204" pitchFamily="34" charset="0"/>
              </a:rPr>
              <a:t>[B] </a:t>
            </a:r>
            <a:r>
              <a:rPr lang="en-GB" sz="1200" b="1" dirty="0">
                <a:latin typeface="Arial" panose="020B0604020202020204" pitchFamily="34" charset="0"/>
                <a:cs typeface="Arial" panose="020B0604020202020204" pitchFamily="34" charset="0"/>
                <a:hlinkClick r:id="rId2"/>
              </a:rPr>
              <a:t>Critical reflection </a:t>
            </a:r>
            <a:r>
              <a:rPr lang="en-GB" sz="1200" dirty="0">
                <a:latin typeface="Arial" panose="020B0604020202020204" pitchFamily="34" charset="0"/>
                <a:cs typeface="Arial" panose="020B0604020202020204" pitchFamily="34" charset="0"/>
                <a:hlinkClick r:id="rId2"/>
              </a:rPr>
              <a:t>in </a:t>
            </a:r>
            <a:r>
              <a:rPr lang="en-GB" sz="1200" b="1" dirty="0">
                <a:latin typeface="Arial" panose="020B0604020202020204" pitchFamily="34" charset="0"/>
                <a:cs typeface="Arial" panose="020B0604020202020204" pitchFamily="34" charset="0"/>
                <a:hlinkClick r:id="rId2"/>
              </a:rPr>
              <a:t>health and social care</a:t>
            </a:r>
            <a:endParaRPr lang="en-GB" sz="1200" dirty="0">
              <a:latin typeface="Arial" panose="020B0604020202020204" pitchFamily="34" charset="0"/>
              <a:cs typeface="Arial" panose="020B0604020202020204" pitchFamily="34" charset="0"/>
            </a:endParaRPr>
          </a:p>
          <a:p>
            <a:r>
              <a:rPr lang="en-GB" sz="1200" dirty="0"/>
              <a:t>S White, </a:t>
            </a:r>
            <a:r>
              <a:rPr lang="en-GB" sz="1200" u="sng" dirty="0">
                <a:hlinkClick r:id="rId3"/>
              </a:rPr>
              <a:t>J Fook</a:t>
            </a:r>
            <a:r>
              <a:rPr lang="en-GB" sz="1200" dirty="0"/>
              <a:t>, </a:t>
            </a:r>
            <a:r>
              <a:rPr lang="en-GB" sz="1200" u="sng" dirty="0">
                <a:hlinkClick r:id="rId4"/>
              </a:rPr>
              <a:t>F Gardner</a:t>
            </a:r>
            <a:r>
              <a:rPr lang="en-GB" sz="1200" dirty="0"/>
              <a:t> - 2006 - </a:t>
            </a:r>
            <a:r>
              <a:rPr lang="en-GB" sz="1200" dirty="0">
                <a:latin typeface="Arial" panose="020B0604020202020204" pitchFamily="34" charset="0"/>
                <a:cs typeface="Arial" panose="020B0604020202020204" pitchFamily="34" charset="0"/>
              </a:rPr>
              <a:t>books</a:t>
            </a:r>
            <a:r>
              <a:rPr lang="en-GB" sz="1200" dirty="0"/>
              <a:t>.google.com</a:t>
            </a:r>
          </a:p>
          <a:p>
            <a:r>
              <a:rPr lang="en-GB" sz="1200" dirty="0"/>
              <a:t>… reflective </a:t>
            </a:r>
            <a:r>
              <a:rPr lang="en-GB" sz="1200" b="1" dirty="0"/>
              <a:t>practice</a:t>
            </a:r>
            <a:r>
              <a:rPr lang="en-GB" sz="1200" dirty="0"/>
              <a:t> and </a:t>
            </a:r>
            <a:r>
              <a:rPr lang="en-GB" sz="1200" b="1" dirty="0"/>
              <a:t>critical</a:t>
            </a:r>
            <a:r>
              <a:rPr lang="en-GB" sz="1200" dirty="0"/>
              <a:t> </a:t>
            </a:r>
            <a:r>
              <a:rPr lang="en-GB" sz="1200" b="1" dirty="0"/>
              <a:t>reflection</a:t>
            </a:r>
            <a:r>
              <a:rPr lang="en-GB" sz="1200" dirty="0"/>
              <a:t> over the last few decades. We recognise at the outset that there may be a difference between the idea of reflective </a:t>
            </a:r>
            <a:r>
              <a:rPr lang="en-GB" sz="1200" b="1" dirty="0"/>
              <a:t>practice</a:t>
            </a:r>
            <a:r>
              <a:rPr lang="en-GB" sz="1200" dirty="0"/>
              <a:t> and </a:t>
            </a:r>
            <a:r>
              <a:rPr lang="en-GB" sz="1200" b="1" dirty="0"/>
              <a:t>critical</a:t>
            </a:r>
            <a:r>
              <a:rPr lang="en-GB" sz="1200" dirty="0"/>
              <a:t> </a:t>
            </a:r>
            <a:r>
              <a:rPr lang="en-GB" sz="1200" b="1" dirty="0"/>
              <a:t>reflection</a:t>
            </a:r>
            <a:r>
              <a:rPr lang="en-GB" sz="1200" dirty="0"/>
              <a:t>, …</a:t>
            </a:r>
          </a:p>
          <a:p>
            <a:r>
              <a:rPr lang="en-GB" sz="1200" dirty="0">
                <a:latin typeface="Arial" panose="020B0604020202020204" pitchFamily="34" charset="0"/>
                <a:cs typeface="Arial" panose="020B0604020202020204" pitchFamily="34" charset="0"/>
              </a:rPr>
              <a:t>[</a:t>
            </a:r>
            <a:r>
              <a:rPr lang="en-GB" sz="1200" dirty="0"/>
              <a:t>B] </a:t>
            </a:r>
            <a:r>
              <a:rPr lang="en-GB" sz="1200" dirty="0">
                <a:hlinkClick r:id="rId5"/>
              </a:rPr>
              <a:t>A Beginner's Guide to </a:t>
            </a:r>
            <a:r>
              <a:rPr lang="en-GB" sz="1200" b="1" dirty="0">
                <a:hlinkClick r:id="rId5"/>
              </a:rPr>
              <a:t>Critical Thinking and </a:t>
            </a:r>
            <a:r>
              <a:rPr lang="en-GB" sz="1200" dirty="0">
                <a:hlinkClick r:id="rId5"/>
              </a:rPr>
              <a:t>Writing in </a:t>
            </a:r>
            <a:r>
              <a:rPr lang="en-GB" sz="1200" b="1" dirty="0">
                <a:hlinkClick r:id="rId5"/>
              </a:rPr>
              <a:t>Health and Social Care</a:t>
            </a:r>
            <a:r>
              <a:rPr lang="en-GB" sz="1200" dirty="0">
                <a:hlinkClick r:id="rId5"/>
              </a:rPr>
              <a:t>, 3e</a:t>
            </a:r>
            <a:endParaRPr lang="en-GB" sz="1200" dirty="0"/>
          </a:p>
          <a:p>
            <a:r>
              <a:rPr lang="en-GB" sz="1200" u="sng" dirty="0">
                <a:hlinkClick r:id="rId6"/>
              </a:rPr>
              <a:t>H Aveyard</a:t>
            </a:r>
            <a:r>
              <a:rPr lang="en-GB" sz="1200" dirty="0"/>
              <a:t>, M Waite - 2024 - books.google.com</a:t>
            </a:r>
          </a:p>
          <a:p>
            <a:r>
              <a:rPr lang="en-GB" sz="1200" dirty="0">
                <a:latin typeface="Arial" panose="020B0604020202020204" pitchFamily="34" charset="0"/>
                <a:cs typeface="Arial" panose="020B0604020202020204" pitchFamily="34" charset="0"/>
              </a:rPr>
              <a:t>… 6, we consider the broader implications of </a:t>
            </a:r>
            <a:r>
              <a:rPr lang="en-GB" sz="1200" b="1" dirty="0">
                <a:latin typeface="Arial" panose="020B0604020202020204" pitchFamily="34" charset="0"/>
                <a:cs typeface="Arial" panose="020B0604020202020204" pitchFamily="34" charset="0"/>
              </a:rPr>
              <a:t>critical</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thinking</a:t>
            </a:r>
            <a:r>
              <a:rPr lang="en-GB" sz="1200" dirty="0">
                <a:latin typeface="Arial" panose="020B0604020202020204" pitchFamily="34" charset="0"/>
                <a:cs typeface="Arial" panose="020B0604020202020204" pitchFamily="34" charset="0"/>
              </a:rPr>
              <a:t> within </a:t>
            </a:r>
            <a:r>
              <a:rPr lang="en-GB" sz="1200" b="1" dirty="0">
                <a:latin typeface="Arial" panose="020B0604020202020204" pitchFamily="34" charset="0"/>
                <a:cs typeface="Arial" panose="020B0604020202020204" pitchFamily="34" charset="0"/>
              </a:rPr>
              <a:t>health</a:t>
            </a:r>
            <a:r>
              <a:rPr lang="en-GB" sz="1200" dirty="0">
                <a:latin typeface="Arial" panose="020B0604020202020204" pitchFamily="34" charset="0"/>
                <a:cs typeface="Arial" panose="020B0604020202020204" pitchFamily="34" charset="0"/>
              </a:rPr>
              <a:t> and </a:t>
            </a:r>
            <a:r>
              <a:rPr lang="en-GB" sz="1200" b="1" dirty="0">
                <a:latin typeface="Arial" panose="020B0604020202020204" pitchFamily="34" charset="0"/>
                <a:cs typeface="Arial" panose="020B0604020202020204" pitchFamily="34" charset="0"/>
              </a:rPr>
              <a:t>social</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care</a:t>
            </a:r>
            <a:r>
              <a:rPr lang="en-GB" sz="1200" dirty="0">
                <a:latin typeface="Arial" panose="020B0604020202020204" pitchFamily="34" charset="0"/>
                <a:cs typeface="Arial" panose="020B0604020202020204" pitchFamily="34" charset="0"/>
              </a:rPr>
              <a:t>. … • How </a:t>
            </a:r>
            <a:r>
              <a:rPr lang="en-GB" sz="1200" b="1" dirty="0">
                <a:latin typeface="Arial" panose="020B0604020202020204" pitchFamily="34" charset="0"/>
                <a:cs typeface="Arial" panose="020B0604020202020204" pitchFamily="34" charset="0"/>
              </a:rPr>
              <a:t>critical</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thinking</a:t>
            </a:r>
            <a:r>
              <a:rPr lang="en-GB" sz="1200" dirty="0">
                <a:latin typeface="Arial" panose="020B0604020202020204" pitchFamily="34" charset="0"/>
                <a:cs typeface="Arial" panose="020B0604020202020204" pitchFamily="34" charset="0"/>
              </a:rPr>
              <a:t> can help you in your professional </a:t>
            </a:r>
            <a:r>
              <a:rPr lang="en-GB" sz="1200" b="1" dirty="0">
                <a:latin typeface="Arial" panose="020B0604020202020204" pitchFamily="34" charset="0"/>
                <a:cs typeface="Arial" panose="020B0604020202020204" pitchFamily="34" charset="0"/>
              </a:rPr>
              <a:t>practice</a:t>
            </a:r>
            <a:r>
              <a:rPr lang="en-GB" sz="1200" dirty="0">
                <a:latin typeface="Arial" panose="020B0604020202020204" pitchFamily="34" charset="0"/>
                <a:cs typeface="Arial" panose="020B0604020202020204" pitchFamily="34" charset="0"/>
              </a:rPr>
              <a:t> and academic assignments • In …</a:t>
            </a:r>
          </a:p>
          <a:p>
            <a:r>
              <a:rPr lang="en-GB" sz="1200" b="1" dirty="0">
                <a:hlinkClick r:id="rId7"/>
              </a:rPr>
              <a:t>Critical Thinking </a:t>
            </a:r>
            <a:r>
              <a:rPr lang="en-GB" sz="1200" dirty="0">
                <a:hlinkClick r:id="rId7"/>
              </a:rPr>
              <a:t>in </a:t>
            </a:r>
            <a:r>
              <a:rPr lang="en-GB" sz="1200" b="1" dirty="0">
                <a:hlinkClick r:id="rId7"/>
              </a:rPr>
              <a:t>Health and Social Care</a:t>
            </a:r>
            <a:r>
              <a:rPr lang="en-GB" sz="1200" dirty="0">
                <a:hlinkClick r:id="rId7"/>
              </a:rPr>
              <a:t>: The Basics</a:t>
            </a:r>
            <a:endParaRPr lang="en-GB" sz="1200" dirty="0"/>
          </a:p>
          <a:p>
            <a:r>
              <a:rPr lang="en-GB" sz="1200" dirty="0"/>
              <a:t>S Jones-Devitt, L Smith - 2007 - torrossa.com</a:t>
            </a:r>
          </a:p>
          <a:p>
            <a:r>
              <a:rPr lang="en-GB" sz="1200" dirty="0"/>
              <a:t>… concepts of </a:t>
            </a:r>
            <a:r>
              <a:rPr lang="en-GB" sz="1200" b="1" dirty="0"/>
              <a:t>critical</a:t>
            </a:r>
            <a:r>
              <a:rPr lang="en-GB" sz="1200" dirty="0"/>
              <a:t> </a:t>
            </a:r>
            <a:r>
              <a:rPr lang="en-GB" sz="1200" b="1" dirty="0"/>
              <a:t>thinking</a:t>
            </a:r>
            <a:r>
              <a:rPr lang="en-GB" sz="1200" dirty="0"/>
              <a:t> and it considers their application to </a:t>
            </a:r>
            <a:r>
              <a:rPr lang="en-GB" sz="1200" b="1" dirty="0"/>
              <a:t>health</a:t>
            </a:r>
            <a:r>
              <a:rPr lang="en-GB" sz="1200" dirty="0"/>
              <a:t> and </a:t>
            </a:r>
            <a:r>
              <a:rPr lang="en-GB" sz="1200" b="1" dirty="0"/>
              <a:t>social</a:t>
            </a:r>
            <a:r>
              <a:rPr lang="en-GB" sz="1200" dirty="0"/>
              <a:t> </a:t>
            </a:r>
            <a:r>
              <a:rPr lang="en-GB" sz="1200" b="1" dirty="0"/>
              <a:t>care</a:t>
            </a:r>
            <a:r>
              <a:rPr lang="en-GB" sz="1200" dirty="0"/>
              <a:t> </a:t>
            </a:r>
            <a:r>
              <a:rPr lang="en-GB" sz="1200" b="1" dirty="0"/>
              <a:t>practice</a:t>
            </a:r>
            <a:r>
              <a:rPr lang="en-GB" sz="1200" dirty="0"/>
              <a:t>. The book helps the reader to examine the nature and relevance of </a:t>
            </a:r>
            <a:r>
              <a:rPr lang="en-GB" sz="1200" b="1" dirty="0"/>
              <a:t>critical</a:t>
            </a:r>
            <a:r>
              <a:rPr lang="en-GB" sz="1200" dirty="0"/>
              <a:t> </a:t>
            </a:r>
            <a:r>
              <a:rPr lang="en-GB" sz="1200" b="1" dirty="0"/>
              <a:t>thinking</a:t>
            </a:r>
            <a:r>
              <a:rPr lang="en-GB" sz="1200" dirty="0"/>
              <a:t> per se; …</a:t>
            </a:r>
          </a:p>
          <a:p>
            <a:r>
              <a:rPr lang="en-GB" sz="1200" dirty="0">
                <a:hlinkClick r:id="rId8"/>
              </a:rPr>
              <a:t>Translating three states of knowledge–discovery, invention, and innovation</a:t>
            </a:r>
            <a:endParaRPr lang="en-GB" sz="1200" dirty="0"/>
          </a:p>
          <a:p>
            <a:r>
              <a:rPr lang="en-GB" sz="1200" u="sng" dirty="0">
                <a:hlinkClick r:id="rId9"/>
              </a:rPr>
              <a:t>JP Lane</a:t>
            </a:r>
            <a:r>
              <a:rPr lang="en-GB" sz="1200" dirty="0"/>
              <a:t>, </a:t>
            </a:r>
            <a:r>
              <a:rPr lang="en-GB" sz="1200" u="sng" dirty="0">
                <a:hlinkClick r:id="rId10"/>
              </a:rPr>
              <a:t>JL Flagg</a:t>
            </a:r>
            <a:r>
              <a:rPr lang="en-GB" sz="1200" dirty="0"/>
              <a:t> - Implementation Science, 2010 - Springer</a:t>
            </a:r>
          </a:p>
          <a:p>
            <a:r>
              <a:rPr lang="en-GB" sz="1200" dirty="0"/>
              <a:t>… </a:t>
            </a:r>
            <a:r>
              <a:rPr lang="en-GB" sz="1200" b="1" dirty="0"/>
              <a:t>inventions</a:t>
            </a:r>
            <a:r>
              <a:rPr lang="en-GB" sz="1200" dirty="0"/>
              <a:t> into </a:t>
            </a:r>
            <a:r>
              <a:rPr lang="en-GB" sz="1200" b="1" dirty="0"/>
              <a:t>innovations</a:t>
            </a:r>
            <a:r>
              <a:rPr lang="en-GB" sz="1200" dirty="0"/>
              <a:t> that are tangible and immutable like a solid. The paper demonstrates how the KTA </a:t>
            </a:r>
            <a:r>
              <a:rPr lang="en-GB" sz="1200" b="1" dirty="0"/>
              <a:t>model</a:t>
            </a:r>
            <a:r>
              <a:rPr lang="en-GB" sz="1200" dirty="0"/>
              <a:t> … The NTK </a:t>
            </a:r>
            <a:r>
              <a:rPr lang="en-GB" sz="1200" b="1" dirty="0"/>
              <a:t>model</a:t>
            </a:r>
            <a:r>
              <a:rPr lang="en-GB" sz="1200" dirty="0"/>
              <a:t> expands the </a:t>
            </a:r>
            <a:r>
              <a:rPr lang="en-GB" sz="1200" b="1" dirty="0"/>
              <a:t>application</a:t>
            </a:r>
            <a:r>
              <a:rPr lang="en-GB" sz="1200" dirty="0"/>
              <a:t> of the KTA </a:t>
            </a:r>
            <a:r>
              <a:rPr lang="en-GB" sz="1200" b="1" dirty="0"/>
              <a:t>model</a:t>
            </a:r>
            <a:r>
              <a:rPr lang="en-GB" sz="1200" dirty="0"/>
              <a:t> from an …</a:t>
            </a:r>
          </a:p>
          <a:p>
            <a:r>
              <a:rPr lang="en-GB" sz="1200" dirty="0"/>
              <a:t> </a:t>
            </a:r>
            <a:r>
              <a:rPr lang="en-GB" sz="1200" dirty="0">
                <a:hlinkClick r:id="rId11"/>
              </a:rPr>
              <a:t>Cited by 152</a:t>
            </a:r>
            <a:r>
              <a:rPr lang="en-GB" sz="1200" dirty="0"/>
              <a:t> </a:t>
            </a:r>
            <a:r>
              <a:rPr lang="en-GB" sz="1200" dirty="0">
                <a:hlinkClick r:id="rId12"/>
              </a:rPr>
              <a:t>Related articles</a:t>
            </a:r>
            <a:r>
              <a:rPr lang="en-GB" sz="1200" dirty="0"/>
              <a:t> </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 </a:t>
            </a:r>
            <a:r>
              <a:rPr lang="en-GB" sz="1200" b="1" dirty="0">
                <a:latin typeface="Arial" panose="020B0604020202020204" pitchFamily="34" charset="0"/>
                <a:cs typeface="Arial" panose="020B0604020202020204" pitchFamily="34" charset="0"/>
                <a:hlinkClick r:id="rId13"/>
              </a:rPr>
              <a:t>Critical thinking </a:t>
            </a:r>
            <a:r>
              <a:rPr lang="en-GB" sz="1200" dirty="0">
                <a:latin typeface="Arial" panose="020B0604020202020204" pitchFamily="34" charset="0"/>
                <a:cs typeface="Arial" panose="020B0604020202020204" pitchFamily="34" charset="0"/>
                <a:hlinkClick r:id="rId13"/>
              </a:rPr>
              <a:t>skills for </a:t>
            </a:r>
            <a:r>
              <a:rPr lang="en-GB" sz="1200" b="1" dirty="0">
                <a:latin typeface="Arial" panose="020B0604020202020204" pitchFamily="34" charset="0"/>
                <a:cs typeface="Arial" panose="020B0604020202020204" pitchFamily="34" charset="0"/>
                <a:hlinkClick r:id="rId13"/>
              </a:rPr>
              <a:t>healthcare</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 McKendry - 2015 - api.taylorfrancis.com</a:t>
            </a:r>
          </a:p>
          <a:p>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practice</a:t>
            </a:r>
            <a:r>
              <a:rPr lang="en-GB" sz="1200" dirty="0">
                <a:latin typeface="Arial" panose="020B0604020202020204" pitchFamily="34" charset="0"/>
                <a:cs typeface="Arial" panose="020B0604020202020204" pitchFamily="34" charset="0"/>
              </a:rPr>
              <a:t>), but it is just as important to develop academic skills at the same time. In particular, it is essential that </a:t>
            </a:r>
            <a:r>
              <a:rPr lang="en-GB" sz="1200" b="1" dirty="0">
                <a:latin typeface="Arial" panose="020B0604020202020204" pitchFamily="34" charset="0"/>
                <a:cs typeface="Arial" panose="020B0604020202020204" pitchFamily="34" charset="0"/>
              </a:rPr>
              <a:t>healthcare</a:t>
            </a:r>
            <a:r>
              <a:rPr lang="en-GB" sz="1200" dirty="0">
                <a:latin typeface="Arial" panose="020B0604020202020204" pitchFamily="34" charset="0"/>
                <a:cs typeface="Arial" panose="020B0604020202020204" pitchFamily="34" charset="0"/>
              </a:rPr>
              <a:t> students acquire </a:t>
            </a:r>
            <a:r>
              <a:rPr lang="en-GB" sz="1200" b="1" dirty="0">
                <a:latin typeface="Arial" panose="020B0604020202020204" pitchFamily="34" charset="0"/>
                <a:cs typeface="Arial" panose="020B0604020202020204" pitchFamily="34" charset="0"/>
              </a:rPr>
              <a:t>critical</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thinking</a:t>
            </a:r>
            <a:r>
              <a:rPr lang="en-GB" sz="1200" dirty="0">
                <a:latin typeface="Arial" panose="020B0604020202020204" pitchFamily="34" charset="0"/>
                <a:cs typeface="Arial" panose="020B0604020202020204" pitchFamily="34" charset="0"/>
              </a:rPr>
              <a:t> … In the context of </a:t>
            </a:r>
            <a:r>
              <a:rPr lang="en-GB" sz="1200" b="1" dirty="0">
                <a:latin typeface="Arial" panose="020B0604020202020204" pitchFamily="34" charset="0"/>
                <a:cs typeface="Arial" panose="020B0604020202020204" pitchFamily="34" charset="0"/>
              </a:rPr>
              <a:t>social</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care</a:t>
            </a:r>
            <a:r>
              <a:rPr lang="en-GB" sz="1200" dirty="0">
                <a:latin typeface="Arial" panose="020B0604020202020204" pitchFamily="34" charset="0"/>
                <a:cs typeface="Arial" panose="020B0604020202020204" pitchFamily="34" charset="0"/>
              </a:rPr>
              <a:t> …</a:t>
            </a:r>
          </a:p>
          <a:p>
            <a:pPr marL="0" indent="0">
              <a:buNone/>
            </a:pPr>
            <a:endParaRPr lang="en-GB" altLang="en-US"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1816F3-3629-801C-7849-65736C8E5D24}"/>
              </a:ext>
            </a:extLst>
          </p:cNvPr>
          <p:cNvSpPr>
            <a:spLocks noGrp="1"/>
          </p:cNvSpPr>
          <p:nvPr>
            <p:ph type="dt" sz="half" idx="10"/>
          </p:nvPr>
        </p:nvSpPr>
        <p:spPr/>
        <p:txBody>
          <a:bodyPr/>
          <a:lstStyle/>
          <a:p>
            <a:pPr>
              <a:defRPr/>
            </a:pPr>
            <a:fld id="{5E23D760-A5D6-4408-9293-3816AB405458}" type="datetime1">
              <a:rPr lang="en-GB" altLang="en-US" smtClean="0"/>
              <a:pPr>
                <a:defRPr/>
              </a:pPr>
              <a:t>19/07/2026</a:t>
            </a:fld>
            <a:endParaRPr lang="en-GB" altLang="en-US"/>
          </a:p>
        </p:txBody>
      </p:sp>
      <p:sp>
        <p:nvSpPr>
          <p:cNvPr id="3" name="Slide Number Placeholder 2">
            <a:extLst>
              <a:ext uri="{FF2B5EF4-FFF2-40B4-BE49-F238E27FC236}">
                <a16:creationId xmlns:a16="http://schemas.microsoft.com/office/drawing/2014/main" id="{FEA70797-8000-B0D9-EA00-ADB37EEA4DB3}"/>
              </a:ext>
            </a:extLst>
          </p:cNvPr>
          <p:cNvSpPr>
            <a:spLocks noGrp="1"/>
          </p:cNvSpPr>
          <p:nvPr>
            <p:ph type="sldNum" sz="quarter" idx="11"/>
          </p:nvPr>
        </p:nvSpPr>
        <p:spPr/>
        <p:txBody>
          <a:bodyPr/>
          <a:lstStyle/>
          <a:p>
            <a:pPr>
              <a:defRPr/>
            </a:pPr>
            <a:fld id="{1627DB7A-9E6D-4CCE-BDBB-D06183803CCF}" type="slidenum">
              <a:rPr lang="en-GB" altLang="en-US" smtClean="0"/>
              <a:pPr>
                <a:defRPr/>
              </a:pPr>
              <a:t>11</a:t>
            </a:fld>
            <a:endParaRPr lang="en-GB" altLang="en-US"/>
          </a:p>
        </p:txBody>
      </p:sp>
      <p:sp>
        <p:nvSpPr>
          <p:cNvPr id="8" name="TextBox 7">
            <a:extLst>
              <a:ext uri="{FF2B5EF4-FFF2-40B4-BE49-F238E27FC236}">
                <a16:creationId xmlns:a16="http://schemas.microsoft.com/office/drawing/2014/main" id="{BB8D4B96-611B-2F9E-CF7E-AD0203F236A9}"/>
              </a:ext>
            </a:extLst>
          </p:cNvPr>
          <p:cNvSpPr txBox="1"/>
          <p:nvPr/>
        </p:nvSpPr>
        <p:spPr>
          <a:xfrm>
            <a:off x="334433" y="1181502"/>
            <a:ext cx="6233733" cy="830997"/>
          </a:xfrm>
          <a:prstGeom prst="rect">
            <a:avLst/>
          </a:prstGeom>
          <a:noFill/>
        </p:spPr>
        <p:txBody>
          <a:bodyPr wrap="square">
            <a:spAutoFit/>
          </a:bodyPr>
          <a:lstStyle/>
          <a:p>
            <a:r>
              <a:rPr lang="en-GB" sz="2400"/>
              <a:t>[B] </a:t>
            </a:r>
            <a:r>
              <a:rPr lang="en-GB" sz="2400" b="1">
                <a:hlinkClick r:id="rId2"/>
              </a:rPr>
              <a:t>Critical thinking</a:t>
            </a:r>
            <a:endParaRPr lang="en-GB" sz="2400"/>
          </a:p>
          <a:p>
            <a:r>
              <a:rPr lang="en-GB" sz="2400" u="sng">
                <a:hlinkClick r:id="rId3"/>
              </a:rPr>
              <a:t>R Paul</a:t>
            </a:r>
            <a:r>
              <a:rPr lang="en-GB" sz="2400"/>
              <a:t>, L Elder - 1990 - ubiquityuniversity.org</a:t>
            </a:r>
          </a:p>
        </p:txBody>
      </p:sp>
      <p:sp>
        <p:nvSpPr>
          <p:cNvPr id="6" name="TextBox 5">
            <a:extLst>
              <a:ext uri="{FF2B5EF4-FFF2-40B4-BE49-F238E27FC236}">
                <a16:creationId xmlns:a16="http://schemas.microsoft.com/office/drawing/2014/main" id="{20124614-E101-D8C9-82F3-B4F982F3A59B}"/>
              </a:ext>
            </a:extLst>
          </p:cNvPr>
          <p:cNvSpPr txBox="1"/>
          <p:nvPr/>
        </p:nvSpPr>
        <p:spPr>
          <a:xfrm>
            <a:off x="179614" y="2226229"/>
            <a:ext cx="10429119" cy="3416320"/>
          </a:xfrm>
          <a:prstGeom prst="rect">
            <a:avLst/>
          </a:prstGeom>
          <a:noFill/>
        </p:spPr>
        <p:txBody>
          <a:bodyPr wrap="square">
            <a:spAutoFit/>
          </a:bodyPr>
          <a:lstStyle/>
          <a:p>
            <a:pPr>
              <a:buNone/>
            </a:pPr>
            <a:r>
              <a:rPr lang="en-GB" sz="2400" dirty="0">
                <a:effectLst/>
              </a:rPr>
              <a:t>Brookfield, S. (2017) </a:t>
            </a:r>
            <a:r>
              <a:rPr lang="en-GB" sz="2400" i="1" dirty="0">
                <a:effectLst/>
              </a:rPr>
              <a:t>Becoming a Critically Reflective Teacher</a:t>
            </a:r>
            <a:r>
              <a:rPr lang="en-GB" sz="2400" dirty="0">
                <a:effectLst/>
              </a:rPr>
              <a:t>. San Francisco: Jossey‑Bass.</a:t>
            </a:r>
            <a:endParaRPr lang="en-GB" sz="2400" dirty="0"/>
          </a:p>
          <a:p>
            <a:pPr>
              <a:buNone/>
            </a:pPr>
            <a:r>
              <a:rPr lang="en-GB" sz="2400" dirty="0">
                <a:effectLst/>
              </a:rPr>
              <a:t>Finlay, L. (2019) </a:t>
            </a:r>
            <a:r>
              <a:rPr lang="en-GB" sz="2400" i="1" dirty="0">
                <a:effectLst/>
              </a:rPr>
              <a:t>Reflective Practice: A Practical Guide</a:t>
            </a:r>
            <a:r>
              <a:rPr lang="en-GB" sz="2400" dirty="0">
                <a:effectLst/>
              </a:rPr>
              <a:t>. London: Routledge.</a:t>
            </a:r>
            <a:endParaRPr lang="en-GB" sz="2400" dirty="0"/>
          </a:p>
          <a:p>
            <a:pPr>
              <a:buNone/>
            </a:pPr>
            <a:r>
              <a:rPr lang="en-GB" sz="2400" dirty="0">
                <a:effectLst/>
              </a:rPr>
              <a:t>Lishman, J. (2020) </a:t>
            </a:r>
            <a:r>
              <a:rPr lang="en-GB" sz="2400" i="1" dirty="0">
                <a:effectLst/>
              </a:rPr>
              <a:t>Handbook of Theory for Practice Learning in Social Work</a:t>
            </a:r>
            <a:r>
              <a:rPr lang="en-GB" sz="2400" dirty="0">
                <a:effectLst/>
              </a:rPr>
              <a:t>. London: Jessica Kingsley.</a:t>
            </a:r>
            <a:endParaRPr lang="en-GB" sz="2400" dirty="0"/>
          </a:p>
          <a:p>
            <a:pPr>
              <a:buNone/>
            </a:pPr>
            <a:r>
              <a:rPr lang="en-GB" sz="2400" dirty="0">
                <a:effectLst/>
              </a:rPr>
              <a:t>Moon, J. (2022) </a:t>
            </a:r>
            <a:r>
              <a:rPr lang="en-GB" sz="2400" i="1" dirty="0">
                <a:effectLst/>
              </a:rPr>
              <a:t>Critical Thinking: An Exploration of Theory and Practice</a:t>
            </a:r>
            <a:r>
              <a:rPr lang="en-GB" sz="2400" dirty="0">
                <a:effectLst/>
              </a:rPr>
              <a:t>. London: Routledge.</a:t>
            </a:r>
            <a:endParaRPr lang="en-GB" sz="2400" dirty="0"/>
          </a:p>
          <a:p>
            <a:pPr>
              <a:buNone/>
            </a:pPr>
            <a:r>
              <a:rPr lang="en-GB" sz="2400" dirty="0">
                <a:effectLst/>
              </a:rPr>
              <a:t>Thompson, N. and Thompson, S. (2021) </a:t>
            </a:r>
            <a:r>
              <a:rPr lang="en-GB" sz="2400" i="1" dirty="0">
                <a:effectLst/>
              </a:rPr>
              <a:t>The Critically Reflective Practitioner</a:t>
            </a:r>
            <a:r>
              <a:rPr lang="en-GB" sz="2400" dirty="0">
                <a:effectLst/>
              </a:rPr>
              <a:t>. London: Palgrave Macmillan.</a:t>
            </a:r>
            <a:endParaRPr lang="en-GB" sz="2400" dirty="0"/>
          </a:p>
        </p:txBody>
      </p:sp>
      <p:sp>
        <p:nvSpPr>
          <p:cNvPr id="5" name="TextBox 4">
            <a:extLst>
              <a:ext uri="{FF2B5EF4-FFF2-40B4-BE49-F238E27FC236}">
                <a16:creationId xmlns:a16="http://schemas.microsoft.com/office/drawing/2014/main" id="{38152717-0FD8-981C-9BA4-DFF4BFC1DA05}"/>
              </a:ext>
            </a:extLst>
          </p:cNvPr>
          <p:cNvSpPr txBox="1"/>
          <p:nvPr/>
        </p:nvSpPr>
        <p:spPr>
          <a:xfrm>
            <a:off x="334433" y="326571"/>
            <a:ext cx="6364362" cy="641201"/>
          </a:xfrm>
          <a:prstGeom prst="rect">
            <a:avLst/>
          </a:prstGeom>
          <a:noFill/>
        </p:spPr>
        <p:txBody>
          <a:bodyPr wrap="square">
            <a:spAutoFit/>
          </a:bodyPr>
          <a:lstStyle/>
          <a:p>
            <a:pPr marL="0" marR="0" indent="0" algn="l">
              <a:lnSpc>
                <a:spcPts val="1425"/>
              </a:lnSpc>
              <a:buNone/>
            </a:pPr>
            <a:r>
              <a:rPr lang="en-GB" sz="2400" b="0" i="0" dirty="0">
                <a:solidFill>
                  <a:srgbClr val="6997F4"/>
                </a:solidFill>
                <a:effectLst/>
                <a:latin typeface="Arial" panose="020B0604020202020204" pitchFamily="34" charset="0"/>
              </a:rPr>
              <a:t>[B]</a:t>
            </a:r>
            <a:r>
              <a:rPr lang="en-GB" sz="2400" b="0" i="0" dirty="0">
                <a:solidFill>
                  <a:srgbClr val="D3CFC9"/>
                </a:solidFill>
                <a:effectLst/>
                <a:latin typeface="Arial" panose="020B0604020202020204" pitchFamily="34" charset="0"/>
              </a:rPr>
              <a:t> </a:t>
            </a:r>
            <a:r>
              <a:rPr lang="en-GB" sz="2400" b="1" i="0" u="none" strike="noStrike" dirty="0">
                <a:solidFill>
                  <a:srgbClr val="D55949"/>
                </a:solidFill>
                <a:effectLst/>
                <a:latin typeface="Arial" panose="020B0604020202020204" pitchFamily="34" charset="0"/>
                <a:hlinkClick r:id="rId4"/>
              </a:rPr>
              <a:t>Critical thinking</a:t>
            </a:r>
            <a:r>
              <a:rPr lang="en-GB" sz="2400" b="0" i="0" u="none" strike="noStrike" dirty="0">
                <a:solidFill>
                  <a:srgbClr val="D55949"/>
                </a:solidFill>
                <a:effectLst/>
                <a:latin typeface="Arial" panose="020B0604020202020204" pitchFamily="34" charset="0"/>
                <a:hlinkClick r:id="rId4"/>
              </a:rPr>
              <a:t>: An introduction</a:t>
            </a:r>
            <a:endParaRPr lang="en-GB" sz="2400" b="0" i="0" dirty="0">
              <a:solidFill>
                <a:srgbClr val="D3CFC9"/>
              </a:solidFill>
              <a:effectLst/>
              <a:latin typeface="Arial" panose="020B0604020202020204" pitchFamily="34" charset="0"/>
            </a:endParaRPr>
          </a:p>
          <a:p>
            <a:pPr marL="0" marR="0" indent="0" algn="l">
              <a:buNone/>
            </a:pPr>
            <a:r>
              <a:rPr lang="en-GB" sz="2400" b="0" i="0" dirty="0">
                <a:solidFill>
                  <a:srgbClr val="85FFAC"/>
                </a:solidFill>
                <a:effectLst/>
                <a:latin typeface="Arial" panose="020B0604020202020204" pitchFamily="34" charset="0"/>
              </a:rPr>
              <a:t>A Fisher - 2011 - books.google.com</a:t>
            </a:r>
          </a:p>
        </p:txBody>
      </p:sp>
      <p:sp>
        <p:nvSpPr>
          <p:cNvPr id="9" name="TextBox 8">
            <a:extLst>
              <a:ext uri="{FF2B5EF4-FFF2-40B4-BE49-F238E27FC236}">
                <a16:creationId xmlns:a16="http://schemas.microsoft.com/office/drawing/2014/main" id="{905F26BD-0E3C-6AAF-768F-4E6AEEEC582E}"/>
              </a:ext>
            </a:extLst>
          </p:cNvPr>
          <p:cNvSpPr txBox="1"/>
          <p:nvPr/>
        </p:nvSpPr>
        <p:spPr>
          <a:xfrm>
            <a:off x="334433" y="2226230"/>
            <a:ext cx="8813648" cy="1107996"/>
          </a:xfrm>
          <a:prstGeom prst="rect">
            <a:avLst/>
          </a:prstGeom>
          <a:noFill/>
        </p:spPr>
        <p:txBody>
          <a:bodyPr wrap="square">
            <a:spAutoFit/>
          </a:bodyPr>
          <a:lstStyle/>
          <a:p>
            <a:pPr indent="0" algn="l" rtl="0">
              <a:lnSpc>
                <a:spcPts val="3600"/>
              </a:lnSpc>
              <a:buNone/>
            </a:pPr>
            <a:endParaRPr lang="en-GB" sz="1200" b="0" i="0" dirty="0">
              <a:solidFill>
                <a:srgbClr val="9E9E9E"/>
              </a:solidFill>
              <a:effectLst/>
              <a:latin typeface="Arial" panose="020B0604020202020204" pitchFamily="34" charset="0"/>
            </a:endParaRPr>
          </a:p>
          <a:p>
            <a:pPr>
              <a:buNone/>
            </a:pPr>
            <a:br>
              <a:rPr lang="en-GB" dirty="0"/>
            </a:br>
            <a:endParaRPr lang="en-GB" dirty="0"/>
          </a:p>
        </p:txBody>
      </p:sp>
    </p:spTree>
    <p:extLst>
      <p:ext uri="{BB962C8B-B14F-4D97-AF65-F5344CB8AC3E}">
        <p14:creationId xmlns:p14="http://schemas.microsoft.com/office/powerpoint/2010/main" val="15734830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1786</TotalTime>
  <Words>1460</Words>
  <Application>Microsoft Office PowerPoint</Application>
  <PresentationFormat>Widescreen</PresentationFormat>
  <Paragraphs>124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Arial Black</vt:lpstr>
      <vt:lpstr>Myriad Pro</vt:lpstr>
      <vt:lpstr>20140311PresentationUWTSDTemplate</vt:lpstr>
      <vt:lpstr>PowerPoint Presentation</vt:lpstr>
      <vt:lpstr>Acknowledge use of AI</vt:lpstr>
      <vt:lpstr>Introduction</vt:lpstr>
      <vt:lpstr>What is your chosen skill? </vt:lpstr>
      <vt:lpstr> Problems occur when it is not effective.  A patient’s safety risks matter: missed symptoms, falls, medication errors, or delayed help. Poor communication – wrong information was passed to staff, leading to unsafe decisions. Taylor &amp; Francis (2018).  Teamwork breakdown – Confusion, duplicated tasks, or missed tasks. Low-quality – rushed when making any decisions, lack of dignity, or inconsistent support. Safeguarding and conflict – staff became overwhelmed because problems were not identified early. N Entwistle, Higher Education, (1996, Springer).  Reduced trust in patients: They start to feel unsafe, unheard, or unsupported,   which can lead to Stress and conflict. Staff become overwhelmed because problems are not identified early.                     </vt:lpstr>
      <vt:lpstr>Model or framework linked to your chosen skill</vt:lpstr>
      <vt:lpstr>Applying this skill in practice </vt:lpstr>
      <vt:lpstr>How this skill supports my future career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sofia sethi</cp:lastModifiedBy>
  <cp:revision>27</cp:revision>
  <dcterms:created xsi:type="dcterms:W3CDTF">2025-02-21T18:28:54Z</dcterms:created>
  <dcterms:modified xsi:type="dcterms:W3CDTF">2026-07-19T20:38:24Z</dcterms:modified>
</cp:coreProperties>
</file>