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
  </p:notesMasterIdLst>
  <p:sldIdLst>
    <p:sldId id="256" r:id="rId2"/>
    <p:sldId id="258" r:id="rId3"/>
    <p:sldId id="257"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59" d="100"/>
          <a:sy n="59" d="100"/>
        </p:scale>
        <p:origin x="92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3EF7A9-177F-4C30-B5CF-6D44E70A180E}" type="datetimeFigureOut">
              <a:rPr lang="en-GB" smtClean="0"/>
              <a:t>22/05/2023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52FCC8-F2AC-47E5-BE42-0A387D3E6407}" type="slidenum">
              <a:rPr lang="en-GB" smtClean="0"/>
              <a:t>‹#›</a:t>
            </a:fld>
            <a:endParaRPr lang="en-GB"/>
          </a:p>
        </p:txBody>
      </p:sp>
    </p:spTree>
    <p:extLst>
      <p:ext uri="{BB962C8B-B14F-4D97-AF65-F5344CB8AC3E}">
        <p14:creationId xmlns:p14="http://schemas.microsoft.com/office/powerpoint/2010/main" val="14917850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debate of attitudes towards transgender individuals can be applied to the world of sport, as POINT 1 –  This causes a problem for many individuals who have transitioned to become female and wish to compete in team sports, for example many leading sporting bodies, such as the WRU who have decided POINT 2.  This is because POINT 3 </a:t>
            </a:r>
          </a:p>
        </p:txBody>
      </p:sp>
      <p:sp>
        <p:nvSpPr>
          <p:cNvPr id="4" name="Slide Number Placeholder 3"/>
          <p:cNvSpPr>
            <a:spLocks noGrp="1"/>
          </p:cNvSpPr>
          <p:nvPr>
            <p:ph type="sldNum" sz="quarter" idx="5"/>
          </p:nvPr>
        </p:nvSpPr>
        <p:spPr/>
        <p:txBody>
          <a:bodyPr/>
          <a:lstStyle/>
          <a:p>
            <a:fld id="{BE52FCC8-F2AC-47E5-BE42-0A387D3E6407}" type="slidenum">
              <a:rPr lang="en-GB" smtClean="0"/>
              <a:t>1</a:t>
            </a:fld>
            <a:endParaRPr lang="en-GB"/>
          </a:p>
        </p:txBody>
      </p:sp>
    </p:spTree>
    <p:extLst>
      <p:ext uri="{BB962C8B-B14F-4D97-AF65-F5344CB8AC3E}">
        <p14:creationId xmlns:p14="http://schemas.microsoft.com/office/powerpoint/2010/main" val="36098279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scientists such as Joanna Harper go against this claim by suggesting that Transgender women actually at a disadvantage because of POINT 1. However , POINT 2.  which means there is a lack of evidence backing up the prevention of transgender women being able to compete in women's sports. Taking these points on board, it could be argued that transgender women are being discriminated against in sport, which goes against the Equality Act 2010 which POINT 3. and therefore transgender individuals should not be discriminated against, including in sport settings. However, it is happening and additional information on this can be referred to in my handout </a:t>
            </a:r>
          </a:p>
        </p:txBody>
      </p:sp>
      <p:sp>
        <p:nvSpPr>
          <p:cNvPr id="4" name="Slide Number Placeholder 3"/>
          <p:cNvSpPr>
            <a:spLocks noGrp="1"/>
          </p:cNvSpPr>
          <p:nvPr>
            <p:ph type="sldNum" sz="quarter" idx="5"/>
          </p:nvPr>
        </p:nvSpPr>
        <p:spPr/>
        <p:txBody>
          <a:bodyPr/>
          <a:lstStyle/>
          <a:p>
            <a:fld id="{BE52FCC8-F2AC-47E5-BE42-0A387D3E6407}" type="slidenum">
              <a:rPr lang="en-GB" smtClean="0"/>
              <a:t>2</a:t>
            </a:fld>
            <a:endParaRPr lang="en-GB" dirty="0"/>
          </a:p>
        </p:txBody>
      </p:sp>
    </p:spTree>
    <p:extLst>
      <p:ext uri="{BB962C8B-B14F-4D97-AF65-F5344CB8AC3E}">
        <p14:creationId xmlns:p14="http://schemas.microsoft.com/office/powerpoint/2010/main" val="32040671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B03D4-0F89-B7CE-7D8E-4584F5D778A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A55F927-3394-B59B-90EB-C5391B8963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C6AFF3-FC42-6BD3-09F7-3898F777112E}"/>
              </a:ext>
            </a:extLst>
          </p:cNvPr>
          <p:cNvSpPr>
            <a:spLocks noGrp="1"/>
          </p:cNvSpPr>
          <p:nvPr>
            <p:ph type="dt" sz="half" idx="10"/>
          </p:nvPr>
        </p:nvSpPr>
        <p:spPr/>
        <p:txBody>
          <a:bodyPr/>
          <a:lstStyle/>
          <a:p>
            <a:fld id="{7CA88B54-7B94-4C01-B994-6BF7DF3F8A46}" type="datetimeFigureOut">
              <a:rPr lang="en-GB" smtClean="0"/>
              <a:t>22/05/2023</a:t>
            </a:fld>
            <a:endParaRPr lang="en-GB"/>
          </a:p>
        </p:txBody>
      </p:sp>
      <p:sp>
        <p:nvSpPr>
          <p:cNvPr id="5" name="Footer Placeholder 4">
            <a:extLst>
              <a:ext uri="{FF2B5EF4-FFF2-40B4-BE49-F238E27FC236}">
                <a16:creationId xmlns:a16="http://schemas.microsoft.com/office/drawing/2014/main" id="{AEFEA6A5-5E59-62C0-77C5-93834A3115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F2F726-3A00-703F-F2B1-D6563DAE3BFB}"/>
              </a:ext>
            </a:extLst>
          </p:cNvPr>
          <p:cNvSpPr>
            <a:spLocks noGrp="1"/>
          </p:cNvSpPr>
          <p:nvPr>
            <p:ph type="sldNum" sz="quarter" idx="12"/>
          </p:nvPr>
        </p:nvSpPr>
        <p:spPr/>
        <p:txBody>
          <a:bodyPr/>
          <a:lstStyle/>
          <a:p>
            <a:fld id="{DEBEAA6C-19BA-4A44-A5F7-6DF8C6D70293}" type="slidenum">
              <a:rPr lang="en-GB" smtClean="0"/>
              <a:t>‹#›</a:t>
            </a:fld>
            <a:endParaRPr lang="en-GB"/>
          </a:p>
        </p:txBody>
      </p:sp>
    </p:spTree>
    <p:extLst>
      <p:ext uri="{BB962C8B-B14F-4D97-AF65-F5344CB8AC3E}">
        <p14:creationId xmlns:p14="http://schemas.microsoft.com/office/powerpoint/2010/main" val="30290275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DD745-DD8B-7B36-B108-318108E471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4EF046-9398-6880-2246-638CEE0F4A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7744D1-37C5-B476-6DD9-E9ABF7ECD010}"/>
              </a:ext>
            </a:extLst>
          </p:cNvPr>
          <p:cNvSpPr>
            <a:spLocks noGrp="1"/>
          </p:cNvSpPr>
          <p:nvPr>
            <p:ph type="dt" sz="half" idx="10"/>
          </p:nvPr>
        </p:nvSpPr>
        <p:spPr/>
        <p:txBody>
          <a:bodyPr/>
          <a:lstStyle/>
          <a:p>
            <a:fld id="{7CA88B54-7B94-4C01-B994-6BF7DF3F8A46}" type="datetimeFigureOut">
              <a:rPr lang="en-GB" smtClean="0"/>
              <a:t>22/05/2023</a:t>
            </a:fld>
            <a:endParaRPr lang="en-GB"/>
          </a:p>
        </p:txBody>
      </p:sp>
      <p:sp>
        <p:nvSpPr>
          <p:cNvPr id="5" name="Footer Placeholder 4">
            <a:extLst>
              <a:ext uri="{FF2B5EF4-FFF2-40B4-BE49-F238E27FC236}">
                <a16:creationId xmlns:a16="http://schemas.microsoft.com/office/drawing/2014/main" id="{6C179D74-8009-1A66-AB10-07381B0171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A65B88-344B-ECDE-9CBF-1FBEF4A4F152}"/>
              </a:ext>
            </a:extLst>
          </p:cNvPr>
          <p:cNvSpPr>
            <a:spLocks noGrp="1"/>
          </p:cNvSpPr>
          <p:nvPr>
            <p:ph type="sldNum" sz="quarter" idx="12"/>
          </p:nvPr>
        </p:nvSpPr>
        <p:spPr/>
        <p:txBody>
          <a:bodyPr/>
          <a:lstStyle/>
          <a:p>
            <a:fld id="{DEBEAA6C-19BA-4A44-A5F7-6DF8C6D70293}" type="slidenum">
              <a:rPr lang="en-GB" smtClean="0"/>
              <a:t>‹#›</a:t>
            </a:fld>
            <a:endParaRPr lang="en-GB"/>
          </a:p>
        </p:txBody>
      </p:sp>
    </p:spTree>
    <p:extLst>
      <p:ext uri="{BB962C8B-B14F-4D97-AF65-F5344CB8AC3E}">
        <p14:creationId xmlns:p14="http://schemas.microsoft.com/office/powerpoint/2010/main" val="2370965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D653D-CF45-31FE-0DBA-DDAA4ABA59D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463F736-B000-908B-D8E1-36F9918206B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A4A3F76-550A-D514-9BCF-65C949714D5B}"/>
              </a:ext>
            </a:extLst>
          </p:cNvPr>
          <p:cNvSpPr>
            <a:spLocks noGrp="1"/>
          </p:cNvSpPr>
          <p:nvPr>
            <p:ph type="dt" sz="half" idx="10"/>
          </p:nvPr>
        </p:nvSpPr>
        <p:spPr/>
        <p:txBody>
          <a:bodyPr/>
          <a:lstStyle/>
          <a:p>
            <a:fld id="{7CA88B54-7B94-4C01-B994-6BF7DF3F8A46}" type="datetimeFigureOut">
              <a:rPr lang="en-GB" smtClean="0"/>
              <a:t>22/05/2023</a:t>
            </a:fld>
            <a:endParaRPr lang="en-GB"/>
          </a:p>
        </p:txBody>
      </p:sp>
      <p:sp>
        <p:nvSpPr>
          <p:cNvPr id="5" name="Footer Placeholder 4">
            <a:extLst>
              <a:ext uri="{FF2B5EF4-FFF2-40B4-BE49-F238E27FC236}">
                <a16:creationId xmlns:a16="http://schemas.microsoft.com/office/drawing/2014/main" id="{DE3E8880-D4B7-8B69-6641-52EDD725FC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97804E-F862-8C3D-7E4F-2BABFCBE799D}"/>
              </a:ext>
            </a:extLst>
          </p:cNvPr>
          <p:cNvSpPr>
            <a:spLocks noGrp="1"/>
          </p:cNvSpPr>
          <p:nvPr>
            <p:ph type="sldNum" sz="quarter" idx="12"/>
          </p:nvPr>
        </p:nvSpPr>
        <p:spPr/>
        <p:txBody>
          <a:bodyPr/>
          <a:lstStyle/>
          <a:p>
            <a:fld id="{DEBEAA6C-19BA-4A44-A5F7-6DF8C6D70293}" type="slidenum">
              <a:rPr lang="en-GB" smtClean="0"/>
              <a:t>‹#›</a:t>
            </a:fld>
            <a:endParaRPr lang="en-GB"/>
          </a:p>
        </p:txBody>
      </p:sp>
    </p:spTree>
    <p:extLst>
      <p:ext uri="{BB962C8B-B14F-4D97-AF65-F5344CB8AC3E}">
        <p14:creationId xmlns:p14="http://schemas.microsoft.com/office/powerpoint/2010/main" val="39411981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B655F-2417-31D1-EF71-BC1AE3831F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23F88B-C8B5-E991-D639-290C558D32F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3F065FE-76F6-3B6B-46BB-106FF0CBD9D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E7839ED-CBF5-DD9E-C34D-801B4221B0C9}"/>
              </a:ext>
            </a:extLst>
          </p:cNvPr>
          <p:cNvSpPr>
            <a:spLocks noGrp="1"/>
          </p:cNvSpPr>
          <p:nvPr>
            <p:ph type="dt" sz="half" idx="10"/>
          </p:nvPr>
        </p:nvSpPr>
        <p:spPr/>
        <p:txBody>
          <a:bodyPr/>
          <a:lstStyle/>
          <a:p>
            <a:fld id="{7CA88B54-7B94-4C01-B994-6BF7DF3F8A46}" type="datetimeFigureOut">
              <a:rPr lang="en-GB" smtClean="0"/>
              <a:t>22/05/2023</a:t>
            </a:fld>
            <a:endParaRPr lang="en-GB"/>
          </a:p>
        </p:txBody>
      </p:sp>
      <p:sp>
        <p:nvSpPr>
          <p:cNvPr id="6" name="Footer Placeholder 5">
            <a:extLst>
              <a:ext uri="{FF2B5EF4-FFF2-40B4-BE49-F238E27FC236}">
                <a16:creationId xmlns:a16="http://schemas.microsoft.com/office/drawing/2014/main" id="{27D8EB49-4E63-A5DB-E982-BF1B220F27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3AE0A0-298B-6352-AF68-ECDA2E78CB69}"/>
              </a:ext>
            </a:extLst>
          </p:cNvPr>
          <p:cNvSpPr>
            <a:spLocks noGrp="1"/>
          </p:cNvSpPr>
          <p:nvPr>
            <p:ph type="sldNum" sz="quarter" idx="12"/>
          </p:nvPr>
        </p:nvSpPr>
        <p:spPr/>
        <p:txBody>
          <a:bodyPr/>
          <a:lstStyle/>
          <a:p>
            <a:fld id="{DEBEAA6C-19BA-4A44-A5F7-6DF8C6D70293}" type="slidenum">
              <a:rPr lang="en-GB" smtClean="0"/>
              <a:t>‹#›</a:t>
            </a:fld>
            <a:endParaRPr lang="en-GB"/>
          </a:p>
        </p:txBody>
      </p:sp>
    </p:spTree>
    <p:extLst>
      <p:ext uri="{BB962C8B-B14F-4D97-AF65-F5344CB8AC3E}">
        <p14:creationId xmlns:p14="http://schemas.microsoft.com/office/powerpoint/2010/main" val="1947991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7378C-DCEC-5E35-28A8-53DD85313F6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1EC2CC-BC98-E14B-E13A-C043964A62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332BF7F-A5FA-D004-DDB4-48CD3C83441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6AE1A2E-95E8-2CD1-4BCE-5558DA8F7FA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67B0252-9BAD-81FE-E4B3-C8C1CAD0286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70A766-B73D-7C96-75DF-E8D607025226}"/>
              </a:ext>
            </a:extLst>
          </p:cNvPr>
          <p:cNvSpPr>
            <a:spLocks noGrp="1"/>
          </p:cNvSpPr>
          <p:nvPr>
            <p:ph type="dt" sz="half" idx="10"/>
          </p:nvPr>
        </p:nvSpPr>
        <p:spPr/>
        <p:txBody>
          <a:bodyPr/>
          <a:lstStyle/>
          <a:p>
            <a:fld id="{7CA88B54-7B94-4C01-B994-6BF7DF3F8A46}" type="datetimeFigureOut">
              <a:rPr lang="en-GB" smtClean="0"/>
              <a:t>22/05/2023</a:t>
            </a:fld>
            <a:endParaRPr lang="en-GB"/>
          </a:p>
        </p:txBody>
      </p:sp>
      <p:sp>
        <p:nvSpPr>
          <p:cNvPr id="8" name="Footer Placeholder 7">
            <a:extLst>
              <a:ext uri="{FF2B5EF4-FFF2-40B4-BE49-F238E27FC236}">
                <a16:creationId xmlns:a16="http://schemas.microsoft.com/office/drawing/2014/main" id="{DB643D7F-B6EB-772D-0237-3D486929262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0594013-EFF5-645A-6BEB-CA9C975FC9CC}"/>
              </a:ext>
            </a:extLst>
          </p:cNvPr>
          <p:cNvSpPr>
            <a:spLocks noGrp="1"/>
          </p:cNvSpPr>
          <p:nvPr>
            <p:ph type="sldNum" sz="quarter" idx="12"/>
          </p:nvPr>
        </p:nvSpPr>
        <p:spPr/>
        <p:txBody>
          <a:bodyPr/>
          <a:lstStyle/>
          <a:p>
            <a:fld id="{DEBEAA6C-19BA-4A44-A5F7-6DF8C6D70293}" type="slidenum">
              <a:rPr lang="en-GB" smtClean="0"/>
              <a:t>‹#›</a:t>
            </a:fld>
            <a:endParaRPr lang="en-GB"/>
          </a:p>
        </p:txBody>
      </p:sp>
    </p:spTree>
    <p:extLst>
      <p:ext uri="{BB962C8B-B14F-4D97-AF65-F5344CB8AC3E}">
        <p14:creationId xmlns:p14="http://schemas.microsoft.com/office/powerpoint/2010/main" val="1843174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440F4-4B90-4A71-0800-13A5229C815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826D010-3743-8A8E-ED15-7883331229C7}"/>
              </a:ext>
            </a:extLst>
          </p:cNvPr>
          <p:cNvSpPr>
            <a:spLocks noGrp="1"/>
          </p:cNvSpPr>
          <p:nvPr>
            <p:ph type="dt" sz="half" idx="10"/>
          </p:nvPr>
        </p:nvSpPr>
        <p:spPr/>
        <p:txBody>
          <a:bodyPr/>
          <a:lstStyle/>
          <a:p>
            <a:fld id="{7CA88B54-7B94-4C01-B994-6BF7DF3F8A46}" type="datetimeFigureOut">
              <a:rPr lang="en-GB" smtClean="0"/>
              <a:t>22/05/2023</a:t>
            </a:fld>
            <a:endParaRPr lang="en-GB"/>
          </a:p>
        </p:txBody>
      </p:sp>
      <p:sp>
        <p:nvSpPr>
          <p:cNvPr id="4" name="Footer Placeholder 3">
            <a:extLst>
              <a:ext uri="{FF2B5EF4-FFF2-40B4-BE49-F238E27FC236}">
                <a16:creationId xmlns:a16="http://schemas.microsoft.com/office/drawing/2014/main" id="{D11F2753-5187-18BA-5847-890505C7CE9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692D439-641E-9FEA-6907-1CB2192B1C6F}"/>
              </a:ext>
            </a:extLst>
          </p:cNvPr>
          <p:cNvSpPr>
            <a:spLocks noGrp="1"/>
          </p:cNvSpPr>
          <p:nvPr>
            <p:ph type="sldNum" sz="quarter" idx="12"/>
          </p:nvPr>
        </p:nvSpPr>
        <p:spPr/>
        <p:txBody>
          <a:bodyPr/>
          <a:lstStyle/>
          <a:p>
            <a:fld id="{DEBEAA6C-19BA-4A44-A5F7-6DF8C6D70293}" type="slidenum">
              <a:rPr lang="en-GB" smtClean="0"/>
              <a:t>‹#›</a:t>
            </a:fld>
            <a:endParaRPr lang="en-GB"/>
          </a:p>
        </p:txBody>
      </p:sp>
    </p:spTree>
    <p:extLst>
      <p:ext uri="{BB962C8B-B14F-4D97-AF65-F5344CB8AC3E}">
        <p14:creationId xmlns:p14="http://schemas.microsoft.com/office/powerpoint/2010/main" val="13966483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1D45A34-E1EC-CA7B-B1EC-C4820CB86B2E}"/>
              </a:ext>
            </a:extLst>
          </p:cNvPr>
          <p:cNvSpPr>
            <a:spLocks noGrp="1"/>
          </p:cNvSpPr>
          <p:nvPr>
            <p:ph type="dt" sz="half" idx="10"/>
          </p:nvPr>
        </p:nvSpPr>
        <p:spPr/>
        <p:txBody>
          <a:bodyPr/>
          <a:lstStyle/>
          <a:p>
            <a:fld id="{7CA88B54-7B94-4C01-B994-6BF7DF3F8A46}" type="datetimeFigureOut">
              <a:rPr lang="en-GB" smtClean="0"/>
              <a:t>22/05/2023</a:t>
            </a:fld>
            <a:endParaRPr lang="en-GB"/>
          </a:p>
        </p:txBody>
      </p:sp>
      <p:sp>
        <p:nvSpPr>
          <p:cNvPr id="3" name="Footer Placeholder 2">
            <a:extLst>
              <a:ext uri="{FF2B5EF4-FFF2-40B4-BE49-F238E27FC236}">
                <a16:creationId xmlns:a16="http://schemas.microsoft.com/office/drawing/2014/main" id="{5394CEC8-87E8-CA52-ED68-9562705EBED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22A0391-79C1-AD3A-EB86-9583CF637545}"/>
              </a:ext>
            </a:extLst>
          </p:cNvPr>
          <p:cNvSpPr>
            <a:spLocks noGrp="1"/>
          </p:cNvSpPr>
          <p:nvPr>
            <p:ph type="sldNum" sz="quarter" idx="12"/>
          </p:nvPr>
        </p:nvSpPr>
        <p:spPr/>
        <p:txBody>
          <a:bodyPr/>
          <a:lstStyle/>
          <a:p>
            <a:fld id="{DEBEAA6C-19BA-4A44-A5F7-6DF8C6D70293}" type="slidenum">
              <a:rPr lang="en-GB" smtClean="0"/>
              <a:t>‹#›</a:t>
            </a:fld>
            <a:endParaRPr lang="en-GB"/>
          </a:p>
        </p:txBody>
      </p:sp>
    </p:spTree>
    <p:extLst>
      <p:ext uri="{BB962C8B-B14F-4D97-AF65-F5344CB8AC3E}">
        <p14:creationId xmlns:p14="http://schemas.microsoft.com/office/powerpoint/2010/main" val="231781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3350A-A176-3A10-BBCF-DD8BFE08BFE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F8496AC-BC6D-D499-CB06-7EFA41BD9E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39258C3-0D11-A4D4-8CB7-598D037939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DB97EF-F9FA-598E-1A74-EBBA5EC90112}"/>
              </a:ext>
            </a:extLst>
          </p:cNvPr>
          <p:cNvSpPr>
            <a:spLocks noGrp="1"/>
          </p:cNvSpPr>
          <p:nvPr>
            <p:ph type="dt" sz="half" idx="10"/>
          </p:nvPr>
        </p:nvSpPr>
        <p:spPr/>
        <p:txBody>
          <a:bodyPr/>
          <a:lstStyle/>
          <a:p>
            <a:fld id="{7CA88B54-7B94-4C01-B994-6BF7DF3F8A46}" type="datetimeFigureOut">
              <a:rPr lang="en-GB" smtClean="0"/>
              <a:t>22/05/2023</a:t>
            </a:fld>
            <a:endParaRPr lang="en-GB"/>
          </a:p>
        </p:txBody>
      </p:sp>
      <p:sp>
        <p:nvSpPr>
          <p:cNvPr id="6" name="Footer Placeholder 5">
            <a:extLst>
              <a:ext uri="{FF2B5EF4-FFF2-40B4-BE49-F238E27FC236}">
                <a16:creationId xmlns:a16="http://schemas.microsoft.com/office/drawing/2014/main" id="{7C9764C0-24BA-5B23-AF55-3C78D181B3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0A4E1E-57C4-2DA0-736E-B6178D665DF1}"/>
              </a:ext>
            </a:extLst>
          </p:cNvPr>
          <p:cNvSpPr>
            <a:spLocks noGrp="1"/>
          </p:cNvSpPr>
          <p:nvPr>
            <p:ph type="sldNum" sz="quarter" idx="12"/>
          </p:nvPr>
        </p:nvSpPr>
        <p:spPr/>
        <p:txBody>
          <a:bodyPr/>
          <a:lstStyle/>
          <a:p>
            <a:fld id="{DEBEAA6C-19BA-4A44-A5F7-6DF8C6D70293}" type="slidenum">
              <a:rPr lang="en-GB" smtClean="0"/>
              <a:t>‹#›</a:t>
            </a:fld>
            <a:endParaRPr lang="en-GB"/>
          </a:p>
        </p:txBody>
      </p:sp>
    </p:spTree>
    <p:extLst>
      <p:ext uri="{BB962C8B-B14F-4D97-AF65-F5344CB8AC3E}">
        <p14:creationId xmlns:p14="http://schemas.microsoft.com/office/powerpoint/2010/main" val="1659182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BD47B-0AA4-65CB-C0BA-860E7E5D8D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A79740E-9C85-3950-03DC-04F9BFB87E0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6A91BB6-B03E-25B6-48DC-DA45111E0A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4624DE-3937-17BD-1DD8-3E37037E9153}"/>
              </a:ext>
            </a:extLst>
          </p:cNvPr>
          <p:cNvSpPr>
            <a:spLocks noGrp="1"/>
          </p:cNvSpPr>
          <p:nvPr>
            <p:ph type="dt" sz="half" idx="10"/>
          </p:nvPr>
        </p:nvSpPr>
        <p:spPr/>
        <p:txBody>
          <a:bodyPr/>
          <a:lstStyle/>
          <a:p>
            <a:fld id="{7CA88B54-7B94-4C01-B994-6BF7DF3F8A46}" type="datetimeFigureOut">
              <a:rPr lang="en-GB" smtClean="0"/>
              <a:t>22/05/2023</a:t>
            </a:fld>
            <a:endParaRPr lang="en-GB"/>
          </a:p>
        </p:txBody>
      </p:sp>
      <p:sp>
        <p:nvSpPr>
          <p:cNvPr id="6" name="Footer Placeholder 5">
            <a:extLst>
              <a:ext uri="{FF2B5EF4-FFF2-40B4-BE49-F238E27FC236}">
                <a16:creationId xmlns:a16="http://schemas.microsoft.com/office/drawing/2014/main" id="{727A4767-613A-4113-B495-FB1A3B409D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FD43EB-E232-5E64-0584-462C2E572C45}"/>
              </a:ext>
            </a:extLst>
          </p:cNvPr>
          <p:cNvSpPr>
            <a:spLocks noGrp="1"/>
          </p:cNvSpPr>
          <p:nvPr>
            <p:ph type="sldNum" sz="quarter" idx="12"/>
          </p:nvPr>
        </p:nvSpPr>
        <p:spPr/>
        <p:txBody>
          <a:bodyPr/>
          <a:lstStyle/>
          <a:p>
            <a:fld id="{DEBEAA6C-19BA-4A44-A5F7-6DF8C6D70293}" type="slidenum">
              <a:rPr lang="en-GB" smtClean="0"/>
              <a:t>‹#›</a:t>
            </a:fld>
            <a:endParaRPr lang="en-GB"/>
          </a:p>
        </p:txBody>
      </p:sp>
    </p:spTree>
    <p:extLst>
      <p:ext uri="{BB962C8B-B14F-4D97-AF65-F5344CB8AC3E}">
        <p14:creationId xmlns:p14="http://schemas.microsoft.com/office/powerpoint/2010/main" val="19571897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9AB30-9D27-4C72-044F-DD178A344BD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821447-B971-3C3A-08CE-E29A2BECB6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D3FB4D-7652-0724-F084-CD16FB478302}"/>
              </a:ext>
            </a:extLst>
          </p:cNvPr>
          <p:cNvSpPr>
            <a:spLocks noGrp="1"/>
          </p:cNvSpPr>
          <p:nvPr>
            <p:ph type="dt" sz="half" idx="10"/>
          </p:nvPr>
        </p:nvSpPr>
        <p:spPr/>
        <p:txBody>
          <a:bodyPr/>
          <a:lstStyle/>
          <a:p>
            <a:fld id="{7CA88B54-7B94-4C01-B994-6BF7DF3F8A46}" type="datetimeFigureOut">
              <a:rPr lang="en-GB" smtClean="0"/>
              <a:t>22/05/2023</a:t>
            </a:fld>
            <a:endParaRPr lang="en-GB"/>
          </a:p>
        </p:txBody>
      </p:sp>
      <p:sp>
        <p:nvSpPr>
          <p:cNvPr id="5" name="Footer Placeholder 4">
            <a:extLst>
              <a:ext uri="{FF2B5EF4-FFF2-40B4-BE49-F238E27FC236}">
                <a16:creationId xmlns:a16="http://schemas.microsoft.com/office/drawing/2014/main" id="{BCBED403-B9C4-2496-1202-AF41517A0A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CD69EC-88CA-EA0A-BA3C-BF8114DB1014}"/>
              </a:ext>
            </a:extLst>
          </p:cNvPr>
          <p:cNvSpPr>
            <a:spLocks noGrp="1"/>
          </p:cNvSpPr>
          <p:nvPr>
            <p:ph type="sldNum" sz="quarter" idx="12"/>
          </p:nvPr>
        </p:nvSpPr>
        <p:spPr/>
        <p:txBody>
          <a:bodyPr/>
          <a:lstStyle/>
          <a:p>
            <a:fld id="{DEBEAA6C-19BA-4A44-A5F7-6DF8C6D70293}" type="slidenum">
              <a:rPr lang="en-GB" smtClean="0"/>
              <a:t>‹#›</a:t>
            </a:fld>
            <a:endParaRPr lang="en-GB"/>
          </a:p>
        </p:txBody>
      </p:sp>
    </p:spTree>
    <p:extLst>
      <p:ext uri="{BB962C8B-B14F-4D97-AF65-F5344CB8AC3E}">
        <p14:creationId xmlns:p14="http://schemas.microsoft.com/office/powerpoint/2010/main" val="1312368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E89638-FB0B-0171-C11B-BEDA382035E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E253E3-DF73-BED1-BD21-8D1F3438910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90828E-6873-7799-0F1F-0E62EDA825B5}"/>
              </a:ext>
            </a:extLst>
          </p:cNvPr>
          <p:cNvSpPr>
            <a:spLocks noGrp="1"/>
          </p:cNvSpPr>
          <p:nvPr>
            <p:ph type="dt" sz="half" idx="10"/>
          </p:nvPr>
        </p:nvSpPr>
        <p:spPr/>
        <p:txBody>
          <a:bodyPr/>
          <a:lstStyle/>
          <a:p>
            <a:fld id="{7CA88B54-7B94-4C01-B994-6BF7DF3F8A46}" type="datetimeFigureOut">
              <a:rPr lang="en-GB" smtClean="0"/>
              <a:t>22/05/2023</a:t>
            </a:fld>
            <a:endParaRPr lang="en-GB"/>
          </a:p>
        </p:txBody>
      </p:sp>
      <p:sp>
        <p:nvSpPr>
          <p:cNvPr id="5" name="Footer Placeholder 4">
            <a:extLst>
              <a:ext uri="{FF2B5EF4-FFF2-40B4-BE49-F238E27FC236}">
                <a16:creationId xmlns:a16="http://schemas.microsoft.com/office/drawing/2014/main" id="{4AE6CA6D-8C3F-A5CA-1514-1512AB58E0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0568B4-68AF-A006-3159-BA307CCCBE71}"/>
              </a:ext>
            </a:extLst>
          </p:cNvPr>
          <p:cNvSpPr>
            <a:spLocks noGrp="1"/>
          </p:cNvSpPr>
          <p:nvPr>
            <p:ph type="sldNum" sz="quarter" idx="12"/>
          </p:nvPr>
        </p:nvSpPr>
        <p:spPr/>
        <p:txBody>
          <a:bodyPr/>
          <a:lstStyle/>
          <a:p>
            <a:fld id="{DEBEAA6C-19BA-4A44-A5F7-6DF8C6D70293}" type="slidenum">
              <a:rPr lang="en-GB" smtClean="0"/>
              <a:t>‹#›</a:t>
            </a:fld>
            <a:endParaRPr lang="en-GB"/>
          </a:p>
        </p:txBody>
      </p:sp>
    </p:spTree>
    <p:extLst>
      <p:ext uri="{BB962C8B-B14F-4D97-AF65-F5344CB8AC3E}">
        <p14:creationId xmlns:p14="http://schemas.microsoft.com/office/powerpoint/2010/main" val="33775972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5ADB50F-C462-93EF-E28F-D31CB43902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E006AE-1F71-5566-302B-F78427B5D5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7D60BB-6818-7F2F-954C-44670DD8CE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A88B54-7B94-4C01-B994-6BF7DF3F8A46}" type="datetimeFigureOut">
              <a:rPr lang="en-GB" smtClean="0"/>
              <a:t>22/05/2023</a:t>
            </a:fld>
            <a:endParaRPr lang="en-GB"/>
          </a:p>
        </p:txBody>
      </p:sp>
      <p:sp>
        <p:nvSpPr>
          <p:cNvPr id="5" name="Footer Placeholder 4">
            <a:extLst>
              <a:ext uri="{FF2B5EF4-FFF2-40B4-BE49-F238E27FC236}">
                <a16:creationId xmlns:a16="http://schemas.microsoft.com/office/drawing/2014/main" id="{6A0DDA7A-F247-D012-9D83-9512865513C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E4D4D56-27CC-3A6B-BAD0-565414A2DD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EBEAA6C-19BA-4A44-A5F7-6DF8C6D70293}" type="slidenum">
              <a:rPr lang="en-GB" smtClean="0"/>
              <a:t>‹#›</a:t>
            </a:fld>
            <a:endParaRPr lang="en-GB"/>
          </a:p>
        </p:txBody>
      </p:sp>
    </p:spTree>
    <p:extLst>
      <p:ext uri="{BB962C8B-B14F-4D97-AF65-F5344CB8AC3E}">
        <p14:creationId xmlns:p14="http://schemas.microsoft.com/office/powerpoint/2010/main" val="5626611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bbc.co.uk/sport/61346517" TargetMode="External"/><Relationship Id="rId2" Type="http://schemas.openxmlformats.org/officeDocument/2006/relationships/hyperlink" Target="https://www.legislation.gov.uk/ukpga/2010/15/contents" TargetMode="External"/><Relationship Id="rId1" Type="http://schemas.openxmlformats.org/officeDocument/2006/relationships/slideLayout" Target="../slideLayouts/slideLayout2.xml"/><Relationship Id="rId5" Type="http://schemas.openxmlformats.org/officeDocument/2006/relationships/hyperlink" Target="https://www.wru.wales/2022/09/wru-updates-gender-participation-policy/" TargetMode="External"/><Relationship Id="rId4" Type="http://schemas.openxmlformats.org/officeDocument/2006/relationships/hyperlink" Target="https://www.proquest.com/docview/1924609682/fulltext/5942FDB215454189PQ/1?accountid=13047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945F48A-125D-7E33-889A-B9525D354A48}"/>
              </a:ext>
            </a:extLst>
          </p:cNvPr>
          <p:cNvSpPr>
            <a:spLocks noGrp="1"/>
          </p:cNvSpPr>
          <p:nvPr>
            <p:ph type="title"/>
          </p:nvPr>
        </p:nvSpPr>
        <p:spPr>
          <a:xfrm>
            <a:off x="686225" y="217714"/>
            <a:ext cx="11045102" cy="1793966"/>
          </a:xfrm>
        </p:spPr>
        <p:txBody>
          <a:bodyPr>
            <a:normAutofit/>
          </a:bodyPr>
          <a:lstStyle/>
          <a:p>
            <a:r>
              <a:rPr lang="en-GB" sz="4000" dirty="0">
                <a:latin typeface="Arial" panose="020B0604020202020204" pitchFamily="34" charset="0"/>
                <a:cs typeface="Arial" panose="020B0604020202020204" pitchFamily="34" charset="0"/>
              </a:rPr>
              <a:t>Transgender rights and Women's Sport Participation </a:t>
            </a:r>
          </a:p>
        </p:txBody>
      </p:sp>
      <p:sp>
        <p:nvSpPr>
          <p:cNvPr id="15" name="Rectangle 1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4" name="Content Placeholder 3">
            <a:extLst>
              <a:ext uri="{FF2B5EF4-FFF2-40B4-BE49-F238E27FC236}">
                <a16:creationId xmlns:a16="http://schemas.microsoft.com/office/drawing/2014/main" id="{4DBE9D0D-78CA-F62B-BB0D-87DFA44FA463}"/>
              </a:ext>
            </a:extLst>
          </p:cNvPr>
          <p:cNvSpPr>
            <a:spLocks noGrp="1"/>
          </p:cNvSpPr>
          <p:nvPr>
            <p:ph idx="1"/>
          </p:nvPr>
        </p:nvSpPr>
        <p:spPr>
          <a:xfrm>
            <a:off x="0" y="2491274"/>
            <a:ext cx="12192000" cy="4366726"/>
          </a:xfrm>
        </p:spPr>
        <p:txBody>
          <a:bodyPr>
            <a:normAutofit/>
          </a:bodyPr>
          <a:lstStyle/>
          <a:p>
            <a:r>
              <a:rPr lang="en-GB" sz="2200" dirty="0">
                <a:latin typeface="Arial" panose="020B0604020202020204" pitchFamily="34" charset="0"/>
                <a:cs typeface="Arial" panose="020B0604020202020204" pitchFamily="34" charset="0"/>
              </a:rPr>
              <a:t>‘The inclusion of transgender women in women's sport is one that has divided opinion both inside and outside of the sporting sphere’ (Roan &amp; </a:t>
            </a:r>
            <a:r>
              <a:rPr lang="en-GB" sz="2200" dirty="0" err="1">
                <a:latin typeface="Arial" panose="020B0604020202020204" pitchFamily="34" charset="0"/>
                <a:cs typeface="Arial" panose="020B0604020202020204" pitchFamily="34" charset="0"/>
              </a:rPr>
              <a:t>Falkingham</a:t>
            </a:r>
            <a:r>
              <a:rPr lang="en-GB" sz="2200" dirty="0">
                <a:latin typeface="Arial" panose="020B0604020202020204" pitchFamily="34" charset="0"/>
                <a:cs typeface="Arial" panose="020B0604020202020204" pitchFamily="34" charset="0"/>
              </a:rPr>
              <a:t>, 2022, no page number)</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For example, the Welsh Rugby Union have decided to only allow females who were recorded as female from birth to be able to compete in female contact rugby (</a:t>
            </a:r>
            <a:r>
              <a:rPr lang="en-GB" sz="2200" dirty="0" err="1">
                <a:latin typeface="Arial" panose="020B0604020202020204" pitchFamily="34" charset="0"/>
                <a:cs typeface="Arial" panose="020B0604020202020204" pitchFamily="34" charset="0"/>
              </a:rPr>
              <a:t>Rimmer</a:t>
            </a:r>
            <a:r>
              <a:rPr lang="en-GB" sz="2200" dirty="0">
                <a:latin typeface="Arial" panose="020B0604020202020204" pitchFamily="34" charset="0"/>
                <a:cs typeface="Arial" panose="020B0604020202020204" pitchFamily="34" charset="0"/>
              </a:rPr>
              <a:t>, 2022)</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Transgender females are perceived to have an unfair advantage in sport due to higher levels of testosterone (Jones </a:t>
            </a:r>
            <a:r>
              <a:rPr lang="en-GB" sz="2200" i="1" dirty="0">
                <a:latin typeface="Arial" panose="020B0604020202020204" pitchFamily="34" charset="0"/>
                <a:cs typeface="Arial" panose="020B0604020202020204" pitchFamily="34" charset="0"/>
              </a:rPr>
              <a:t>et al. </a:t>
            </a:r>
            <a:r>
              <a:rPr lang="en-GB" sz="2200" dirty="0">
                <a:latin typeface="Arial" panose="020B0604020202020204" pitchFamily="34" charset="0"/>
                <a:cs typeface="Arial" panose="020B0604020202020204" pitchFamily="34" charset="0"/>
              </a:rPr>
              <a:t>2017)</a:t>
            </a:r>
          </a:p>
        </p:txBody>
      </p:sp>
    </p:spTree>
    <p:extLst>
      <p:ext uri="{BB962C8B-B14F-4D97-AF65-F5344CB8AC3E}">
        <p14:creationId xmlns:p14="http://schemas.microsoft.com/office/powerpoint/2010/main" val="15232820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42D3444-C3DC-2ED6-6D48-017FB67F539D}"/>
              </a:ext>
            </a:extLst>
          </p:cNvPr>
          <p:cNvSpPr>
            <a:spLocks noGrp="1"/>
          </p:cNvSpPr>
          <p:nvPr>
            <p:ph type="title"/>
          </p:nvPr>
        </p:nvSpPr>
        <p:spPr>
          <a:xfrm>
            <a:off x="686225" y="163286"/>
            <a:ext cx="11036383" cy="1848394"/>
          </a:xfrm>
        </p:spPr>
        <p:txBody>
          <a:bodyPr>
            <a:normAutofit/>
          </a:bodyPr>
          <a:lstStyle/>
          <a:p>
            <a:r>
              <a:rPr lang="en-GB" sz="4000" dirty="0">
                <a:latin typeface="Arial" panose="020B0604020202020204" pitchFamily="34" charset="0"/>
                <a:cs typeface="Arial" panose="020B0604020202020204" pitchFamily="34" charset="0"/>
              </a:rPr>
              <a:t>Transgender rights and Women's Sport Participation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8CA51B52-E556-2A6A-4D2B-FC676B58FCE7}"/>
              </a:ext>
            </a:extLst>
          </p:cNvPr>
          <p:cNvSpPr>
            <a:spLocks noGrp="1"/>
          </p:cNvSpPr>
          <p:nvPr>
            <p:ph idx="1"/>
          </p:nvPr>
        </p:nvSpPr>
        <p:spPr>
          <a:xfrm>
            <a:off x="1115568" y="2481943"/>
            <a:ext cx="10168128" cy="3695020"/>
          </a:xfrm>
        </p:spPr>
        <p:txBody>
          <a:bodyPr>
            <a:normAutofit/>
          </a:bodyPr>
          <a:lstStyle/>
          <a:p>
            <a:r>
              <a:rPr lang="en-GB" sz="2200" dirty="0">
                <a:latin typeface="Arial" panose="020B0604020202020204" pitchFamily="34" charset="0"/>
                <a:cs typeface="Arial" panose="020B0604020202020204" pitchFamily="34" charset="0"/>
              </a:rPr>
              <a:t>‘Trans women have disadvantages because their larger frames are now being powered by reduced muscle mass and reduced aerobic capacity’ (Harper, cited in Roan &amp; </a:t>
            </a:r>
            <a:r>
              <a:rPr lang="en-GB" sz="2200" dirty="0" err="1">
                <a:latin typeface="Arial" panose="020B0604020202020204" pitchFamily="34" charset="0"/>
                <a:cs typeface="Arial" panose="020B0604020202020204" pitchFamily="34" charset="0"/>
              </a:rPr>
              <a:t>Falkingham</a:t>
            </a:r>
            <a:r>
              <a:rPr lang="en-GB" sz="2200" dirty="0">
                <a:latin typeface="Arial" panose="020B0604020202020204" pitchFamily="34" charset="0"/>
                <a:cs typeface="Arial" panose="020B0604020202020204" pitchFamily="34" charset="0"/>
              </a:rPr>
              <a:t>, 2022) </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Not enough research is being undertaken in this problem (Jones </a:t>
            </a:r>
            <a:r>
              <a:rPr lang="en-GB" sz="2200" i="1" dirty="0">
                <a:latin typeface="Arial" panose="020B0604020202020204" pitchFamily="34" charset="0"/>
                <a:cs typeface="Arial" panose="020B0604020202020204" pitchFamily="34" charset="0"/>
              </a:rPr>
              <a:t>et al. </a:t>
            </a:r>
            <a:r>
              <a:rPr lang="en-GB" sz="2200" dirty="0">
                <a:latin typeface="Arial" panose="020B0604020202020204" pitchFamily="34" charset="0"/>
                <a:cs typeface="Arial" panose="020B0604020202020204" pitchFamily="34" charset="0"/>
              </a:rPr>
              <a:t>2017) </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The </a:t>
            </a:r>
            <a:r>
              <a:rPr lang="en-GB" sz="2200" i="1" dirty="0">
                <a:latin typeface="Arial" panose="020B0604020202020204" pitchFamily="34" charset="0"/>
                <a:cs typeface="Arial" panose="020B0604020202020204" pitchFamily="34" charset="0"/>
              </a:rPr>
              <a:t>Equality Act 2010 </a:t>
            </a:r>
            <a:r>
              <a:rPr lang="en-GB" sz="2200" dirty="0">
                <a:latin typeface="Arial" panose="020B0604020202020204" pitchFamily="34" charset="0"/>
                <a:cs typeface="Arial" panose="020B0604020202020204" pitchFamily="34" charset="0"/>
              </a:rPr>
              <a:t>has made gender reassignment a protected characteristic (</a:t>
            </a:r>
            <a:r>
              <a:rPr lang="en-GB" sz="2200" i="1" dirty="0">
                <a:latin typeface="Arial" panose="020B0604020202020204" pitchFamily="34" charset="0"/>
                <a:cs typeface="Arial" panose="020B0604020202020204" pitchFamily="34" charset="0"/>
              </a:rPr>
              <a:t>Equality Act 2010)</a:t>
            </a:r>
            <a:endParaRPr lang="en-GB" sz="2200" dirty="0">
              <a:latin typeface="Arial" panose="020B0604020202020204" pitchFamily="34" charset="0"/>
              <a:cs typeface="Arial" panose="020B0604020202020204" pitchFamily="34" charset="0"/>
            </a:endParaRPr>
          </a:p>
          <a:p>
            <a:endParaRPr lang="en-GB" sz="2200" dirty="0"/>
          </a:p>
          <a:p>
            <a:endParaRPr lang="en-GB" sz="2200" dirty="0"/>
          </a:p>
        </p:txBody>
      </p:sp>
    </p:spTree>
    <p:extLst>
      <p:ext uri="{BB962C8B-B14F-4D97-AF65-F5344CB8AC3E}">
        <p14:creationId xmlns:p14="http://schemas.microsoft.com/office/powerpoint/2010/main" val="3185053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58843C8-764C-AD9B-0C76-A95309161B17}"/>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Reference List </a:t>
            </a:r>
          </a:p>
        </p:txBody>
      </p:sp>
      <p:sp>
        <p:nvSpPr>
          <p:cNvPr id="3" name="Content Placeholder 2">
            <a:extLst>
              <a:ext uri="{FF2B5EF4-FFF2-40B4-BE49-F238E27FC236}">
                <a16:creationId xmlns:a16="http://schemas.microsoft.com/office/drawing/2014/main" id="{4EC0E9EE-0F21-B88A-DC31-796892C85046}"/>
              </a:ext>
            </a:extLst>
          </p:cNvPr>
          <p:cNvSpPr>
            <a:spLocks noGrp="1"/>
          </p:cNvSpPr>
          <p:nvPr>
            <p:ph idx="1"/>
          </p:nvPr>
        </p:nvSpPr>
        <p:spPr>
          <a:xfrm>
            <a:off x="0" y="1590741"/>
            <a:ext cx="12191995" cy="5333842"/>
          </a:xfrm>
        </p:spPr>
        <p:txBody>
          <a:bodyPr anchor="ctr">
            <a:normAutofit fontScale="92500" lnSpcReduction="20000"/>
          </a:bodyPr>
          <a:lstStyle/>
          <a:p>
            <a:endParaRPr lang="en-GB" sz="2000" dirty="0"/>
          </a:p>
          <a:p>
            <a:endParaRPr lang="en-GB" sz="2000" dirty="0"/>
          </a:p>
          <a:p>
            <a:r>
              <a:rPr lang="en-GB" sz="2000" i="1" dirty="0">
                <a:latin typeface="Arial" panose="020B0604020202020204" pitchFamily="34" charset="0"/>
                <a:cs typeface="Arial" panose="020B0604020202020204" pitchFamily="34" charset="0"/>
              </a:rPr>
              <a:t>Equality Act 2010</a:t>
            </a:r>
            <a:r>
              <a:rPr lang="en-GB" sz="2000" dirty="0">
                <a:latin typeface="Arial" panose="020B0604020202020204" pitchFamily="34" charset="0"/>
                <a:cs typeface="Arial" panose="020B0604020202020204" pitchFamily="34" charset="0"/>
              </a:rPr>
              <a:t>, c. 15. Available at: </a:t>
            </a:r>
            <a:r>
              <a:rPr lang="en-GB" sz="2100" dirty="0">
                <a:latin typeface="Arial" panose="020B0604020202020204" pitchFamily="34" charset="0"/>
                <a:cs typeface="Arial" panose="020B0604020202020204" pitchFamily="34" charset="0"/>
                <a:hlinkClick r:id="rId2"/>
              </a:rPr>
              <a:t>Equality Act 2010 (legislation.gov.uk)</a:t>
            </a:r>
            <a:r>
              <a:rPr lang="en-GB" sz="2100" dirty="0">
                <a:latin typeface="Arial" panose="020B0604020202020204" pitchFamily="34" charset="0"/>
                <a:cs typeface="Arial" panose="020B0604020202020204" pitchFamily="34" charset="0"/>
              </a:rPr>
              <a:t> (Accessed: 8</a:t>
            </a:r>
            <a:r>
              <a:rPr lang="en-GB" sz="2100" baseline="30000" dirty="0">
                <a:latin typeface="Arial" panose="020B0604020202020204" pitchFamily="34" charset="0"/>
                <a:cs typeface="Arial" panose="020B0604020202020204" pitchFamily="34" charset="0"/>
              </a:rPr>
              <a:t>th</a:t>
            </a:r>
            <a:r>
              <a:rPr lang="en-GB" sz="2100" dirty="0">
                <a:latin typeface="Arial" panose="020B0604020202020204" pitchFamily="34" charset="0"/>
                <a:cs typeface="Arial" panose="020B0604020202020204" pitchFamily="34" charset="0"/>
              </a:rPr>
              <a:t> May 2023) </a:t>
            </a:r>
            <a:endParaRPr lang="en-GB" sz="2100" i="1"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Harper, J. cited in Roan, D. &amp; </a:t>
            </a:r>
            <a:r>
              <a:rPr lang="en-GB" sz="2000" dirty="0" err="1">
                <a:latin typeface="Arial" panose="020B0604020202020204" pitchFamily="34" charset="0"/>
                <a:cs typeface="Arial" panose="020B0604020202020204" pitchFamily="34" charset="0"/>
              </a:rPr>
              <a:t>Falkingham</a:t>
            </a:r>
            <a:r>
              <a:rPr lang="en-GB" sz="2000" dirty="0">
                <a:latin typeface="Arial" panose="020B0604020202020204" pitchFamily="34" charset="0"/>
                <a:cs typeface="Arial" panose="020B0604020202020204" pitchFamily="34" charset="0"/>
              </a:rPr>
              <a:t>, K. (2022) ‘Transgender athletes: what do the scientists say?’, </a:t>
            </a:r>
            <a:r>
              <a:rPr lang="en-GB" sz="2000" i="1" dirty="0">
                <a:latin typeface="Arial" panose="020B0604020202020204" pitchFamily="34" charset="0"/>
                <a:cs typeface="Arial" panose="020B0604020202020204" pitchFamily="34" charset="0"/>
              </a:rPr>
              <a:t>BBC Sport. </a:t>
            </a:r>
            <a:r>
              <a:rPr lang="en-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3"/>
              </a:rPr>
              <a:t>Transgender athletes: What do the scientists say? - BBC Sport</a:t>
            </a:r>
            <a:r>
              <a:rPr lang="en-GB" sz="2000" dirty="0">
                <a:latin typeface="Arial" panose="020B0604020202020204" pitchFamily="34" charset="0"/>
                <a:cs typeface="Arial" panose="020B0604020202020204" pitchFamily="34" charset="0"/>
              </a:rPr>
              <a:t> (Accessed: 9</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May 2023)</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Jones </a:t>
            </a:r>
            <a:r>
              <a:rPr lang="en-GB" sz="2000" i="1" dirty="0">
                <a:latin typeface="Arial" panose="020B0604020202020204" pitchFamily="34" charset="0"/>
                <a:cs typeface="Arial" panose="020B0604020202020204" pitchFamily="34" charset="0"/>
              </a:rPr>
              <a:t>et al. (</a:t>
            </a:r>
            <a:r>
              <a:rPr lang="en-GB" sz="2000" dirty="0">
                <a:latin typeface="Arial" panose="020B0604020202020204" pitchFamily="34" charset="0"/>
                <a:cs typeface="Arial" panose="020B0604020202020204" pitchFamily="34" charset="0"/>
              </a:rPr>
              <a:t>2017) ‘Sport and Transgender People: A Systematic Review of the Literature Related to Sport Participation and Competitive Sport Policies’, </a:t>
            </a:r>
            <a:r>
              <a:rPr lang="en-GB" sz="2000" i="1" dirty="0">
                <a:latin typeface="Arial" panose="020B0604020202020204" pitchFamily="34" charset="0"/>
                <a:cs typeface="Arial" panose="020B0604020202020204" pitchFamily="34" charset="0"/>
              </a:rPr>
              <a:t>Sports Medicine, </a:t>
            </a:r>
            <a:r>
              <a:rPr lang="en-GB" sz="2000" dirty="0">
                <a:latin typeface="Arial" panose="020B0604020202020204" pitchFamily="34" charset="0"/>
                <a:cs typeface="Arial" panose="020B0604020202020204" pitchFamily="34" charset="0"/>
              </a:rPr>
              <a:t>47(4), pp. 701-716. Available at: </a:t>
            </a:r>
            <a:r>
              <a:rPr lang="en-GB" sz="2000" dirty="0">
                <a:latin typeface="Arial" panose="020B0604020202020204" pitchFamily="34" charset="0"/>
                <a:cs typeface="Arial" panose="020B0604020202020204" pitchFamily="34" charset="0"/>
                <a:hlinkClick r:id="rId4"/>
              </a:rPr>
              <a:t>Sport and Transgender People: A Systematic Review of the Literature Relating to Sport Participation and Competitive Sport Policies – ProQuest</a:t>
            </a:r>
            <a:r>
              <a:rPr lang="en-GB" sz="2000" dirty="0">
                <a:latin typeface="Arial" panose="020B0604020202020204" pitchFamily="34" charset="0"/>
                <a:cs typeface="Arial" panose="020B0604020202020204" pitchFamily="34" charset="0"/>
              </a:rPr>
              <a:t> (Accessed: 9</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May 2023)</a:t>
            </a:r>
          </a:p>
          <a:p>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Rimmer</a:t>
            </a:r>
            <a:r>
              <a:rPr lang="en-GB" sz="2000" dirty="0">
                <a:latin typeface="Arial" panose="020B0604020202020204" pitchFamily="34" charset="0"/>
                <a:cs typeface="Arial" panose="020B0604020202020204" pitchFamily="34" charset="0"/>
              </a:rPr>
              <a:t>, S. (2022) ‘The Welsh Rugby Union has amended its gender policy with immediate effect, based on the best current and scientifical evidence and in line with World Rugby guidance’, </a:t>
            </a:r>
            <a:r>
              <a:rPr lang="en-GB" sz="2000" i="1" dirty="0">
                <a:latin typeface="Arial" panose="020B0604020202020204" pitchFamily="34" charset="0"/>
                <a:cs typeface="Arial" panose="020B0604020202020204" pitchFamily="34" charset="0"/>
              </a:rPr>
              <a:t>Welsh Rugby Union. </a:t>
            </a:r>
            <a:r>
              <a:rPr lang="en-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5"/>
              </a:rPr>
              <a:t>Welsh Rugby Union | Wales &amp; Regions | WRU updates gender participation policy</a:t>
            </a:r>
            <a:r>
              <a:rPr lang="en-GB" sz="2000" dirty="0">
                <a:latin typeface="Arial" panose="020B0604020202020204" pitchFamily="34" charset="0"/>
                <a:cs typeface="Arial" panose="020B0604020202020204" pitchFamily="34" charset="0"/>
              </a:rPr>
              <a:t> (Accessed: 9</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May 2023)</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Roan, D. &amp; </a:t>
            </a:r>
            <a:r>
              <a:rPr lang="en-GB" sz="2000" dirty="0" err="1">
                <a:latin typeface="Arial" panose="020B0604020202020204" pitchFamily="34" charset="0"/>
                <a:cs typeface="Arial" panose="020B0604020202020204" pitchFamily="34" charset="0"/>
              </a:rPr>
              <a:t>Falkingham</a:t>
            </a:r>
            <a:r>
              <a:rPr lang="en-GB" sz="2000" dirty="0">
                <a:latin typeface="Arial" panose="020B0604020202020204" pitchFamily="34" charset="0"/>
                <a:cs typeface="Arial" panose="020B0604020202020204" pitchFamily="34" charset="0"/>
              </a:rPr>
              <a:t>, K. (2022) ‘Transgender athletes: what do the scientists say?’, </a:t>
            </a:r>
            <a:r>
              <a:rPr lang="en-GB" sz="2000" i="1" dirty="0">
                <a:latin typeface="Arial" panose="020B0604020202020204" pitchFamily="34" charset="0"/>
                <a:cs typeface="Arial" panose="020B0604020202020204" pitchFamily="34" charset="0"/>
              </a:rPr>
              <a:t>BBC Sport. </a:t>
            </a:r>
            <a:r>
              <a:rPr lang="en-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3"/>
              </a:rPr>
              <a:t>Transgender athletes: What do the scientists say? - BBC Sport</a:t>
            </a:r>
            <a:r>
              <a:rPr lang="en-GB" sz="2000" dirty="0">
                <a:latin typeface="Arial" panose="020B0604020202020204" pitchFamily="34" charset="0"/>
                <a:cs typeface="Arial" panose="020B0604020202020204" pitchFamily="34" charset="0"/>
              </a:rPr>
              <a:t> (Accessed: 9</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May 2023)</a:t>
            </a:r>
          </a:p>
          <a:p>
            <a:endParaRPr lang="en-GB" sz="2000" dirty="0"/>
          </a:p>
          <a:p>
            <a:endParaRPr lang="en-GB" sz="2000" dirty="0"/>
          </a:p>
          <a:p>
            <a:endParaRPr lang="en-GB" sz="2000" dirty="0"/>
          </a:p>
          <a:p>
            <a:endParaRPr lang="en-GB" sz="2000" dirty="0"/>
          </a:p>
        </p:txBody>
      </p:sp>
    </p:spTree>
    <p:extLst>
      <p:ext uri="{BB962C8B-B14F-4D97-AF65-F5344CB8AC3E}">
        <p14:creationId xmlns:p14="http://schemas.microsoft.com/office/powerpoint/2010/main" val="38323321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TotalTime>
  <Words>613</Words>
  <Application>Microsoft Office PowerPoint</Application>
  <PresentationFormat>Widescreen</PresentationFormat>
  <Paragraphs>30</Paragraphs>
  <Slides>3</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Transgender rights and Women's Sport Participation </vt:lpstr>
      <vt:lpstr>Transgender rights and Women's Sport Participation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Transgender rights and Women's Sport Participation </dc:title>
  <dc:creator>Sam</dc:creator>
  <cp:lastModifiedBy>Sam Wells (2100181)</cp:lastModifiedBy>
  <cp:revision>2</cp:revision>
  <dcterms:created xsi:type="dcterms:W3CDTF">2023-05-09T10:18:40Z</dcterms:created>
  <dcterms:modified xsi:type="dcterms:W3CDTF">2023-05-22T19:47:45Z</dcterms:modified>
</cp:coreProperties>
</file>