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 id="2147483684" r:id="rId6"/>
    <p:sldMasterId id="2147483696" r:id="rId7"/>
  </p:sldMasterIdLst>
  <p:sldIdLst>
    <p:sldId id="293" r:id="rId8"/>
    <p:sldId id="268" r:id="rId9"/>
    <p:sldId id="260" r:id="rId10"/>
    <p:sldId id="261" r:id="rId11"/>
    <p:sldId id="262" r:id="rId12"/>
    <p:sldId id="263" r:id="rId13"/>
    <p:sldId id="308" r:id="rId14"/>
    <p:sldId id="267" r:id="rId15"/>
    <p:sldId id="284" r:id="rId16"/>
    <p:sldId id="266" r:id="rId17"/>
    <p:sldId id="305" r:id="rId18"/>
    <p:sldId id="306" r:id="rId19"/>
    <p:sldId id="307" r:id="rId20"/>
    <p:sldId id="309" r:id="rId21"/>
    <p:sldId id="269" r:id="rId22"/>
    <p:sldId id="265" r:id="rId23"/>
    <p:sldId id="259" r:id="rId24"/>
    <p:sldId id="310" r:id="rId25"/>
    <p:sldId id="311" r:id="rId26"/>
    <p:sldId id="312" r:id="rId27"/>
    <p:sldId id="31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19" autoAdjust="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11/22/2021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71344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80400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11/22/2021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57960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1998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37686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1967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97824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11/22/2021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6886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11/22/2021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291304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03008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99999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3556000" y="0"/>
            <a:ext cx="8636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Straight Connector 8"/>
          <p:cNvSpPr>
            <a:spLocks noChangeShapeType="1"/>
          </p:cNvSpPr>
          <p:nvPr/>
        </p:nvSpPr>
        <p:spPr bwMode="auto">
          <a:xfrm rot="16200000">
            <a:off x="127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sz="1800"/>
          </a:p>
        </p:txBody>
      </p:sp>
      <p:sp>
        <p:nvSpPr>
          <p:cNvPr id="12" name="Title 11"/>
          <p:cNvSpPr>
            <a:spLocks noGrp="1"/>
          </p:cNvSpPr>
          <p:nvPr>
            <p:ph type="ctrTitle"/>
          </p:nvPr>
        </p:nvSpPr>
        <p:spPr>
          <a:xfrm>
            <a:off x="4489157" y="533400"/>
            <a:ext cx="68072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4472589" y="3539864"/>
            <a:ext cx="6819704"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7828299" y="6557946"/>
            <a:ext cx="2669952" cy="226902"/>
          </a:xfrm>
        </p:spPr>
        <p:txBody>
          <a:bodyPr/>
          <a:lstStyle>
            <a:lvl1pPr>
              <a:defRPr lang="en-US" smtClean="0">
                <a:solidFill>
                  <a:srgbClr val="FFFFFF"/>
                </a:solidFill>
              </a:defRPr>
            </a:lvl1pPr>
            <a:extLst/>
          </a:lstStyle>
          <a:p>
            <a:fld id="{F0D760E8-2E8F-4C22-8FAE-ABDECA75D8DB}" type="datetimeFigureOut">
              <a:rPr lang="en-GB" smtClean="0"/>
              <a:t>22/11/2021</a:t>
            </a:fld>
            <a:endParaRPr lang="en-GB"/>
          </a:p>
        </p:txBody>
      </p:sp>
      <p:sp>
        <p:nvSpPr>
          <p:cNvPr id="18" name="Footer Placeholder 17"/>
          <p:cNvSpPr>
            <a:spLocks noGrp="1"/>
          </p:cNvSpPr>
          <p:nvPr>
            <p:ph type="ftr" sz="quarter" idx="11"/>
          </p:nvPr>
        </p:nvSpPr>
        <p:spPr>
          <a:xfrm>
            <a:off x="3759200" y="6557946"/>
            <a:ext cx="3903629" cy="228600"/>
          </a:xfrm>
        </p:spPr>
        <p:txBody>
          <a:bodyPr/>
          <a:lstStyle>
            <a:lvl1pPr>
              <a:defRPr lang="en-US" dirty="0">
                <a:solidFill>
                  <a:srgbClr val="FFFFFF"/>
                </a:solidFill>
              </a:defRPr>
            </a:lvl1pPr>
            <a:extLst/>
          </a:lstStyle>
          <a:p>
            <a:endParaRPr lang="en-GB"/>
          </a:p>
        </p:txBody>
      </p:sp>
      <p:sp>
        <p:nvSpPr>
          <p:cNvPr id="29" name="Slide Number Placeholder 28"/>
          <p:cNvSpPr>
            <a:spLocks noGrp="1"/>
          </p:cNvSpPr>
          <p:nvPr>
            <p:ph type="sldNum" sz="quarter" idx="12"/>
          </p:nvPr>
        </p:nvSpPr>
        <p:spPr>
          <a:xfrm>
            <a:off x="10507845" y="6556248"/>
            <a:ext cx="784448" cy="228600"/>
          </a:xfrm>
        </p:spPr>
        <p:txBody>
          <a:bodyPr/>
          <a:lstStyle>
            <a:lvl1pPr>
              <a:defRPr lang="en-US" smtClean="0">
                <a:solidFill>
                  <a:srgbClr val="FFFFFF"/>
                </a:solidFill>
              </a:defRPr>
            </a:lvl1pPr>
            <a:extLst/>
          </a:lstStyle>
          <a:p>
            <a:fld id="{290F3CF8-3306-4E0D-AE78-59F856C2EEFC}" type="slidenum">
              <a:rPr lang="en-GB" smtClean="0"/>
              <a:t>‹#›</a:t>
            </a:fld>
            <a:endParaRPr lang="en-GB"/>
          </a:p>
        </p:txBody>
      </p:sp>
    </p:spTree>
    <p:extLst>
      <p:ext uri="{BB962C8B-B14F-4D97-AF65-F5344CB8AC3E}">
        <p14:creationId xmlns:p14="http://schemas.microsoft.com/office/powerpoint/2010/main" val="8548999"/>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0D760E8-2E8F-4C22-8FAE-ABDECA75D8DB}"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0F3CF8-3306-4E0D-AE78-59F856C2EEFC}" type="slidenum">
              <a:rPr lang="en-GB" smtClean="0"/>
              <a:t>‹#›</a:t>
            </a:fld>
            <a:endParaRPr lang="en-GB"/>
          </a:p>
        </p:txBody>
      </p:sp>
    </p:spTree>
    <p:extLst>
      <p:ext uri="{BB962C8B-B14F-4D97-AF65-F5344CB8AC3E}">
        <p14:creationId xmlns:p14="http://schemas.microsoft.com/office/powerpoint/2010/main" val="14780773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422400" y="2821838"/>
            <a:ext cx="8340651"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422400" y="1905001"/>
            <a:ext cx="8340651"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298984" y="6556810"/>
            <a:ext cx="2669952" cy="226902"/>
          </a:xfrm>
        </p:spPr>
        <p:txBody>
          <a:bodyPr bIns="0" anchor="b"/>
          <a:lstStyle>
            <a:lvl1pPr>
              <a:defRPr>
                <a:solidFill>
                  <a:schemeClr val="tx2"/>
                </a:solidFill>
              </a:defRPr>
            </a:lvl1pPr>
            <a:extLst/>
          </a:lstStyle>
          <a:p>
            <a:fld id="{F0D760E8-2E8F-4C22-8FAE-ABDECA75D8DB}" type="datetimeFigureOut">
              <a:rPr lang="en-GB" smtClean="0"/>
              <a:t>22/11/2021</a:t>
            </a:fld>
            <a:endParaRPr lang="en-GB"/>
          </a:p>
        </p:txBody>
      </p:sp>
      <p:sp>
        <p:nvSpPr>
          <p:cNvPr id="5" name="Footer Placeholder 4"/>
          <p:cNvSpPr>
            <a:spLocks noGrp="1"/>
          </p:cNvSpPr>
          <p:nvPr>
            <p:ph type="ftr" sz="quarter" idx="11"/>
          </p:nvPr>
        </p:nvSpPr>
        <p:spPr>
          <a:xfrm>
            <a:off x="2313811" y="6556810"/>
            <a:ext cx="3860800" cy="228600"/>
          </a:xfrm>
        </p:spPr>
        <p:txBody>
          <a:bodyPr bIns="0" anchor="b"/>
          <a:lstStyle>
            <a:lvl1pPr>
              <a:defRPr>
                <a:solidFill>
                  <a:schemeClr val="tx2"/>
                </a:solidFill>
              </a:defRPr>
            </a:lvl1pPr>
            <a:extLst/>
          </a:lstStyle>
          <a:p>
            <a:endParaRPr lang="en-GB"/>
          </a:p>
        </p:txBody>
      </p:sp>
      <p:sp>
        <p:nvSpPr>
          <p:cNvPr id="6" name="Slide Number Placeholder 5"/>
          <p:cNvSpPr>
            <a:spLocks noGrp="1"/>
          </p:cNvSpPr>
          <p:nvPr>
            <p:ph type="sldNum" sz="quarter" idx="12"/>
          </p:nvPr>
        </p:nvSpPr>
        <p:spPr>
          <a:xfrm>
            <a:off x="8978603" y="6555112"/>
            <a:ext cx="784448" cy="228600"/>
          </a:xfrm>
        </p:spPr>
        <p:txBody>
          <a:bodyPr/>
          <a:lstStyle/>
          <a:p>
            <a:fld id="{290F3CF8-3306-4E0D-AE78-59F856C2EEFC}" type="slidenum">
              <a:rPr lang="en-GB" smtClean="0"/>
              <a:t>‹#›</a:t>
            </a:fld>
            <a:endParaRPr lang="en-GB"/>
          </a:p>
        </p:txBody>
      </p:sp>
    </p:spTree>
    <p:extLst>
      <p:ext uri="{BB962C8B-B14F-4D97-AF65-F5344CB8AC3E}">
        <p14:creationId xmlns:p14="http://schemas.microsoft.com/office/powerpoint/2010/main" val="4278543696"/>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20040"/>
            <a:ext cx="9656064"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600201"/>
            <a:ext cx="469392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571744" y="1600201"/>
            <a:ext cx="469392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0D760E8-2E8F-4C22-8FAE-ABDECA75D8DB}"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0F3CF8-3306-4E0D-AE78-59F856C2EEFC}" type="slidenum">
              <a:rPr lang="en-GB" smtClean="0"/>
              <a:t>‹#›</a:t>
            </a:fld>
            <a:endParaRPr lang="en-GB"/>
          </a:p>
        </p:txBody>
      </p:sp>
    </p:spTree>
    <p:extLst>
      <p:ext uri="{BB962C8B-B14F-4D97-AF65-F5344CB8AC3E}">
        <p14:creationId xmlns:p14="http://schemas.microsoft.com/office/powerpoint/2010/main" val="41132000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320040"/>
            <a:ext cx="9656064"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5867400"/>
            <a:ext cx="469392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5571744" y="5867400"/>
            <a:ext cx="469392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1711840"/>
            <a:ext cx="469392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5571744" y="1711840"/>
            <a:ext cx="469392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0D760E8-2E8F-4C22-8FAE-ABDECA75D8DB}" type="datetimeFigureOut">
              <a:rPr lang="en-GB" smtClean="0"/>
              <a:t>22/11/2021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0F3CF8-3306-4E0D-AE78-59F856C2EEFC}" type="slidenum">
              <a:rPr lang="en-GB" smtClean="0"/>
              <a:t>‹#›</a:t>
            </a:fld>
            <a:endParaRPr lang="en-GB"/>
          </a:p>
        </p:txBody>
      </p:sp>
    </p:spTree>
    <p:extLst>
      <p:ext uri="{BB962C8B-B14F-4D97-AF65-F5344CB8AC3E}">
        <p14:creationId xmlns:p14="http://schemas.microsoft.com/office/powerpoint/2010/main" val="23442458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320040"/>
            <a:ext cx="9656064"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F0D760E8-2E8F-4C22-8FAE-ABDECA75D8DB}" type="datetimeFigureOut">
              <a:rPr lang="en-GB" smtClean="0"/>
              <a:t>22/11/2021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0F3CF8-3306-4E0D-AE78-59F856C2EEFC}" type="slidenum">
              <a:rPr lang="en-GB" smtClean="0"/>
              <a:t>‹#›</a:t>
            </a:fld>
            <a:endParaRPr lang="en-GB"/>
          </a:p>
        </p:txBody>
      </p:sp>
    </p:spTree>
    <p:extLst>
      <p:ext uri="{BB962C8B-B14F-4D97-AF65-F5344CB8AC3E}">
        <p14:creationId xmlns:p14="http://schemas.microsoft.com/office/powerpoint/2010/main" val="21714802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F0D760E8-2E8F-4C22-8FAE-ABDECA75D8DB}" type="datetimeFigureOut">
              <a:rPr lang="en-GB" smtClean="0"/>
              <a:t>22/11/2021</a:t>
            </a:fld>
            <a:endParaRPr lang="en-GB"/>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GB"/>
          </a:p>
        </p:txBody>
      </p:sp>
      <p:sp>
        <p:nvSpPr>
          <p:cNvPr id="4" name="Slide Number Placeholder 3"/>
          <p:cNvSpPr>
            <a:spLocks noGrp="1"/>
          </p:cNvSpPr>
          <p:nvPr>
            <p:ph type="sldNum" sz="quarter" idx="12"/>
          </p:nvPr>
        </p:nvSpPr>
        <p:spPr/>
        <p:txBody>
          <a:bodyPr/>
          <a:lstStyle/>
          <a:p>
            <a:fld id="{290F3CF8-3306-4E0D-AE78-59F856C2EEFC}" type="slidenum">
              <a:rPr lang="en-GB" smtClean="0"/>
              <a:t>‹#›</a:t>
            </a:fld>
            <a:endParaRPr lang="en-GB"/>
          </a:p>
        </p:txBody>
      </p:sp>
    </p:spTree>
    <p:extLst>
      <p:ext uri="{BB962C8B-B14F-4D97-AF65-F5344CB8AC3E}">
        <p14:creationId xmlns:p14="http://schemas.microsoft.com/office/powerpoint/2010/main" val="22985507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786384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609600" y="1497416"/>
            <a:ext cx="786384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609600" y="2133600"/>
            <a:ext cx="9652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0D760E8-2E8F-4C22-8FAE-ABDECA75D8DB}"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0F3CF8-3306-4E0D-AE78-59F856C2EEFC}" type="slidenum">
              <a:rPr lang="en-GB" smtClean="0"/>
              <a:t>‹#›</a:t>
            </a:fld>
            <a:endParaRPr lang="en-GB"/>
          </a:p>
        </p:txBody>
      </p:sp>
    </p:spTree>
    <p:extLst>
      <p:ext uri="{BB962C8B-B14F-4D97-AF65-F5344CB8AC3E}">
        <p14:creationId xmlns:p14="http://schemas.microsoft.com/office/powerpoint/2010/main" val="17565799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797292" y="1004669"/>
            <a:ext cx="5759369"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9" name="Rectangle 8"/>
          <p:cNvSpPr/>
          <p:nvPr/>
        </p:nvSpPr>
        <p:spPr>
          <a:xfrm rot="21420000">
            <a:off x="795609" y="998817"/>
            <a:ext cx="5759369"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7185464" y="1143000"/>
            <a:ext cx="4572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7185464" y="3283634"/>
            <a:ext cx="4572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F0D760E8-2E8F-4C22-8FAE-ABDECA75D8DB}"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0F3CF8-3306-4E0D-AE78-59F856C2EEFC}" type="slidenum">
              <a:rPr lang="en-GB" smtClean="0"/>
              <a:t>‹#›</a:t>
            </a:fld>
            <a:endParaRPr lang="en-GB"/>
          </a:p>
        </p:txBody>
      </p:sp>
      <p:sp>
        <p:nvSpPr>
          <p:cNvPr id="10" name="Picture Placeholder 9"/>
          <p:cNvSpPr>
            <a:spLocks noGrp="1"/>
          </p:cNvSpPr>
          <p:nvPr>
            <p:ph type="pic" idx="1"/>
          </p:nvPr>
        </p:nvSpPr>
        <p:spPr>
          <a:xfrm>
            <a:off x="884909" y="1041002"/>
            <a:ext cx="560832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extLst>
      <p:ext uri="{BB962C8B-B14F-4D97-AF65-F5344CB8AC3E}">
        <p14:creationId xmlns:p14="http://schemas.microsoft.com/office/powerpoint/2010/main" val="3777827904"/>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0D760E8-2E8F-4C22-8FAE-ABDECA75D8DB}"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0F3CF8-3306-4E0D-AE78-59F856C2EEFC}" type="slidenum">
              <a:rPr lang="en-GB" smtClean="0"/>
              <a:t>‹#›</a:t>
            </a:fld>
            <a:endParaRPr lang="en-GB"/>
          </a:p>
        </p:txBody>
      </p:sp>
    </p:spTree>
    <p:extLst>
      <p:ext uri="{BB962C8B-B14F-4D97-AF65-F5344CB8AC3E}">
        <p14:creationId xmlns:p14="http://schemas.microsoft.com/office/powerpoint/2010/main" val="15789164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37600" y="274956"/>
            <a:ext cx="2032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609600" y="274643"/>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5657088" y="6557946"/>
            <a:ext cx="2669952" cy="226902"/>
          </a:xfrm>
        </p:spPr>
        <p:txBody>
          <a:bodyPr/>
          <a:lstStyle/>
          <a:p>
            <a:fld id="{F0D760E8-2E8F-4C22-8FAE-ABDECA75D8DB}" type="datetimeFigureOut">
              <a:rPr lang="en-GB" smtClean="0"/>
              <a:t>22/11/2021</a:t>
            </a:fld>
            <a:endParaRPr lang="en-GB"/>
          </a:p>
        </p:txBody>
      </p:sp>
      <p:sp>
        <p:nvSpPr>
          <p:cNvPr id="5" name="Footer Placeholder 4"/>
          <p:cNvSpPr>
            <a:spLocks noGrp="1"/>
          </p:cNvSpPr>
          <p:nvPr>
            <p:ph type="ftr" sz="quarter" idx="11"/>
          </p:nvPr>
        </p:nvSpPr>
        <p:spPr>
          <a:xfrm>
            <a:off x="609600" y="6556248"/>
            <a:ext cx="4876800" cy="228600"/>
          </a:xfrm>
        </p:spPr>
        <p:txBody>
          <a:bodyPr/>
          <a:lstStyle/>
          <a:p>
            <a:endParaRPr lang="en-GB"/>
          </a:p>
        </p:txBody>
      </p:sp>
      <p:sp>
        <p:nvSpPr>
          <p:cNvPr id="6" name="Slide Number Placeholder 5"/>
          <p:cNvSpPr>
            <a:spLocks noGrp="1"/>
          </p:cNvSpPr>
          <p:nvPr>
            <p:ph type="sldNum" sz="quarter" idx="12"/>
          </p:nvPr>
        </p:nvSpPr>
        <p:spPr>
          <a:xfrm>
            <a:off x="8339328" y="6553200"/>
            <a:ext cx="784448" cy="228600"/>
          </a:xfrm>
        </p:spPr>
        <p:txBody>
          <a:bodyPr/>
          <a:lstStyle>
            <a:lvl1pPr>
              <a:defRPr>
                <a:solidFill>
                  <a:schemeClr val="tx2"/>
                </a:solidFill>
              </a:defRPr>
            </a:lvl1pPr>
            <a:extLst/>
          </a:lstStyle>
          <a:p>
            <a:fld id="{290F3CF8-3306-4E0D-AE78-59F856C2EEFC}" type="slidenum">
              <a:rPr lang="en-GB" smtClean="0"/>
              <a:t>‹#›</a:t>
            </a:fld>
            <a:endParaRPr lang="en-GB"/>
          </a:p>
        </p:txBody>
      </p:sp>
    </p:spTree>
    <p:extLst>
      <p:ext uri="{BB962C8B-B14F-4D97-AF65-F5344CB8AC3E}">
        <p14:creationId xmlns:p14="http://schemas.microsoft.com/office/powerpoint/2010/main" val="19358901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11/22/2021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789548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11/22/2021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509554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11/22/2021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184933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47195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263793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06898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701283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11/22/2021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364573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11/22/2021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53907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814890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11/22/2021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057233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1" y="2647950"/>
            <a:ext cx="4762500"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Freeform 7"/>
          <p:cNvSpPr/>
          <p:nvPr/>
        </p:nvSpPr>
        <p:spPr>
          <a:xfrm>
            <a:off x="-3173" y="-925"/>
            <a:ext cx="12195173"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ctrTitle"/>
          </p:nvPr>
        </p:nvSpPr>
        <p:spPr>
          <a:xfrm rot="19140000">
            <a:off x="1089484" y="1730403"/>
            <a:ext cx="7531497"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616370" y="2470926"/>
            <a:ext cx="8681508"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8691A90A-3F3F-4CAA-BA96-ED8C3040A261}"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77E125-9C09-4EB7-9836-86F4E10A7B23}" type="slidenum">
              <a:rPr lang="en-GB" smtClean="0"/>
              <a:t>‹#›</a:t>
            </a:fld>
            <a:endParaRPr lang="en-GB"/>
          </a:p>
        </p:txBody>
      </p:sp>
    </p:spTree>
    <p:extLst>
      <p:ext uri="{BB962C8B-B14F-4D97-AF65-F5344CB8AC3E}">
        <p14:creationId xmlns:p14="http://schemas.microsoft.com/office/powerpoint/2010/main" val="107137245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91A90A-3F3F-4CAA-BA96-ED8C3040A261}"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77E125-9C09-4EB7-9836-86F4E10A7B23}" type="slidenum">
              <a:rPr lang="en-GB" smtClean="0"/>
              <a:t>‹#›</a:t>
            </a:fld>
            <a:endParaRPr lang="en-GB"/>
          </a:p>
        </p:txBody>
      </p:sp>
    </p:spTree>
    <p:extLst>
      <p:ext uri="{BB962C8B-B14F-4D97-AF65-F5344CB8AC3E}">
        <p14:creationId xmlns:p14="http://schemas.microsoft.com/office/powerpoint/2010/main" val="1777476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3173" y="-925"/>
            <a:ext cx="12195173"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Right Triangle 6"/>
          <p:cNvSpPr/>
          <p:nvPr/>
        </p:nvSpPr>
        <p:spPr>
          <a:xfrm>
            <a:off x="1" y="2647950"/>
            <a:ext cx="4762500"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rot="19140000">
            <a:off x="1092532" y="1726738"/>
            <a:ext cx="7534656"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621536" y="2468304"/>
            <a:ext cx="8680704"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8691A90A-3F3F-4CAA-BA96-ED8C3040A261}"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77E125-9C09-4EB7-9836-86F4E10A7B23}" type="slidenum">
              <a:rPr lang="en-GB" smtClean="0"/>
              <a:t>‹#›</a:t>
            </a:fld>
            <a:endParaRPr lang="en-GB"/>
          </a:p>
        </p:txBody>
      </p:sp>
    </p:spTree>
    <p:extLst>
      <p:ext uri="{BB962C8B-B14F-4D97-AF65-F5344CB8AC3E}">
        <p14:creationId xmlns:p14="http://schemas.microsoft.com/office/powerpoint/2010/main" val="9220617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097280" y="1097280"/>
            <a:ext cx="42672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6688" y="1097280"/>
            <a:ext cx="42672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91A90A-3F3F-4CAA-BA96-ED8C3040A261}"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77E125-9C09-4EB7-9836-86F4E10A7B23}"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47519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97280" y="1097280"/>
            <a:ext cx="42672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1092200" y="1701848"/>
            <a:ext cx="42672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6688" y="1097280"/>
            <a:ext cx="42672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6266688" y="1701848"/>
            <a:ext cx="42672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91A90A-3F3F-4CAA-BA96-ED8C3040A261}" type="datetimeFigureOut">
              <a:rPr lang="en-GB" smtClean="0"/>
              <a:t>22/11/2021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377E125-9C09-4EB7-9836-86F4E10A7B23}" type="slidenum">
              <a:rPr lang="en-GB" smtClean="0"/>
              <a:t>‹#›</a:t>
            </a:fld>
            <a:endParaRPr lang="en-GB"/>
          </a:p>
        </p:txBody>
      </p:sp>
    </p:spTree>
    <p:extLst>
      <p:ext uri="{BB962C8B-B14F-4D97-AF65-F5344CB8AC3E}">
        <p14:creationId xmlns:p14="http://schemas.microsoft.com/office/powerpoint/2010/main" val="356111594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691A90A-3F3F-4CAA-BA96-ED8C3040A261}" type="datetimeFigureOut">
              <a:rPr lang="en-GB" smtClean="0"/>
              <a:t>22/11/2021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377E125-9C09-4EB7-9836-86F4E10A7B23}" type="slidenum">
              <a:rPr lang="en-GB" smtClean="0"/>
              <a:t>‹#›</a:t>
            </a:fld>
            <a:endParaRPr lang="en-GB"/>
          </a:p>
        </p:txBody>
      </p:sp>
    </p:spTree>
    <p:extLst>
      <p:ext uri="{BB962C8B-B14F-4D97-AF65-F5344CB8AC3E}">
        <p14:creationId xmlns:p14="http://schemas.microsoft.com/office/powerpoint/2010/main" val="300314140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91A90A-3F3F-4CAA-BA96-ED8C3040A261}" type="datetimeFigureOut">
              <a:rPr lang="en-GB" smtClean="0"/>
              <a:t>22/11/2021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377E125-9C09-4EB7-9836-86F4E10A7B23}" type="slidenum">
              <a:rPr lang="en-GB" smtClean="0"/>
              <a:t>‹#›</a:t>
            </a:fld>
            <a:endParaRPr lang="en-GB"/>
          </a:p>
        </p:txBody>
      </p:sp>
    </p:spTree>
    <p:extLst>
      <p:ext uri="{BB962C8B-B14F-4D97-AF65-F5344CB8AC3E}">
        <p14:creationId xmlns:p14="http://schemas.microsoft.com/office/powerpoint/2010/main" val="32556809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1" y="2647950"/>
            <a:ext cx="4762500"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8" name="Right Triangle 17"/>
          <p:cNvSpPr/>
          <p:nvPr/>
        </p:nvSpPr>
        <p:spPr>
          <a:xfrm rot="5400000">
            <a:off x="1720852" y="-1720850"/>
            <a:ext cx="6858000" cy="10299704"/>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1046573" y="1576104"/>
            <a:ext cx="694944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6332737" y="2618913"/>
            <a:ext cx="507703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730605" y="2253385"/>
            <a:ext cx="7726347"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8691A90A-3F3F-4CAA-BA96-ED8C3040A261}" type="datetimeFigureOut">
              <a:rPr lang="en-GB" smtClean="0"/>
              <a:t>22/11/2021</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5377E125-9C09-4EB7-9836-86F4E10A7B23}" type="slidenum">
              <a:rPr lang="en-GB" smtClean="0"/>
              <a:t>‹#›</a:t>
            </a:fld>
            <a:endParaRPr lang="en-GB"/>
          </a:p>
        </p:txBody>
      </p:sp>
    </p:spTree>
    <p:extLst>
      <p:ext uri="{BB962C8B-B14F-4D97-AF65-F5344CB8AC3E}">
        <p14:creationId xmlns:p14="http://schemas.microsoft.com/office/powerpoint/2010/main" val="27882620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705101" y="0"/>
            <a:ext cx="9486900"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1" y="2647950"/>
            <a:ext cx="4762500"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Freeform 9"/>
          <p:cNvSpPr/>
          <p:nvPr/>
        </p:nvSpPr>
        <p:spPr>
          <a:xfrm>
            <a:off x="1" y="5048250"/>
            <a:ext cx="4762500"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rot="19140000">
            <a:off x="894929" y="1717501"/>
            <a:ext cx="73152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524639" y="2180529"/>
            <a:ext cx="8128727"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91A90A-3F3F-4CAA-BA96-ED8C3040A261}"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77E125-9C09-4EB7-9836-86F4E10A7B23}" type="slidenum">
              <a:rPr lang="en-GB" smtClean="0"/>
              <a:t>‹#›</a:t>
            </a:fld>
            <a:endParaRPr lang="en-GB"/>
          </a:p>
        </p:txBody>
      </p:sp>
    </p:spTree>
    <p:extLst>
      <p:ext uri="{BB962C8B-B14F-4D97-AF65-F5344CB8AC3E}">
        <p14:creationId xmlns:p14="http://schemas.microsoft.com/office/powerpoint/2010/main" val="347655106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91A90A-3F3F-4CAA-BA96-ED8C3040A261}"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77E125-9C09-4EB7-9836-86F4E10A7B23}" type="slidenum">
              <a:rPr lang="en-GB" smtClean="0"/>
              <a:t>‹#›</a:t>
            </a:fld>
            <a:endParaRPr lang="en-GB"/>
          </a:p>
        </p:txBody>
      </p:sp>
    </p:spTree>
    <p:extLst>
      <p:ext uri="{BB962C8B-B14F-4D97-AF65-F5344CB8AC3E}">
        <p14:creationId xmlns:p14="http://schemas.microsoft.com/office/powerpoint/2010/main" val="36789974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09600" y="274639"/>
            <a:ext cx="80264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91A90A-3F3F-4CAA-BA96-ED8C3040A261}"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77E125-9C09-4EB7-9836-86F4E10A7B23}" type="slidenum">
              <a:rPr lang="en-GB" smtClean="0"/>
              <a:t>‹#›</a:t>
            </a:fld>
            <a:endParaRPr lang="en-GB"/>
          </a:p>
        </p:txBody>
      </p:sp>
    </p:spTree>
    <p:extLst>
      <p:ext uri="{BB962C8B-B14F-4D97-AF65-F5344CB8AC3E}">
        <p14:creationId xmlns:p14="http://schemas.microsoft.com/office/powerpoint/2010/main" val="2569406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11/22/2021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132156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10871200" y="0"/>
            <a:ext cx="13208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 name="Title Placeholder 2"/>
          <p:cNvSpPr>
            <a:spLocks noGrp="1"/>
          </p:cNvSpPr>
          <p:nvPr>
            <p:ph type="title"/>
          </p:nvPr>
        </p:nvSpPr>
        <p:spPr>
          <a:xfrm>
            <a:off x="609600" y="320040"/>
            <a:ext cx="9652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609600" y="1609416"/>
            <a:ext cx="9652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5661248" y="6557946"/>
            <a:ext cx="2669952" cy="226902"/>
          </a:xfrm>
          <a:prstGeom prst="rect">
            <a:avLst/>
          </a:prstGeom>
        </p:spPr>
        <p:txBody>
          <a:bodyPr vert="horz" tIns="0" bIns="0" anchor="b"/>
          <a:lstStyle>
            <a:lvl1pPr algn="l" eaLnBrk="1" latinLnBrk="0" hangingPunct="1">
              <a:defRPr kumimoji="0" sz="1000">
                <a:solidFill>
                  <a:schemeClr val="tx2"/>
                </a:solidFill>
              </a:defRPr>
            </a:lvl1pPr>
            <a:extLst/>
          </a:lstStyle>
          <a:p>
            <a:fld id="{F0D760E8-2E8F-4C22-8FAE-ABDECA75D8DB}" type="datetimeFigureOut">
              <a:rPr lang="en-GB" smtClean="0"/>
              <a:t>22/11/2021</a:t>
            </a:fld>
            <a:endParaRPr lang="en-GB"/>
          </a:p>
        </p:txBody>
      </p:sp>
      <p:sp>
        <p:nvSpPr>
          <p:cNvPr id="4" name="Footer Placeholder 3"/>
          <p:cNvSpPr>
            <a:spLocks noGrp="1"/>
          </p:cNvSpPr>
          <p:nvPr>
            <p:ph type="ftr" sz="quarter" idx="3"/>
          </p:nvPr>
        </p:nvSpPr>
        <p:spPr>
          <a:xfrm>
            <a:off x="609600" y="6557946"/>
            <a:ext cx="48768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GB"/>
          </a:p>
        </p:txBody>
      </p:sp>
      <p:sp>
        <p:nvSpPr>
          <p:cNvPr id="16" name="Slide Number Placeholder 15"/>
          <p:cNvSpPr>
            <a:spLocks noGrp="1"/>
          </p:cNvSpPr>
          <p:nvPr>
            <p:ph type="sldNum" sz="quarter" idx="4"/>
          </p:nvPr>
        </p:nvSpPr>
        <p:spPr>
          <a:xfrm>
            <a:off x="8335264" y="6556248"/>
            <a:ext cx="784448"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290F3CF8-3306-4E0D-AE78-59F856C2EEFC}" type="slidenum">
              <a:rPr lang="en-GB" smtClean="0"/>
              <a:t>‹#›</a:t>
            </a:fld>
            <a:endParaRPr lang="en-GB"/>
          </a:p>
        </p:txBody>
      </p:sp>
    </p:spTree>
    <p:extLst>
      <p:ext uri="{BB962C8B-B14F-4D97-AF65-F5344CB8AC3E}">
        <p14:creationId xmlns:p14="http://schemas.microsoft.com/office/powerpoint/2010/main" val="23372003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11/22/2021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4539488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3175" y="5050633"/>
            <a:ext cx="4765676"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Freeform 7"/>
          <p:cNvSpPr/>
          <p:nvPr/>
        </p:nvSpPr>
        <p:spPr>
          <a:xfrm>
            <a:off x="-3173" y="5051293"/>
            <a:ext cx="12195173"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1097280" y="365760"/>
            <a:ext cx="1002792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097280" y="1100629"/>
            <a:ext cx="1002792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68224" y="5870448"/>
            <a:ext cx="2901696" cy="201168"/>
          </a:xfrm>
          <a:prstGeom prst="rect">
            <a:avLst/>
          </a:prstGeom>
        </p:spPr>
        <p:txBody>
          <a:bodyPr vert="horz" lIns="91440" tIns="45720" rIns="91440" bIns="45720" rtlCol="0" anchor="ctr"/>
          <a:lstStyle>
            <a:lvl1pPr algn="l">
              <a:defRPr sz="1200">
                <a:solidFill>
                  <a:srgbClr val="FFFFFF"/>
                </a:solidFill>
              </a:defRPr>
            </a:lvl1pPr>
          </a:lstStyle>
          <a:p>
            <a:fld id="{8691A90A-3F3F-4CAA-BA96-ED8C3040A261}" type="datetimeFigureOut">
              <a:rPr lang="en-GB" smtClean="0"/>
              <a:t>22/11/2021</a:t>
            </a:fld>
            <a:endParaRPr lang="en-GB"/>
          </a:p>
        </p:txBody>
      </p:sp>
      <p:sp>
        <p:nvSpPr>
          <p:cNvPr id="5" name="Footer Placeholder 4"/>
          <p:cNvSpPr>
            <a:spLocks noGrp="1"/>
          </p:cNvSpPr>
          <p:nvPr>
            <p:ph type="ftr" sz="quarter" idx="3"/>
          </p:nvPr>
        </p:nvSpPr>
        <p:spPr>
          <a:xfrm>
            <a:off x="4690019" y="6285122"/>
            <a:ext cx="62992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11201384" y="6170822"/>
            <a:ext cx="67056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5377E125-9C09-4EB7-9836-86F4E10A7B23}" type="slidenum">
              <a:rPr lang="en-GB" smtClean="0"/>
              <a:t>‹#›</a:t>
            </a:fld>
            <a:endParaRPr lang="en-GB"/>
          </a:p>
        </p:txBody>
      </p:sp>
    </p:spTree>
    <p:extLst>
      <p:ext uri="{BB962C8B-B14F-4D97-AF65-F5344CB8AC3E}">
        <p14:creationId xmlns:p14="http://schemas.microsoft.com/office/powerpoint/2010/main" val="26866240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F73848-91FE-4D29-B0DC-BFC408416682}"/>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839"/>
            <a:ext cx="12191980" cy="6858000"/>
          </a:xfrm>
          <a:prstGeom prst="rect">
            <a:avLst/>
          </a:prstGeom>
        </p:spPr>
      </p:pic>
      <p:sp>
        <p:nvSpPr>
          <p:cNvPr id="89" name="Rectangle 8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91" name="Rectangle 9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Coaching Culture </a:t>
            </a:r>
          </a:p>
        </p:txBody>
      </p:sp>
      <p:sp>
        <p:nvSpPr>
          <p:cNvPr id="5" name="Subtitle 4">
            <a:extLst>
              <a:ext uri="{FF2B5EF4-FFF2-40B4-BE49-F238E27FC236}">
                <a16:creationId xmlns:a16="http://schemas.microsoft.com/office/drawing/2014/main" id="{AD6BF04C-C93A-41C8-AF45-2F6995226CA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2696815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FA12B8-9DEE-4ECF-A8B8-255B78B00A55}"/>
              </a:ext>
            </a:extLst>
          </p:cNvPr>
          <p:cNvSpPr>
            <a:spLocks noGrp="1"/>
          </p:cNvSpPr>
          <p:nvPr>
            <p:ph idx="1"/>
          </p:nvPr>
        </p:nvSpPr>
        <p:spPr>
          <a:xfrm>
            <a:off x="1919536" y="836712"/>
            <a:ext cx="7239000" cy="4846320"/>
          </a:xfrm>
        </p:spPr>
        <p:txBody>
          <a:bodyPr>
            <a:noAutofit/>
          </a:bodyPr>
          <a:lstStyle/>
          <a:p>
            <a:r>
              <a:rPr lang="en-GB" sz="3200" dirty="0"/>
              <a:t>Whether as a one-to-one focused and bespoke relationship or within a group context, coaching is often perceived as the single most effective development intervention that a staff member in the NHS can access.(NHS Leadership academy - https://eoe.leadershipacademy.nhs.uk/development-support/coaching-and-mentoring/)</a:t>
            </a:r>
          </a:p>
          <a:p>
            <a:endParaRPr lang="en-GB" sz="3200" dirty="0"/>
          </a:p>
        </p:txBody>
      </p:sp>
    </p:spTree>
    <p:extLst>
      <p:ext uri="{BB962C8B-B14F-4D97-AF65-F5344CB8AC3E}">
        <p14:creationId xmlns:p14="http://schemas.microsoft.com/office/powerpoint/2010/main" val="2784318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What is coaching?</a:t>
            </a:r>
          </a:p>
        </p:txBody>
      </p:sp>
      <p:sp>
        <p:nvSpPr>
          <p:cNvPr id="3" name="Content Placeholder 2"/>
          <p:cNvSpPr>
            <a:spLocks noGrp="1"/>
          </p:cNvSpPr>
          <p:nvPr>
            <p:ph idx="1"/>
          </p:nvPr>
        </p:nvSpPr>
        <p:spPr/>
        <p:txBody>
          <a:bodyPr/>
          <a:lstStyle/>
          <a:p>
            <a:pPr marL="0" indent="0">
              <a:buNone/>
            </a:pPr>
            <a:r>
              <a:rPr lang="en-GB" dirty="0"/>
              <a:t>Coaching is a way of having conversations with someone else that are safe, supportive</a:t>
            </a:r>
          </a:p>
          <a:p>
            <a:pPr marL="0" indent="0">
              <a:buNone/>
            </a:pPr>
            <a:r>
              <a:rPr lang="en-GB" dirty="0"/>
              <a:t>and challenging. It can be a thought-provoking and creative process and will help you to</a:t>
            </a:r>
          </a:p>
          <a:p>
            <a:pPr marL="0" indent="0">
              <a:buNone/>
            </a:pPr>
            <a:r>
              <a:rPr lang="en-GB" dirty="0"/>
              <a:t>maximise your personal and professional potential. </a:t>
            </a:r>
          </a:p>
        </p:txBody>
      </p:sp>
    </p:spTree>
    <p:extLst>
      <p:ext uri="{BB962C8B-B14F-4D97-AF65-F5344CB8AC3E}">
        <p14:creationId xmlns:p14="http://schemas.microsoft.com/office/powerpoint/2010/main" val="1851292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Benefits of coaching:</a:t>
            </a:r>
          </a:p>
        </p:txBody>
      </p:sp>
      <p:sp>
        <p:nvSpPr>
          <p:cNvPr id="3" name="Content Placeholder 2"/>
          <p:cNvSpPr>
            <a:spLocks noGrp="1"/>
          </p:cNvSpPr>
          <p:nvPr>
            <p:ph idx="1"/>
          </p:nvPr>
        </p:nvSpPr>
        <p:spPr/>
        <p:txBody>
          <a:bodyPr>
            <a:normAutofit/>
          </a:bodyPr>
          <a:lstStyle/>
          <a:p>
            <a:r>
              <a:rPr lang="en-GB" dirty="0"/>
              <a:t>Better engagement and performance</a:t>
            </a:r>
          </a:p>
          <a:p>
            <a:r>
              <a:rPr lang="en-GB" dirty="0"/>
              <a:t>Organizational effectiveness</a:t>
            </a:r>
          </a:p>
          <a:p>
            <a:r>
              <a:rPr lang="en-GB" dirty="0"/>
              <a:t>Improved sense of direction and focus</a:t>
            </a:r>
          </a:p>
          <a:p>
            <a:r>
              <a:rPr lang="en-GB" dirty="0"/>
              <a:t>Increased knowledge of self and self-awareness</a:t>
            </a:r>
          </a:p>
          <a:p>
            <a:r>
              <a:rPr lang="en-GB" dirty="0"/>
              <a:t>Enhanced ability to relate to and influence others</a:t>
            </a:r>
          </a:p>
          <a:p>
            <a:r>
              <a:rPr lang="en-GB" dirty="0"/>
              <a:t>Stronger motivation</a:t>
            </a:r>
          </a:p>
          <a:p>
            <a:r>
              <a:rPr lang="en-GB" dirty="0"/>
              <a:t>Improved performance effectiveness</a:t>
            </a:r>
          </a:p>
          <a:p>
            <a:r>
              <a:rPr lang="en-GB" dirty="0"/>
              <a:t>Increased resourcefulness</a:t>
            </a:r>
          </a:p>
          <a:p>
            <a:r>
              <a:rPr lang="en-GB" dirty="0"/>
              <a:t>More confidence</a:t>
            </a:r>
          </a:p>
        </p:txBody>
      </p:sp>
    </p:spTree>
    <p:extLst>
      <p:ext uri="{BB962C8B-B14F-4D97-AF65-F5344CB8AC3E}">
        <p14:creationId xmlns:p14="http://schemas.microsoft.com/office/powerpoint/2010/main" val="765081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Central to the philosophy of coaching is a belief in the potential of the person being coached to improve their performance and develop their own solutions. While the coach need not be a technical expert in aspects of your work, they must have credibility in order to build an effective partnership with you.</a:t>
            </a:r>
          </a:p>
        </p:txBody>
      </p:sp>
    </p:spTree>
    <p:extLst>
      <p:ext uri="{BB962C8B-B14F-4D97-AF65-F5344CB8AC3E}">
        <p14:creationId xmlns:p14="http://schemas.microsoft.com/office/powerpoint/2010/main" val="1793743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What is the structure</a:t>
            </a:r>
            <a:br>
              <a:rPr lang="en-GB" dirty="0"/>
            </a:br>
            <a:r>
              <a:rPr lang="en-GB" dirty="0"/>
              <a:t>of a coaching session?</a:t>
            </a:r>
          </a:p>
        </p:txBody>
      </p:sp>
      <p:sp>
        <p:nvSpPr>
          <p:cNvPr id="3" name="Content Placeholder 2"/>
          <p:cNvSpPr>
            <a:spLocks noGrp="1"/>
          </p:cNvSpPr>
          <p:nvPr>
            <p:ph idx="1"/>
          </p:nvPr>
        </p:nvSpPr>
        <p:spPr/>
        <p:txBody>
          <a:bodyPr>
            <a:normAutofit/>
          </a:bodyPr>
          <a:lstStyle/>
          <a:p>
            <a:r>
              <a:rPr lang="en-GB" dirty="0"/>
              <a:t>A skilled coach will use a combination of questioning, listening, observation and feedback to create a conversation with you that is rich in insight and learning.</a:t>
            </a:r>
          </a:p>
          <a:p>
            <a:r>
              <a:rPr lang="en-GB" dirty="0"/>
              <a:t>They will encourage you as you do what you need to do to move things forward.</a:t>
            </a:r>
          </a:p>
          <a:p>
            <a:r>
              <a:rPr lang="en-GB" dirty="0"/>
              <a:t>Coaching usually lasts for a defined period and focuses on specific work related skills and goals. </a:t>
            </a:r>
          </a:p>
          <a:p>
            <a:r>
              <a:rPr lang="en-GB" dirty="0"/>
              <a:t>Goals will be set at the start of the coaching relationship, in a way that works for you to give focus. </a:t>
            </a:r>
          </a:p>
          <a:p>
            <a:r>
              <a:rPr lang="en-GB" dirty="0"/>
              <a:t>At the end of the relationship, you will evaluate these goals together.</a:t>
            </a:r>
          </a:p>
        </p:txBody>
      </p:sp>
    </p:spTree>
    <p:extLst>
      <p:ext uri="{BB962C8B-B14F-4D97-AF65-F5344CB8AC3E}">
        <p14:creationId xmlns:p14="http://schemas.microsoft.com/office/powerpoint/2010/main" val="2075390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0D1EA-9692-4D01-88E0-683F612B07C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F2C4DB-E0D6-46B2-8C88-8A7BE224FC5A}"/>
              </a:ext>
            </a:extLst>
          </p:cNvPr>
          <p:cNvSpPr>
            <a:spLocks noGrp="1"/>
          </p:cNvSpPr>
          <p:nvPr>
            <p:ph idx="1"/>
          </p:nvPr>
        </p:nvSpPr>
        <p:spPr/>
        <p:txBody>
          <a:bodyPr>
            <a:normAutofit fontScale="92500" lnSpcReduction="10000"/>
          </a:bodyPr>
          <a:lstStyle/>
          <a:p>
            <a:pPr marL="0" indent="0">
              <a:buNone/>
            </a:pPr>
            <a:r>
              <a:rPr lang="en-GB" b="0" i="0" dirty="0">
                <a:solidFill>
                  <a:srgbClr val="000000"/>
                </a:solidFill>
                <a:effectLst/>
                <a:latin typeface="Times New Roman" panose="02020603050405020304" pitchFamily="18" charset="0"/>
              </a:rPr>
              <a:t>Back in the 1990s it was clear that the autocratic leader was facing extinction. This was as true for leaders of families as for leaders of teams and of businesses. </a:t>
            </a:r>
          </a:p>
          <a:p>
            <a:endParaRPr lang="en-GB" b="0" i="0" dirty="0">
              <a:solidFill>
                <a:srgbClr val="000000"/>
              </a:solidFill>
              <a:effectLst/>
              <a:latin typeface="Times New Roman" panose="02020603050405020304" pitchFamily="18" charset="0"/>
            </a:endParaRPr>
          </a:p>
          <a:p>
            <a:pPr marL="0" indent="0">
              <a:buNone/>
            </a:pPr>
            <a:r>
              <a:rPr lang="en-GB" b="0" i="0" dirty="0">
                <a:solidFill>
                  <a:srgbClr val="000000"/>
                </a:solidFill>
                <a:effectLst/>
                <a:latin typeface="Times New Roman" panose="02020603050405020304" pitchFamily="18" charset="0"/>
              </a:rPr>
              <a:t>Now it is even clearer that a new breed of leader is called for: a breed with a broader repertoire of management styles – sometimes ‘hands-on’ and sometimes ‘hands-off’, as suits the occasion. (Landsburg 2015, pg2)</a:t>
            </a:r>
            <a:br>
              <a:rPr lang="en-GB" dirty="0"/>
            </a:br>
            <a:br>
              <a:rPr lang="en-GB" dirty="0"/>
            </a:br>
            <a:r>
              <a:rPr lang="en-GB" b="0" i="0" dirty="0">
                <a:solidFill>
                  <a:srgbClr val="000000"/>
                </a:solidFill>
                <a:effectLst/>
                <a:latin typeface="Times New Roman" panose="02020603050405020304" pitchFamily="18" charset="0"/>
              </a:rPr>
              <a:t>MLA 8th Edition (Modern Language Assoc.)</a:t>
            </a:r>
            <a:br>
              <a:rPr lang="en-GB" dirty="0"/>
            </a:br>
            <a:r>
              <a:rPr lang="en-GB" b="0" i="0" dirty="0">
                <a:solidFill>
                  <a:srgbClr val="000000"/>
                </a:solidFill>
                <a:effectLst/>
                <a:latin typeface="Times New Roman" panose="02020603050405020304" pitchFamily="18" charset="0"/>
              </a:rPr>
              <a:t>Landsberg, Max. The Tao of Coaching : Boost Your Effectiveness at Work by Inspiring and Developing Those Around You. Profile Books, 2015.</a:t>
            </a:r>
            <a:br>
              <a:rPr lang="en-GB" dirty="0"/>
            </a:br>
            <a:br>
              <a:rPr lang="en-GB" dirty="0"/>
            </a:br>
            <a:endParaRPr lang="en-GB" dirty="0"/>
          </a:p>
        </p:txBody>
      </p:sp>
    </p:spTree>
    <p:extLst>
      <p:ext uri="{BB962C8B-B14F-4D97-AF65-F5344CB8AC3E}">
        <p14:creationId xmlns:p14="http://schemas.microsoft.com/office/powerpoint/2010/main" val="3132805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Divided Manager………</a:t>
            </a:r>
          </a:p>
        </p:txBody>
      </p:sp>
      <p:pic>
        <p:nvPicPr>
          <p:cNvPr id="4" name="Content Placeholder 3"/>
          <p:cNvPicPr>
            <a:picLocks noGrp="1" noChangeAspect="1"/>
          </p:cNvPicPr>
          <p:nvPr>
            <p:ph idx="1"/>
          </p:nvPr>
        </p:nvPicPr>
        <p:blipFill>
          <a:blip r:embed="rId2"/>
          <a:stretch>
            <a:fillRect/>
          </a:stretch>
        </p:blipFill>
        <p:spPr>
          <a:xfrm>
            <a:off x="2390505" y="2084832"/>
            <a:ext cx="6987317" cy="5100741"/>
          </a:xfrm>
          <a:prstGeom prst="rect">
            <a:avLst/>
          </a:prstGeom>
        </p:spPr>
      </p:pic>
    </p:spTree>
    <p:extLst>
      <p:ext uri="{BB962C8B-B14F-4D97-AF65-F5344CB8AC3E}">
        <p14:creationId xmlns:p14="http://schemas.microsoft.com/office/powerpoint/2010/main" val="1904536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1D30C-2FC2-4262-A8DF-88A75E96B73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FFF0877-4BE7-4579-A1DC-F60CA8A61A65}"/>
              </a:ext>
            </a:extLst>
          </p:cNvPr>
          <p:cNvSpPr>
            <a:spLocks noGrp="1"/>
          </p:cNvSpPr>
          <p:nvPr>
            <p:ph idx="1"/>
          </p:nvPr>
        </p:nvSpPr>
        <p:spPr/>
        <p:txBody>
          <a:bodyPr>
            <a:normAutofit/>
          </a:bodyPr>
          <a:lstStyle/>
          <a:p>
            <a:r>
              <a:rPr lang="en-GB" sz="2800" dirty="0"/>
              <a:t>“in a crisis . . . we call for someone with answers, decision, strength, and a map of the future, someone who knows where we ought to be going—in short someone who can make hard problems simple. . . . Instead of looking for saviours, we should be calling for leadership that will challenge us to face problems for which there are no simple, painless solutions—problems that require us to learn new ways” (</a:t>
            </a:r>
            <a:r>
              <a:rPr lang="en-GB" sz="2800" dirty="0" err="1"/>
              <a:t>Fullen</a:t>
            </a:r>
            <a:r>
              <a:rPr lang="en-GB" sz="2800" dirty="0"/>
              <a:t> p21 2001)</a:t>
            </a:r>
          </a:p>
        </p:txBody>
      </p:sp>
    </p:spTree>
    <p:extLst>
      <p:ext uri="{BB962C8B-B14F-4D97-AF65-F5344CB8AC3E}">
        <p14:creationId xmlns:p14="http://schemas.microsoft.com/office/powerpoint/2010/main" val="2791168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4128" y="794327"/>
            <a:ext cx="9720073" cy="5515033"/>
          </a:xfrm>
        </p:spPr>
        <p:txBody>
          <a:bodyPr>
            <a:normAutofit fontScale="92500" lnSpcReduction="20000"/>
          </a:bodyPr>
          <a:lstStyle/>
          <a:p>
            <a:r>
              <a:rPr lang="en-GB" sz="2800" dirty="0"/>
              <a:t>‘Training, coaching, and mentoring are not the activities most likely to come to one’s mind when one talks about a manager’s job. Managers are more likely to be seen as ‘action people’—setting goals, inspiring vision, motivating, rewarding good performers, building teams, managing the environment, and, above all, pursuing the sacred quest of enhancing shareholder value. Can we imagine a manager as a trainer? Is not training what academic institutions and consultant trainers are supposed to do? However, if we consider the present scenario, the requirements of the job of a manager are changing very quickly and the jobs are themselves becoming incredibly complex. What was true ten years back may not be true today and few general principles hold for any length of time.’ (</a:t>
            </a:r>
            <a:r>
              <a:rPr lang="en-GB" sz="2800" dirty="0" err="1"/>
              <a:t>Manikutty</a:t>
            </a:r>
            <a:r>
              <a:rPr lang="en-GB" sz="2800" dirty="0"/>
              <a:t> 2005)</a:t>
            </a:r>
          </a:p>
        </p:txBody>
      </p:sp>
    </p:spTree>
    <p:extLst>
      <p:ext uri="{BB962C8B-B14F-4D97-AF65-F5344CB8AC3E}">
        <p14:creationId xmlns:p14="http://schemas.microsoft.com/office/powerpoint/2010/main" val="1447642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3EB0F-DF22-4A2C-888B-A91E8534FEF8}"/>
              </a:ext>
            </a:extLst>
          </p:cNvPr>
          <p:cNvSpPr>
            <a:spLocks noGrp="1"/>
          </p:cNvSpPr>
          <p:nvPr>
            <p:ph type="title"/>
          </p:nvPr>
        </p:nvSpPr>
        <p:spPr/>
        <p:txBody>
          <a:bodyPr/>
          <a:lstStyle/>
          <a:p>
            <a:r>
              <a:rPr lang="en-GB" dirty="0"/>
              <a:t>TED</a:t>
            </a:r>
          </a:p>
        </p:txBody>
      </p:sp>
      <p:sp>
        <p:nvSpPr>
          <p:cNvPr id="3" name="Content Placeholder 2">
            <a:extLst>
              <a:ext uri="{FF2B5EF4-FFF2-40B4-BE49-F238E27FC236}">
                <a16:creationId xmlns:a16="http://schemas.microsoft.com/office/drawing/2014/main" id="{D5451618-A957-4D83-B8CE-CAF1F2A3F0D9}"/>
              </a:ext>
            </a:extLst>
          </p:cNvPr>
          <p:cNvSpPr>
            <a:spLocks noGrp="1"/>
          </p:cNvSpPr>
          <p:nvPr>
            <p:ph idx="1"/>
          </p:nvPr>
        </p:nvSpPr>
        <p:spPr/>
        <p:txBody>
          <a:bodyPr/>
          <a:lstStyle/>
          <a:p>
            <a:r>
              <a:rPr lang="en-GB" dirty="0"/>
              <a:t>https://www.ted.com/talks/saba_imru_mathieu_leaders_who_coach_are_creating_better_workplaces_and_so_can_you</a:t>
            </a:r>
          </a:p>
        </p:txBody>
      </p:sp>
    </p:spTree>
    <p:extLst>
      <p:ext uri="{BB962C8B-B14F-4D97-AF65-F5344CB8AC3E}">
        <p14:creationId xmlns:p14="http://schemas.microsoft.com/office/powerpoint/2010/main" val="2748443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text&#10;&#10;Description automatically generated">
            <a:extLst>
              <a:ext uri="{FF2B5EF4-FFF2-40B4-BE49-F238E27FC236}">
                <a16:creationId xmlns:a16="http://schemas.microsoft.com/office/drawing/2014/main" id="{29451962-B948-4B0B-B678-21C47DC66FD2}"/>
              </a:ext>
            </a:extLst>
          </p:cNvPr>
          <p:cNvPicPr>
            <a:picLocks noGrp="1" noChangeAspect="1"/>
          </p:cNvPicPr>
          <p:nvPr>
            <p:ph idx="1"/>
          </p:nvPr>
        </p:nvPicPr>
        <p:blipFill rotWithShape="1">
          <a:blip r:embed="rId2"/>
          <a:srcRect l="25440" t="16858" r="26100" b="19710"/>
          <a:stretch/>
        </p:blipFill>
        <p:spPr bwMode="auto">
          <a:xfrm>
            <a:off x="2640563" y="856269"/>
            <a:ext cx="7940351" cy="584638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81279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10;&#10;Description automatically generated">
            <a:extLst>
              <a:ext uri="{FF2B5EF4-FFF2-40B4-BE49-F238E27FC236}">
                <a16:creationId xmlns:a16="http://schemas.microsoft.com/office/drawing/2014/main" id="{CDD3702D-7042-4604-90F6-73E28139D1F2}"/>
              </a:ext>
            </a:extLst>
          </p:cNvPr>
          <p:cNvPicPr>
            <a:picLocks noGrp="1" noChangeAspect="1"/>
          </p:cNvPicPr>
          <p:nvPr>
            <p:ph idx="1"/>
          </p:nvPr>
        </p:nvPicPr>
        <p:blipFill rotWithShape="1">
          <a:blip r:embed="rId2"/>
          <a:srcRect l="25443" t="23818" r="25639" b="11431"/>
          <a:stretch/>
        </p:blipFill>
        <p:spPr bwMode="auto">
          <a:xfrm>
            <a:off x="1390261" y="654747"/>
            <a:ext cx="8808098" cy="655816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40903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575D5A-989E-4DDA-8AF3-AA9F7187FE1A}"/>
              </a:ext>
            </a:extLst>
          </p:cNvPr>
          <p:cNvSpPr>
            <a:spLocks noGrp="1"/>
          </p:cNvSpPr>
          <p:nvPr>
            <p:ph idx="1"/>
          </p:nvPr>
        </p:nvSpPr>
        <p:spPr/>
        <p:txBody>
          <a:bodyPr/>
          <a:lstStyle/>
          <a:p>
            <a:pPr marL="0" indent="0">
              <a:buNone/>
            </a:pPr>
            <a:r>
              <a:rPr lang="en-GB" dirty="0"/>
              <a:t>The essence of coaching is to use the wisdom of the coach to bring to consciousness the wisdom that those being coached hold within themselves. The more we understand how coaching and learning work in a collective context, the more effective our teams will be.</a:t>
            </a:r>
          </a:p>
          <a:p>
            <a:pPr marL="0" indent="0">
              <a:buNone/>
            </a:pPr>
            <a:endParaRPr lang="en-GB" dirty="0"/>
          </a:p>
          <a:p>
            <a:pPr marL="0" indent="0">
              <a:buNone/>
            </a:pPr>
            <a:r>
              <a:rPr lang="en-GB" dirty="0"/>
              <a:t>(Clutterbuck 2006, </a:t>
            </a:r>
            <a:r>
              <a:rPr lang="en-GB" dirty="0" err="1"/>
              <a:t>pg</a:t>
            </a:r>
            <a:r>
              <a:rPr lang="en-GB" dirty="0"/>
              <a:t> 16)</a:t>
            </a:r>
          </a:p>
        </p:txBody>
      </p:sp>
    </p:spTree>
    <p:extLst>
      <p:ext uri="{BB962C8B-B14F-4D97-AF65-F5344CB8AC3E}">
        <p14:creationId xmlns:p14="http://schemas.microsoft.com/office/powerpoint/2010/main" val="3222937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 to achieving a coaching culture</a:t>
            </a:r>
          </a:p>
        </p:txBody>
      </p:sp>
      <p:pic>
        <p:nvPicPr>
          <p:cNvPr id="4" name="Content Placeholder 3"/>
          <p:cNvPicPr>
            <a:picLocks noGrp="1"/>
          </p:cNvPicPr>
          <p:nvPr>
            <p:ph idx="1"/>
          </p:nvPr>
        </p:nvPicPr>
        <p:blipFill rotWithShape="1">
          <a:blip r:embed="rId2"/>
          <a:srcRect l="20419" t="25411" r="20691" b="16889"/>
          <a:stretch/>
        </p:blipFill>
        <p:spPr bwMode="auto">
          <a:xfrm>
            <a:off x="945931" y="1100137"/>
            <a:ext cx="10531366" cy="510096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684691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1041" y="1355835"/>
            <a:ext cx="6201104" cy="6124754"/>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srgbClr val="FF0000"/>
              </a:solidFill>
              <a:effectLst/>
              <a:uLnTx/>
              <a:uFillTx/>
              <a:latin typeface="&amp;quo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srgbClr val="FF0000"/>
              </a:solidFill>
              <a:effectLst/>
              <a:uLnTx/>
              <a:uFillTx/>
              <a:latin typeface="&amp;quot"/>
              <a:ea typeface="+mn-ea"/>
              <a:cs typeface="+mn-cs"/>
            </a:endParaRP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FF0000"/>
                </a:solidFill>
                <a:effectLst/>
                <a:uLnTx/>
                <a:uFillTx/>
                <a:latin typeface="&amp;quot"/>
                <a:ea typeface="+mn-ea"/>
                <a:cs typeface="+mn-cs"/>
              </a:rPr>
              <a:t>Understanding information you receive from the speaker, verbally and non-verbally, as well as noting the things they do not say.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srgbClr val="FF0000"/>
              </a:solidFill>
              <a:effectLst/>
              <a:uLnTx/>
              <a:uFillTx/>
              <a:latin typeface="&amp;quot"/>
              <a:ea typeface="+mn-ea"/>
              <a:cs typeface="+mn-cs"/>
            </a:endParaRP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FF0000"/>
                </a:solidFill>
                <a:effectLst/>
                <a:uLnTx/>
                <a:uFillTx/>
                <a:latin typeface="&amp;quot"/>
                <a:ea typeface="+mn-ea"/>
                <a:cs typeface="+mn-cs"/>
              </a:rPr>
              <a:t>Pro-actively demonstrating to the speaker that you are fully engaged and concentrating on what they are saying through verbal and non-verbal methods.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amp;quot"/>
              <a:ea typeface="+mn-ea"/>
              <a:cs typeface="+mn-cs"/>
            </a:endParaRP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amp;quot"/>
                <a:ea typeface="+mn-ea"/>
                <a:cs typeface="+mn-cs"/>
              </a:rPr>
              <a:t> </a:t>
            </a:r>
            <a:endParaRPr kumimoji="0" lang="en-GB" sz="1800" b="0" i="0" u="none" strike="noStrike" kern="1200" cap="none" spc="0" normalizeH="0" baseline="0" noProof="0" dirty="0">
              <a:ln>
                <a:noFill/>
              </a:ln>
              <a:solidFill>
                <a:srgbClr val="2A2A2A"/>
              </a:solidFill>
              <a:effectLst/>
              <a:uLnTx/>
              <a:uFillTx/>
              <a:latin typeface="&amp;quot"/>
              <a:ea typeface="+mn-ea"/>
              <a:cs typeface="+mn-cs"/>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22145" y="2438399"/>
            <a:ext cx="5249442" cy="3107778"/>
          </a:xfrm>
          <a:prstGeom prst="rect">
            <a:avLst/>
          </a:prstGeom>
        </p:spPr>
      </p:pic>
      <p:sp>
        <p:nvSpPr>
          <p:cNvPr id="4" name="TextBox 3"/>
          <p:cNvSpPr txBox="1"/>
          <p:nvPr/>
        </p:nvSpPr>
        <p:spPr>
          <a:xfrm>
            <a:off x="693683" y="261685"/>
            <a:ext cx="5265683" cy="76944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FF0000"/>
                </a:solidFill>
                <a:effectLst/>
                <a:uLnTx/>
                <a:uFillTx/>
                <a:latin typeface="Century Gothic" panose="020B0502020202020204"/>
                <a:ea typeface="+mn-ea"/>
                <a:cs typeface="+mn-cs"/>
              </a:rPr>
              <a:t>Active Listening</a:t>
            </a:r>
          </a:p>
        </p:txBody>
      </p:sp>
      <p:sp>
        <p:nvSpPr>
          <p:cNvPr id="5" name="TextBox 4"/>
          <p:cNvSpPr txBox="1"/>
          <p:nvPr/>
        </p:nvSpPr>
        <p:spPr>
          <a:xfrm>
            <a:off x="693683" y="1438448"/>
            <a:ext cx="10815145"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FF0000"/>
                </a:solidFill>
                <a:effectLst/>
                <a:uLnTx/>
                <a:uFillTx/>
                <a:latin typeface="&amp;quot"/>
                <a:ea typeface="+mn-ea"/>
                <a:cs typeface="+mn-cs"/>
              </a:rPr>
              <a:t>'</a:t>
            </a:r>
            <a:r>
              <a:rPr kumimoji="0" lang="en-GB" sz="2800" b="0" i="1" u="none" strike="noStrike" kern="1200" cap="none" spc="0" normalizeH="0" baseline="0" noProof="0" dirty="0">
                <a:ln>
                  <a:noFill/>
                </a:ln>
                <a:solidFill>
                  <a:srgbClr val="FF0000"/>
                </a:solidFill>
                <a:effectLst/>
                <a:uLnTx/>
                <a:uFillTx/>
                <a:latin typeface="&amp;quot"/>
                <a:ea typeface="+mn-ea"/>
                <a:cs typeface="+mn-cs"/>
              </a:rPr>
              <a:t>Active listening</a:t>
            </a:r>
            <a:r>
              <a:rPr kumimoji="0" lang="en-GB" sz="2800" b="0" i="0" u="none" strike="noStrike" kern="1200" cap="none" spc="0" normalizeH="0" baseline="0" noProof="0" dirty="0">
                <a:ln>
                  <a:noFill/>
                </a:ln>
                <a:solidFill>
                  <a:srgbClr val="FF0000"/>
                </a:solidFill>
                <a:effectLst/>
                <a:uLnTx/>
                <a:uFillTx/>
                <a:latin typeface="&amp;quot"/>
                <a:ea typeface="+mn-ea"/>
                <a:cs typeface="+mn-cs"/>
              </a:rPr>
              <a:t>' involves two main elements:</a:t>
            </a:r>
          </a:p>
        </p:txBody>
      </p:sp>
    </p:spTree>
    <p:extLst>
      <p:ext uri="{BB962C8B-B14F-4D97-AF65-F5344CB8AC3E}">
        <p14:creationId xmlns:p14="http://schemas.microsoft.com/office/powerpoint/2010/main" val="2806324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Positive Behaviours from Listener in Active Listening</a:t>
            </a:r>
          </a:p>
        </p:txBody>
      </p:sp>
      <p:sp>
        <p:nvSpPr>
          <p:cNvPr id="4" name="Rectangle 3"/>
          <p:cNvSpPr/>
          <p:nvPr/>
        </p:nvSpPr>
        <p:spPr>
          <a:xfrm>
            <a:off x="1873112" y="2053735"/>
            <a:ext cx="2412840" cy="923330"/>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srgbClr val="B01513"/>
                </a:solidFill>
                <a:effectLst>
                  <a:outerShdw blurRad="38100" dist="25400" dir="5400000" algn="ctr" rotWithShape="0">
                    <a:srgbClr val="6E747A">
                      <a:alpha val="43000"/>
                    </a:srgbClr>
                  </a:outerShdw>
                </a:effectLst>
                <a:uLnTx/>
                <a:uFillTx/>
                <a:latin typeface="Century Gothic" panose="020B0502020202020204"/>
                <a:ea typeface="+mn-ea"/>
                <a:cs typeface="+mn-cs"/>
              </a:rPr>
              <a:t>Verbal</a:t>
            </a:r>
          </a:p>
        </p:txBody>
      </p:sp>
      <p:sp>
        <p:nvSpPr>
          <p:cNvPr id="5" name="Rectangle 4"/>
          <p:cNvSpPr/>
          <p:nvPr/>
        </p:nvSpPr>
        <p:spPr>
          <a:xfrm>
            <a:off x="6712462" y="2053735"/>
            <a:ext cx="3993402" cy="923330"/>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srgbClr val="B01513"/>
                </a:solidFill>
                <a:effectLst>
                  <a:outerShdw blurRad="38100" dist="25400" dir="5400000" algn="ctr" rotWithShape="0">
                    <a:srgbClr val="6E747A">
                      <a:alpha val="43000"/>
                    </a:srgbClr>
                  </a:outerShdw>
                </a:effectLst>
                <a:uLnTx/>
                <a:uFillTx/>
                <a:latin typeface="Century Gothic" panose="020B0502020202020204"/>
                <a:ea typeface="+mn-ea"/>
                <a:cs typeface="+mn-cs"/>
              </a:rPr>
              <a:t>Non Verbal</a:t>
            </a:r>
          </a:p>
        </p:txBody>
      </p:sp>
      <p:sp>
        <p:nvSpPr>
          <p:cNvPr id="7" name="Rectangle 6"/>
          <p:cNvSpPr/>
          <p:nvPr/>
        </p:nvSpPr>
        <p:spPr>
          <a:xfrm>
            <a:off x="7939926" y="4095662"/>
            <a:ext cx="1375698" cy="646331"/>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Smile</a:t>
            </a:r>
            <a:endParaRPr kumimoji="0" lang="en-US" sz="54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endParaRPr>
          </a:p>
        </p:txBody>
      </p:sp>
      <p:sp>
        <p:nvSpPr>
          <p:cNvPr id="9" name="Rectangle 8"/>
          <p:cNvSpPr/>
          <p:nvPr/>
        </p:nvSpPr>
        <p:spPr>
          <a:xfrm>
            <a:off x="7125907" y="5903310"/>
            <a:ext cx="3462807" cy="584775"/>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Nod of the Head</a:t>
            </a:r>
          </a:p>
        </p:txBody>
      </p:sp>
      <p:sp>
        <p:nvSpPr>
          <p:cNvPr id="10" name="Rectangle 9"/>
          <p:cNvSpPr/>
          <p:nvPr/>
        </p:nvSpPr>
        <p:spPr>
          <a:xfrm>
            <a:off x="7396142" y="2972080"/>
            <a:ext cx="2626040" cy="584775"/>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Eye Contact</a:t>
            </a:r>
          </a:p>
        </p:txBody>
      </p:sp>
      <p:sp>
        <p:nvSpPr>
          <p:cNvPr id="11" name="Rectangle 10"/>
          <p:cNvSpPr/>
          <p:nvPr/>
        </p:nvSpPr>
        <p:spPr>
          <a:xfrm>
            <a:off x="7269503" y="5242983"/>
            <a:ext cx="2879313" cy="584775"/>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Good Posture</a:t>
            </a:r>
          </a:p>
        </p:txBody>
      </p:sp>
      <p:sp>
        <p:nvSpPr>
          <p:cNvPr id="12" name="Rectangle 11"/>
          <p:cNvSpPr/>
          <p:nvPr/>
        </p:nvSpPr>
        <p:spPr>
          <a:xfrm>
            <a:off x="7638993" y="3521886"/>
            <a:ext cx="2140330" cy="646331"/>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Mirroring</a:t>
            </a:r>
          </a:p>
        </p:txBody>
      </p:sp>
      <p:sp>
        <p:nvSpPr>
          <p:cNvPr id="13" name="Rectangle 12"/>
          <p:cNvSpPr/>
          <p:nvPr/>
        </p:nvSpPr>
        <p:spPr>
          <a:xfrm>
            <a:off x="6080868" y="4649819"/>
            <a:ext cx="5256581" cy="584775"/>
          </a:xfrm>
          <a:prstGeom prst="rect">
            <a:avLst/>
          </a:prstGeom>
          <a:noFill/>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Concentration</a:t>
            </a:r>
          </a:p>
        </p:txBody>
      </p:sp>
      <p:sp>
        <p:nvSpPr>
          <p:cNvPr id="15" name="Rectangle 14"/>
          <p:cNvSpPr/>
          <p:nvPr/>
        </p:nvSpPr>
        <p:spPr>
          <a:xfrm>
            <a:off x="-59580" y="3029140"/>
            <a:ext cx="6385081" cy="584775"/>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Verbally reflecting or parroting</a:t>
            </a:r>
          </a:p>
        </p:txBody>
      </p:sp>
      <p:sp>
        <p:nvSpPr>
          <p:cNvPr id="16" name="Rectangle 15"/>
          <p:cNvSpPr/>
          <p:nvPr/>
        </p:nvSpPr>
        <p:spPr>
          <a:xfrm>
            <a:off x="1894003" y="3650227"/>
            <a:ext cx="2714206" cy="584775"/>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Summarising</a:t>
            </a:r>
          </a:p>
        </p:txBody>
      </p:sp>
      <p:sp>
        <p:nvSpPr>
          <p:cNvPr id="17" name="Rectangle 16"/>
          <p:cNvSpPr/>
          <p:nvPr/>
        </p:nvSpPr>
        <p:spPr>
          <a:xfrm>
            <a:off x="0" y="4250767"/>
            <a:ext cx="6502210" cy="1077218"/>
          </a:xfrm>
          <a:prstGeom prst="rect">
            <a:avLst/>
          </a:prstGeom>
          <a:noFill/>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Paraphrasing speaker’s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information back to them</a:t>
            </a:r>
          </a:p>
        </p:txBody>
      </p:sp>
      <p:sp>
        <p:nvSpPr>
          <p:cNvPr id="18" name="Rectangle 17"/>
          <p:cNvSpPr/>
          <p:nvPr/>
        </p:nvSpPr>
        <p:spPr>
          <a:xfrm>
            <a:off x="917452" y="5332047"/>
            <a:ext cx="4431020" cy="584775"/>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Clarifying information</a:t>
            </a:r>
          </a:p>
        </p:txBody>
      </p:sp>
      <p:sp>
        <p:nvSpPr>
          <p:cNvPr id="19" name="Rectangle 18"/>
          <p:cNvSpPr/>
          <p:nvPr/>
        </p:nvSpPr>
        <p:spPr>
          <a:xfrm>
            <a:off x="1229235" y="6034544"/>
            <a:ext cx="3807453" cy="584775"/>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Open Questioning</a:t>
            </a:r>
          </a:p>
        </p:txBody>
      </p:sp>
    </p:spTree>
    <p:extLst>
      <p:ext uri="{BB962C8B-B14F-4D97-AF65-F5344CB8AC3E}">
        <p14:creationId xmlns:p14="http://schemas.microsoft.com/office/powerpoint/2010/main" val="3378331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9" grpId="0"/>
      <p:bldP spid="10" grpId="0"/>
      <p:bldP spid="11" grpId="0"/>
      <p:bldP spid="12" grpId="0"/>
      <p:bldP spid="13" grpId="0"/>
      <p:bldP spid="15" grpId="0"/>
      <p:bldP spid="16" grpId="0"/>
      <p:bldP spid="17" grpId="0"/>
      <p:bldP spid="18" grpId="0"/>
      <p:bldP spid="1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5DCD77-1F11-4146-A7BA-4FE71195F2E9}"/>
              </a:ext>
            </a:extLst>
          </p:cNvPr>
          <p:cNvSpPr>
            <a:spLocks noGrp="1"/>
          </p:cNvSpPr>
          <p:nvPr>
            <p:ph idx="1"/>
          </p:nvPr>
        </p:nvSpPr>
        <p:spPr>
          <a:xfrm>
            <a:off x="1069848" y="896645"/>
            <a:ext cx="10058400" cy="5275555"/>
          </a:xfrm>
        </p:spPr>
        <p:txBody>
          <a:bodyPr>
            <a:normAutofit/>
          </a:bodyPr>
          <a:lstStyle/>
          <a:p>
            <a:r>
              <a:rPr lang="en-GB" sz="4000" dirty="0"/>
              <a:t>‘Health coaching is a partnership between health and care practitioners and people. It guides and prompts people to change their behaviour, so they can make healthcare choices based on what matters to them’.</a:t>
            </a:r>
            <a:r>
              <a:rPr lang="en-GB" sz="4000" dirty="0">
                <a:solidFill>
                  <a:schemeClr val="accent2">
                    <a:lumMod val="75000"/>
                  </a:schemeClr>
                </a:solidFill>
              </a:rPr>
              <a:t> </a:t>
            </a:r>
            <a:r>
              <a:rPr lang="en-GB" dirty="0">
                <a:solidFill>
                  <a:schemeClr val="accent2">
                    <a:lumMod val="75000"/>
                  </a:schemeClr>
                </a:solidFill>
              </a:rPr>
              <a:t>(NHS health coaching guide 2020)</a:t>
            </a:r>
            <a:endParaRPr lang="en-GB" dirty="0"/>
          </a:p>
        </p:txBody>
      </p:sp>
    </p:spTree>
    <p:extLst>
      <p:ext uri="{BB962C8B-B14F-4D97-AF65-F5344CB8AC3E}">
        <p14:creationId xmlns:p14="http://schemas.microsoft.com/office/powerpoint/2010/main" val="22946887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7BCDB-541D-432A-8285-025A8923D5AA}"/>
              </a:ext>
            </a:extLst>
          </p:cNvPr>
          <p:cNvSpPr>
            <a:spLocks noGrp="1"/>
          </p:cNvSpPr>
          <p:nvPr>
            <p:ph type="title"/>
          </p:nvPr>
        </p:nvSpPr>
        <p:spPr/>
        <p:txBody>
          <a:bodyPr/>
          <a:lstStyle/>
          <a:p>
            <a:r>
              <a:rPr lang="en-GB" dirty="0"/>
              <a:t>Self efficacy</a:t>
            </a:r>
          </a:p>
        </p:txBody>
      </p:sp>
      <p:sp>
        <p:nvSpPr>
          <p:cNvPr id="3" name="Content Placeholder 2">
            <a:extLst>
              <a:ext uri="{FF2B5EF4-FFF2-40B4-BE49-F238E27FC236}">
                <a16:creationId xmlns:a16="http://schemas.microsoft.com/office/drawing/2014/main" id="{39D1AAB8-65D8-4DF2-895D-D477A12136DC}"/>
              </a:ext>
            </a:extLst>
          </p:cNvPr>
          <p:cNvSpPr>
            <a:spLocks noGrp="1"/>
          </p:cNvSpPr>
          <p:nvPr>
            <p:ph idx="1"/>
          </p:nvPr>
        </p:nvSpPr>
        <p:spPr/>
        <p:txBody>
          <a:bodyPr/>
          <a:lstStyle/>
          <a:p>
            <a:r>
              <a:rPr lang="en-GB" sz="2800" dirty="0"/>
              <a:t>The coaching method used in these studies aims to improve self-efficacy and self-empowerment. This may explain why the studies including disadvantaged patients showed the most convincing results. The findings also indicate that some patients benefit from being met with an alternative approach and a different type of communication than they are used to from health care personnel. </a:t>
            </a:r>
            <a:r>
              <a:rPr lang="en-GB" dirty="0"/>
              <a:t>(Can life coaching improve health outcomes? – A systematic review of intervention studies.  </a:t>
            </a:r>
            <a:r>
              <a:rPr lang="en-GB" dirty="0" err="1"/>
              <a:t>Ammentorp</a:t>
            </a:r>
            <a:r>
              <a:rPr lang="en-GB" dirty="0"/>
              <a:t> et al 2013)</a:t>
            </a:r>
          </a:p>
        </p:txBody>
      </p:sp>
    </p:spTree>
    <p:extLst>
      <p:ext uri="{BB962C8B-B14F-4D97-AF65-F5344CB8AC3E}">
        <p14:creationId xmlns:p14="http://schemas.microsoft.com/office/powerpoint/2010/main" val="24770439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787D5-198C-4911-A588-082CACE61A66}"/>
              </a:ext>
            </a:extLst>
          </p:cNvPr>
          <p:cNvSpPr>
            <a:spLocks noGrp="1"/>
          </p:cNvSpPr>
          <p:nvPr>
            <p:ph type="title"/>
          </p:nvPr>
        </p:nvSpPr>
        <p:spPr/>
        <p:txBody>
          <a:bodyPr/>
          <a:lstStyle/>
          <a:p>
            <a:r>
              <a:rPr lang="en-GB" dirty="0"/>
              <a:t>Self efficacy definition </a:t>
            </a:r>
          </a:p>
        </p:txBody>
      </p:sp>
      <p:sp>
        <p:nvSpPr>
          <p:cNvPr id="3" name="Content Placeholder 2">
            <a:extLst>
              <a:ext uri="{FF2B5EF4-FFF2-40B4-BE49-F238E27FC236}">
                <a16:creationId xmlns:a16="http://schemas.microsoft.com/office/drawing/2014/main" id="{0DC93DE5-EA68-4D74-83FC-58EF8DE6C138}"/>
              </a:ext>
            </a:extLst>
          </p:cNvPr>
          <p:cNvSpPr>
            <a:spLocks noGrp="1"/>
          </p:cNvSpPr>
          <p:nvPr>
            <p:ph idx="1"/>
          </p:nvPr>
        </p:nvSpPr>
        <p:spPr/>
        <p:txBody>
          <a:bodyPr>
            <a:normAutofit lnSpcReduction="10000"/>
          </a:bodyPr>
          <a:lstStyle/>
          <a:p>
            <a:r>
              <a:rPr lang="en-GB" sz="3600" i="0" dirty="0">
                <a:solidFill>
                  <a:srgbClr val="202124"/>
                </a:solidFill>
                <a:effectLst/>
                <a:latin typeface="arial" panose="020B0604020202020204" pitchFamily="34" charset="0"/>
              </a:rPr>
              <a:t>Self-efficacy refers to an individual's belief in his or her capacity to execute behaviours necessary to produce specific performance attainments, it reflects confidence in an ability to exert control over one's own motivation, behaviour, and social environment. (Bandura, 1977, 1986, 1997). </a:t>
            </a:r>
            <a:endParaRPr lang="en-GB" sz="3600" dirty="0"/>
          </a:p>
        </p:txBody>
      </p:sp>
    </p:spTree>
    <p:extLst>
      <p:ext uri="{BB962C8B-B14F-4D97-AF65-F5344CB8AC3E}">
        <p14:creationId xmlns:p14="http://schemas.microsoft.com/office/powerpoint/2010/main" val="28811058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E10CA-5BFC-4F42-85DE-B3C30EB3BCD2}"/>
              </a:ext>
            </a:extLst>
          </p:cNvPr>
          <p:cNvSpPr>
            <a:spLocks noGrp="1"/>
          </p:cNvSpPr>
          <p:nvPr>
            <p:ph type="title"/>
          </p:nvPr>
        </p:nvSpPr>
        <p:spPr/>
        <p:txBody>
          <a:bodyPr/>
          <a:lstStyle/>
          <a:p>
            <a:r>
              <a:rPr lang="en-GB" dirty="0"/>
              <a:t>Self efficacy and health	</a:t>
            </a:r>
          </a:p>
        </p:txBody>
      </p:sp>
      <p:sp>
        <p:nvSpPr>
          <p:cNvPr id="3" name="Content Placeholder 2">
            <a:extLst>
              <a:ext uri="{FF2B5EF4-FFF2-40B4-BE49-F238E27FC236}">
                <a16:creationId xmlns:a16="http://schemas.microsoft.com/office/drawing/2014/main" id="{CB280D52-CF09-4C9E-BCF4-7EFBA1D3DCBE}"/>
              </a:ext>
            </a:extLst>
          </p:cNvPr>
          <p:cNvSpPr>
            <a:spLocks noGrp="1"/>
          </p:cNvSpPr>
          <p:nvPr>
            <p:ph idx="1"/>
          </p:nvPr>
        </p:nvSpPr>
        <p:spPr/>
        <p:txBody>
          <a:bodyPr>
            <a:normAutofit fontScale="85000" lnSpcReduction="20000"/>
          </a:bodyPr>
          <a:lstStyle/>
          <a:p>
            <a:r>
              <a:rPr lang="en-GB" sz="4000" dirty="0"/>
              <a:t>Health self-efficacy, a measure of one’s self-assurance in taking care of their own health is a proximal and direct predictor of health behaviours, intentions, and outcomes and has been linked to improvements in chronic disability (Marks et al., 2005), physical activity (McAuley et al, 2006), diabetes management (Lee &amp; Lin, 2009), and a host of other </a:t>
            </a:r>
            <a:r>
              <a:rPr lang="en-GB" sz="4000" dirty="0" err="1"/>
              <a:t>healthrelated</a:t>
            </a:r>
            <a:r>
              <a:rPr lang="en-GB" sz="4000" dirty="0"/>
              <a:t> outcomes</a:t>
            </a:r>
            <a:endParaRPr lang="en-GB" sz="4400" dirty="0"/>
          </a:p>
        </p:txBody>
      </p:sp>
    </p:spTree>
    <p:extLst>
      <p:ext uri="{BB962C8B-B14F-4D97-AF65-F5344CB8AC3E}">
        <p14:creationId xmlns:p14="http://schemas.microsoft.com/office/powerpoint/2010/main" val="1937501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_rels/them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image" Target="../media/image3.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4.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Override1.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6DBD101-FC0A-4B21-82B0-57CAA7AEEC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975FBC4-9D33-46BE-911D-419763BA9AF9}">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94F055B-D391-44D3-A87A-BCD07BD5A3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{FA2D832A-0EE2-4921-814E-9095EA0C440A}tf56219246_win32</Template>
  <TotalTime>17</TotalTime>
  <Words>1111</Words>
  <Application>Microsoft Office PowerPoint</Application>
  <PresentationFormat>Widescreen</PresentationFormat>
  <Paragraphs>66</Paragraphs>
  <Slides>21</Slides>
  <Notes>0</Notes>
  <HiddenSlides>0</HiddenSlides>
  <MMClips>0</MMClips>
  <ScaleCrop>false</ScaleCrop>
  <HeadingPairs>
    <vt:vector size="6" baseType="variant">
      <vt:variant>
        <vt:lpstr>Fonts Used</vt:lpstr>
      </vt:variant>
      <vt:variant>
        <vt:i4>14</vt:i4>
      </vt:variant>
      <vt:variant>
        <vt:lpstr>Theme</vt:lpstr>
      </vt:variant>
      <vt:variant>
        <vt:i4>4</vt:i4>
      </vt:variant>
      <vt:variant>
        <vt:lpstr>Slide Titles</vt:lpstr>
      </vt:variant>
      <vt:variant>
        <vt:i4>21</vt:i4>
      </vt:variant>
    </vt:vector>
  </HeadingPairs>
  <TitlesOfParts>
    <vt:vector size="39" baseType="lpstr">
      <vt:lpstr>&amp;quot</vt:lpstr>
      <vt:lpstr>Arial</vt:lpstr>
      <vt:lpstr>Arial</vt:lpstr>
      <vt:lpstr>Avenir Next LT Pro</vt:lpstr>
      <vt:lpstr>Avenir Next LT Pro Light</vt:lpstr>
      <vt:lpstr>Century Gothic</vt:lpstr>
      <vt:lpstr>Franklin Gothic Book</vt:lpstr>
      <vt:lpstr>Franklin Gothic Demi</vt:lpstr>
      <vt:lpstr>Franklin Gothic Medium</vt:lpstr>
      <vt:lpstr>Garamond</vt:lpstr>
      <vt:lpstr>Times New Roman</vt:lpstr>
      <vt:lpstr>Trebuchet MS</vt:lpstr>
      <vt:lpstr>Wingdings</vt:lpstr>
      <vt:lpstr>Wingdings 2</vt:lpstr>
      <vt:lpstr>SavonVTI</vt:lpstr>
      <vt:lpstr>Opulent</vt:lpstr>
      <vt:lpstr>DividendVTI</vt:lpstr>
      <vt:lpstr>Angles</vt:lpstr>
      <vt:lpstr>Coaching Culture </vt:lpstr>
      <vt:lpstr>PowerPoint Presentation</vt:lpstr>
      <vt:lpstr>What is coaching?</vt:lpstr>
      <vt:lpstr>Benefits of coaching:</vt:lpstr>
      <vt:lpstr>PowerPoint Presentation</vt:lpstr>
      <vt:lpstr>What is the structure of a coaching session?</vt:lpstr>
      <vt:lpstr>PowerPoint Presentation</vt:lpstr>
      <vt:lpstr>The Divided Manager………</vt:lpstr>
      <vt:lpstr>PowerPoint Presentation</vt:lpstr>
      <vt:lpstr>PowerPoint Presentation</vt:lpstr>
      <vt:lpstr>TED</vt:lpstr>
      <vt:lpstr>PowerPoint Presentation</vt:lpstr>
      <vt:lpstr>PowerPoint Presentation</vt:lpstr>
      <vt:lpstr>PowerPoint Presentation</vt:lpstr>
      <vt:lpstr>Steps to achieving a coaching culture</vt:lpstr>
      <vt:lpstr>PowerPoint Presentation</vt:lpstr>
      <vt:lpstr>Positive Behaviours from Listener in Active Listening</vt:lpstr>
      <vt:lpstr>PowerPoint Presentation</vt:lpstr>
      <vt:lpstr>Self efficacy</vt:lpstr>
      <vt:lpstr>Self efficacy definition </vt:lpstr>
      <vt:lpstr>Self efficacy and health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Culture </dc:title>
  <dc:creator>Neil Hapgood</dc:creator>
  <cp:lastModifiedBy>Neil Hapgood</cp:lastModifiedBy>
  <cp:revision>5</cp:revision>
  <dcterms:created xsi:type="dcterms:W3CDTF">2021-11-22T12:56:19Z</dcterms:created>
  <dcterms:modified xsi:type="dcterms:W3CDTF">2021-11-22T13:13:40Z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