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9" r:id="rId5"/>
    <p:sldId id="260" r:id="rId6"/>
    <p:sldId id="270" r:id="rId7"/>
    <p:sldId id="261" r:id="rId8"/>
    <p:sldId id="271" r:id="rId9"/>
    <p:sldId id="262" r:id="rId10"/>
    <p:sldId id="272" r:id="rId11"/>
    <p:sldId id="263" r:id="rId12"/>
    <p:sldId id="264" r:id="rId13"/>
    <p:sldId id="266" r:id="rId14"/>
    <p:sldId id="267" r:id="rId15"/>
    <p:sldId id="268" r:id="rId16"/>
    <p:sldId id="265" r:id="rId17"/>
    <p:sldId id="27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BB7A6A7-D6B3-43E3-874F-C6D2598CABDA}">
          <p14:sldIdLst>
            <p14:sldId id="257"/>
            <p14:sldId id="258"/>
            <p14:sldId id="259"/>
            <p14:sldId id="269"/>
            <p14:sldId id="260"/>
            <p14:sldId id="270"/>
            <p14:sldId id="261"/>
            <p14:sldId id="271"/>
            <p14:sldId id="262"/>
            <p14:sldId id="272"/>
            <p14:sldId id="263"/>
            <p14:sldId id="264"/>
            <p14:sldId id="266"/>
            <p14:sldId id="267"/>
            <p14:sldId id="268"/>
            <p14:sldId id="265"/>
            <p14:sldId id="27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15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9A086-3485-337B-6E3C-D9CAA5D4B4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9B57BE-CF79-C2EB-D17D-82EB3741DD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44601-0D6D-BD58-E067-81A268552D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EB4CC1-831C-695B-7188-C2D31D52E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922F7D-C58E-7275-E1E3-91D95AF18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220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CB552-465C-1938-4F2D-2B4282450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01276-BC72-E749-EC17-20E3CCC63C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BD664F-D229-AB8F-1093-1B1AB03D4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DA9B9A-8558-0550-CEE5-1B0393B20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50F813-8B38-4B7B-2B70-EC4877787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262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B25B3-7202-9E8E-C2E4-16FBC9A91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57DA40-A206-1F4C-F734-9E87253409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656E6-924F-87F1-7862-012F236CF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0EE5A1-A994-F6A5-133C-EE75F46A5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BD9B0-1F4E-C07B-8457-CC69D9B28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009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530AC-E504-E6C5-1C0D-FF8C9BFBC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A1238-7D7D-40BC-F53A-DF595FD7F4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26C76D-4FE0-8776-9898-781C14832F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A3048D-4F9B-1C98-6F7E-E52A7F1C08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5186CE-579F-A536-3FF8-7DD0F5CC1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C9851F-396D-489B-6337-FFE23857E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66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EEDCE-BF5B-44AA-E274-C22B433D4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9CC490-49FD-915A-BAE4-9A0EBA6994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7F0B65-17AC-C97F-E2DB-CF85E6032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EDB3A7-8D40-ABAA-4CBB-1EF83B2765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933CA9-86DF-EF5E-01F3-73418E6D49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2078F7-45B0-5E54-84B7-8FF2BC492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148F6F-D0F5-3FE4-2253-FC16D00EA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73B5B7-B511-067D-2061-BA1601E0F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270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D2AE3-DBF0-49A8-1F0B-DF18E5DE7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C5E0A3-3E87-65BB-9A18-60B2A1229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7E15CC-3DA4-FB07-A3FB-D503AD899B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C60451-E15D-64BE-64DC-6F2CED182E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064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623A69-27BD-FE48-622D-D3E8F2307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E82659-AAB9-23F0-0306-E9FBE56FE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ECEF69-574D-0990-C6F3-67F8752E3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4718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492EC-4382-6F27-4D49-3D30F7FE0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AC594-C01A-35F4-3C5C-2E601E51FD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6D164F-296E-00D9-C69D-E3662002BF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C95A4B-F1EC-9D39-1D0C-5EBCEBD5FE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B5AA5C-2106-F12C-8988-94381778D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86E749-68AB-33B8-7E6C-61F1AB47E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064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489C5-A2AB-514F-6880-D68CF5333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318360-6940-9A82-A82D-C66D7EA908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AE5287-C6CE-3D7F-C0DA-7B18C6CC30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B4D1F1-BAD5-37C0-AA78-4AE89BC02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706C5B-8E40-E9AD-048E-F56FF0151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1B95EF-2600-BD4F-DF1C-703CE5363F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929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8B73B-30A0-79D5-DE8C-EA81961BF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081F8B-2780-6A3A-C3A8-C1071AB55D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A26710-6471-7943-0F9D-63A66F660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18519-DEFA-C8A1-98B5-4966FF459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22F717-B329-E47A-84C6-32CA5B856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668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ABA478-4D71-8D29-24D7-9EE2D97BE8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BF08D2-5F08-F3A0-4162-7ED58FAF87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C818BD-504A-2520-F7BC-F979AB6E8C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DF3A20-58BD-4616-9FEC-33AD52082F43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FAF65B-7092-6928-8963-A23458411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A83F25-211C-E572-A824-49F261AA6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819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D3CC99-7956-C43D-203C-E6C75A094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C7E164-9113-54C5-74FA-942AF47BBF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6C9C6-3104-C880-F3D4-5DCF5071B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DF3A20-58BD-4616-9FEC-33AD52082F43}" type="datetimeFigureOut">
              <a:rPr lang="en-GB" smtClean="0"/>
              <a:t>25/07/2026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D765F9-8478-DF25-FE73-B65066325E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74022E-1CFB-577A-90AA-3D858AC6BD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E31FFEB-A5FF-4455-802C-6F75030AC9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605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rnergoodman.co.uk/site/blog/news/addressing-language-barriers-in-the-workplace" TargetMode="External"/><Relationship Id="rId2" Type="http://schemas.openxmlformats.org/officeDocument/2006/relationships/hyperlink" Target="https://humanfocus.co.uk/blog/the-shannon-and-weaver-model-of-communication-at-wor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linkedin.com/pulse/how-deal-hostile-work-environment-liane-davey-ndsxc" TargetMode="External"/><Relationship Id="rId5" Type="http://schemas.openxmlformats.org/officeDocument/2006/relationships/hyperlink" Target="https://becky.works/en/blog/overcoming-cultural-barriers/" TargetMode="External"/><Relationship Id="rId4" Type="http://schemas.openxmlformats.org/officeDocument/2006/relationships/hyperlink" Target="https://www.suez.co.uk/en-gb/news/blog-250813-mind-the-generation-gap-how-to-lead-an-age-diverse-workfor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9300EB3-56FE-9534-A649-BB389D2271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2168" y="0"/>
            <a:ext cx="3608439" cy="115037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5E00ED7-5DC6-EEC4-AD1C-3BB360E61485}"/>
              </a:ext>
            </a:extLst>
          </p:cNvPr>
          <p:cNvSpPr txBox="1"/>
          <p:nvPr/>
        </p:nvSpPr>
        <p:spPr>
          <a:xfrm>
            <a:off x="1592826" y="1604173"/>
            <a:ext cx="10156722" cy="5107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Name:       Petar Stanchev</a:t>
            </a:r>
            <a:endParaRPr lang="en-GB" sz="3200" b="1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ID:               2505752</a:t>
            </a:r>
            <a:endParaRPr lang="en-GB" sz="3200" b="1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Lecturer’s Name: </a:t>
            </a:r>
            <a:r>
              <a:rPr lang="en-GB" sz="3200" b="1" dirty="0">
                <a:solidFill>
                  <a:schemeClr val="bg1"/>
                </a:solidFill>
              </a:rPr>
              <a:t>Abdallah Naser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Code:         LCLM 4003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Name:        </a:t>
            </a:r>
            <a:r>
              <a:rPr lang="en-GB" sz="3200" b="1" dirty="0">
                <a:solidFill>
                  <a:schemeClr val="bg1"/>
                </a:solidFill>
              </a:rPr>
              <a:t>Effective Teamwork and Communication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3200" b="1" kern="100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Component 2:          </a:t>
            </a:r>
            <a:r>
              <a:rPr lang="en-GB" sz="3200" b="1" dirty="0">
                <a:solidFill>
                  <a:schemeClr val="bg1"/>
                </a:solidFill>
              </a:rPr>
              <a:t>Group Presentation – Flight Foods Ltd </a:t>
            </a:r>
            <a:endParaRPr lang="en-GB" sz="3200" b="1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89721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98B1C21-C60E-BA88-A26D-798EC9E45309}"/>
              </a:ext>
            </a:extLst>
          </p:cNvPr>
          <p:cNvSpPr txBox="1"/>
          <p:nvPr/>
        </p:nvSpPr>
        <p:spPr>
          <a:xfrm>
            <a:off x="1838632" y="786581"/>
            <a:ext cx="9202993" cy="53014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1800"/>
              </a:spcBef>
              <a:spcAft>
                <a:spcPts val="900"/>
              </a:spcAft>
              <a:buNone/>
            </a:pPr>
            <a:r>
              <a:rPr lang="en-GB" sz="4000" b="1" u="none" strike="noStrike" dirty="0">
                <a:solidFill>
                  <a:schemeClr val="bg1"/>
                </a:solidFill>
                <a:effectLst/>
                <a:latin typeface="Google Sans"/>
              </a:rPr>
              <a:t>Main Points of the Case Study</a:t>
            </a:r>
          </a:p>
          <a:p>
            <a:pPr marL="0" marR="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Business Crisis: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Flight Foods Ltd is losing airline market share due to severe food quality and safety issues (under-cooked food, poor packaging, cross-contamination).</a:t>
            </a:r>
          </a:p>
          <a:p>
            <a:pPr marL="0" marR="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Operational Negligence: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Management prioritizes immediate output over mandatory pre-employment food safety and hygiene training.</a:t>
            </a:r>
          </a:p>
          <a:p>
            <a:pPr marL="0" marR="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Overwhelmed Management: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A single floor manager (Gary) is solely responsible for micro-managing and on-the-job training for 40 workers in a chaotic environment.</a:t>
            </a:r>
          </a:p>
          <a:p>
            <a:pPr marL="0" marR="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Demographic Fragmentation: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The workforce is highly diverse, split across five distinct cultural groups and a wide generational gap (ages 16 to 60).</a:t>
            </a:r>
          </a:p>
          <a:p>
            <a:pPr marL="0" marR="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Flawed Communication Methods: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Current communication relies on shouted verbal English or written English wall signs, both of which completely fail to reach the target audience.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278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830BBF6-AB23-B811-069F-EA6059E098A0}"/>
              </a:ext>
            </a:extLst>
          </p:cNvPr>
          <p:cNvSpPr txBox="1"/>
          <p:nvPr/>
        </p:nvSpPr>
        <p:spPr>
          <a:xfrm>
            <a:off x="2949677" y="649832"/>
            <a:ext cx="6096000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1800"/>
              </a:spcBef>
              <a:spcAft>
                <a:spcPts val="900"/>
              </a:spcAft>
              <a:buNone/>
            </a:pPr>
            <a:r>
              <a:rPr lang="en-GB" sz="4000" b="1" u="none" strike="noStrike" dirty="0">
                <a:solidFill>
                  <a:schemeClr val="bg1"/>
                </a:solidFill>
                <a:effectLst/>
                <a:latin typeface="Google Sans"/>
              </a:rPr>
              <a:t>Environmental Noise</a:t>
            </a:r>
          </a:p>
          <a:p>
            <a:pPr marL="342900" marR="0" indent="-34290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2000" b="1" u="none" strike="noStrike" dirty="0">
                <a:solidFill>
                  <a:schemeClr val="bg1"/>
                </a:solidFill>
                <a:effectLst/>
                <a:latin typeface="Google Sans"/>
              </a:rPr>
              <a:t>The Barrier:</a:t>
            </a:r>
            <a:r>
              <a:rPr lang="en-GB" sz="2000" b="0" u="none" strike="noStrike" dirty="0">
                <a:solidFill>
                  <a:schemeClr val="bg1"/>
                </a:solidFill>
                <a:effectLst/>
                <a:latin typeface="Google Sans"/>
              </a:rPr>
              <a:t> The physical factory floor is packed with old, noisy machines causing "clanking and banging." This physical volume directly drowns out verbal instructions. </a:t>
            </a:r>
          </a:p>
          <a:p>
            <a:pPr marL="342900" marR="0" indent="-34290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2000" b="1" u="none" strike="noStrike" dirty="0">
                <a:solidFill>
                  <a:schemeClr val="bg1"/>
                </a:solidFill>
                <a:effectLst/>
                <a:latin typeface="Google Sans"/>
              </a:rPr>
              <a:t>Theoretical Explanation:</a:t>
            </a:r>
            <a:r>
              <a:rPr lang="en-GB" sz="2000" b="0" u="none" strike="noStrike" dirty="0">
                <a:solidFill>
                  <a:schemeClr val="bg1"/>
                </a:solidFill>
                <a:effectLst/>
                <a:latin typeface="Google Sans"/>
              </a:rPr>
              <a:t> </a:t>
            </a:r>
            <a:r>
              <a:rPr lang="en-GB" sz="2000" b="1" u="none" strike="noStrike" dirty="0">
                <a:solidFill>
                  <a:schemeClr val="bg1"/>
                </a:solidFill>
                <a:effectLst/>
                <a:latin typeface="Google Sans"/>
              </a:rPr>
              <a:t>Shannon-Weaver Model of Communication</a:t>
            </a:r>
            <a:r>
              <a:rPr lang="en-GB" sz="2000" b="0" u="none" strike="noStrike" dirty="0">
                <a:solidFill>
                  <a:schemeClr val="bg1"/>
                </a:solidFill>
                <a:effectLst/>
                <a:latin typeface="Google Sans"/>
              </a:rPr>
              <a:t>. This model highlights </a:t>
            </a:r>
            <a:r>
              <a:rPr lang="en-GB" sz="2000" b="1" u="none" strike="noStrike" dirty="0">
                <a:solidFill>
                  <a:schemeClr val="bg1"/>
                </a:solidFill>
                <a:effectLst/>
                <a:latin typeface="Google Sans"/>
              </a:rPr>
              <a:t>"Physical Noise"</a:t>
            </a:r>
            <a:r>
              <a:rPr lang="en-GB" sz="2000" b="0" u="none" strike="noStrike" dirty="0">
                <a:solidFill>
                  <a:schemeClr val="bg1"/>
                </a:solidFill>
                <a:effectLst/>
                <a:latin typeface="Google Sans"/>
              </a:rPr>
              <a:t> as an external environmental factor that disrupts, distorts, or completely blocks the transmission of a message from the sender to the receiver </a:t>
            </a:r>
            <a:r>
              <a:rPr lang="en-GB" sz="2000" dirty="0">
                <a:solidFill>
                  <a:schemeClr val="bg1"/>
                </a:solidFill>
              </a:rPr>
              <a:t>(Goby, 2026)</a:t>
            </a:r>
            <a:r>
              <a:rPr lang="en-GB" sz="2000" dirty="0">
                <a:solidFill>
                  <a:schemeClr val="bg1"/>
                </a:solidFill>
                <a:latin typeface="Google Sans"/>
              </a:rPr>
              <a:t>. </a:t>
            </a:r>
            <a:endParaRPr lang="en-GB" sz="2000" b="0" u="none" strike="noStrike" dirty="0">
              <a:effectLst/>
              <a:latin typeface="Google Sans"/>
            </a:endParaRPr>
          </a:p>
        </p:txBody>
      </p:sp>
    </p:spTree>
    <p:extLst>
      <p:ext uri="{BB962C8B-B14F-4D97-AF65-F5344CB8AC3E}">
        <p14:creationId xmlns:p14="http://schemas.microsoft.com/office/powerpoint/2010/main" val="34678022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C1C743F-5A11-E6ED-DE76-E9F398D96037}"/>
              </a:ext>
            </a:extLst>
          </p:cNvPr>
          <p:cNvSpPr txBox="1"/>
          <p:nvPr/>
        </p:nvSpPr>
        <p:spPr>
          <a:xfrm>
            <a:off x="3048000" y="303145"/>
            <a:ext cx="6096000" cy="5201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How Gary Can Overcome This Barrier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Visual </a:t>
            </a:r>
            <a:r>
              <a:rPr lang="en-GB" b="1" dirty="0" err="1">
                <a:solidFill>
                  <a:schemeClr val="bg1"/>
                </a:solidFill>
              </a:rPr>
              <a:t>Signaling</a:t>
            </a:r>
            <a:r>
              <a:rPr lang="en-GB" b="1" dirty="0">
                <a:solidFill>
                  <a:schemeClr val="bg1"/>
                </a:solidFill>
              </a:rPr>
              <a:t> Systems:</a:t>
            </a:r>
            <a:r>
              <a:rPr lang="en-GB" dirty="0">
                <a:solidFill>
                  <a:schemeClr val="bg1"/>
                </a:solidFill>
              </a:rPr>
              <a:t> Install high-visibility LED status lights (red, amber, green) on machinery to communicate operational issues visually instead of vocally.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Acoustic Mitigation &amp; PPE:</a:t>
            </a:r>
            <a:r>
              <a:rPr lang="en-GB" dirty="0">
                <a:solidFill>
                  <a:schemeClr val="bg1"/>
                </a:solidFill>
              </a:rPr>
              <a:t> Provide industrial ear defenders for staff to reduce sensory overload, and request that maintenance dampen the oldest machine components.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Micro-Briefing Zones:</a:t>
            </a:r>
            <a:r>
              <a:rPr lang="en-GB" dirty="0">
                <a:solidFill>
                  <a:schemeClr val="bg1"/>
                </a:solidFill>
              </a:rPr>
              <a:t> Create a designated, acoustic-insulated "Quiet Zone" corner on the floor where Gary can pull small groups aside for audible, clear instructions.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8181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9A00353-A825-3478-5EEA-B0F3D55EDA42}"/>
              </a:ext>
            </a:extLst>
          </p:cNvPr>
          <p:cNvSpPr txBox="1"/>
          <p:nvPr/>
        </p:nvSpPr>
        <p:spPr>
          <a:xfrm>
            <a:off x="3244645" y="429680"/>
            <a:ext cx="6096000" cy="40549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1800"/>
              </a:spcBef>
              <a:spcAft>
                <a:spcPts val="900"/>
              </a:spcAft>
              <a:buNone/>
            </a:pPr>
            <a:r>
              <a:rPr lang="en-GB" sz="4000" b="1" u="none" strike="noStrike" dirty="0">
                <a:solidFill>
                  <a:schemeClr val="bg1"/>
                </a:solidFill>
                <a:effectLst/>
                <a:latin typeface="Google Sans"/>
              </a:rPr>
              <a:t>Language / Communication </a:t>
            </a:r>
          </a:p>
          <a:p>
            <a:pPr marL="285750" marR="0" indent="-285750" algn="ctr">
              <a:spcBef>
                <a:spcPts val="18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The Barrier: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The workforce speaks five distinct native languages with only a few English words. Gary uses text-heavy, complex English phrasing on his wall signs, which the workers cannot read. Furthermore, high stress limits effective body language.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Theoretical Explanation: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</a:t>
            </a: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Berlo’s SMCR Model (Sender-Message-Channel-Receiver)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. Berlo argues that communication fails if the sender and receiver do not share the same </a:t>
            </a: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Communication Skills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and </a:t>
            </a: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Code (Language)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. Gary is encoding messages in a code the receivers cannot decode.</a:t>
            </a:r>
          </a:p>
        </p:txBody>
      </p:sp>
    </p:spTree>
    <p:extLst>
      <p:ext uri="{BB962C8B-B14F-4D97-AF65-F5344CB8AC3E}">
        <p14:creationId xmlns:p14="http://schemas.microsoft.com/office/powerpoint/2010/main" val="7776366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FF2FB9F-7036-5430-2C7D-8270370FC6DD}"/>
              </a:ext>
            </a:extLst>
          </p:cNvPr>
          <p:cNvSpPr txBox="1"/>
          <p:nvPr/>
        </p:nvSpPr>
        <p:spPr>
          <a:xfrm>
            <a:off x="3382296" y="359171"/>
            <a:ext cx="6096000" cy="57323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1800"/>
              </a:spcBef>
              <a:spcAft>
                <a:spcPts val="900"/>
              </a:spcAft>
              <a:buNone/>
            </a:pPr>
            <a:r>
              <a:rPr lang="en-GB" sz="4000" b="1" u="none" strike="noStrike" dirty="0">
                <a:solidFill>
                  <a:schemeClr val="bg1"/>
                </a:solidFill>
                <a:effectLst/>
                <a:latin typeface="Google Sans"/>
              </a:rPr>
              <a:t>How Gary Can Overcome This Barrier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Universal Pictograms: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Remove all written English text signs. Replace them with standardized, international graphic icons and photo-diagrams (a photo showing exactly how to wear a hairnet).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Multilingual Documentation: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Translate critical safety rules into the 5 core native languages spoken on the floor using clear, simplified bullet points </a:t>
            </a:r>
            <a:r>
              <a:rPr lang="en-GB" dirty="0">
                <a:solidFill>
                  <a:schemeClr val="bg1"/>
                </a:solidFill>
              </a:rPr>
              <a:t>(Drzewiecka, no date)</a:t>
            </a:r>
            <a:endParaRPr lang="en-GB" b="0" u="none" strike="noStrike" dirty="0">
              <a:solidFill>
                <a:schemeClr val="bg1"/>
              </a:solidFill>
              <a:effectLst/>
              <a:latin typeface="Google Sans"/>
            </a:endParaRP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Bilingual Visual Walkthroughs: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Utilize digital tablets showing short, looping video demonstrations of correct packaging techniques, removing language from the equation entirely.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01659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F65EF2-CCB3-E753-A1D0-7C0D5122DBE6}"/>
              </a:ext>
            </a:extLst>
          </p:cNvPr>
          <p:cNvSpPr txBox="1"/>
          <p:nvPr/>
        </p:nvSpPr>
        <p:spPr>
          <a:xfrm>
            <a:off x="3529780" y="463019"/>
            <a:ext cx="6096000" cy="3939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1800"/>
              </a:spcBef>
              <a:spcAft>
                <a:spcPts val="900"/>
              </a:spcAft>
              <a:buNone/>
            </a:pPr>
            <a:r>
              <a:rPr lang="en-GB" sz="4000" b="1" u="none" strike="noStrike" dirty="0">
                <a:solidFill>
                  <a:schemeClr val="bg1"/>
                </a:solidFill>
                <a:effectLst/>
                <a:latin typeface="Google Sans"/>
              </a:rPr>
              <a:t>Age / Generational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The Barrier: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Gary notes that older workers (closer to 60) seem to listen and cooperate, whereas younger workers (closer to 16) "do something else" entirely, regardless of instructions.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Theoretical Explanation: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</a:t>
            </a:r>
            <a:r>
              <a:rPr lang="en-GB" b="1" dirty="0">
                <a:solidFill>
                  <a:schemeClr val="bg1"/>
                </a:solidFill>
              </a:rPr>
              <a:t>Schramm’s Interactive Model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. Different age groups possess vastly different workplace values, attention spans, and attitudes toward traditional hierarchy. Gen Z workers typically reject top-down, authoritarian "shouting" management styles and require collaborative, engaging, or digital-visual instructions.</a:t>
            </a:r>
          </a:p>
        </p:txBody>
      </p:sp>
    </p:spTree>
    <p:extLst>
      <p:ext uri="{BB962C8B-B14F-4D97-AF65-F5344CB8AC3E}">
        <p14:creationId xmlns:p14="http://schemas.microsoft.com/office/powerpoint/2010/main" val="26408453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140076-C779-C009-99D9-0A9AF825C138}"/>
              </a:ext>
            </a:extLst>
          </p:cNvPr>
          <p:cNvSpPr txBox="1"/>
          <p:nvPr/>
        </p:nvSpPr>
        <p:spPr>
          <a:xfrm>
            <a:off x="3224981" y="345497"/>
            <a:ext cx="6096000" cy="65171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1800"/>
              </a:spcBef>
              <a:spcAft>
                <a:spcPts val="900"/>
              </a:spcAft>
              <a:buNone/>
            </a:pPr>
            <a:r>
              <a:rPr lang="en-GB" sz="4000" b="1" u="none" strike="noStrike" dirty="0">
                <a:solidFill>
                  <a:schemeClr val="bg1"/>
                </a:solidFill>
                <a:effectLst/>
                <a:latin typeface="Google Sans"/>
              </a:rPr>
              <a:t>How Gary Can Overcome This Barrier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Peer-to-Peer Mentorship: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Pair the compliant, experienced older workers with the younger workers in a "buddy system" to foster cross-generational knowledge transfer and informal accountability.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Engaging Gamification &amp; Short Media: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Deliver hygiene updates to younger staff via brief, interactive digital quizzes or visual checklists on mobile screens, aligning with Gen Z's preference for bite-sized media.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Shift to Collaborative Management: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Gary must stop shouting orders from afar. He needs to engage younger workers directly, asking for feedback to make them feel valued and personally accountable for food standards.</a:t>
            </a:r>
          </a:p>
          <a:p>
            <a:pPr marR="0" algn="ctr">
              <a:spcBef>
                <a:spcPts val="900"/>
              </a:spcBef>
              <a:spcAft>
                <a:spcPts val="900"/>
              </a:spcAft>
            </a:pPr>
            <a:r>
              <a:rPr lang="en-GB" dirty="0">
                <a:solidFill>
                  <a:schemeClr val="bg1"/>
                </a:solidFill>
              </a:rPr>
              <a:t>(Leghorn, 2025)</a:t>
            </a:r>
            <a:endParaRPr lang="en-GB" b="0" u="none" strike="noStrike" dirty="0">
              <a:solidFill>
                <a:schemeClr val="bg1"/>
              </a:solidFill>
              <a:effectLst/>
              <a:latin typeface="Google Sans"/>
            </a:endParaRPr>
          </a:p>
          <a:p>
            <a:pPr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4955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8CA59FA-BCB1-0D02-F147-35D1DD734EA4}"/>
              </a:ext>
            </a:extLst>
          </p:cNvPr>
          <p:cNvSpPr txBox="1"/>
          <p:nvPr/>
        </p:nvSpPr>
        <p:spPr>
          <a:xfrm>
            <a:off x="3333135" y="445502"/>
            <a:ext cx="609600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1800"/>
              </a:spcBef>
              <a:spcAft>
                <a:spcPts val="900"/>
              </a:spcAft>
              <a:buNone/>
            </a:pPr>
            <a:r>
              <a:rPr lang="en-GB" sz="4000" b="1" u="none" strike="noStrike" dirty="0">
                <a:solidFill>
                  <a:schemeClr val="bg1"/>
                </a:solidFill>
                <a:effectLst/>
                <a:latin typeface="Google Sans"/>
              </a:rPr>
              <a:t>Cultural (Standards and Practices)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The Barrier: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Five distinct cultural groups are forced to work together without a shared corporate culture. Food hygiene and safety practices vary globally; what is an understood standard to an English manager may not be a passive norm for an immigrant workforce without explicit onboarding.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Theoretical Explanation: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Schramm’s Interactive Model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. Specifically, variations in </a:t>
            </a: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Power Distance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(how cultures respond to authority figures like Gary) and </a:t>
            </a: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Uncertainty Avoidance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(the need for structured, explicit rules vs. flexible interpretation) explain why different cultural groups interpret Gary's unstructured instructions differently.</a:t>
            </a:r>
          </a:p>
        </p:txBody>
      </p:sp>
    </p:spTree>
    <p:extLst>
      <p:ext uri="{BB962C8B-B14F-4D97-AF65-F5344CB8AC3E}">
        <p14:creationId xmlns:p14="http://schemas.microsoft.com/office/powerpoint/2010/main" val="327133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410AE57-DA0F-A2B4-951B-2246ED08C3BE}"/>
              </a:ext>
            </a:extLst>
          </p:cNvPr>
          <p:cNvSpPr txBox="1"/>
          <p:nvPr/>
        </p:nvSpPr>
        <p:spPr>
          <a:xfrm>
            <a:off x="3451122" y="438240"/>
            <a:ext cx="6096000" cy="5847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1800"/>
              </a:spcBef>
              <a:spcAft>
                <a:spcPts val="900"/>
              </a:spcAft>
              <a:buNone/>
            </a:pPr>
            <a:r>
              <a:rPr lang="en-GB" sz="4000" b="1" u="none" strike="noStrike" dirty="0">
                <a:solidFill>
                  <a:schemeClr val="bg1"/>
                </a:solidFill>
                <a:effectLst/>
                <a:latin typeface="Google Sans"/>
              </a:rPr>
              <a:t>How Gary Can Overcome This Barrier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Establish Cultural Liaisons: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Identify and appoint 5 informal peer leaders (one from each cultural group) who possess functional English. Use them as trusted intermediaries to relay daily targets and bridge cultural gaps.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Color-Coded Production Lines: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Create an foolproof, culturally neutral system. Use strict color-coding across the floor (e.g., green tables, green knives, and green aprons strictly for vegetarian meals; red for meat) to bypass cultural interpretations of "segregation."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Shared Cultural Briefings: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Hold brief, respectful huddles with the cultural leads to align factory expectations with their unique communication styles.</a:t>
            </a:r>
          </a:p>
          <a:p>
            <a:pPr marR="0" algn="ctr">
              <a:spcBef>
                <a:spcPts val="900"/>
              </a:spcBef>
              <a:spcAft>
                <a:spcPts val="900"/>
              </a:spcAft>
            </a:pPr>
            <a:r>
              <a:rPr lang="en-GB" dirty="0">
                <a:solidFill>
                  <a:schemeClr val="bg1"/>
                </a:solidFill>
              </a:rPr>
              <a:t>(Becky B.V., 2025)</a:t>
            </a:r>
            <a:endParaRPr lang="en-GB" b="0" u="none" strike="noStrike" dirty="0">
              <a:solidFill>
                <a:schemeClr val="bg1"/>
              </a:solidFill>
              <a:effectLst/>
              <a:latin typeface="Google Sans"/>
            </a:endParaRPr>
          </a:p>
        </p:txBody>
      </p:sp>
    </p:spTree>
    <p:extLst>
      <p:ext uri="{BB962C8B-B14F-4D97-AF65-F5344CB8AC3E}">
        <p14:creationId xmlns:p14="http://schemas.microsoft.com/office/powerpoint/2010/main" val="32615087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A756BE8-432C-5FE8-0BF1-1A800CC4CE93}"/>
              </a:ext>
            </a:extLst>
          </p:cNvPr>
          <p:cNvSpPr txBox="1"/>
          <p:nvPr/>
        </p:nvSpPr>
        <p:spPr>
          <a:xfrm>
            <a:off x="3185652" y="577164"/>
            <a:ext cx="6096000" cy="4216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1800"/>
              </a:spcBef>
              <a:spcAft>
                <a:spcPts val="900"/>
              </a:spcAft>
              <a:buNone/>
            </a:pPr>
            <a:r>
              <a:rPr lang="en-GB" sz="4000" b="1" u="none" strike="noStrike" dirty="0">
                <a:solidFill>
                  <a:schemeClr val="bg1"/>
                </a:solidFill>
                <a:effectLst/>
                <a:latin typeface="Google Sans"/>
              </a:rPr>
              <a:t>Emotional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The Barrier: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Gary is highly stressed, reactive, and views his workplace as a "madhouse." The workers likely feel defensive, alienated, and pressured to work fast without knowing how to do so safely, creating an emotional environment of anxiety and frustration.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Theoretical Explanation: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Berlo’s SMCR Model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. Gary’s frantic, evaluative approach ("they just don't seem to understand") creates a </a:t>
            </a: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Defensive Communication Climate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. When workers feel judged or confused, their emotional filters trigger a cognitive shutdown, causing them to tune out the manager entirely.</a:t>
            </a:r>
          </a:p>
        </p:txBody>
      </p:sp>
    </p:spTree>
    <p:extLst>
      <p:ext uri="{BB962C8B-B14F-4D97-AF65-F5344CB8AC3E}">
        <p14:creationId xmlns:p14="http://schemas.microsoft.com/office/powerpoint/2010/main" val="18943938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D09B25A-70ED-F6CD-A870-772F7FE0705B}"/>
              </a:ext>
            </a:extLst>
          </p:cNvPr>
          <p:cNvSpPr txBox="1"/>
          <p:nvPr/>
        </p:nvSpPr>
        <p:spPr>
          <a:xfrm>
            <a:off x="3048000" y="139430"/>
            <a:ext cx="6096000" cy="64325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1800"/>
              </a:spcBef>
              <a:spcAft>
                <a:spcPts val="900"/>
              </a:spcAft>
              <a:buNone/>
            </a:pPr>
            <a:r>
              <a:rPr lang="en-GB" sz="3200" b="1" u="none" strike="noStrike" dirty="0">
                <a:solidFill>
                  <a:schemeClr val="bg1"/>
                </a:solidFill>
                <a:effectLst/>
                <a:latin typeface="Google Sans"/>
              </a:rPr>
              <a:t>How Gary Can Overcome This Barrier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Shift from Evaluation to Description: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Gary must stop using blaming language. Instead of saying </a:t>
            </a:r>
            <a:r>
              <a:rPr lang="en-GB" b="0" i="1" u="none" strike="noStrike" dirty="0">
                <a:solidFill>
                  <a:schemeClr val="bg1"/>
                </a:solidFill>
                <a:effectLst/>
                <a:latin typeface="Google Sans"/>
              </a:rPr>
              <a:t>"You're doing this wrong,"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he should calmly describe the problem: </a:t>
            </a:r>
            <a:r>
              <a:rPr lang="en-GB" b="0" i="1" u="none" strike="noStrike" dirty="0">
                <a:solidFill>
                  <a:schemeClr val="bg1"/>
                </a:solidFill>
                <a:effectLst/>
                <a:latin typeface="Google Sans"/>
              </a:rPr>
              <a:t>"The meat is touching the vegetarian tray; let’s move it here to keep the airline happy."</a:t>
            </a:r>
            <a:endParaRPr lang="en-GB" b="0" u="none" strike="noStrike" dirty="0">
              <a:solidFill>
                <a:schemeClr val="bg1"/>
              </a:solidFill>
              <a:effectLst/>
              <a:latin typeface="Google Sans"/>
            </a:endParaRP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Mandatory Pre-Shift Onboarding: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Refuse to let management place completely untrained staff directly onto the floor. Insist on a calm, dedicated 1-hour quiet safety briefing </a:t>
            </a:r>
            <a:r>
              <a:rPr lang="en-GB" b="0" i="1" u="none" strike="noStrike" dirty="0">
                <a:solidFill>
                  <a:schemeClr val="bg1"/>
                </a:solidFill>
                <a:effectLst/>
                <a:latin typeface="Google Sans"/>
              </a:rPr>
              <a:t>before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their very first shift to eliminate initial anxiety.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Implement Problem-Oriented Collaboration: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Hold a weekly, low-stress feedback meeting with staff to solve food standard errors together as a team, transforming the factory floor from a hostile "madhouse" into a supportive workplace culture.</a:t>
            </a:r>
          </a:p>
          <a:p>
            <a:pPr marR="0" algn="ctr">
              <a:spcBef>
                <a:spcPts val="900"/>
              </a:spcBef>
              <a:spcAft>
                <a:spcPts val="900"/>
              </a:spcAft>
            </a:pPr>
            <a:r>
              <a:rPr lang="en-GB" dirty="0">
                <a:solidFill>
                  <a:schemeClr val="bg1"/>
                </a:solidFill>
              </a:rPr>
              <a:t>(Davey, 2026)</a:t>
            </a:r>
            <a:endParaRPr lang="en-GB" b="0" u="none" strike="noStrike" dirty="0">
              <a:solidFill>
                <a:schemeClr val="bg1"/>
              </a:solidFill>
              <a:effectLst/>
              <a:latin typeface="Google Sans"/>
            </a:endParaRPr>
          </a:p>
        </p:txBody>
      </p:sp>
    </p:spTree>
    <p:extLst>
      <p:ext uri="{BB962C8B-B14F-4D97-AF65-F5344CB8AC3E}">
        <p14:creationId xmlns:p14="http://schemas.microsoft.com/office/powerpoint/2010/main" val="40542196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329B951-39A8-97A2-E038-438BB4E40F77}"/>
              </a:ext>
            </a:extLst>
          </p:cNvPr>
          <p:cNvSpPr txBox="1"/>
          <p:nvPr/>
        </p:nvSpPr>
        <p:spPr>
          <a:xfrm>
            <a:off x="3362632" y="951398"/>
            <a:ext cx="5692878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</a:rPr>
              <a:t>Conclusion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Flight Foods Ltd: The Cost of Communication Failures</a:t>
            </a:r>
          </a:p>
          <a:p>
            <a:pPr algn="ctr"/>
            <a:endParaRPr lang="en-GB" b="1" dirty="0">
              <a:solidFill>
                <a:schemeClr val="bg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The Root Issue:</a:t>
            </a:r>
            <a:r>
              <a:rPr lang="en-GB" dirty="0">
                <a:solidFill>
                  <a:schemeClr val="bg1"/>
                </a:solidFill>
              </a:rPr>
              <a:t> Severe communication breakdown (not worker incompetence) is causing the loss of airline market share.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The Strategic Failure:</a:t>
            </a:r>
            <a:r>
              <a:rPr lang="en-GB" dirty="0">
                <a:solidFill>
                  <a:schemeClr val="bg1"/>
                </a:solidFill>
              </a:rPr>
              <a:t> Management's push for immediate output bypassed critical, foundational training.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The Operational Impact:</a:t>
            </a:r>
            <a:r>
              <a:rPr lang="en-GB" dirty="0">
                <a:solidFill>
                  <a:schemeClr val="bg1"/>
                </a:solidFill>
              </a:rPr>
              <a:t> Gary’s frantic, English-only verbal and text commands completely fail to penetrate the noise, language, cultural, generational, and emotional barriers on the floor.</a:t>
            </a:r>
          </a:p>
          <a:p>
            <a:pPr algn="ctr"/>
            <a:endParaRPr lang="en-GB" sz="6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076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0FB0547-5DBD-B12A-6588-C5B8A30E22DE}"/>
              </a:ext>
            </a:extLst>
          </p:cNvPr>
          <p:cNvSpPr txBox="1"/>
          <p:nvPr/>
        </p:nvSpPr>
        <p:spPr>
          <a:xfrm>
            <a:off x="3372465" y="554080"/>
            <a:ext cx="6096000" cy="33393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1800"/>
              </a:spcBef>
              <a:spcAft>
                <a:spcPts val="900"/>
              </a:spcAft>
              <a:buNone/>
            </a:pPr>
            <a:r>
              <a:rPr lang="en-GB" sz="4000" b="1" u="none" strike="noStrike" dirty="0">
                <a:solidFill>
                  <a:schemeClr val="bg1"/>
                </a:solidFill>
                <a:effectLst/>
                <a:latin typeface="Google Sans"/>
              </a:rPr>
              <a:t>The Unified Solution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Engineering (Physical):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Mitigate physical noise with visual </a:t>
            </a:r>
            <a:r>
              <a:rPr lang="en-GB" b="0" u="none" strike="noStrike" dirty="0" err="1">
                <a:solidFill>
                  <a:schemeClr val="bg1"/>
                </a:solidFill>
                <a:effectLst/>
                <a:latin typeface="Google Sans"/>
              </a:rPr>
              <a:t>signaling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systems and acoustic quiet zones.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Systems (Linguistic/Cultural):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Replace all English text with universal pictograms and utilize bilingual cultural liaisons.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1" u="none" strike="noStrike" dirty="0">
                <a:solidFill>
                  <a:schemeClr val="bg1"/>
                </a:solidFill>
                <a:effectLst/>
                <a:latin typeface="Google Sans"/>
              </a:rPr>
              <a:t>Structure (Generational/Emotional):</a:t>
            </a: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 Establish an immersive pre-onboarding process and foster a supportive, problem-oriented workplace climate.</a:t>
            </a:r>
          </a:p>
        </p:txBody>
      </p:sp>
    </p:spTree>
    <p:extLst>
      <p:ext uri="{BB962C8B-B14F-4D97-AF65-F5344CB8AC3E}">
        <p14:creationId xmlns:p14="http://schemas.microsoft.com/office/powerpoint/2010/main" val="40386913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38FCA7D-F4A8-2BFE-E0B1-18DD267E8A52}"/>
              </a:ext>
            </a:extLst>
          </p:cNvPr>
          <p:cNvSpPr txBox="1"/>
          <p:nvPr/>
        </p:nvSpPr>
        <p:spPr>
          <a:xfrm>
            <a:off x="3224981" y="706268"/>
            <a:ext cx="6096000" cy="35009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spcBef>
                <a:spcPts val="1800"/>
              </a:spcBef>
              <a:spcAft>
                <a:spcPts val="900"/>
              </a:spcAft>
              <a:buNone/>
            </a:pPr>
            <a:r>
              <a:rPr lang="en-GB" sz="4000" b="1" u="none" strike="noStrike" dirty="0">
                <a:solidFill>
                  <a:schemeClr val="bg1"/>
                </a:solidFill>
                <a:effectLst/>
                <a:latin typeface="Google Sans"/>
              </a:rPr>
              <a:t>The Bottom Line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Effective communication is a prerequisite for operational safety.</a:t>
            </a:r>
          </a:p>
          <a:p>
            <a:pPr marL="285750" marR="0" indent="-285750" algn="ctr">
              <a:spcBef>
                <a:spcPts val="900"/>
              </a:spcBef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b="0" u="none" strike="noStrike" dirty="0">
                <a:solidFill>
                  <a:schemeClr val="bg1"/>
                </a:solidFill>
                <a:effectLst/>
                <a:latin typeface="Google Sans"/>
              </a:rPr>
              <a:t>By transforming the factory floor from a chaotic "madhouse" into a highly visual, structured environment, Flight Foods Ltd can eliminate cross-contamination, win back airline trust, and secure its market growth.</a:t>
            </a:r>
          </a:p>
          <a:p>
            <a:pPr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7887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8091CB4-B62D-D3C4-90AB-43720506315B}"/>
              </a:ext>
            </a:extLst>
          </p:cNvPr>
          <p:cNvSpPr txBox="1"/>
          <p:nvPr/>
        </p:nvSpPr>
        <p:spPr>
          <a:xfrm>
            <a:off x="3185651" y="2644170"/>
            <a:ext cx="619432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600" b="1" dirty="0">
                <a:solidFill>
                  <a:schemeClr val="bg1"/>
                </a:solidFill>
              </a:rPr>
              <a:t>Thank You</a:t>
            </a:r>
            <a:endParaRPr lang="en-GB" sz="9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91416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17FE673-D59C-F94D-40F0-75646986C157}"/>
              </a:ext>
            </a:extLst>
          </p:cNvPr>
          <p:cNvSpPr txBox="1"/>
          <p:nvPr/>
        </p:nvSpPr>
        <p:spPr>
          <a:xfrm>
            <a:off x="329380" y="846026"/>
            <a:ext cx="115332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Goby, J. (2026) </a:t>
            </a:r>
            <a:r>
              <a:rPr lang="en-GB" b="0" i="1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The Shannon and Weaver model of communication at work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. Available at: 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  <a:hlinkClick r:id="rId2"/>
              </a:rPr>
              <a:t>https://humanfocus.co.uk/blog/the-shannon-and-weaver-model-of-communication-at-work/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40E93E-AE89-B054-5220-22A8D0335BFD}"/>
              </a:ext>
            </a:extLst>
          </p:cNvPr>
          <p:cNvSpPr txBox="1"/>
          <p:nvPr/>
        </p:nvSpPr>
        <p:spPr>
          <a:xfrm>
            <a:off x="5270089" y="176979"/>
            <a:ext cx="31659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References:</a:t>
            </a:r>
            <a:endParaRPr lang="en-GB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991228-6974-B897-CD4E-96C331AFADF8}"/>
              </a:ext>
            </a:extLst>
          </p:cNvPr>
          <p:cNvSpPr txBox="1"/>
          <p:nvPr/>
        </p:nvSpPr>
        <p:spPr>
          <a:xfrm>
            <a:off x="329380" y="1661256"/>
            <a:ext cx="881462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Drzewiecka, A. (no date) </a:t>
            </a:r>
            <a:r>
              <a:rPr lang="en-GB" b="0" i="1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I wonder how employers can address language barriers in the workplace - Warner Goodman LLP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. Available at: 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  <a:hlinkClick r:id="rId3"/>
              </a:rPr>
              <a:t>https://www.warnergoodman.co.uk/site/blog/news/addressing-language-barriers-in-the-workplace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1F2C22-F155-EB1D-7EAE-AA7B12743019}"/>
              </a:ext>
            </a:extLst>
          </p:cNvPr>
          <p:cNvSpPr txBox="1"/>
          <p:nvPr/>
        </p:nvSpPr>
        <p:spPr>
          <a:xfrm>
            <a:off x="329380" y="2967335"/>
            <a:ext cx="881462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Leghorn, T. (2025) </a:t>
            </a:r>
            <a:r>
              <a:rPr lang="en-GB" b="0" i="1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Mind the generation gap: How to lead an age-diverse workforce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. Available at: 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  <a:hlinkClick r:id="rId4"/>
              </a:rPr>
              <a:t>https://www.suez.co.uk/en-gb/news/blog-250813-mind-the-generation-gap-how-to-lead-an-age-diverse-workforce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01635-A070-2D56-E7D8-373956DF7966}"/>
              </a:ext>
            </a:extLst>
          </p:cNvPr>
          <p:cNvSpPr txBox="1"/>
          <p:nvPr/>
        </p:nvSpPr>
        <p:spPr>
          <a:xfrm>
            <a:off x="329380" y="3890665"/>
            <a:ext cx="88146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Becky B.V. (2025) </a:t>
            </a:r>
            <a:r>
              <a:rPr lang="en-GB" b="0" i="1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Overcoming Cultural Barriers: 6 Key Steps for success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. Available at: 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  <a:hlinkClick r:id="rId5"/>
              </a:rPr>
              <a:t>https://becky.works/en/blog/overcoming-cultural-barriers/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11543B1-A58E-93D6-1C25-C5CB996F6A28}"/>
              </a:ext>
            </a:extLst>
          </p:cNvPr>
          <p:cNvSpPr txBox="1"/>
          <p:nvPr/>
        </p:nvSpPr>
        <p:spPr>
          <a:xfrm>
            <a:off x="329380" y="4631445"/>
            <a:ext cx="88146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Davey, L. (2026) </a:t>
            </a:r>
            <a:r>
              <a:rPr lang="en-GB" b="0" i="1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How to Deal with a Hostile Work Environment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</a:rPr>
              <a:t>. Available at: </a:t>
            </a:r>
            <a:r>
              <a:rPr lang="en-GB" b="0" i="0" dirty="0">
                <a:solidFill>
                  <a:srgbClr val="05103E"/>
                </a:solidFill>
                <a:effectLst/>
                <a:latin typeface="Times New Roman" panose="02020603050405020304" pitchFamily="18" charset="0"/>
                <a:hlinkClick r:id="rId6"/>
              </a:rPr>
              <a:t>https://www.linkedin.com/pulse/how-deal-hostile-work-environment-liane-davey-ndsxc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0590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1541</Words>
  <Application>Microsoft Office PowerPoint</Application>
  <PresentationFormat>Widescreen</PresentationFormat>
  <Paragraphs>75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Aptos Display</vt:lpstr>
      <vt:lpstr>Arial</vt:lpstr>
      <vt:lpstr>Google Sans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Petar Stanchev (2505752)</dc:creator>
  <cp:lastModifiedBy>Petar Stanchev (2505752)</cp:lastModifiedBy>
  <cp:revision>5</cp:revision>
  <dcterms:created xsi:type="dcterms:W3CDTF">2026-07-12T13:11:12Z</dcterms:created>
  <dcterms:modified xsi:type="dcterms:W3CDTF">2026-07-25T02:38:05Z</dcterms:modified>
</cp:coreProperties>
</file>