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erverZoom="100000" strictFirstAndLastChars="0" saveSubsetFonts="1">
  <p:sldMasterIdLst>
    <p:sldMasterId id="2147483648" r:id="rId1"/>
    <p:sldMasterId id="2147483656" r:id="rId2"/>
    <p:sldMasterId id="2147483664" r:id="rId3"/>
  </p:sldMasterIdLst>
  <p:notesMasterIdLst>
    <p:notesMasterId r:id="rId16"/>
  </p:notesMasterIdLst>
  <p:handoutMasterIdLst>
    <p:handoutMasterId r:id="rId17"/>
  </p:handoutMasterIdLst>
  <p:sldIdLst>
    <p:sldId id="305" r:id="rId4"/>
    <p:sldId id="337" r:id="rId5"/>
    <p:sldId id="320" r:id="rId6"/>
    <p:sldId id="327" r:id="rId7"/>
    <p:sldId id="334" r:id="rId8"/>
    <p:sldId id="336" r:id="rId9"/>
    <p:sldId id="328" r:id="rId10"/>
    <p:sldId id="329" r:id="rId11"/>
    <p:sldId id="330" r:id="rId12"/>
    <p:sldId id="338" r:id="rId13"/>
    <p:sldId id="332" r:id="rId14"/>
    <p:sldId id="326" r:id="rId15"/>
  </p:sldIdLst>
  <p:sldSz cx="12192000" cy="6858000"/>
  <p:notesSz cx="6797675" cy="9926638"/>
  <p:defaultTextStyle>
    <a:defPPr>
      <a:defRPr lang="en-US"/>
    </a:defPPr>
    <a:lvl1pPr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1pPr>
    <a:lvl2pPr indent="168387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2pPr>
    <a:lvl3pPr indent="336774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3pPr>
    <a:lvl4pPr indent="505160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4pPr>
    <a:lvl5pPr indent="673547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5pPr>
    <a:lvl6pPr marL="1683868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6pPr>
    <a:lvl7pPr marL="2020641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7pPr>
    <a:lvl8pPr marL="2357415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8pPr>
    <a:lvl9pPr marL="2694188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072" userDrawn="1">
          <p15:clr>
            <a:srgbClr val="A4A3A4"/>
          </p15:clr>
        </p15:guide>
        <p15:guide id="2" pos="5041" userDrawn="1">
          <p15:clr>
            <a:srgbClr val="A4A3A4"/>
          </p15:clr>
        </p15:guide>
        <p15:guide id="3" orient="horz" pos="2160" userDrawn="1">
          <p15:clr>
            <a:srgbClr val="A4A3A4"/>
          </p15:clr>
        </p15:guide>
        <p15:guide id="4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A302"/>
    <a:srgbClr val="00FF00"/>
    <a:srgbClr val="274157"/>
    <a:srgbClr val="039A98"/>
    <a:srgbClr val="1F9C98"/>
    <a:srgbClr val="F49100"/>
    <a:srgbClr val="DDDC03"/>
    <a:srgbClr val="E0DF18"/>
    <a:srgbClr val="263429"/>
    <a:srgbClr val="6583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12" autoAdjust="0"/>
    <p:restoredTop sz="94008" autoAdjust="0"/>
  </p:normalViewPr>
  <p:slideViewPr>
    <p:cSldViewPr>
      <p:cViewPr varScale="1">
        <p:scale>
          <a:sx n="59" d="100"/>
          <a:sy n="59" d="100"/>
        </p:scale>
        <p:origin x="578" y="26"/>
      </p:cViewPr>
      <p:guideLst>
        <p:guide orient="horz" pos="3072"/>
        <p:guide pos="5041"/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91" d="100"/>
          <a:sy n="91" d="100"/>
        </p:scale>
        <p:origin x="447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EC101-212E-4A14-8908-D426258931A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2CAA52-56B7-4439-8DDF-6AAC41962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659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prstGeom prst="rect">
            <a:avLst/>
          </a:prstGeom>
          <a:noFill/>
          <a:ln w="9525" cap="flat" cmpd="sng">
            <a:noFill/>
            <a:prstDash val="solid"/>
            <a:bevel/>
            <a:headEnd type="none" w="med" len="med"/>
            <a:tailEnd type="none" w="med" len="med"/>
          </a:ln>
          <a:effectLst/>
        </p:spPr>
      </p:sp>
      <p:sp>
        <p:nvSpPr>
          <p:cNvPr id="2050" name="Rectangle 2"/>
          <p:cNvSpPr>
            <a:spLocks noGrp="1"/>
          </p:cNvSpPr>
          <p:nvPr>
            <p:ph type="body" sz="quarter" idx="1"/>
          </p:nvPr>
        </p:nvSpPr>
        <p:spPr bwMode="auto">
          <a:xfrm>
            <a:off x="906357" y="4715153"/>
            <a:ext cx="4984962" cy="4466987"/>
          </a:xfrm>
          <a:prstGeom prst="rect">
            <a:avLst/>
          </a:prstGeom>
          <a:noFill/>
          <a:ln w="9525" cap="flat" cmpd="sng">
            <a:noFill/>
            <a:prstDash val="solid"/>
            <a:bevel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Avenir Roman" charset="0"/>
              </a:rPr>
              <a:t>Click to edit Master text styles</a:t>
            </a:r>
          </a:p>
          <a:p>
            <a:pPr lvl="1"/>
            <a:r>
              <a:rPr lang="en-US">
                <a:sym typeface="Avenir Roman" charset="0"/>
              </a:rPr>
              <a:t>Second level</a:t>
            </a:r>
          </a:p>
          <a:p>
            <a:pPr lvl="2"/>
            <a:r>
              <a:rPr lang="en-US">
                <a:sym typeface="Avenir Roman" charset="0"/>
              </a:rPr>
              <a:t>Third level</a:t>
            </a:r>
          </a:p>
          <a:p>
            <a:pPr lvl="3"/>
            <a:r>
              <a:rPr lang="en-US">
                <a:sym typeface="Avenir Roman" charset="0"/>
              </a:rPr>
              <a:t>Fourth level</a:t>
            </a:r>
          </a:p>
          <a:p>
            <a:pPr lvl="4"/>
            <a:r>
              <a:rPr lang="en-US">
                <a:sym typeface="Avenir Roman" charset="0"/>
              </a:rPr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80807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1pPr>
    <a:lvl2pPr indent="168387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2pPr>
    <a:lvl3pPr indent="336774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3pPr>
    <a:lvl4pPr indent="505160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4pPr>
    <a:lvl5pPr indent="673547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5pPr>
    <a:lvl6pPr marL="1683868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20641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357415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694188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840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670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0" hasCustomPrompt="1"/>
          </p:nvPr>
        </p:nvSpPr>
        <p:spPr>
          <a:xfrm>
            <a:off x="511909" y="1557340"/>
            <a:ext cx="5140967" cy="45354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15" baseline="0"/>
            </a:lvl1pPr>
          </a:lstStyle>
          <a:p>
            <a:pPr lvl="0"/>
            <a:r>
              <a:rPr lang="en-US" dirty="0"/>
              <a:t>Welsh Text and Content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1" hasCustomPrompt="1"/>
          </p:nvPr>
        </p:nvSpPr>
        <p:spPr>
          <a:xfrm>
            <a:off x="6007375" y="1557340"/>
            <a:ext cx="5759939" cy="45354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pPr lvl="0"/>
            <a:r>
              <a:rPr lang="en-US" dirty="0"/>
              <a:t>English Text and Content</a:t>
            </a:r>
          </a:p>
        </p:txBody>
      </p:sp>
    </p:spTree>
    <p:extLst>
      <p:ext uri="{BB962C8B-B14F-4D97-AF65-F5344CB8AC3E}">
        <p14:creationId xmlns:p14="http://schemas.microsoft.com/office/powerpoint/2010/main" val="1036750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1439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rgbClr val="039A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 bwMode="auto">
          <a:xfrm>
            <a:off x="0" y="4327460"/>
            <a:ext cx="12192000" cy="2527772"/>
          </a:xfrm>
          <a:custGeom>
            <a:avLst/>
            <a:gdLst>
              <a:gd name="connsiteX0" fmla="*/ 0 w 12192000"/>
              <a:gd name="connsiteY0" fmla="*/ 0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0 h 1484784"/>
              <a:gd name="connsiteX0" fmla="*/ 0 w 12192000"/>
              <a:gd name="connsiteY0" fmla="*/ 1128713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1128713 h 1484784"/>
              <a:gd name="connsiteX0" fmla="*/ 0 w 12192000"/>
              <a:gd name="connsiteY0" fmla="*/ 2171701 h 2527772"/>
              <a:gd name="connsiteX1" fmla="*/ 12192000 w 12192000"/>
              <a:gd name="connsiteY1" fmla="*/ 0 h 2527772"/>
              <a:gd name="connsiteX2" fmla="*/ 12192000 w 12192000"/>
              <a:gd name="connsiteY2" fmla="*/ 2527772 h 2527772"/>
              <a:gd name="connsiteX3" fmla="*/ 0 w 12192000"/>
              <a:gd name="connsiteY3" fmla="*/ 2527772 h 2527772"/>
              <a:gd name="connsiteX4" fmla="*/ 0 w 12192000"/>
              <a:gd name="connsiteY4" fmla="*/ 2171701 h 2527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2527772">
                <a:moveTo>
                  <a:pt x="0" y="2171701"/>
                </a:moveTo>
                <a:lnTo>
                  <a:pt x="12192000" y="0"/>
                </a:lnTo>
                <a:lnTo>
                  <a:pt x="12192000" y="2527772"/>
                </a:lnTo>
                <a:lnTo>
                  <a:pt x="0" y="2527772"/>
                </a:lnTo>
                <a:lnTo>
                  <a:pt x="0" y="2171701"/>
                </a:lnTo>
                <a:close/>
              </a:path>
            </a:pathLst>
          </a:cu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208" y="4797152"/>
            <a:ext cx="3959352" cy="180136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+mj-lt"/>
          <a:ea typeface="+mj-ea"/>
          <a:cs typeface="+mj-cs"/>
          <a:sym typeface="Arial" pitchFamily="34" charset="0"/>
        </a:defRPr>
      </a:lvl1pPr>
      <a:lvl2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2pPr>
      <a:lvl3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3pPr>
      <a:lvl4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4pPr>
      <a:lvl5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5pPr>
      <a:lvl6pPr marL="310876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6pPr>
      <a:lvl7pPr marL="621751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7pPr>
      <a:lvl8pPr marL="932627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8pPr>
      <a:lvl9pPr marL="1243502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9pPr>
    </p:titleStyle>
    <p:bodyStyle>
      <a:lvl1pPr marL="302240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1pPr>
      <a:lvl2pPr marL="604480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2pPr>
      <a:lvl3pPr marL="906721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3pPr>
      <a:lvl4pPr marL="1208961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4pPr>
      <a:lvl5pPr marL="1511201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5pPr>
      <a:lvl6pPr marL="1822077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6pPr>
      <a:lvl7pPr marL="2132953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7pPr>
      <a:lvl8pPr marL="2443828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8pPr>
      <a:lvl9pPr marL="2754704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9pPr>
    </p:bodyStyle>
    <p:otherStyle>
      <a:defPPr>
        <a:defRPr lang="en-US"/>
      </a:defPPr>
      <a:lvl1pPr marL="0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10876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21751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32627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43502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379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65254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76130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87005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5087" y="6146368"/>
            <a:ext cx="2030180" cy="667008"/>
          </a:xfrm>
          <a:prstGeom prst="rect">
            <a:avLst/>
          </a:prstGeom>
        </p:spPr>
      </p:pic>
      <p:sp>
        <p:nvSpPr>
          <p:cNvPr id="7" name="Rectangle 2"/>
          <p:cNvSpPr/>
          <p:nvPr userDrawn="1"/>
        </p:nvSpPr>
        <p:spPr bwMode="auto">
          <a:xfrm>
            <a:off x="0" y="5844703"/>
            <a:ext cx="12192000" cy="1013297"/>
          </a:xfrm>
          <a:custGeom>
            <a:avLst/>
            <a:gdLst>
              <a:gd name="connsiteX0" fmla="*/ 0 w 12192000"/>
              <a:gd name="connsiteY0" fmla="*/ 0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0 h 1484784"/>
              <a:gd name="connsiteX0" fmla="*/ 0 w 12192000"/>
              <a:gd name="connsiteY0" fmla="*/ 1128713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1128713 h 1484784"/>
              <a:gd name="connsiteX0" fmla="*/ 0 w 12192000"/>
              <a:gd name="connsiteY0" fmla="*/ 2171701 h 2527772"/>
              <a:gd name="connsiteX1" fmla="*/ 12192000 w 12192000"/>
              <a:gd name="connsiteY1" fmla="*/ 0 h 2527772"/>
              <a:gd name="connsiteX2" fmla="*/ 12192000 w 12192000"/>
              <a:gd name="connsiteY2" fmla="*/ 2527772 h 2527772"/>
              <a:gd name="connsiteX3" fmla="*/ 0 w 12192000"/>
              <a:gd name="connsiteY3" fmla="*/ 2527772 h 2527772"/>
              <a:gd name="connsiteX4" fmla="*/ 0 w 12192000"/>
              <a:gd name="connsiteY4" fmla="*/ 2171701 h 2527772"/>
              <a:gd name="connsiteX0" fmla="*/ 0 w 12206287"/>
              <a:gd name="connsiteY0" fmla="*/ 742951 h 1099022"/>
              <a:gd name="connsiteX1" fmla="*/ 12206287 w 12206287"/>
              <a:gd name="connsiteY1" fmla="*/ 0 h 1099022"/>
              <a:gd name="connsiteX2" fmla="*/ 12192000 w 12206287"/>
              <a:gd name="connsiteY2" fmla="*/ 1099022 h 1099022"/>
              <a:gd name="connsiteX3" fmla="*/ 0 w 12206287"/>
              <a:gd name="connsiteY3" fmla="*/ 1099022 h 1099022"/>
              <a:gd name="connsiteX4" fmla="*/ 0 w 12206287"/>
              <a:gd name="connsiteY4" fmla="*/ 742951 h 1099022"/>
              <a:gd name="connsiteX0" fmla="*/ 0 w 12206287"/>
              <a:gd name="connsiteY0" fmla="*/ 957263 h 1099022"/>
              <a:gd name="connsiteX1" fmla="*/ 12206287 w 12206287"/>
              <a:gd name="connsiteY1" fmla="*/ 0 h 1099022"/>
              <a:gd name="connsiteX2" fmla="*/ 12192000 w 12206287"/>
              <a:gd name="connsiteY2" fmla="*/ 1099022 h 1099022"/>
              <a:gd name="connsiteX3" fmla="*/ 0 w 12206287"/>
              <a:gd name="connsiteY3" fmla="*/ 1099022 h 1099022"/>
              <a:gd name="connsiteX4" fmla="*/ 0 w 12206287"/>
              <a:gd name="connsiteY4" fmla="*/ 957263 h 1099022"/>
              <a:gd name="connsiteX0" fmla="*/ 0 w 12192000"/>
              <a:gd name="connsiteY0" fmla="*/ 871538 h 1013297"/>
              <a:gd name="connsiteX1" fmla="*/ 12191999 w 12192000"/>
              <a:gd name="connsiteY1" fmla="*/ 0 h 1013297"/>
              <a:gd name="connsiteX2" fmla="*/ 12192000 w 12192000"/>
              <a:gd name="connsiteY2" fmla="*/ 1013297 h 1013297"/>
              <a:gd name="connsiteX3" fmla="*/ 0 w 12192000"/>
              <a:gd name="connsiteY3" fmla="*/ 1013297 h 1013297"/>
              <a:gd name="connsiteX4" fmla="*/ 0 w 12192000"/>
              <a:gd name="connsiteY4" fmla="*/ 871538 h 1013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1013297">
                <a:moveTo>
                  <a:pt x="0" y="871538"/>
                </a:moveTo>
                <a:lnTo>
                  <a:pt x="12191999" y="0"/>
                </a:lnTo>
                <a:cubicBezTo>
                  <a:pt x="12191999" y="337766"/>
                  <a:pt x="12192000" y="675531"/>
                  <a:pt x="12192000" y="1013297"/>
                </a:cubicBezTo>
                <a:lnTo>
                  <a:pt x="0" y="1013297"/>
                </a:lnTo>
                <a:lnTo>
                  <a:pt x="0" y="871538"/>
                </a:lnTo>
                <a:close/>
              </a:path>
            </a:pathLst>
          </a:cu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0" y="0"/>
            <a:ext cx="12192000" cy="764704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0692" y="5949280"/>
            <a:ext cx="1656867" cy="75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072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</p:sldLayoutIdLst>
  <p:txStyles>
    <p:titleStyle>
      <a:lvl1pPr algn="l" defTabSz="844083" rtl="0" eaLnBrk="1" latinLnBrk="0" hangingPunct="1">
        <a:lnSpc>
          <a:spcPct val="90000"/>
        </a:lnSpc>
        <a:spcBef>
          <a:spcPct val="0"/>
        </a:spcBef>
        <a:buNone/>
        <a:defRPr sz="406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1021" indent="-211021" algn="l" defTabSz="844083" rtl="0" eaLnBrk="1" latinLnBrk="0" hangingPunct="1">
        <a:lnSpc>
          <a:spcPct val="90000"/>
        </a:lnSpc>
        <a:spcBef>
          <a:spcPts val="923"/>
        </a:spcBef>
        <a:buFont typeface="Arial"/>
        <a:buChar char="•"/>
        <a:defRPr sz="2585" kern="1200">
          <a:solidFill>
            <a:schemeClr val="tx1"/>
          </a:solidFill>
          <a:latin typeface="+mn-lt"/>
          <a:ea typeface="+mn-ea"/>
          <a:cs typeface="+mn-cs"/>
        </a:defRPr>
      </a:lvl1pPr>
      <a:lvl2pPr marL="633062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055103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846" kern="1200">
          <a:solidFill>
            <a:schemeClr val="tx1"/>
          </a:solidFill>
          <a:latin typeface="+mn-lt"/>
          <a:ea typeface="+mn-ea"/>
          <a:cs typeface="+mn-cs"/>
        </a:defRPr>
      </a:lvl3pPr>
      <a:lvl4pPr marL="1477145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899186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321227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3165310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587351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1pPr>
      <a:lvl2pPr marL="42204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2pPr>
      <a:lvl3pPr marL="844083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3pPr>
      <a:lvl4pPr marL="1266124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688165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110207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532248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2954289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37633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039A98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7" name="Rectangle 2"/>
          <p:cNvSpPr/>
          <p:nvPr userDrawn="1"/>
        </p:nvSpPr>
        <p:spPr bwMode="auto">
          <a:xfrm>
            <a:off x="0" y="4330228"/>
            <a:ext cx="12192000" cy="2527772"/>
          </a:xfrm>
          <a:custGeom>
            <a:avLst/>
            <a:gdLst>
              <a:gd name="connsiteX0" fmla="*/ 0 w 12192000"/>
              <a:gd name="connsiteY0" fmla="*/ 0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0 h 1484784"/>
              <a:gd name="connsiteX0" fmla="*/ 0 w 12192000"/>
              <a:gd name="connsiteY0" fmla="*/ 1128713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1128713 h 1484784"/>
              <a:gd name="connsiteX0" fmla="*/ 0 w 12192000"/>
              <a:gd name="connsiteY0" fmla="*/ 2171701 h 2527772"/>
              <a:gd name="connsiteX1" fmla="*/ 12192000 w 12192000"/>
              <a:gd name="connsiteY1" fmla="*/ 0 h 2527772"/>
              <a:gd name="connsiteX2" fmla="*/ 12192000 w 12192000"/>
              <a:gd name="connsiteY2" fmla="*/ 2527772 h 2527772"/>
              <a:gd name="connsiteX3" fmla="*/ 0 w 12192000"/>
              <a:gd name="connsiteY3" fmla="*/ 2527772 h 2527772"/>
              <a:gd name="connsiteX4" fmla="*/ 0 w 12192000"/>
              <a:gd name="connsiteY4" fmla="*/ 2171701 h 2527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2527772">
                <a:moveTo>
                  <a:pt x="0" y="2171701"/>
                </a:moveTo>
                <a:lnTo>
                  <a:pt x="12192000" y="0"/>
                </a:lnTo>
                <a:lnTo>
                  <a:pt x="12192000" y="2527772"/>
                </a:lnTo>
                <a:lnTo>
                  <a:pt x="0" y="2527772"/>
                </a:lnTo>
                <a:lnTo>
                  <a:pt x="0" y="2171701"/>
                </a:lnTo>
                <a:close/>
              </a:path>
            </a:pathLst>
          </a:cu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208" y="4797152"/>
            <a:ext cx="3959352" cy="180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23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844083" rtl="0" eaLnBrk="1" latinLnBrk="0" hangingPunct="1">
        <a:lnSpc>
          <a:spcPct val="90000"/>
        </a:lnSpc>
        <a:spcBef>
          <a:spcPct val="0"/>
        </a:spcBef>
        <a:buNone/>
        <a:defRPr sz="406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1021" indent="-211021" algn="l" defTabSz="844083" rtl="0" eaLnBrk="1" latinLnBrk="0" hangingPunct="1">
        <a:lnSpc>
          <a:spcPct val="90000"/>
        </a:lnSpc>
        <a:spcBef>
          <a:spcPts val="923"/>
        </a:spcBef>
        <a:buFont typeface="Arial"/>
        <a:buChar char="•"/>
        <a:defRPr sz="2585" kern="1200">
          <a:solidFill>
            <a:schemeClr val="tx1"/>
          </a:solidFill>
          <a:latin typeface="+mn-lt"/>
          <a:ea typeface="+mn-ea"/>
          <a:cs typeface="+mn-cs"/>
        </a:defRPr>
      </a:lvl1pPr>
      <a:lvl2pPr marL="633062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055103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846" kern="1200">
          <a:solidFill>
            <a:schemeClr val="tx1"/>
          </a:solidFill>
          <a:latin typeface="+mn-lt"/>
          <a:ea typeface="+mn-ea"/>
          <a:cs typeface="+mn-cs"/>
        </a:defRPr>
      </a:lvl3pPr>
      <a:lvl4pPr marL="1477145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899186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321227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3165310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587351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1pPr>
      <a:lvl2pPr marL="42204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2pPr>
      <a:lvl3pPr marL="844083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3pPr>
      <a:lvl4pPr marL="1266124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688165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110207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532248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2954289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37633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Proffil%201%20Tud%20MD.pp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39A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1399B0-7FF3-9148-A29F-CBC03B15E2DC}"/>
              </a:ext>
            </a:extLst>
          </p:cNvPr>
          <p:cNvSpPr txBox="1"/>
          <p:nvPr/>
        </p:nvSpPr>
        <p:spPr>
          <a:xfrm>
            <a:off x="335360" y="4193979"/>
            <a:ext cx="7272808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Mathew Davies</a:t>
            </a:r>
          </a:p>
          <a:p>
            <a:pPr algn="l"/>
            <a:r>
              <a:rPr lang="en-US" b="1" dirty="0" err="1">
                <a:solidFill>
                  <a:schemeClr val="bg1"/>
                </a:solidFill>
                <a:latin typeface="+mj-lt"/>
              </a:rPr>
              <a:t>Adran</a:t>
            </a:r>
            <a:r>
              <a:rPr lang="en-US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+mj-lt"/>
              </a:rPr>
              <a:t>Gynhwysiad</a:t>
            </a:r>
            <a:r>
              <a:rPr lang="en-US" b="1" dirty="0">
                <a:solidFill>
                  <a:schemeClr val="bg1"/>
                </a:solidFill>
                <a:latin typeface="+mj-lt"/>
              </a:rPr>
              <a:t> – Inclusion Department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12B315C-E637-2546-B62B-1E1A214C639E}"/>
              </a:ext>
            </a:extLst>
          </p:cNvPr>
          <p:cNvSpPr/>
          <p:nvPr/>
        </p:nvSpPr>
        <p:spPr bwMode="auto">
          <a:xfrm>
            <a:off x="0" y="549326"/>
            <a:ext cx="7392143" cy="935458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A7AA613-017C-464A-BF85-21E8AA0EFFD5}"/>
              </a:ext>
            </a:extLst>
          </p:cNvPr>
          <p:cNvSpPr txBox="1">
            <a:spLocks/>
          </p:cNvSpPr>
          <p:nvPr/>
        </p:nvSpPr>
        <p:spPr>
          <a:xfrm>
            <a:off x="380307" y="509851"/>
            <a:ext cx="8421067" cy="864096"/>
          </a:xfrm>
          <a:prstGeom prst="rect">
            <a:avLst/>
          </a:prstGeom>
        </p:spPr>
        <p:txBody>
          <a:bodyPr/>
          <a:lstStyle>
            <a:lvl1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10876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21751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932627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243502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r>
              <a:rPr lang="en-GB" sz="4800" b="1" kern="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4800" b="1" kern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kern="0" dirty="0" err="1">
                <a:latin typeface="Arial" panose="020B0604020202020204" pitchFamily="34" charset="0"/>
                <a:cs typeface="Arial" panose="020B0604020202020204" pitchFamily="34" charset="0"/>
              </a:rPr>
              <a:t>Gynhwysol</a:t>
            </a:r>
            <a:endParaRPr lang="en-GB" sz="4800" b="1" kern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DAD005-806C-BA4A-AD93-A5914B1CC467}"/>
              </a:ext>
            </a:extLst>
          </p:cNvPr>
          <p:cNvSpPr/>
          <p:nvPr/>
        </p:nvSpPr>
        <p:spPr bwMode="auto">
          <a:xfrm>
            <a:off x="0" y="2419598"/>
            <a:ext cx="8972451" cy="841256"/>
          </a:xfrm>
          <a:prstGeom prst="rect">
            <a:avLst/>
          </a:prstGeom>
          <a:solidFill>
            <a:srgbClr val="DDDC03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4800" b="1" i="0" u="none" strike="noStrike" kern="0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Helvetica Light" charset="0"/>
                <a:cs typeface="Arial" panose="020B0604020202020204" pitchFamily="34" charset="0"/>
                <a:sym typeface="Helvetica Light" charset="0"/>
              </a:rPr>
              <a:t>  Inclu</a:t>
            </a:r>
            <a:r>
              <a:rPr lang="en-GB" sz="4800" b="1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sive Education</a:t>
            </a:r>
            <a:endParaRPr kumimoji="0" lang="en-US" sz="4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7DF8053-AF68-3941-A59F-C65A93575B13}"/>
              </a:ext>
            </a:extLst>
          </p:cNvPr>
          <p:cNvSpPr txBox="1">
            <a:spLocks/>
          </p:cNvSpPr>
          <p:nvPr/>
        </p:nvSpPr>
        <p:spPr>
          <a:xfrm>
            <a:off x="551384" y="1484784"/>
            <a:ext cx="8280400" cy="720725"/>
          </a:xfrm>
          <a:prstGeom prst="rect">
            <a:avLst/>
          </a:prstGeom>
        </p:spPr>
        <p:txBody>
          <a:bodyPr/>
          <a:lstStyle>
            <a:lvl1pPr marL="302240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1pPr>
            <a:lvl2pPr marL="604480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2pPr>
            <a:lvl3pPr marL="906721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3pPr>
            <a:lvl4pPr marL="1208961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4pPr>
            <a:lvl5pPr marL="1511201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5pPr>
            <a:lvl6pPr marL="1822077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6pPr>
            <a:lvl7pPr marL="2132953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7pPr>
            <a:lvl8pPr marL="2443828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8pPr>
            <a:lvl9pPr marL="2754704" indent="-302240" algn="l" defTabSz="397230" rtl="0" fontAlgn="base" hangingPunct="0">
              <a:spcBef>
                <a:spcPts val="2856"/>
              </a:spcBef>
              <a:spcAft>
                <a:spcPct val="0"/>
              </a:spcAft>
              <a:buSzPct val="75000"/>
              <a:buChar char="•"/>
              <a:defRPr sz="2492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9pPr>
          </a:lstStyle>
          <a:p>
            <a:pPr marL="0" indent="0">
              <a:buFontTx/>
              <a:buNone/>
            </a:pPr>
            <a:r>
              <a:rPr lang="cy-GB" sz="3200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Cyfrifoldebau a Phrosesau</a:t>
            </a:r>
            <a:endParaRPr lang="en-US" sz="3200" kern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8D91B41-A7C8-EF45-989C-1EEF67863459}"/>
              </a:ext>
            </a:extLst>
          </p:cNvPr>
          <p:cNvSpPr txBox="1">
            <a:spLocks/>
          </p:cNvSpPr>
          <p:nvPr/>
        </p:nvSpPr>
        <p:spPr>
          <a:xfrm>
            <a:off x="119336" y="2357283"/>
            <a:ext cx="8421067" cy="864096"/>
          </a:xfrm>
          <a:prstGeom prst="rect">
            <a:avLst/>
          </a:prstGeom>
        </p:spPr>
        <p:txBody>
          <a:bodyPr/>
          <a:lstStyle>
            <a:lvl1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36774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73547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1010321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347094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endParaRPr lang="en-US" sz="4800" b="1" kern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6297BD2-F9A6-7040-8DBA-13218E275946}"/>
              </a:ext>
            </a:extLst>
          </p:cNvPr>
          <p:cNvSpPr txBox="1">
            <a:spLocks/>
          </p:cNvSpPr>
          <p:nvPr/>
        </p:nvSpPr>
        <p:spPr>
          <a:xfrm>
            <a:off x="623912" y="3284339"/>
            <a:ext cx="8280400" cy="720725"/>
          </a:xfrm>
          <a:prstGeom prst="rect">
            <a:avLst/>
          </a:prstGeom>
        </p:spPr>
        <p:txBody>
          <a:bodyPr/>
          <a:lstStyle>
            <a:lvl1pPr marL="327419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1pPr>
            <a:lvl2pPr marL="654837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2pPr>
            <a:lvl3pPr marL="982256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3pPr>
            <a:lvl4pPr marL="1309675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4pPr>
            <a:lvl5pPr marL="1637094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5pPr>
            <a:lvl6pPr marL="1973867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6pPr>
            <a:lvl7pPr marL="2310641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7pPr>
            <a:lvl8pPr marL="2647414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8pPr>
            <a:lvl9pPr marL="2984188" indent="-327419" algn="l" defTabSz="430322" rtl="0" fontAlgn="base" hangingPunct="0">
              <a:spcBef>
                <a:spcPts val="3094"/>
              </a:spcBef>
              <a:spcAft>
                <a:spcPct val="0"/>
              </a:spcAft>
              <a:buSzPct val="75000"/>
              <a:buChar char="•"/>
              <a:defRPr sz="270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Light" charset="0"/>
              </a:defRPr>
            </a:lvl9pPr>
          </a:lstStyle>
          <a:p>
            <a:pPr marL="0" indent="0">
              <a:buFontTx/>
              <a:buNone/>
            </a:pPr>
            <a:r>
              <a:rPr lang="en-GB" sz="3200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 and Processes</a:t>
            </a:r>
            <a:endParaRPr lang="en-US" sz="3200" kern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209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Nôd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Aim of Session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CF59E8F-6EFA-EC48-BAB8-F07FF1C1392B}"/>
              </a:ext>
            </a:extLst>
          </p:cNvPr>
          <p:cNvCxnSpPr/>
          <p:nvPr/>
        </p:nvCxnSpPr>
        <p:spPr>
          <a:xfrm>
            <a:off x="6096000" y="980728"/>
            <a:ext cx="0" cy="5040560"/>
          </a:xfrm>
          <a:prstGeom prst="line">
            <a:avLst/>
          </a:prstGeom>
          <a:ln w="15875">
            <a:solidFill>
              <a:srgbClr val="F49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967763-951B-9C4A-8C38-93C72C524898}"/>
              </a:ext>
            </a:extLst>
          </p:cNvPr>
          <p:cNvSpPr txBox="1"/>
          <p:nvPr/>
        </p:nvSpPr>
        <p:spPr>
          <a:xfrm>
            <a:off x="335360" y="1124744"/>
            <a:ext cx="5256583" cy="6355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gynhwysol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Ein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Darpariaethau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Sut i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Diwygiad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7CE00F-ED34-0141-B84F-21F734E27864}"/>
              </a:ext>
            </a:extLst>
          </p:cNvPr>
          <p:cNvSpPr txBox="1"/>
          <p:nvPr/>
        </p:nvSpPr>
        <p:spPr>
          <a:xfrm>
            <a:off x="6439189" y="1124744"/>
            <a:ext cx="5417439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inclusive education?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Our responsibility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Possible provisions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How to go about it?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Education reform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026" name="Picture 2" descr="The Case for Inclusive Education: Sabrina's Story | Think Inclusive | The  Official Blog of MCIE">
            <a:extLst>
              <a:ext uri="{FF2B5EF4-FFF2-40B4-BE49-F238E27FC236}">
                <a16:creationId xmlns:a16="http://schemas.microsoft.com/office/drawing/2014/main" id="{63ADA061-46F9-4E38-81E9-74E387D4C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071" y="778455"/>
            <a:ext cx="6522120" cy="525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788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Who?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7CE00F-ED34-0141-B84F-21F734E27864}"/>
              </a:ext>
            </a:extLst>
          </p:cNvPr>
          <p:cNvSpPr txBox="1"/>
          <p:nvPr/>
        </p:nvSpPr>
        <p:spPr>
          <a:xfrm>
            <a:off x="191344" y="933301"/>
            <a:ext cx="11809312" cy="5555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Mathew Davies</a:t>
            </a:r>
          </a:p>
          <a:p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Ymgynghorol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ADY / ALN Advisory Teacher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Chair of Governing Body (Safeguarding)</a:t>
            </a:r>
          </a:p>
          <a:p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Dadi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(SAC) / BA Primary Ed (QTS)</a:t>
            </a:r>
          </a:p>
          <a:p>
            <a:pPr algn="l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/ Primary Teacher</a:t>
            </a:r>
          </a:p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CADY /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Cydlynnydd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Targed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/ Target Group Coordinator</a:t>
            </a:r>
          </a:p>
          <a:p>
            <a:pPr algn="l"/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Cydlynnydd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MATh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/ MAT Coordinator</a:t>
            </a:r>
          </a:p>
          <a:p>
            <a:pPr algn="l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MA Ed Inclusion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7" name="Picture 2">
            <a:hlinkClick r:id="rId2" action="ppaction://hlinkpres?slideindex=1&amp;slidetitle="/>
            <a:extLst>
              <a:ext uri="{FF2B5EF4-FFF2-40B4-BE49-F238E27FC236}">
                <a16:creationId xmlns:a16="http://schemas.microsoft.com/office/drawing/2014/main" id="{7AFE6993-BA01-4FF6-861E-00CD624B6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87" t="23016" r="29721" b="14961"/>
          <a:stretch>
            <a:fillRect/>
          </a:stretch>
        </p:blipFill>
        <p:spPr bwMode="auto">
          <a:xfrm>
            <a:off x="9192344" y="2060848"/>
            <a:ext cx="2718249" cy="3647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1205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Cynhwysiant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Inclusion?</a:t>
            </a:r>
          </a:p>
        </p:txBody>
      </p:sp>
      <p:pic>
        <p:nvPicPr>
          <p:cNvPr id="1026" name="Picture 2" descr="Quotes About Inclusion In Education. QuotesGram">
            <a:extLst>
              <a:ext uri="{FF2B5EF4-FFF2-40B4-BE49-F238E27FC236}">
                <a16:creationId xmlns:a16="http://schemas.microsoft.com/office/drawing/2014/main" id="{B5E8AB86-40F7-4EA7-A06E-FA573C87D4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105"/>
          <a:stretch/>
        </p:blipFill>
        <p:spPr bwMode="auto">
          <a:xfrm>
            <a:off x="0" y="692696"/>
            <a:ext cx="609600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esmond Tutu quote : Inclusive good-quality education is ...">
            <a:extLst>
              <a:ext uri="{FF2B5EF4-FFF2-40B4-BE49-F238E27FC236}">
                <a16:creationId xmlns:a16="http://schemas.microsoft.com/office/drawing/2014/main" id="{BC92444F-A933-4E51-BB2E-698AF91BA3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60" b="7160"/>
          <a:stretch/>
        </p:blipFill>
        <p:spPr bwMode="auto">
          <a:xfrm>
            <a:off x="6054842" y="708255"/>
            <a:ext cx="6148261" cy="3135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NCLUSIVE TEACHING QUOTES image quotes at relatably.com">
            <a:extLst>
              <a:ext uri="{FF2B5EF4-FFF2-40B4-BE49-F238E27FC236}">
                <a16:creationId xmlns:a16="http://schemas.microsoft.com/office/drawing/2014/main" id="{F8D8E483-A206-41B5-9F57-6D191787C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489" y="2799360"/>
            <a:ext cx="3569551" cy="411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nclusive education cartoon - Google Search | Inclusion classroom,  Universal design, Education poster">
            <a:extLst>
              <a:ext uri="{FF2B5EF4-FFF2-40B4-BE49-F238E27FC236}">
                <a16:creationId xmlns:a16="http://schemas.microsoft.com/office/drawing/2014/main" id="{F806F702-D171-45B7-80FD-0439D41649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5" t="4517" r="10543" b="5115"/>
          <a:stretch/>
        </p:blipFill>
        <p:spPr bwMode="auto">
          <a:xfrm>
            <a:off x="0" y="2780927"/>
            <a:ext cx="3168353" cy="411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Equity in Education: Defining Equity, Equality, and Standardization -  Impact Tulsa">
            <a:extLst>
              <a:ext uri="{FF2B5EF4-FFF2-40B4-BE49-F238E27FC236}">
                <a16:creationId xmlns:a16="http://schemas.microsoft.com/office/drawing/2014/main" id="{9D1BCF35-67A6-4EFC-B880-C8EED649C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519" y="3779092"/>
            <a:ext cx="5763584" cy="315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4040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2121C8D6-E05D-4F26-8150-EAFD8417C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5157" y="764704"/>
            <a:ext cx="4267023" cy="504645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893FCCF-CE43-45C7-BB9B-330CE5F87FB0}"/>
              </a:ext>
            </a:extLst>
          </p:cNvPr>
          <p:cNvSpPr/>
          <p:nvPr/>
        </p:nvSpPr>
        <p:spPr>
          <a:xfrm>
            <a:off x="7824192" y="1680130"/>
            <a:ext cx="1584176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Beth? What?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A54FF2-1956-4638-A315-CC300A5C38B4}"/>
              </a:ext>
            </a:extLst>
          </p:cNvPr>
          <p:cNvSpPr/>
          <p:nvPr/>
        </p:nvSpPr>
        <p:spPr>
          <a:xfrm>
            <a:off x="9655376" y="1680130"/>
            <a:ext cx="1697208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Sut? How?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5EFCA7-B152-4284-BC23-5FC0D616036A}"/>
              </a:ext>
            </a:extLst>
          </p:cNvPr>
          <p:cNvSpPr txBox="1"/>
          <p:nvPr/>
        </p:nvSpPr>
        <p:spPr>
          <a:xfrm>
            <a:off x="335360" y="1196752"/>
            <a:ext cx="6750201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Cyfrifoldebau</a:t>
            </a:r>
            <a:r>
              <a:rPr lang="en-GB" b="1" dirty="0"/>
              <a:t> </a:t>
            </a:r>
            <a:r>
              <a:rPr lang="en-GB" b="1" dirty="0" err="1"/>
              <a:t>Craidd</a:t>
            </a:r>
            <a:r>
              <a:rPr lang="en-GB" b="1" dirty="0"/>
              <a:t> / Core Responsibilities</a:t>
            </a:r>
          </a:p>
          <a:p>
            <a:endParaRPr lang="en-GB" b="1" dirty="0"/>
          </a:p>
          <a:p>
            <a:r>
              <a:rPr lang="en-GB" b="1" dirty="0"/>
              <a:t>Sut? How?</a:t>
            </a:r>
          </a:p>
        </p:txBody>
      </p:sp>
      <p:pic>
        <p:nvPicPr>
          <p:cNvPr id="3074" name="Picture 2" descr="Here's Exciting New Things Microsoft Teams Rolled Out Recently">
            <a:extLst>
              <a:ext uri="{FF2B5EF4-FFF2-40B4-BE49-F238E27FC236}">
                <a16:creationId xmlns:a16="http://schemas.microsoft.com/office/drawing/2014/main" id="{CAE0CA14-A40B-42D5-A466-682EC21EE6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" t="66085" r="81561"/>
          <a:stretch/>
        </p:blipFill>
        <p:spPr bwMode="auto">
          <a:xfrm>
            <a:off x="2522328" y="3068960"/>
            <a:ext cx="2376264" cy="227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997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627578-4C20-4280-BAAF-13DD94DAFA4E}"/>
              </a:ext>
            </a:extLst>
          </p:cNvPr>
          <p:cNvSpPr txBox="1"/>
          <p:nvPr/>
        </p:nvSpPr>
        <p:spPr>
          <a:xfrm>
            <a:off x="6263680" y="980729"/>
            <a:ext cx="5328592" cy="1338828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All teachers and education staff are educators of children and young people with ALN.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035DE5-6C9E-404C-A3DC-C578BDBF8BB4}"/>
              </a:ext>
            </a:extLst>
          </p:cNvPr>
          <p:cNvSpPr txBox="1"/>
          <p:nvPr/>
        </p:nvSpPr>
        <p:spPr>
          <a:xfrm>
            <a:off x="359866" y="1011843"/>
            <a:ext cx="5328592" cy="1338828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a staff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a ADY.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16AF59-F8F2-4F17-9F77-87254A5ABDC1}"/>
              </a:ext>
            </a:extLst>
          </p:cNvPr>
          <p:cNvSpPr txBox="1"/>
          <p:nvPr/>
        </p:nvSpPr>
        <p:spPr>
          <a:xfrm>
            <a:off x="6303429" y="2514239"/>
            <a:ext cx="5328592" cy="3000821"/>
          </a:xfrm>
          <a:prstGeom prst="rect">
            <a:avLst/>
          </a:prstGeom>
          <a:solidFill>
            <a:srgbClr val="FCA30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Effective assessment, monitoring and referral.</a:t>
            </a:r>
          </a:p>
          <a:p>
            <a:r>
              <a:rPr lang="en-GB" dirty="0"/>
              <a:t>Embedded whole school systems.</a:t>
            </a:r>
          </a:p>
          <a:p>
            <a:r>
              <a:rPr lang="en-GB" dirty="0"/>
              <a:t>High quality inclusive education.</a:t>
            </a:r>
          </a:p>
          <a:p>
            <a:r>
              <a:rPr lang="en-GB" dirty="0"/>
              <a:t>Personalisation.</a:t>
            </a:r>
          </a:p>
          <a:p>
            <a:r>
              <a:rPr lang="en-GB" dirty="0"/>
              <a:t>Seek and follow advice of </a:t>
            </a:r>
            <a:r>
              <a:rPr lang="en-GB" dirty="0" err="1"/>
              <a:t>ALNCo</a:t>
            </a:r>
            <a:r>
              <a:rPr lang="en-GB" dirty="0"/>
              <a:t>.</a:t>
            </a:r>
          </a:p>
          <a:p>
            <a:r>
              <a:rPr lang="en-GB" dirty="0"/>
              <a:t>Evidence impact.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5F9D3C-71C4-435A-9BA8-43948E7C1624}"/>
              </a:ext>
            </a:extLst>
          </p:cNvPr>
          <p:cNvSpPr txBox="1"/>
          <p:nvPr/>
        </p:nvSpPr>
        <p:spPr>
          <a:xfrm>
            <a:off x="359866" y="2560600"/>
            <a:ext cx="5328592" cy="3416320"/>
          </a:xfrm>
          <a:prstGeom prst="rect">
            <a:avLst/>
          </a:prstGeom>
          <a:solidFill>
            <a:srgbClr val="FCA302"/>
          </a:solidFill>
        </p:spPr>
        <p:txBody>
          <a:bodyPr wrap="square" rtlCol="0">
            <a:spAutoFit/>
          </a:bodyPr>
          <a:lstStyle/>
          <a:p>
            <a:r>
              <a:rPr lang="en-GB" dirty="0" err="1"/>
              <a:t>Asesu</a:t>
            </a:r>
            <a:r>
              <a:rPr lang="en-GB" dirty="0"/>
              <a:t>, </a:t>
            </a:r>
            <a:r>
              <a:rPr lang="en-GB" dirty="0" err="1"/>
              <a:t>monitro</a:t>
            </a:r>
            <a:r>
              <a:rPr lang="en-GB" dirty="0"/>
              <a:t> a </a:t>
            </a:r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  <a:p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gyfan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hymgorffori</a:t>
            </a:r>
            <a:r>
              <a:rPr lang="en-GB" dirty="0"/>
              <a:t>.</a:t>
            </a:r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.</a:t>
            </a:r>
          </a:p>
          <a:p>
            <a:r>
              <a:rPr lang="en-GB" dirty="0" err="1"/>
              <a:t>Personoli</a:t>
            </a:r>
            <a:r>
              <a:rPr lang="en-GB" dirty="0"/>
              <a:t>.</a:t>
            </a:r>
          </a:p>
          <a:p>
            <a:r>
              <a:rPr lang="en-GB" dirty="0" err="1"/>
              <a:t>Ceisio</a:t>
            </a:r>
            <a:r>
              <a:rPr lang="en-GB" dirty="0"/>
              <a:t> a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cyngor</a:t>
            </a:r>
            <a:r>
              <a:rPr lang="en-GB" dirty="0"/>
              <a:t> y CADY.</a:t>
            </a:r>
          </a:p>
          <a:p>
            <a:r>
              <a:rPr lang="en-GB" dirty="0" err="1"/>
              <a:t>Tystioli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312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686F290-480C-4570-A03E-A3C868E795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39" t="24099" r="18617" b="13496"/>
          <a:stretch/>
        </p:blipFill>
        <p:spPr>
          <a:xfrm>
            <a:off x="767408" y="897540"/>
            <a:ext cx="10598429" cy="497973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Provision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4E224A-E9FC-4B5A-8A82-D61E77EEAC5F}"/>
              </a:ext>
            </a:extLst>
          </p:cNvPr>
          <p:cNvSpPr txBox="1"/>
          <p:nvPr/>
        </p:nvSpPr>
        <p:spPr>
          <a:xfrm>
            <a:off x="3531346" y="1686412"/>
            <a:ext cx="2698623" cy="4032448"/>
          </a:xfrm>
          <a:prstGeom prst="rect">
            <a:avLst/>
          </a:prstGeom>
          <a:noFill/>
          <a:ln w="3810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A0745E-F384-4DD5-8CE4-5AC62B7F0F27}"/>
              </a:ext>
            </a:extLst>
          </p:cNvPr>
          <p:cNvSpPr txBox="1"/>
          <p:nvPr/>
        </p:nvSpPr>
        <p:spPr>
          <a:xfrm>
            <a:off x="6259601" y="1698919"/>
            <a:ext cx="2670349" cy="4032448"/>
          </a:xfrm>
          <a:prstGeom prst="rect">
            <a:avLst/>
          </a:prstGeom>
          <a:noFill/>
          <a:ln w="38100">
            <a:solidFill>
              <a:srgbClr val="FCA302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3CD95D-EA6A-4862-8BE1-01D0CD7D8B4C}"/>
              </a:ext>
            </a:extLst>
          </p:cNvPr>
          <p:cNvSpPr txBox="1"/>
          <p:nvPr/>
        </p:nvSpPr>
        <p:spPr>
          <a:xfrm>
            <a:off x="8959580" y="1683251"/>
            <a:ext cx="2309399" cy="403244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EB05D4-5790-4A8F-AAED-0D51397E0FAD}"/>
              </a:ext>
            </a:extLst>
          </p:cNvPr>
          <p:cNvSpPr txBox="1"/>
          <p:nvPr/>
        </p:nvSpPr>
        <p:spPr>
          <a:xfrm>
            <a:off x="983432" y="5794082"/>
            <a:ext cx="42993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Pa </a:t>
            </a:r>
            <a:r>
              <a:rPr lang="en-GB" sz="1800" dirty="0" err="1"/>
              <a:t>ddarpariaethau</a:t>
            </a:r>
            <a:r>
              <a:rPr lang="en-GB" sz="1800" dirty="0"/>
              <a:t>? What provisions?</a:t>
            </a:r>
          </a:p>
          <a:p>
            <a:r>
              <a:rPr lang="en-GB" sz="1800" dirty="0" err="1"/>
              <a:t>Fel</a:t>
            </a:r>
            <a:r>
              <a:rPr lang="en-GB" sz="1800" dirty="0"/>
              <a:t> i </a:t>
            </a:r>
            <a:r>
              <a:rPr lang="en-GB" sz="1800" dirty="0" err="1"/>
              <a:t>fynd</a:t>
            </a:r>
            <a:r>
              <a:rPr lang="en-GB" sz="1800" dirty="0"/>
              <a:t> </a:t>
            </a:r>
            <a:r>
              <a:rPr lang="en-GB" sz="1800" dirty="0" err="1"/>
              <a:t>ati</a:t>
            </a:r>
            <a:r>
              <a:rPr lang="en-GB" sz="1800" dirty="0"/>
              <a:t>? How to go about it?</a:t>
            </a:r>
          </a:p>
          <a:p>
            <a:endParaRPr lang="en-GB" sz="1400" dirty="0"/>
          </a:p>
        </p:txBody>
      </p:sp>
      <p:pic>
        <p:nvPicPr>
          <p:cNvPr id="1026" name="Picture 2" descr="Virtual Breakout Rooms to Microsoft Teams – Vesa Nopanen – My Teams &amp;  Microsoft 365 Day">
            <a:extLst>
              <a:ext uri="{FF2B5EF4-FFF2-40B4-BE49-F238E27FC236}">
                <a16:creationId xmlns:a16="http://schemas.microsoft.com/office/drawing/2014/main" id="{A4BDC432-797F-418F-A02C-A255233150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39" t="18933" b="18931"/>
          <a:stretch/>
        </p:blipFill>
        <p:spPr bwMode="auto">
          <a:xfrm>
            <a:off x="53840" y="5794082"/>
            <a:ext cx="1139007" cy="86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99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i </a:t>
            </a: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 to go about it?</a:t>
            </a:r>
          </a:p>
        </p:txBody>
      </p:sp>
      <p:pic>
        <p:nvPicPr>
          <p:cNvPr id="2050" name="Picture 2" descr="A person centred approach to separation and divorce">
            <a:extLst>
              <a:ext uri="{FF2B5EF4-FFF2-40B4-BE49-F238E27FC236}">
                <a16:creationId xmlns:a16="http://schemas.microsoft.com/office/drawing/2014/main" id="{6F8B3BA5-2202-43E2-91EC-7D81AAD115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52" y="980729"/>
            <a:ext cx="3456384" cy="1899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eyond tests and quizzes: Getting creative with assessment during COVID-19  | Stanford Graduate School of Education">
            <a:extLst>
              <a:ext uri="{FF2B5EF4-FFF2-40B4-BE49-F238E27FC236}">
                <a16:creationId xmlns:a16="http://schemas.microsoft.com/office/drawing/2014/main" id="{0111C518-B16E-4C5C-BAFA-6E59B289C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615" y="929117"/>
            <a:ext cx="3096344" cy="210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CINGA2 – Monitoring MySql">
            <a:extLst>
              <a:ext uri="{FF2B5EF4-FFF2-40B4-BE49-F238E27FC236}">
                <a16:creationId xmlns:a16="http://schemas.microsoft.com/office/drawing/2014/main" id="{FAB51775-7FC5-4BF6-BB76-AAAABDF3A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99" y="929117"/>
            <a:ext cx="4555582" cy="205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Rule 37 Sanctions: Sufficient if Evidence is Concealed, but not Destroyed">
            <a:extLst>
              <a:ext uri="{FF2B5EF4-FFF2-40B4-BE49-F238E27FC236}">
                <a16:creationId xmlns:a16="http://schemas.microsoft.com/office/drawing/2014/main" id="{9E4D4263-6440-44F1-B74F-4E73E3819E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74"/>
          <a:stretch/>
        </p:blipFill>
        <p:spPr bwMode="auto">
          <a:xfrm>
            <a:off x="0" y="3614330"/>
            <a:ext cx="3972557" cy="224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efer a Friend and Recieve Free Marketing | Sign Up Now | Flipdish">
            <a:extLst>
              <a:ext uri="{FF2B5EF4-FFF2-40B4-BE49-F238E27FC236}">
                <a16:creationId xmlns:a16="http://schemas.microsoft.com/office/drawing/2014/main" id="{EE526532-D7BB-40F2-A17C-D64E0F904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751" y="3243670"/>
            <a:ext cx="3536805" cy="257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PA-funded projects emphasize a multidisciplinary approach">
            <a:extLst>
              <a:ext uri="{FF2B5EF4-FFF2-40B4-BE49-F238E27FC236}">
                <a16:creationId xmlns:a16="http://schemas.microsoft.com/office/drawing/2014/main" id="{E415065F-AD4C-497C-B223-86300E357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308" y="3096971"/>
            <a:ext cx="3966914" cy="255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131B26-81BE-4654-BCA0-B452BA74D767}"/>
              </a:ext>
            </a:extLst>
          </p:cNvPr>
          <p:cNvSpPr txBox="1"/>
          <p:nvPr/>
        </p:nvSpPr>
        <p:spPr>
          <a:xfrm>
            <a:off x="309351" y="1880712"/>
            <a:ext cx="354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Personoli</a:t>
            </a:r>
            <a:endParaRPr lang="en-GB" b="1" dirty="0"/>
          </a:p>
          <a:p>
            <a:r>
              <a:rPr lang="en-GB" b="1" dirty="0" err="1"/>
              <a:t>Personolise</a:t>
            </a:r>
            <a:r>
              <a:rPr lang="en-GB" b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4CFFEB-2D6F-4595-926F-F79DC43F54AD}"/>
              </a:ext>
            </a:extLst>
          </p:cNvPr>
          <p:cNvSpPr txBox="1"/>
          <p:nvPr/>
        </p:nvSpPr>
        <p:spPr>
          <a:xfrm>
            <a:off x="3870112" y="1893832"/>
            <a:ext cx="354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Asesu</a:t>
            </a:r>
            <a:endParaRPr lang="en-GB" b="1" dirty="0"/>
          </a:p>
          <a:p>
            <a:r>
              <a:rPr lang="en-GB" b="1" dirty="0"/>
              <a:t>Assessment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3F6987-DB0C-4661-BF2C-CADD4A077B8C}"/>
              </a:ext>
            </a:extLst>
          </p:cNvPr>
          <p:cNvSpPr txBox="1"/>
          <p:nvPr/>
        </p:nvSpPr>
        <p:spPr>
          <a:xfrm>
            <a:off x="7936668" y="1935087"/>
            <a:ext cx="354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Monitro</a:t>
            </a:r>
            <a:endParaRPr lang="en-GB" b="1" dirty="0"/>
          </a:p>
          <a:p>
            <a:r>
              <a:rPr lang="en-GB" b="1" dirty="0"/>
              <a:t>Monitor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2C488F-EDEB-47DD-B0BC-F723CD2223DE}"/>
              </a:ext>
            </a:extLst>
          </p:cNvPr>
          <p:cNvSpPr txBox="1"/>
          <p:nvPr/>
        </p:nvSpPr>
        <p:spPr>
          <a:xfrm>
            <a:off x="215556" y="4957244"/>
            <a:ext cx="354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Tystiolaeth</a:t>
            </a:r>
            <a:endParaRPr lang="en-GB" b="1" dirty="0"/>
          </a:p>
          <a:p>
            <a:r>
              <a:rPr lang="en-GB" b="1" dirty="0"/>
              <a:t>Evidence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C3CDDF-92E7-4D42-AFE8-14F99931F43F}"/>
              </a:ext>
            </a:extLst>
          </p:cNvPr>
          <p:cNvSpPr txBox="1"/>
          <p:nvPr/>
        </p:nvSpPr>
        <p:spPr>
          <a:xfrm>
            <a:off x="3850795" y="4774724"/>
            <a:ext cx="354144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47B6CF7-A0CB-4B8E-B79C-14B29154FEB9}"/>
              </a:ext>
            </a:extLst>
          </p:cNvPr>
          <p:cNvSpPr txBox="1"/>
          <p:nvPr/>
        </p:nvSpPr>
        <p:spPr>
          <a:xfrm>
            <a:off x="3891393" y="4914748"/>
            <a:ext cx="354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Cyfeirio</a:t>
            </a:r>
            <a:endParaRPr lang="en-GB" b="1" dirty="0"/>
          </a:p>
          <a:p>
            <a:r>
              <a:rPr lang="en-GB" b="1" dirty="0"/>
              <a:t>Refer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D4AE744-9DA3-4E58-ACCD-E3BFF05F9D2E}"/>
              </a:ext>
            </a:extLst>
          </p:cNvPr>
          <p:cNvSpPr txBox="1"/>
          <p:nvPr/>
        </p:nvSpPr>
        <p:spPr>
          <a:xfrm>
            <a:off x="8060043" y="4725048"/>
            <a:ext cx="354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Amlasiantaethol</a:t>
            </a:r>
            <a:endParaRPr lang="en-GB" b="1" dirty="0"/>
          </a:p>
          <a:p>
            <a:r>
              <a:rPr lang="en-GB" b="1" dirty="0"/>
              <a:t>Multiagency </a:t>
            </a:r>
          </a:p>
        </p:txBody>
      </p:sp>
    </p:spTree>
    <p:extLst>
      <p:ext uri="{BB962C8B-B14F-4D97-AF65-F5344CB8AC3E}">
        <p14:creationId xmlns:p14="http://schemas.microsoft.com/office/powerpoint/2010/main" val="1198858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CF59E8F-6EFA-EC48-BAB8-F07FF1C1392B}"/>
              </a:ext>
            </a:extLst>
          </p:cNvPr>
          <p:cNvCxnSpPr/>
          <p:nvPr/>
        </p:nvCxnSpPr>
        <p:spPr>
          <a:xfrm>
            <a:off x="6096000" y="980728"/>
            <a:ext cx="0" cy="5040560"/>
          </a:xfrm>
          <a:prstGeom prst="line">
            <a:avLst/>
          </a:prstGeom>
          <a:ln w="15875">
            <a:solidFill>
              <a:srgbClr val="F49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967763-951B-9C4A-8C38-93C72C524898}"/>
              </a:ext>
            </a:extLst>
          </p:cNvPr>
          <p:cNvSpPr txBox="1"/>
          <p:nvPr/>
        </p:nvSpPr>
        <p:spPr>
          <a:xfrm>
            <a:off x="133159" y="980728"/>
            <a:ext cx="57422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/>
              <a:t>Effaith</a:t>
            </a:r>
            <a:endParaRPr lang="en-US" sz="2400" b="1" u="sng" dirty="0"/>
          </a:p>
          <a:p>
            <a:pPr marL="514350" indent="-514350">
              <a:buAutoNum type="arabicPeriod"/>
            </a:pPr>
            <a:r>
              <a:rPr lang="en-US" sz="2400" dirty="0" err="1"/>
              <a:t>Llais</a:t>
            </a:r>
            <a:r>
              <a:rPr lang="en-US" sz="2400" dirty="0"/>
              <a:t> </a:t>
            </a:r>
            <a:r>
              <a:rPr lang="en-US" sz="2400" dirty="0" err="1"/>
              <a:t>cyfartal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Mwy</a:t>
            </a:r>
            <a:r>
              <a:rPr lang="en-US" sz="2400" dirty="0"/>
              <a:t> o </a:t>
            </a:r>
            <a:r>
              <a:rPr lang="en-US" sz="2400" dirty="0" err="1"/>
              <a:t>wybodaeth</a:t>
            </a:r>
            <a:r>
              <a:rPr lang="en-US" sz="2400" dirty="0"/>
              <a:t> a </a:t>
            </a:r>
            <a:r>
              <a:rPr lang="en-US" sz="2400" dirty="0" err="1"/>
              <a:t>dealltwriaeth</a:t>
            </a:r>
            <a:r>
              <a:rPr lang="en-US" sz="2400" dirty="0"/>
              <a:t> – </a:t>
            </a:r>
            <a:r>
              <a:rPr lang="en-US" sz="2400" dirty="0" err="1"/>
              <a:t>gwerth</a:t>
            </a:r>
            <a:r>
              <a:rPr lang="en-US" sz="2400" dirty="0"/>
              <a:t> </a:t>
            </a:r>
            <a:r>
              <a:rPr lang="en-US" sz="2400" dirty="0" err="1"/>
              <a:t>chweil</a:t>
            </a:r>
            <a:r>
              <a:rPr lang="en-US" sz="2400" dirty="0"/>
              <a:t> ac </a:t>
            </a:r>
            <a:r>
              <a:rPr lang="en-US" sz="2400" dirty="0" err="1"/>
              <a:t>ysgogol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Gwell</a:t>
            </a:r>
            <a:r>
              <a:rPr lang="en-US" sz="2400" dirty="0"/>
              <a:t> </a:t>
            </a:r>
            <a:r>
              <a:rPr lang="en-US" sz="2400" dirty="0" err="1"/>
              <a:t>perthnasoedd</a:t>
            </a:r>
            <a:r>
              <a:rPr lang="en-US" sz="2400" dirty="0"/>
              <a:t> a </a:t>
            </a:r>
            <a:r>
              <a:rPr lang="en-US" sz="2400" dirty="0" err="1"/>
              <a:t>chyfathrebu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Safbwyntiau</a:t>
            </a:r>
            <a:r>
              <a:rPr lang="en-US" sz="2400" dirty="0"/>
              <a:t> </a:t>
            </a:r>
            <a:r>
              <a:rPr lang="en-US" sz="2400" dirty="0" err="1"/>
              <a:t>amrywiol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cefnogi</a:t>
            </a:r>
            <a:r>
              <a:rPr lang="en-US" sz="2400" dirty="0"/>
              <a:t> </a:t>
            </a:r>
            <a:r>
              <a:rPr lang="en-US" sz="2400" dirty="0" err="1"/>
              <a:t>cynllun</a:t>
            </a:r>
            <a:r>
              <a:rPr lang="en-US" sz="2400" dirty="0"/>
              <a:t> </a:t>
            </a:r>
            <a:r>
              <a:rPr lang="en-US" sz="2400" dirty="0" err="1"/>
              <a:t>gweithredu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atal</a:t>
            </a:r>
            <a:r>
              <a:rPr lang="en-US" sz="2400" dirty="0"/>
              <a:t> </a:t>
            </a:r>
            <a:r>
              <a:rPr lang="en-US" sz="2400" dirty="0" err="1"/>
              <a:t>arwahanrwydd</a:t>
            </a:r>
            <a:r>
              <a:rPr lang="en-US" sz="2400" dirty="0"/>
              <a:t> – </a:t>
            </a:r>
            <a:r>
              <a:rPr lang="en-US" sz="2400" dirty="0" err="1"/>
              <a:t>datrys</a:t>
            </a:r>
            <a:r>
              <a:rPr lang="en-US" sz="2400" dirty="0"/>
              <a:t> </a:t>
            </a:r>
            <a:r>
              <a:rPr lang="en-US" sz="2400" dirty="0" err="1"/>
              <a:t>problemau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cyd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Dull </a:t>
            </a:r>
            <a:r>
              <a:rPr lang="en-US" sz="2400" dirty="0" err="1"/>
              <a:t>cyfannol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Effaith</a:t>
            </a:r>
            <a:r>
              <a:rPr lang="en-US" sz="2400" dirty="0"/>
              <a:t> </a:t>
            </a:r>
            <a:r>
              <a:rPr lang="en-US" sz="2400" dirty="0" err="1"/>
              <a:t>cadarnhaol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ddysgwyr</a:t>
            </a:r>
            <a:r>
              <a:rPr lang="en-US" sz="2400" dirty="0"/>
              <a:t>. 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Arfer</a:t>
            </a:r>
            <a:r>
              <a:rPr lang="en-US" sz="2400" dirty="0"/>
              <a:t> </a:t>
            </a:r>
            <a:r>
              <a:rPr lang="en-US" sz="2400" dirty="0" err="1"/>
              <a:t>arbennig</a:t>
            </a:r>
            <a:r>
              <a:rPr lang="en-US" sz="2400" dirty="0"/>
              <a:t> o </a:t>
            </a:r>
            <a:r>
              <a:rPr lang="en-US" sz="2400" dirty="0" err="1"/>
              <a:t>dda</a:t>
            </a:r>
            <a:r>
              <a:rPr lang="en-US" sz="2400" dirty="0"/>
              <a:t>!</a:t>
            </a:r>
          </a:p>
        </p:txBody>
      </p:sp>
      <p:pic>
        <p:nvPicPr>
          <p:cNvPr id="3074" name="Picture 2" descr="APA-funded projects emphasize a multidisciplinary approach">
            <a:extLst>
              <a:ext uri="{FF2B5EF4-FFF2-40B4-BE49-F238E27FC236}">
                <a16:creationId xmlns:a16="http://schemas.microsoft.com/office/drawing/2014/main" id="{A235BE20-6C21-464F-9CB4-5428F74E51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762" y="1094719"/>
            <a:ext cx="7632845" cy="490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0C25546E-9756-4695-9B42-9DB3D007DA2F}"/>
              </a:ext>
            </a:extLst>
          </p:cNvPr>
          <p:cNvSpPr txBox="1">
            <a:spLocks/>
          </p:cNvSpPr>
          <p:nvPr/>
        </p:nvSpPr>
        <p:spPr>
          <a:xfrm>
            <a:off x="-456728" y="42214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Multiagency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38D109-354C-4402-9287-69B017B288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253" t="28046" r="15154" b="52941"/>
          <a:stretch/>
        </p:blipFill>
        <p:spPr>
          <a:xfrm>
            <a:off x="6346184" y="877039"/>
            <a:ext cx="4104456" cy="1434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2C909D-149A-45F7-BA40-7A9A148F1A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52" t="45588" r="45747" b="33822"/>
          <a:stretch/>
        </p:blipFill>
        <p:spPr>
          <a:xfrm>
            <a:off x="8008104" y="1979576"/>
            <a:ext cx="4104456" cy="140152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C698C7A-8BA7-4499-B512-011D91EAEA3A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/>
          <a:srcRect l="48835" t="37323" r="16106" b="25451"/>
          <a:stretch/>
        </p:blipFill>
        <p:spPr bwMode="auto">
          <a:xfrm>
            <a:off x="9311601" y="3048775"/>
            <a:ext cx="2544894" cy="1975896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DF826A8-2761-43BE-8C43-689C3652E07E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/>
          <a:srcRect l="18341" t="37683" r="45305" b="23560"/>
          <a:stretch/>
        </p:blipFill>
        <p:spPr bwMode="auto">
          <a:xfrm>
            <a:off x="6316553" y="3024048"/>
            <a:ext cx="2534680" cy="1975896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7FCCED-6748-4CFA-8E22-20B470DBA0BF}"/>
              </a:ext>
            </a:extLst>
          </p:cNvPr>
          <p:cNvSpPr txBox="1"/>
          <p:nvPr/>
        </p:nvSpPr>
        <p:spPr>
          <a:xfrm>
            <a:off x="6528048" y="5229200"/>
            <a:ext cx="5328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CCC ALNET Transformation Training</a:t>
            </a:r>
          </a:p>
        </p:txBody>
      </p:sp>
      <p:pic>
        <p:nvPicPr>
          <p:cNvPr id="15" name="Picture 2" descr="Here's Exciting New Things Microsoft Teams Rolled Out Recently">
            <a:extLst>
              <a:ext uri="{FF2B5EF4-FFF2-40B4-BE49-F238E27FC236}">
                <a16:creationId xmlns:a16="http://schemas.microsoft.com/office/drawing/2014/main" id="{0680B5C6-A78A-4ECF-8CB1-D1E6525D1B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" t="66085" r="81561"/>
          <a:stretch/>
        </p:blipFill>
        <p:spPr bwMode="auto">
          <a:xfrm>
            <a:off x="133159" y="5535212"/>
            <a:ext cx="1014333" cy="97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86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CF59E8F-6EFA-EC48-BAB8-F07FF1C1392B}"/>
              </a:ext>
            </a:extLst>
          </p:cNvPr>
          <p:cNvCxnSpPr/>
          <p:nvPr/>
        </p:nvCxnSpPr>
        <p:spPr>
          <a:xfrm>
            <a:off x="6096000" y="980728"/>
            <a:ext cx="0" cy="5040560"/>
          </a:xfrm>
          <a:prstGeom prst="line">
            <a:avLst/>
          </a:prstGeom>
          <a:ln w="15875">
            <a:solidFill>
              <a:srgbClr val="F49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967763-951B-9C4A-8C38-93C72C524898}"/>
              </a:ext>
            </a:extLst>
          </p:cNvPr>
          <p:cNvSpPr txBox="1"/>
          <p:nvPr/>
        </p:nvSpPr>
        <p:spPr>
          <a:xfrm>
            <a:off x="133159" y="980728"/>
            <a:ext cx="57422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Impact</a:t>
            </a:r>
          </a:p>
          <a:p>
            <a:pPr marL="514350" indent="-514350">
              <a:buAutoNum type="arabicPeriod"/>
            </a:pPr>
            <a:r>
              <a:rPr lang="en-US" sz="2400" dirty="0"/>
              <a:t>Everybody has a voice.</a:t>
            </a:r>
          </a:p>
          <a:p>
            <a:pPr marL="514350" indent="-514350">
              <a:buAutoNum type="arabicPeriod"/>
            </a:pPr>
            <a:r>
              <a:rPr lang="en-US" sz="2400" dirty="0"/>
              <a:t>Increased knowledge and understanding – rewarding and stimulating.</a:t>
            </a:r>
          </a:p>
          <a:p>
            <a:pPr marL="514350" indent="-514350">
              <a:buAutoNum type="arabicPeriod"/>
            </a:pPr>
            <a:r>
              <a:rPr lang="en-US" sz="2400" dirty="0"/>
              <a:t>Improved relationships and communication.</a:t>
            </a:r>
          </a:p>
          <a:p>
            <a:pPr marL="514350" indent="-514350">
              <a:buAutoNum type="arabicPeriod"/>
            </a:pPr>
            <a:r>
              <a:rPr lang="en-US" sz="2400" dirty="0"/>
              <a:t>Varying viewpoints support an effective action plan.</a:t>
            </a:r>
          </a:p>
          <a:p>
            <a:pPr marL="514350" indent="-514350">
              <a:buAutoNum type="arabicPeriod"/>
            </a:pPr>
            <a:r>
              <a:rPr lang="en-US" sz="2400" dirty="0"/>
              <a:t>Prevents isolation – joint problem solving.</a:t>
            </a:r>
          </a:p>
          <a:p>
            <a:pPr marL="514350" indent="-514350">
              <a:buAutoNum type="arabicPeriod"/>
            </a:pPr>
            <a:r>
              <a:rPr lang="en-US" sz="2400" dirty="0"/>
              <a:t>Holistic approach.</a:t>
            </a:r>
          </a:p>
          <a:p>
            <a:pPr marL="514350" indent="-514350">
              <a:buAutoNum type="arabicPeriod"/>
            </a:pPr>
            <a:r>
              <a:rPr lang="en-US" sz="2400" dirty="0"/>
              <a:t>Positive impact on learners. </a:t>
            </a:r>
          </a:p>
          <a:p>
            <a:pPr marL="514350" indent="-514350">
              <a:buAutoNum type="arabicPeriod"/>
            </a:pPr>
            <a:r>
              <a:rPr lang="en-US" sz="2400" dirty="0"/>
              <a:t>Very good practice!</a:t>
            </a:r>
          </a:p>
        </p:txBody>
      </p:sp>
      <p:pic>
        <p:nvPicPr>
          <p:cNvPr id="3074" name="Picture 2" descr="APA-funded projects emphasize a multidisciplinary approach">
            <a:extLst>
              <a:ext uri="{FF2B5EF4-FFF2-40B4-BE49-F238E27FC236}">
                <a16:creationId xmlns:a16="http://schemas.microsoft.com/office/drawing/2014/main" id="{A235BE20-6C21-464F-9CB4-5428F74E51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762" y="1094719"/>
            <a:ext cx="7632845" cy="490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0C25546E-9756-4695-9B42-9DB3D007DA2F}"/>
              </a:ext>
            </a:extLst>
          </p:cNvPr>
          <p:cNvSpPr txBox="1">
            <a:spLocks/>
          </p:cNvSpPr>
          <p:nvPr/>
        </p:nvSpPr>
        <p:spPr>
          <a:xfrm>
            <a:off x="-456728" y="42214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Multiagency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38D109-354C-4402-9287-69B017B288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253" t="28046" r="15154" b="52941"/>
          <a:stretch/>
        </p:blipFill>
        <p:spPr>
          <a:xfrm>
            <a:off x="6346184" y="877039"/>
            <a:ext cx="4104456" cy="1434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2C909D-149A-45F7-BA40-7A9A148F1A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52" t="45588" r="45747" b="33822"/>
          <a:stretch/>
        </p:blipFill>
        <p:spPr>
          <a:xfrm>
            <a:off x="8008104" y="1979576"/>
            <a:ext cx="4104456" cy="140152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C698C7A-8BA7-4499-B512-011D91EAEA3A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/>
          <a:srcRect l="48835" t="37323" r="16106" b="25451"/>
          <a:stretch/>
        </p:blipFill>
        <p:spPr bwMode="auto">
          <a:xfrm>
            <a:off x="9311601" y="3048775"/>
            <a:ext cx="2544894" cy="1975896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DF826A8-2761-43BE-8C43-689C3652E07E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/>
          <a:srcRect l="18341" t="37683" r="45305" b="23560"/>
          <a:stretch/>
        </p:blipFill>
        <p:spPr bwMode="auto">
          <a:xfrm>
            <a:off x="6316553" y="3024048"/>
            <a:ext cx="2534680" cy="1975896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7FCCED-6748-4CFA-8E22-20B470DBA0BF}"/>
              </a:ext>
            </a:extLst>
          </p:cNvPr>
          <p:cNvSpPr txBox="1"/>
          <p:nvPr/>
        </p:nvSpPr>
        <p:spPr>
          <a:xfrm>
            <a:off x="6528048" y="5229200"/>
            <a:ext cx="5328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CCC ALNET Transformation Training</a:t>
            </a:r>
          </a:p>
        </p:txBody>
      </p:sp>
      <p:pic>
        <p:nvPicPr>
          <p:cNvPr id="11" name="Picture 2" descr="Here's Exciting New Things Microsoft Teams Rolled Out Recently">
            <a:extLst>
              <a:ext uri="{FF2B5EF4-FFF2-40B4-BE49-F238E27FC236}">
                <a16:creationId xmlns:a16="http://schemas.microsoft.com/office/drawing/2014/main" id="{09CCDBFD-B560-40EC-81A9-1FD2D36E37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" t="66085" r="81561"/>
          <a:stretch/>
        </p:blipFill>
        <p:spPr bwMode="auto">
          <a:xfrm>
            <a:off x="133159" y="5821574"/>
            <a:ext cx="781665" cy="749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50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FEFC02A9-8EC2-4BAB-B186-9FAB3CA39586}"/>
              </a:ext>
            </a:extLst>
          </p:cNvPr>
          <p:cNvSpPr/>
          <p:nvPr/>
        </p:nvSpPr>
        <p:spPr>
          <a:xfrm>
            <a:off x="1775520" y="908720"/>
            <a:ext cx="8404225" cy="5040560"/>
          </a:xfrm>
          <a:prstGeom prst="roundRect">
            <a:avLst/>
          </a:prstGeom>
          <a:noFill/>
          <a:ln w="28575">
            <a:solidFill>
              <a:srgbClr val="802F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'I’ve come to a frightening conclusion that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I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am the decisive element in the classroom.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It's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my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personal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approach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that creates the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climate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. Its my daily mood that makes the weather.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As a teacher, I possess a tremendous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power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to make a child's life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miserable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or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joyous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.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 can be a tool of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torture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or an instrument of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inspiration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.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 can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humiliate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or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heal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.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In a situation, it is my response that decides whether a crisis will be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escalated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or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de-escalated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and a child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humanised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or </a:t>
            </a:r>
            <a:r>
              <a:rPr lang="en-GB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dehumanised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'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Haim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</a:rPr>
              <a:t>Ginott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1658273-B641-43E2-9DF8-3EB403ADD27A}"/>
              </a:ext>
            </a:extLst>
          </p:cNvPr>
          <p:cNvSpPr txBox="1">
            <a:spLocks/>
          </p:cNvSpPr>
          <p:nvPr/>
        </p:nvSpPr>
        <p:spPr>
          <a:xfrm>
            <a:off x="-456728" y="42214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Wow!!</a:t>
            </a:r>
          </a:p>
        </p:txBody>
      </p:sp>
    </p:spTree>
    <p:extLst>
      <p:ext uri="{BB962C8B-B14F-4D97-AF65-F5344CB8AC3E}">
        <p14:creationId xmlns:p14="http://schemas.microsoft.com/office/powerpoint/2010/main" val="4084699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7BE7C4F-2967-584F-9AC0-BD68C60146C8}"/>
              </a:ext>
            </a:extLst>
          </p:cNvPr>
          <p:cNvSpPr/>
          <p:nvPr/>
        </p:nvSpPr>
        <p:spPr bwMode="auto">
          <a:xfrm>
            <a:off x="0" y="918973"/>
            <a:ext cx="7176120" cy="936104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46892" tIns="46892" rIns="46892" bIns="46892" numCol="1" rtlCol="0" anchor="ctr" anchorCtr="0" compatLnSpc="1">
            <a:prstTxWarp prst="textNoShape">
              <a:avLst/>
            </a:prstTxWarp>
            <a:spAutoFit/>
          </a:bodyPr>
          <a:lstStyle/>
          <a:p>
            <a:pPr defTabSz="539275"/>
            <a:endParaRPr lang="en-US" sz="3323"/>
          </a:p>
        </p:txBody>
      </p:sp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623393" y="908720"/>
            <a:ext cx="8914344" cy="946357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 Thank you</a:t>
            </a:r>
            <a:endParaRPr lang="en-GB" sz="5400" dirty="0">
              <a:latin typeface="Arial" panose="020B0604020202020204" pitchFamily="34" charset="0"/>
              <a:ea typeface="Avenir Black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1399B0-7FF3-9148-A29F-CBC03B15E2DC}"/>
              </a:ext>
            </a:extLst>
          </p:cNvPr>
          <p:cNvSpPr txBox="1"/>
          <p:nvPr/>
        </p:nvSpPr>
        <p:spPr>
          <a:xfrm>
            <a:off x="623392" y="2389237"/>
            <a:ext cx="10945216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Mathew Davies</a:t>
            </a:r>
          </a:p>
          <a:p>
            <a:pPr algn="l"/>
            <a:r>
              <a:rPr lang="en-US" sz="2400" b="1" dirty="0" err="1">
                <a:solidFill>
                  <a:schemeClr val="bg1"/>
                </a:solidFill>
                <a:latin typeface="+mj-lt"/>
              </a:rPr>
              <a:t>Adran</a:t>
            </a:r>
            <a:r>
              <a:rPr lang="en-US" sz="2400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+mj-lt"/>
              </a:rPr>
              <a:t>Gynhwysiad</a:t>
            </a:r>
            <a:r>
              <a:rPr lang="en-US" sz="2400" b="1" dirty="0">
                <a:solidFill>
                  <a:schemeClr val="bg1"/>
                </a:solidFill>
                <a:latin typeface="+mj-lt"/>
              </a:rPr>
              <a:t> – Inclusion Department</a:t>
            </a:r>
          </a:p>
          <a:p>
            <a:pPr algn="l"/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Sir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Gaerfyrddin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Carmarthenshire County Council</a:t>
            </a: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75051F-812C-0E46-AB39-A3CB304C9D81}"/>
              </a:ext>
            </a:extLst>
          </p:cNvPr>
          <p:cNvSpPr/>
          <p:nvPr/>
        </p:nvSpPr>
        <p:spPr bwMode="auto">
          <a:xfrm>
            <a:off x="0" y="5764907"/>
            <a:ext cx="5591944" cy="544413"/>
          </a:xfrm>
          <a:prstGeom prst="rect">
            <a:avLst/>
          </a:prstGeom>
          <a:solidFill>
            <a:srgbClr val="DDDC03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46892" tIns="46892" rIns="46892" bIns="46892" numCol="1" rtlCol="0" anchor="ctr" anchorCtr="0" compatLnSpc="1">
            <a:prstTxWarp prst="textNoShape">
              <a:avLst/>
            </a:prstTxWarp>
            <a:spAutoFit/>
          </a:bodyPr>
          <a:lstStyle/>
          <a:p>
            <a:pPr defTabSz="539275"/>
            <a:endParaRPr lang="en-US" sz="3323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0A3F4E8-59AE-A843-BA98-6C02A03DFB95}"/>
              </a:ext>
            </a:extLst>
          </p:cNvPr>
          <p:cNvSpPr txBox="1">
            <a:spLocks/>
          </p:cNvSpPr>
          <p:nvPr/>
        </p:nvSpPr>
        <p:spPr>
          <a:xfrm>
            <a:off x="623393" y="5723003"/>
            <a:ext cx="8914344" cy="946357"/>
          </a:xfrm>
          <a:prstGeom prst="rect">
            <a:avLst/>
          </a:prstGeom>
        </p:spPr>
        <p:txBody>
          <a:bodyPr/>
          <a:lstStyle>
            <a:lvl1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10876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21751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932627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243502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800" b="1" kern="0" dirty="0" err="1">
                <a:solidFill>
                  <a:srgbClr val="263429"/>
                </a:solidFill>
                <a:latin typeface="Arial" panose="020B0604020202020204" pitchFamily="34" charset="0"/>
                <a:ea typeface="Avenir Black" charset="0"/>
                <a:cs typeface="Arial" panose="020B0604020202020204" pitchFamily="34" charset="0"/>
              </a:rPr>
              <a:t>carmarthenshire.gov.wales</a:t>
            </a:r>
            <a:endParaRPr lang="en-GB" sz="2800" kern="0" dirty="0">
              <a:solidFill>
                <a:srgbClr val="263429"/>
              </a:solidFill>
              <a:latin typeface="Arial" panose="020B0604020202020204" pitchFamily="34" charset="0"/>
              <a:ea typeface="Avenir Black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F358D6-7050-1E42-A2E0-F086C0043E4E}"/>
              </a:ext>
            </a:extLst>
          </p:cNvPr>
          <p:cNvSpPr/>
          <p:nvPr/>
        </p:nvSpPr>
        <p:spPr bwMode="auto">
          <a:xfrm>
            <a:off x="0" y="5125010"/>
            <a:ext cx="4079776" cy="544413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46892" tIns="46892" rIns="46892" bIns="46892" numCol="1" rtlCol="0" anchor="ctr" anchorCtr="0" compatLnSpc="1">
            <a:prstTxWarp prst="textNoShape">
              <a:avLst/>
            </a:prstTxWarp>
            <a:spAutoFit/>
          </a:bodyPr>
          <a:lstStyle/>
          <a:p>
            <a:pPr defTabSz="539275"/>
            <a:endParaRPr lang="en-US" sz="3323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895A70B-AC0F-C947-BE9A-572BC2F0088D}"/>
              </a:ext>
            </a:extLst>
          </p:cNvPr>
          <p:cNvSpPr txBox="1">
            <a:spLocks/>
          </p:cNvSpPr>
          <p:nvPr/>
        </p:nvSpPr>
        <p:spPr>
          <a:xfrm>
            <a:off x="623392" y="5074931"/>
            <a:ext cx="8914344" cy="946357"/>
          </a:xfrm>
          <a:prstGeom prst="rect">
            <a:avLst/>
          </a:prstGeom>
        </p:spPr>
        <p:txBody>
          <a:bodyPr/>
          <a:lstStyle>
            <a:lvl1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10876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21751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932627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243502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800" b="1" kern="0" dirty="0" err="1">
                <a:latin typeface="Arial" panose="020B0604020202020204" pitchFamily="34" charset="0"/>
                <a:ea typeface="Avenir Black" charset="0"/>
                <a:cs typeface="Arial" panose="020B0604020202020204" pitchFamily="34" charset="0"/>
              </a:rPr>
              <a:t>sirgar.llyw.cymru</a:t>
            </a:r>
            <a:endParaRPr lang="en-GB" sz="2800" kern="0" dirty="0">
              <a:latin typeface="Arial" panose="020B0604020202020204" pitchFamily="34" charset="0"/>
              <a:ea typeface="Avenir Black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5808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Title Slide">
  <a:themeElements>
    <a:clrScheme name="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FFFFFF"/>
      </a:accent3>
      <a:accent4>
        <a:srgbClr val="000000"/>
      </a:accent4>
      <a:accent5>
        <a:srgbClr val="AAB8DC"/>
      </a:accent5>
      <a:accent6>
        <a:srgbClr val="007B26"/>
      </a:accent6>
      <a:hlink>
        <a:srgbClr val="0000FF"/>
      </a:hlink>
      <a:folHlink>
        <a:srgbClr val="FF00FF"/>
      </a:folHlink>
    </a:clrScheme>
    <a:fontScheme name="White">
      <a:majorFont>
        <a:latin typeface="Arial"/>
        <a:ea typeface=""/>
        <a:cs typeface="Arial"/>
      </a:majorFont>
      <a:minorFont>
        <a:latin typeface="Helvetica Light"/>
        <a:ea typeface="Helvetica Light"/>
        <a:cs typeface="Helvetica Light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miter lim="0"/>
          <a:headEnd type="none" w="med" len="med"/>
          <a:tailEnd type="none" w="med" len="med"/>
        </a:ln>
        <a:effectLst>
          <a:outerShdw dist="25400" dir="5400000" algn="ctr" rotWithShape="0">
            <a:srgbClr val="000000">
              <a:alpha val="50000"/>
            </a:srgbClr>
          </a:outerShdw>
        </a:effectLst>
      </a:spPr>
      <a:bodyPr vert="horz" wrap="square" lIns="50800" tIns="50800" rIns="50800" bIns="50800" numCol="1" anchor="ctr" anchorCtr="0" compatLnSpc="1">
        <a:prstTxWarp prst="textNoShape">
          <a:avLst/>
        </a:prstTxWarp>
        <a:spAutoFit/>
      </a:bodyPr>
      <a:lstStyle>
        <a:defPPr marL="0" marR="0" indent="0" algn="ctr" defTabSz="5842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Helvetica Light" charset="0"/>
            <a:ea typeface="Helvetica Light" charset="0"/>
            <a:cs typeface="Helvetica Light" charset="0"/>
            <a:sym typeface="Helvetica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miter lim="0"/>
          <a:headEnd type="none" w="med" len="med"/>
          <a:tailEnd type="none" w="med" len="med"/>
        </a:ln>
        <a:effectLst>
          <a:outerShdw dist="25400" dir="5400000" algn="ctr" rotWithShape="0">
            <a:srgbClr val="000000">
              <a:alpha val="50000"/>
            </a:srgbClr>
          </a:outerShdw>
        </a:effectLst>
      </a:spPr>
      <a:bodyPr vert="horz" wrap="square" lIns="50800" tIns="50800" rIns="50800" bIns="50800" numCol="1" anchor="ctr" anchorCtr="0" compatLnSpc="1">
        <a:prstTxWarp prst="textNoShape">
          <a:avLst/>
        </a:prstTxWarp>
        <a:spAutoFit/>
      </a:bodyPr>
      <a:lstStyle>
        <a:defPPr marL="0" marR="0" indent="0" algn="ctr" defTabSz="5842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Helvetica Light" charset="0"/>
            <a:ea typeface="Helvetica Light" charset="0"/>
            <a:cs typeface="Helvetica Light" charset="0"/>
            <a:sym typeface="Helvetica Light" charset="0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Content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losing Slid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FFFFFF"/>
      </a:accent3>
      <a:accent4>
        <a:srgbClr val="000000"/>
      </a:accent4>
      <a:accent5>
        <a:srgbClr val="AAB8DC"/>
      </a:accent5>
      <a:accent6>
        <a:srgbClr val="007B26"/>
      </a:accent6>
      <a:hlink>
        <a:srgbClr val="0000FF"/>
      </a:hlink>
      <a:folHlink>
        <a:srgbClr val="FF00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9988</TotalTime>
  <Words>514</Words>
  <Application>Microsoft Office PowerPoint</Application>
  <PresentationFormat>Widescreen</PresentationFormat>
  <Paragraphs>122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Avenir Black</vt:lpstr>
      <vt:lpstr>Avenir Roman</vt:lpstr>
      <vt:lpstr>Calibri</vt:lpstr>
      <vt:lpstr>Helvetica Light</vt:lpstr>
      <vt:lpstr>Title Slide</vt:lpstr>
      <vt:lpstr>Content Slides</vt:lpstr>
      <vt:lpstr>Closing Slide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 |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Heading</dc:title>
  <dc:creator>Richard Stradling</dc:creator>
  <cp:lastModifiedBy>Nanna Ryder</cp:lastModifiedBy>
  <cp:revision>641</cp:revision>
  <cp:lastPrinted>2019-10-23T09:44:02Z</cp:lastPrinted>
  <dcterms:modified xsi:type="dcterms:W3CDTF">2021-02-03T18:09:50Z</dcterms:modified>
</cp:coreProperties>
</file>