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61" r:id="rId4"/>
    <p:sldId id="257" r:id="rId5"/>
    <p:sldId id="262" r:id="rId6"/>
    <p:sldId id="258" r:id="rId7"/>
    <p:sldId id="263" r:id="rId8"/>
    <p:sldId id="259"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0" d="100"/>
          <a:sy n="70" d="100"/>
        </p:scale>
        <p:origin x="53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E7ACB-6FD1-7405-85FD-BAB7A2A0E3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94A821-7BF6-0F72-E168-17AE437D92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BFA811-93D9-36AE-0971-8344C46B6879}"/>
              </a:ext>
            </a:extLst>
          </p:cNvPr>
          <p:cNvSpPr>
            <a:spLocks noGrp="1"/>
          </p:cNvSpPr>
          <p:nvPr>
            <p:ph type="dt" sz="half" idx="10"/>
          </p:nvPr>
        </p:nvSpPr>
        <p:spPr/>
        <p:txBody>
          <a:bodyPr/>
          <a:lstStyle/>
          <a:p>
            <a:fld id="{D3860BDE-CFE1-4E5E-A825-1306538351C5}" type="datetimeFigureOut">
              <a:rPr lang="en-GB" smtClean="0"/>
              <a:t>07/03/2024</a:t>
            </a:fld>
            <a:endParaRPr lang="en-GB"/>
          </a:p>
        </p:txBody>
      </p:sp>
      <p:sp>
        <p:nvSpPr>
          <p:cNvPr id="5" name="Footer Placeholder 4">
            <a:extLst>
              <a:ext uri="{FF2B5EF4-FFF2-40B4-BE49-F238E27FC236}">
                <a16:creationId xmlns:a16="http://schemas.microsoft.com/office/drawing/2014/main" id="{4AABE069-91AE-3880-9BA7-91AE2C2AD4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11C2E2-C9CA-9673-6AB2-B0412A6B219D}"/>
              </a:ext>
            </a:extLst>
          </p:cNvPr>
          <p:cNvSpPr>
            <a:spLocks noGrp="1"/>
          </p:cNvSpPr>
          <p:nvPr>
            <p:ph type="sldNum" sz="quarter" idx="12"/>
          </p:nvPr>
        </p:nvSpPr>
        <p:spPr/>
        <p:txBody>
          <a:bodyPr/>
          <a:lstStyle/>
          <a:p>
            <a:fld id="{1C7E9AED-9BC6-47C8-B0F7-51DD6A06C3F4}" type="slidenum">
              <a:rPr lang="en-GB" smtClean="0"/>
              <a:t>‹#›</a:t>
            </a:fld>
            <a:endParaRPr lang="en-GB"/>
          </a:p>
        </p:txBody>
      </p:sp>
    </p:spTree>
    <p:extLst>
      <p:ext uri="{BB962C8B-B14F-4D97-AF65-F5344CB8AC3E}">
        <p14:creationId xmlns:p14="http://schemas.microsoft.com/office/powerpoint/2010/main" val="157844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5D0E2-13A2-5937-173A-3A4BD5BE9E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EC7380-9316-1DFF-0FBC-5A2E3E748C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42AEB9-BFB8-4AF0-77BE-55B8A61CDADD}"/>
              </a:ext>
            </a:extLst>
          </p:cNvPr>
          <p:cNvSpPr>
            <a:spLocks noGrp="1"/>
          </p:cNvSpPr>
          <p:nvPr>
            <p:ph type="dt" sz="half" idx="10"/>
          </p:nvPr>
        </p:nvSpPr>
        <p:spPr/>
        <p:txBody>
          <a:bodyPr/>
          <a:lstStyle/>
          <a:p>
            <a:fld id="{D3860BDE-CFE1-4E5E-A825-1306538351C5}" type="datetimeFigureOut">
              <a:rPr lang="en-GB" smtClean="0"/>
              <a:t>07/03/2024</a:t>
            </a:fld>
            <a:endParaRPr lang="en-GB"/>
          </a:p>
        </p:txBody>
      </p:sp>
      <p:sp>
        <p:nvSpPr>
          <p:cNvPr id="5" name="Footer Placeholder 4">
            <a:extLst>
              <a:ext uri="{FF2B5EF4-FFF2-40B4-BE49-F238E27FC236}">
                <a16:creationId xmlns:a16="http://schemas.microsoft.com/office/drawing/2014/main" id="{E77BA92E-654F-2ADD-EAF1-D6AC0595DE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9469FC-7478-2E70-399A-278EAA9E0B93}"/>
              </a:ext>
            </a:extLst>
          </p:cNvPr>
          <p:cNvSpPr>
            <a:spLocks noGrp="1"/>
          </p:cNvSpPr>
          <p:nvPr>
            <p:ph type="sldNum" sz="quarter" idx="12"/>
          </p:nvPr>
        </p:nvSpPr>
        <p:spPr/>
        <p:txBody>
          <a:bodyPr/>
          <a:lstStyle/>
          <a:p>
            <a:fld id="{1C7E9AED-9BC6-47C8-B0F7-51DD6A06C3F4}" type="slidenum">
              <a:rPr lang="en-GB" smtClean="0"/>
              <a:t>‹#›</a:t>
            </a:fld>
            <a:endParaRPr lang="en-GB"/>
          </a:p>
        </p:txBody>
      </p:sp>
    </p:spTree>
    <p:extLst>
      <p:ext uri="{BB962C8B-B14F-4D97-AF65-F5344CB8AC3E}">
        <p14:creationId xmlns:p14="http://schemas.microsoft.com/office/powerpoint/2010/main" val="3380549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0BCB4-47B8-F5A8-7C77-95F93FD481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625F107-2467-48FB-E38A-D2994C5E07A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60D795-17AC-0079-D308-B7132A64EF51}"/>
              </a:ext>
            </a:extLst>
          </p:cNvPr>
          <p:cNvSpPr>
            <a:spLocks noGrp="1"/>
          </p:cNvSpPr>
          <p:nvPr>
            <p:ph type="dt" sz="half" idx="10"/>
          </p:nvPr>
        </p:nvSpPr>
        <p:spPr/>
        <p:txBody>
          <a:bodyPr/>
          <a:lstStyle/>
          <a:p>
            <a:fld id="{D3860BDE-CFE1-4E5E-A825-1306538351C5}" type="datetimeFigureOut">
              <a:rPr lang="en-GB" smtClean="0"/>
              <a:t>07/03/2024</a:t>
            </a:fld>
            <a:endParaRPr lang="en-GB"/>
          </a:p>
        </p:txBody>
      </p:sp>
      <p:sp>
        <p:nvSpPr>
          <p:cNvPr id="5" name="Footer Placeholder 4">
            <a:extLst>
              <a:ext uri="{FF2B5EF4-FFF2-40B4-BE49-F238E27FC236}">
                <a16:creationId xmlns:a16="http://schemas.microsoft.com/office/drawing/2014/main" id="{75F219EF-293A-106F-7E94-C69BDB97CF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F1067E-DF46-2EA1-EB2F-96054492DE52}"/>
              </a:ext>
            </a:extLst>
          </p:cNvPr>
          <p:cNvSpPr>
            <a:spLocks noGrp="1"/>
          </p:cNvSpPr>
          <p:nvPr>
            <p:ph type="sldNum" sz="quarter" idx="12"/>
          </p:nvPr>
        </p:nvSpPr>
        <p:spPr/>
        <p:txBody>
          <a:bodyPr/>
          <a:lstStyle/>
          <a:p>
            <a:fld id="{1C7E9AED-9BC6-47C8-B0F7-51DD6A06C3F4}" type="slidenum">
              <a:rPr lang="en-GB" smtClean="0"/>
              <a:t>‹#›</a:t>
            </a:fld>
            <a:endParaRPr lang="en-GB"/>
          </a:p>
        </p:txBody>
      </p:sp>
    </p:spTree>
    <p:extLst>
      <p:ext uri="{BB962C8B-B14F-4D97-AF65-F5344CB8AC3E}">
        <p14:creationId xmlns:p14="http://schemas.microsoft.com/office/powerpoint/2010/main" val="342767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88D54-DC9D-96E9-C876-2FE0375B4F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C9761-437F-6E56-5653-55DDD77D90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B9A2740-7DAD-665B-B386-0627825790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2A0DA8-B3CC-24D3-318D-2DA97F76EE47}"/>
              </a:ext>
            </a:extLst>
          </p:cNvPr>
          <p:cNvSpPr>
            <a:spLocks noGrp="1"/>
          </p:cNvSpPr>
          <p:nvPr>
            <p:ph type="dt" sz="half" idx="10"/>
          </p:nvPr>
        </p:nvSpPr>
        <p:spPr/>
        <p:txBody>
          <a:bodyPr/>
          <a:lstStyle/>
          <a:p>
            <a:fld id="{D3860BDE-CFE1-4E5E-A825-1306538351C5}" type="datetimeFigureOut">
              <a:rPr lang="en-GB" smtClean="0"/>
              <a:t>07/03/2024</a:t>
            </a:fld>
            <a:endParaRPr lang="en-GB"/>
          </a:p>
        </p:txBody>
      </p:sp>
      <p:sp>
        <p:nvSpPr>
          <p:cNvPr id="6" name="Footer Placeholder 5">
            <a:extLst>
              <a:ext uri="{FF2B5EF4-FFF2-40B4-BE49-F238E27FC236}">
                <a16:creationId xmlns:a16="http://schemas.microsoft.com/office/drawing/2014/main" id="{CE7E7C04-236E-1807-4E3E-1E5B1ED8A1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EFD6B6-22F4-8447-2215-80AF8EFF5642}"/>
              </a:ext>
            </a:extLst>
          </p:cNvPr>
          <p:cNvSpPr>
            <a:spLocks noGrp="1"/>
          </p:cNvSpPr>
          <p:nvPr>
            <p:ph type="sldNum" sz="quarter" idx="12"/>
          </p:nvPr>
        </p:nvSpPr>
        <p:spPr/>
        <p:txBody>
          <a:bodyPr/>
          <a:lstStyle/>
          <a:p>
            <a:fld id="{1C7E9AED-9BC6-47C8-B0F7-51DD6A06C3F4}" type="slidenum">
              <a:rPr lang="en-GB" smtClean="0"/>
              <a:t>‹#›</a:t>
            </a:fld>
            <a:endParaRPr lang="en-GB"/>
          </a:p>
        </p:txBody>
      </p:sp>
    </p:spTree>
    <p:extLst>
      <p:ext uri="{BB962C8B-B14F-4D97-AF65-F5344CB8AC3E}">
        <p14:creationId xmlns:p14="http://schemas.microsoft.com/office/powerpoint/2010/main" val="1365808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4A888-D417-2F39-221C-268FC91950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1E6E0D-EED4-DC91-F5FC-52ACA5E1B1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5DF1F67-14D3-9CB9-5A81-4B65DB2E01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48AEA91-781F-2257-0C6A-C3FFBE216C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7385A2-8C0C-B7BB-14A6-CFD89270F9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7D6E579-8F24-8F8F-B1BC-42D417AF4091}"/>
              </a:ext>
            </a:extLst>
          </p:cNvPr>
          <p:cNvSpPr>
            <a:spLocks noGrp="1"/>
          </p:cNvSpPr>
          <p:nvPr>
            <p:ph type="dt" sz="half" idx="10"/>
          </p:nvPr>
        </p:nvSpPr>
        <p:spPr/>
        <p:txBody>
          <a:bodyPr/>
          <a:lstStyle/>
          <a:p>
            <a:fld id="{D3860BDE-CFE1-4E5E-A825-1306538351C5}" type="datetimeFigureOut">
              <a:rPr lang="en-GB" smtClean="0"/>
              <a:t>07/03/2024</a:t>
            </a:fld>
            <a:endParaRPr lang="en-GB"/>
          </a:p>
        </p:txBody>
      </p:sp>
      <p:sp>
        <p:nvSpPr>
          <p:cNvPr id="8" name="Footer Placeholder 7">
            <a:extLst>
              <a:ext uri="{FF2B5EF4-FFF2-40B4-BE49-F238E27FC236}">
                <a16:creationId xmlns:a16="http://schemas.microsoft.com/office/drawing/2014/main" id="{50F513E4-38AC-C949-0E3D-37890741EA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E43329-3799-F12C-DBEE-3CCBC53D1D63}"/>
              </a:ext>
            </a:extLst>
          </p:cNvPr>
          <p:cNvSpPr>
            <a:spLocks noGrp="1"/>
          </p:cNvSpPr>
          <p:nvPr>
            <p:ph type="sldNum" sz="quarter" idx="12"/>
          </p:nvPr>
        </p:nvSpPr>
        <p:spPr/>
        <p:txBody>
          <a:bodyPr/>
          <a:lstStyle/>
          <a:p>
            <a:fld id="{1C7E9AED-9BC6-47C8-B0F7-51DD6A06C3F4}" type="slidenum">
              <a:rPr lang="en-GB" smtClean="0"/>
              <a:t>‹#›</a:t>
            </a:fld>
            <a:endParaRPr lang="en-GB"/>
          </a:p>
        </p:txBody>
      </p:sp>
    </p:spTree>
    <p:extLst>
      <p:ext uri="{BB962C8B-B14F-4D97-AF65-F5344CB8AC3E}">
        <p14:creationId xmlns:p14="http://schemas.microsoft.com/office/powerpoint/2010/main" val="3595586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1CE50-E8B9-7AFC-AB55-62CC39B47A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BA76B47-F9F9-6227-2395-3821AE62B8CD}"/>
              </a:ext>
            </a:extLst>
          </p:cNvPr>
          <p:cNvSpPr>
            <a:spLocks noGrp="1"/>
          </p:cNvSpPr>
          <p:nvPr>
            <p:ph type="dt" sz="half" idx="10"/>
          </p:nvPr>
        </p:nvSpPr>
        <p:spPr/>
        <p:txBody>
          <a:bodyPr/>
          <a:lstStyle/>
          <a:p>
            <a:fld id="{D3860BDE-CFE1-4E5E-A825-1306538351C5}" type="datetimeFigureOut">
              <a:rPr lang="en-GB" smtClean="0"/>
              <a:t>07/03/2024</a:t>
            </a:fld>
            <a:endParaRPr lang="en-GB"/>
          </a:p>
        </p:txBody>
      </p:sp>
      <p:sp>
        <p:nvSpPr>
          <p:cNvPr id="4" name="Footer Placeholder 3">
            <a:extLst>
              <a:ext uri="{FF2B5EF4-FFF2-40B4-BE49-F238E27FC236}">
                <a16:creationId xmlns:a16="http://schemas.microsoft.com/office/drawing/2014/main" id="{3C301C0B-B7A6-01BA-A3B2-1E27204D2A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23DD19-E858-9774-B9D8-15CEDD79B826}"/>
              </a:ext>
            </a:extLst>
          </p:cNvPr>
          <p:cNvSpPr>
            <a:spLocks noGrp="1"/>
          </p:cNvSpPr>
          <p:nvPr>
            <p:ph type="sldNum" sz="quarter" idx="12"/>
          </p:nvPr>
        </p:nvSpPr>
        <p:spPr/>
        <p:txBody>
          <a:bodyPr/>
          <a:lstStyle/>
          <a:p>
            <a:fld id="{1C7E9AED-9BC6-47C8-B0F7-51DD6A06C3F4}" type="slidenum">
              <a:rPr lang="en-GB" smtClean="0"/>
              <a:t>‹#›</a:t>
            </a:fld>
            <a:endParaRPr lang="en-GB"/>
          </a:p>
        </p:txBody>
      </p:sp>
    </p:spTree>
    <p:extLst>
      <p:ext uri="{BB962C8B-B14F-4D97-AF65-F5344CB8AC3E}">
        <p14:creationId xmlns:p14="http://schemas.microsoft.com/office/powerpoint/2010/main" val="828676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B6C2EA-1A45-354E-BEE7-83DA86A0D8F7}"/>
              </a:ext>
            </a:extLst>
          </p:cNvPr>
          <p:cNvSpPr>
            <a:spLocks noGrp="1"/>
          </p:cNvSpPr>
          <p:nvPr>
            <p:ph type="dt" sz="half" idx="10"/>
          </p:nvPr>
        </p:nvSpPr>
        <p:spPr/>
        <p:txBody>
          <a:bodyPr/>
          <a:lstStyle/>
          <a:p>
            <a:fld id="{D3860BDE-CFE1-4E5E-A825-1306538351C5}" type="datetimeFigureOut">
              <a:rPr lang="en-GB" smtClean="0"/>
              <a:t>07/03/2024</a:t>
            </a:fld>
            <a:endParaRPr lang="en-GB"/>
          </a:p>
        </p:txBody>
      </p:sp>
      <p:sp>
        <p:nvSpPr>
          <p:cNvPr id="3" name="Footer Placeholder 2">
            <a:extLst>
              <a:ext uri="{FF2B5EF4-FFF2-40B4-BE49-F238E27FC236}">
                <a16:creationId xmlns:a16="http://schemas.microsoft.com/office/drawing/2014/main" id="{671ECA7F-D028-AA0D-3E19-74E297F9FD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B0A5C1-23FD-1CEF-10BE-6AC81396C69E}"/>
              </a:ext>
            </a:extLst>
          </p:cNvPr>
          <p:cNvSpPr>
            <a:spLocks noGrp="1"/>
          </p:cNvSpPr>
          <p:nvPr>
            <p:ph type="sldNum" sz="quarter" idx="12"/>
          </p:nvPr>
        </p:nvSpPr>
        <p:spPr/>
        <p:txBody>
          <a:bodyPr/>
          <a:lstStyle/>
          <a:p>
            <a:fld id="{1C7E9AED-9BC6-47C8-B0F7-51DD6A06C3F4}" type="slidenum">
              <a:rPr lang="en-GB" smtClean="0"/>
              <a:t>‹#›</a:t>
            </a:fld>
            <a:endParaRPr lang="en-GB"/>
          </a:p>
        </p:txBody>
      </p:sp>
    </p:spTree>
    <p:extLst>
      <p:ext uri="{BB962C8B-B14F-4D97-AF65-F5344CB8AC3E}">
        <p14:creationId xmlns:p14="http://schemas.microsoft.com/office/powerpoint/2010/main" val="976463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A2E7C-741F-4409-7B14-9AFFC7709D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801993-E640-8B6B-B716-E5DD6BAAC9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1C222D-0461-DD0F-E3F3-43937DA48D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C3A85B-9BDD-C86B-AC8A-3B457D241BDE}"/>
              </a:ext>
            </a:extLst>
          </p:cNvPr>
          <p:cNvSpPr>
            <a:spLocks noGrp="1"/>
          </p:cNvSpPr>
          <p:nvPr>
            <p:ph type="dt" sz="half" idx="10"/>
          </p:nvPr>
        </p:nvSpPr>
        <p:spPr/>
        <p:txBody>
          <a:bodyPr/>
          <a:lstStyle/>
          <a:p>
            <a:fld id="{D3860BDE-CFE1-4E5E-A825-1306538351C5}" type="datetimeFigureOut">
              <a:rPr lang="en-GB" smtClean="0"/>
              <a:t>07/03/2024</a:t>
            </a:fld>
            <a:endParaRPr lang="en-GB"/>
          </a:p>
        </p:txBody>
      </p:sp>
      <p:sp>
        <p:nvSpPr>
          <p:cNvPr id="6" name="Footer Placeholder 5">
            <a:extLst>
              <a:ext uri="{FF2B5EF4-FFF2-40B4-BE49-F238E27FC236}">
                <a16:creationId xmlns:a16="http://schemas.microsoft.com/office/drawing/2014/main" id="{F48B1552-4A08-AA60-B632-D2EFA5D2BD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0EA723-730E-C44B-2ED9-96CA4B9C675D}"/>
              </a:ext>
            </a:extLst>
          </p:cNvPr>
          <p:cNvSpPr>
            <a:spLocks noGrp="1"/>
          </p:cNvSpPr>
          <p:nvPr>
            <p:ph type="sldNum" sz="quarter" idx="12"/>
          </p:nvPr>
        </p:nvSpPr>
        <p:spPr/>
        <p:txBody>
          <a:bodyPr/>
          <a:lstStyle/>
          <a:p>
            <a:fld id="{1C7E9AED-9BC6-47C8-B0F7-51DD6A06C3F4}" type="slidenum">
              <a:rPr lang="en-GB" smtClean="0"/>
              <a:t>‹#›</a:t>
            </a:fld>
            <a:endParaRPr lang="en-GB"/>
          </a:p>
        </p:txBody>
      </p:sp>
    </p:spTree>
    <p:extLst>
      <p:ext uri="{BB962C8B-B14F-4D97-AF65-F5344CB8AC3E}">
        <p14:creationId xmlns:p14="http://schemas.microsoft.com/office/powerpoint/2010/main" val="15453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1E439-12D1-C892-8182-00236EAAE1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033F37-E6C8-00F8-5E41-3EA2134950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AB2E6-8C80-65EB-1E28-C131607C12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0C4617-50DF-E756-C234-1C212230051F}"/>
              </a:ext>
            </a:extLst>
          </p:cNvPr>
          <p:cNvSpPr>
            <a:spLocks noGrp="1"/>
          </p:cNvSpPr>
          <p:nvPr>
            <p:ph type="dt" sz="half" idx="10"/>
          </p:nvPr>
        </p:nvSpPr>
        <p:spPr/>
        <p:txBody>
          <a:bodyPr/>
          <a:lstStyle/>
          <a:p>
            <a:fld id="{D3860BDE-CFE1-4E5E-A825-1306538351C5}" type="datetimeFigureOut">
              <a:rPr lang="en-GB" smtClean="0"/>
              <a:t>07/03/2024</a:t>
            </a:fld>
            <a:endParaRPr lang="en-GB"/>
          </a:p>
        </p:txBody>
      </p:sp>
      <p:sp>
        <p:nvSpPr>
          <p:cNvPr id="6" name="Footer Placeholder 5">
            <a:extLst>
              <a:ext uri="{FF2B5EF4-FFF2-40B4-BE49-F238E27FC236}">
                <a16:creationId xmlns:a16="http://schemas.microsoft.com/office/drawing/2014/main" id="{B2E8CE46-8F41-8E37-C36A-F83CD94BC7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32BB17-9C14-5D38-8FE7-36BDF83D7C26}"/>
              </a:ext>
            </a:extLst>
          </p:cNvPr>
          <p:cNvSpPr>
            <a:spLocks noGrp="1"/>
          </p:cNvSpPr>
          <p:nvPr>
            <p:ph type="sldNum" sz="quarter" idx="12"/>
          </p:nvPr>
        </p:nvSpPr>
        <p:spPr/>
        <p:txBody>
          <a:bodyPr/>
          <a:lstStyle/>
          <a:p>
            <a:fld id="{1C7E9AED-9BC6-47C8-B0F7-51DD6A06C3F4}" type="slidenum">
              <a:rPr lang="en-GB" smtClean="0"/>
              <a:t>‹#›</a:t>
            </a:fld>
            <a:endParaRPr lang="en-GB"/>
          </a:p>
        </p:txBody>
      </p:sp>
    </p:spTree>
    <p:extLst>
      <p:ext uri="{BB962C8B-B14F-4D97-AF65-F5344CB8AC3E}">
        <p14:creationId xmlns:p14="http://schemas.microsoft.com/office/powerpoint/2010/main" val="2180951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96E3D-8523-9881-5DC1-3B69CC78664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91ED49-C972-92FE-4C8B-0BC18575BB8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D32BAE-8D18-3A52-ACAD-A1A0C0EC1138}"/>
              </a:ext>
            </a:extLst>
          </p:cNvPr>
          <p:cNvSpPr>
            <a:spLocks noGrp="1"/>
          </p:cNvSpPr>
          <p:nvPr>
            <p:ph type="dt" sz="half" idx="10"/>
          </p:nvPr>
        </p:nvSpPr>
        <p:spPr/>
        <p:txBody>
          <a:bodyPr/>
          <a:lstStyle/>
          <a:p>
            <a:fld id="{D3860BDE-CFE1-4E5E-A825-1306538351C5}" type="datetimeFigureOut">
              <a:rPr lang="en-GB" smtClean="0"/>
              <a:t>07/03/2024</a:t>
            </a:fld>
            <a:endParaRPr lang="en-GB"/>
          </a:p>
        </p:txBody>
      </p:sp>
      <p:sp>
        <p:nvSpPr>
          <p:cNvPr id="5" name="Footer Placeholder 4">
            <a:extLst>
              <a:ext uri="{FF2B5EF4-FFF2-40B4-BE49-F238E27FC236}">
                <a16:creationId xmlns:a16="http://schemas.microsoft.com/office/drawing/2014/main" id="{DCA4CEA9-82EE-9265-3D94-75F52E77AC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7B3A8A-0357-CDFD-B844-02C98362C612}"/>
              </a:ext>
            </a:extLst>
          </p:cNvPr>
          <p:cNvSpPr>
            <a:spLocks noGrp="1"/>
          </p:cNvSpPr>
          <p:nvPr>
            <p:ph type="sldNum" sz="quarter" idx="12"/>
          </p:nvPr>
        </p:nvSpPr>
        <p:spPr/>
        <p:txBody>
          <a:bodyPr/>
          <a:lstStyle/>
          <a:p>
            <a:fld id="{1C7E9AED-9BC6-47C8-B0F7-51DD6A06C3F4}" type="slidenum">
              <a:rPr lang="en-GB" smtClean="0"/>
              <a:t>‹#›</a:t>
            </a:fld>
            <a:endParaRPr lang="en-GB"/>
          </a:p>
        </p:txBody>
      </p:sp>
    </p:spTree>
    <p:extLst>
      <p:ext uri="{BB962C8B-B14F-4D97-AF65-F5344CB8AC3E}">
        <p14:creationId xmlns:p14="http://schemas.microsoft.com/office/powerpoint/2010/main" val="3715991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6E5CC8-FDDC-4927-2F38-F20774CE04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AA348D-912F-537F-7AFC-AA94E17636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9246AD-DFCD-F45E-31CB-1AB7E93A1F4A}"/>
              </a:ext>
            </a:extLst>
          </p:cNvPr>
          <p:cNvSpPr>
            <a:spLocks noGrp="1"/>
          </p:cNvSpPr>
          <p:nvPr>
            <p:ph type="dt" sz="half" idx="10"/>
          </p:nvPr>
        </p:nvSpPr>
        <p:spPr/>
        <p:txBody>
          <a:bodyPr/>
          <a:lstStyle/>
          <a:p>
            <a:fld id="{D3860BDE-CFE1-4E5E-A825-1306538351C5}" type="datetimeFigureOut">
              <a:rPr lang="en-GB" smtClean="0"/>
              <a:t>07/03/2024</a:t>
            </a:fld>
            <a:endParaRPr lang="en-GB"/>
          </a:p>
        </p:txBody>
      </p:sp>
      <p:sp>
        <p:nvSpPr>
          <p:cNvPr id="5" name="Footer Placeholder 4">
            <a:extLst>
              <a:ext uri="{FF2B5EF4-FFF2-40B4-BE49-F238E27FC236}">
                <a16:creationId xmlns:a16="http://schemas.microsoft.com/office/drawing/2014/main" id="{5EC14A7E-EFF2-C8BD-DC1B-28A205338E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79293E-02AA-B48F-B890-ECF175C3183A}"/>
              </a:ext>
            </a:extLst>
          </p:cNvPr>
          <p:cNvSpPr>
            <a:spLocks noGrp="1"/>
          </p:cNvSpPr>
          <p:nvPr>
            <p:ph type="sldNum" sz="quarter" idx="12"/>
          </p:nvPr>
        </p:nvSpPr>
        <p:spPr/>
        <p:txBody>
          <a:bodyPr/>
          <a:lstStyle/>
          <a:p>
            <a:fld id="{1C7E9AED-9BC6-47C8-B0F7-51DD6A06C3F4}" type="slidenum">
              <a:rPr lang="en-GB" smtClean="0"/>
              <a:t>‹#›</a:t>
            </a:fld>
            <a:endParaRPr lang="en-GB"/>
          </a:p>
        </p:txBody>
      </p:sp>
    </p:spTree>
    <p:extLst>
      <p:ext uri="{BB962C8B-B14F-4D97-AF65-F5344CB8AC3E}">
        <p14:creationId xmlns:p14="http://schemas.microsoft.com/office/powerpoint/2010/main" val="341973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8D6A5E-0DC7-F816-60AB-8C8534ADB3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70FEC9-FEF8-77C4-5247-2D6F72E5B0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2C95C8-C549-E3D5-ADF9-7A4FA79732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3860BDE-CFE1-4E5E-A825-1306538351C5}" type="datetimeFigureOut">
              <a:rPr lang="en-GB" smtClean="0"/>
              <a:t>07/03/2024</a:t>
            </a:fld>
            <a:endParaRPr lang="en-GB"/>
          </a:p>
        </p:txBody>
      </p:sp>
      <p:sp>
        <p:nvSpPr>
          <p:cNvPr id="5" name="Footer Placeholder 4">
            <a:extLst>
              <a:ext uri="{FF2B5EF4-FFF2-40B4-BE49-F238E27FC236}">
                <a16:creationId xmlns:a16="http://schemas.microsoft.com/office/drawing/2014/main" id="{2BAD7088-F2FE-4E35-8BAB-F20CCE316B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1A0B583-F879-8F88-AC3E-8865ED6D0C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C7E9AED-9BC6-47C8-B0F7-51DD6A06C3F4}" type="slidenum">
              <a:rPr lang="en-GB" smtClean="0"/>
              <a:t>‹#›</a:t>
            </a:fld>
            <a:endParaRPr lang="en-GB"/>
          </a:p>
        </p:txBody>
      </p:sp>
    </p:spTree>
    <p:extLst>
      <p:ext uri="{BB962C8B-B14F-4D97-AF65-F5344CB8AC3E}">
        <p14:creationId xmlns:p14="http://schemas.microsoft.com/office/powerpoint/2010/main" val="28174788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4246C-6F09-796F-3858-5969DAAC6EDF}"/>
              </a:ext>
            </a:extLst>
          </p:cNvPr>
          <p:cNvSpPr>
            <a:spLocks noGrp="1"/>
          </p:cNvSpPr>
          <p:nvPr>
            <p:ph type="ctrTitle"/>
          </p:nvPr>
        </p:nvSpPr>
        <p:spPr/>
        <p:txBody>
          <a:bodyPr/>
          <a:lstStyle/>
          <a:p>
            <a:r>
              <a:rPr lang="en-GB" dirty="0"/>
              <a:t>Coaching Sessions and Rationale  </a:t>
            </a:r>
          </a:p>
        </p:txBody>
      </p:sp>
      <p:sp>
        <p:nvSpPr>
          <p:cNvPr id="3" name="Subtitle 2">
            <a:extLst>
              <a:ext uri="{FF2B5EF4-FFF2-40B4-BE49-F238E27FC236}">
                <a16:creationId xmlns:a16="http://schemas.microsoft.com/office/drawing/2014/main" id="{39F614D2-A977-8F2E-B86F-444DB7CEA214}"/>
              </a:ext>
            </a:extLst>
          </p:cNvPr>
          <p:cNvSpPr>
            <a:spLocks noGrp="1"/>
          </p:cNvSpPr>
          <p:nvPr>
            <p:ph type="subTitle" idx="1"/>
          </p:nvPr>
        </p:nvSpPr>
        <p:spPr/>
        <p:txBody>
          <a:bodyPr/>
          <a:lstStyle/>
          <a:p>
            <a:r>
              <a:rPr lang="en-GB" dirty="0"/>
              <a:t>By Thomas Miles </a:t>
            </a:r>
          </a:p>
          <a:p>
            <a:r>
              <a:rPr lang="en-GB" b="1" i="0" dirty="0">
                <a:solidFill>
                  <a:srgbClr val="1D2125"/>
                </a:solidFill>
                <a:effectLst/>
                <a:latin typeface="-apple-system"/>
              </a:rPr>
              <a:t>Coaching Pedagogy (BMSS6001)</a:t>
            </a:r>
          </a:p>
          <a:p>
            <a:endParaRPr lang="en-GB" dirty="0"/>
          </a:p>
        </p:txBody>
      </p:sp>
    </p:spTree>
    <p:extLst>
      <p:ext uri="{BB962C8B-B14F-4D97-AF65-F5344CB8AC3E}">
        <p14:creationId xmlns:p14="http://schemas.microsoft.com/office/powerpoint/2010/main" val="2258946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AF9D-4835-F1AB-BEE8-BD902F9F6793}"/>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0E206CD2-0FBE-DD06-30D1-1D8871CB0907}"/>
              </a:ext>
            </a:extLst>
          </p:cNvPr>
          <p:cNvSpPr>
            <a:spLocks noGrp="1"/>
          </p:cNvSpPr>
          <p:nvPr>
            <p:ph idx="1"/>
          </p:nvPr>
        </p:nvSpPr>
        <p:spPr/>
        <p:txBody>
          <a:bodyPr/>
          <a:lstStyle/>
          <a:p>
            <a:pPr marL="514350" indent="-514350">
              <a:buFont typeface="+mj-lt"/>
              <a:buAutoNum type="arabicPeriod"/>
            </a:pPr>
            <a:r>
              <a:rPr lang="en-GB" dirty="0"/>
              <a:t>Hand placement plan</a:t>
            </a:r>
          </a:p>
          <a:p>
            <a:pPr marL="514350" indent="-514350">
              <a:buFont typeface="+mj-lt"/>
              <a:buAutoNum type="arabicPeriod"/>
            </a:pPr>
            <a:r>
              <a:rPr lang="en-GB" dirty="0"/>
              <a:t>Hand placement rationale </a:t>
            </a:r>
          </a:p>
          <a:p>
            <a:pPr marL="514350" indent="-514350">
              <a:buFont typeface="+mj-lt"/>
              <a:buAutoNum type="arabicPeriod"/>
            </a:pPr>
            <a:r>
              <a:rPr lang="en-GB" dirty="0"/>
              <a:t>Foot placement plan</a:t>
            </a:r>
          </a:p>
          <a:p>
            <a:pPr marL="514350" indent="-514350">
              <a:buFont typeface="+mj-lt"/>
              <a:buAutoNum type="arabicPeriod"/>
            </a:pPr>
            <a:r>
              <a:rPr lang="en-GB" dirty="0"/>
              <a:t>Foot placement rationale   </a:t>
            </a:r>
          </a:p>
          <a:p>
            <a:pPr marL="514350" indent="-514350">
              <a:buFont typeface="+mj-lt"/>
              <a:buAutoNum type="arabicPeriod"/>
            </a:pPr>
            <a:r>
              <a:rPr lang="en-GB" dirty="0"/>
              <a:t>Body positioning plan</a:t>
            </a:r>
          </a:p>
          <a:p>
            <a:pPr marL="514350" indent="-514350">
              <a:buFont typeface="+mj-lt"/>
              <a:buAutoNum type="arabicPeriod"/>
            </a:pPr>
            <a:r>
              <a:rPr lang="en-GB" dirty="0"/>
              <a:t>Body positioning rationale </a:t>
            </a:r>
          </a:p>
          <a:p>
            <a:pPr marL="514350" indent="-514350">
              <a:buFont typeface="+mj-lt"/>
              <a:buAutoNum type="arabicPeriod"/>
            </a:pPr>
            <a:r>
              <a:rPr lang="en-GB" dirty="0"/>
              <a:t>Conclusion </a:t>
            </a:r>
          </a:p>
          <a:p>
            <a:pPr marL="514350" indent="-514350">
              <a:buFont typeface="+mj-lt"/>
              <a:buAutoNum type="arabicPeriod"/>
            </a:pPr>
            <a:r>
              <a:rPr lang="en-GB" dirty="0"/>
              <a:t>References</a:t>
            </a:r>
          </a:p>
        </p:txBody>
      </p:sp>
    </p:spTree>
    <p:extLst>
      <p:ext uri="{BB962C8B-B14F-4D97-AF65-F5344CB8AC3E}">
        <p14:creationId xmlns:p14="http://schemas.microsoft.com/office/powerpoint/2010/main" val="2953095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7AE18C5-06F5-CE8B-62CD-AB887C5626B8}"/>
              </a:ext>
            </a:extLst>
          </p:cNvPr>
          <p:cNvPicPr>
            <a:picLocks noGrp="1" noChangeAspect="1"/>
          </p:cNvPicPr>
          <p:nvPr>
            <p:ph idx="1"/>
          </p:nvPr>
        </p:nvPicPr>
        <p:blipFill>
          <a:blip r:embed="rId2"/>
          <a:stretch>
            <a:fillRect/>
          </a:stretch>
        </p:blipFill>
        <p:spPr>
          <a:xfrm>
            <a:off x="1" y="0"/>
            <a:ext cx="12192000" cy="6858000"/>
          </a:xfrm>
        </p:spPr>
      </p:pic>
    </p:spTree>
    <p:extLst>
      <p:ext uri="{BB962C8B-B14F-4D97-AF65-F5344CB8AC3E}">
        <p14:creationId xmlns:p14="http://schemas.microsoft.com/office/powerpoint/2010/main" val="1026023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36586-11D2-5FD1-7DFC-3C4A9CA8E137}"/>
              </a:ext>
            </a:extLst>
          </p:cNvPr>
          <p:cNvSpPr>
            <a:spLocks noGrp="1"/>
          </p:cNvSpPr>
          <p:nvPr>
            <p:ph type="title"/>
          </p:nvPr>
        </p:nvSpPr>
        <p:spPr/>
        <p:txBody>
          <a:bodyPr/>
          <a:lstStyle/>
          <a:p>
            <a:r>
              <a:rPr lang="en-GB" dirty="0"/>
              <a:t>Session 1: Hand Placement</a:t>
            </a:r>
          </a:p>
        </p:txBody>
      </p:sp>
      <p:sp>
        <p:nvSpPr>
          <p:cNvPr id="3" name="Content Placeholder 2">
            <a:extLst>
              <a:ext uri="{FF2B5EF4-FFF2-40B4-BE49-F238E27FC236}">
                <a16:creationId xmlns:a16="http://schemas.microsoft.com/office/drawing/2014/main" id="{77C9B5A4-1A6A-32B3-71B4-F2ED32EC6A97}"/>
              </a:ext>
            </a:extLst>
          </p:cNvPr>
          <p:cNvSpPr>
            <a:spLocks noGrp="1"/>
          </p:cNvSpPr>
          <p:nvPr>
            <p:ph idx="1"/>
          </p:nvPr>
        </p:nvSpPr>
        <p:spPr/>
        <p:txBody>
          <a:bodyPr>
            <a:normAutofit fontScale="92500" lnSpcReduction="10000"/>
          </a:bodyPr>
          <a:lstStyle/>
          <a:p>
            <a:r>
              <a:rPr lang="en-GB" sz="2000" dirty="0"/>
              <a:t>The goal of the session is to assist the group to achieve a general/similar standard overall when it comes to hand placement on a climbing wall. The overarching theme is to allow as few contributory factors, other than balance, to affect their ability to manoeuvre on a climbing wall. </a:t>
            </a:r>
          </a:p>
          <a:p>
            <a:r>
              <a:rPr lang="en-GB" sz="2000" dirty="0"/>
              <a:t>Once the session is complete, the ability use of handholds efficiently and effectively, should be eliminated from the list of hindering factors, allowing for further progression in climbing knowledge and skill  </a:t>
            </a:r>
          </a:p>
          <a:p>
            <a:r>
              <a:rPr lang="en-GB" sz="2000" dirty="0"/>
              <a:t> I recognise that due to the environment (indoor bouldering wall) being low risk and the maturity of the students, I am able to utilise an abdicratic leadership style (</a:t>
            </a:r>
            <a:r>
              <a:rPr lang="en-GB" sz="2000" b="0" i="0" dirty="0">
                <a:solidFill>
                  <a:srgbClr val="000000"/>
                </a:solidFill>
                <a:effectLst/>
                <a:latin typeface="Calibri" panose="020F0502020204030204" pitchFamily="34" charset="0"/>
              </a:rPr>
              <a:t>Priest</a:t>
            </a:r>
            <a:r>
              <a:rPr lang="en-GB" sz="2000" dirty="0">
                <a:solidFill>
                  <a:srgbClr val="000000"/>
                </a:solidFill>
                <a:latin typeface="Calibri" panose="020F0502020204030204" pitchFamily="34" charset="0"/>
              </a:rPr>
              <a:t> </a:t>
            </a:r>
            <a:r>
              <a:rPr lang="en-GB" sz="2000" b="0" i="0" dirty="0">
                <a:solidFill>
                  <a:srgbClr val="000000"/>
                </a:solidFill>
                <a:effectLst/>
                <a:latin typeface="Calibri" panose="020F0502020204030204" pitchFamily="34" charset="0"/>
              </a:rPr>
              <a:t>&amp; </a:t>
            </a:r>
            <a:r>
              <a:rPr lang="en-GB" sz="2000" b="0" i="0" dirty="0" err="1">
                <a:solidFill>
                  <a:srgbClr val="000000"/>
                </a:solidFill>
                <a:effectLst/>
                <a:latin typeface="Calibri" panose="020F0502020204030204" pitchFamily="34" charset="0"/>
              </a:rPr>
              <a:t>Gass</a:t>
            </a:r>
            <a:r>
              <a:rPr lang="en-GB" sz="2000" b="0" i="0" dirty="0">
                <a:solidFill>
                  <a:srgbClr val="000000"/>
                </a:solidFill>
                <a:effectLst/>
                <a:latin typeface="Calibri" panose="020F0502020204030204" pitchFamily="34" charset="0"/>
              </a:rPr>
              <a:t>, 2005). Richard &amp; Deci, (2000) showcase the importance of autonomy in regard to maintaining motivation. In their paper on self-determination theory, they discuss the prominence that autonomy has </a:t>
            </a:r>
            <a:r>
              <a:rPr lang="en-GB" sz="2000" dirty="0">
                <a:solidFill>
                  <a:srgbClr val="000000"/>
                </a:solidFill>
                <a:latin typeface="Calibri" panose="020F0502020204030204" pitchFamily="34" charset="0"/>
              </a:rPr>
              <a:t>in enhancing intrinsic motivation. To reflect this I will be pairing my participants and allowing them to coach and learn from each other. The use of autonomy in increasing intrinsic motivation is also supported by  Wulf &amp; Lewthwaite (2016), as they mention that ‘the need to actively participate in determining one’s own behaviour’ has a beneficial effect on learning. </a:t>
            </a:r>
          </a:p>
          <a:p>
            <a:r>
              <a:rPr lang="en-GB" sz="2000" dirty="0">
                <a:solidFill>
                  <a:srgbClr val="000000"/>
                </a:solidFill>
                <a:latin typeface="Calibri" panose="020F0502020204030204" pitchFamily="34" charset="0"/>
              </a:rPr>
              <a:t>No reward because it turns intrinsic into extrinsic.   </a:t>
            </a:r>
            <a:endParaRPr lang="en-GB" sz="2000" dirty="0"/>
          </a:p>
        </p:txBody>
      </p:sp>
    </p:spTree>
    <p:extLst>
      <p:ext uri="{BB962C8B-B14F-4D97-AF65-F5344CB8AC3E}">
        <p14:creationId xmlns:p14="http://schemas.microsoft.com/office/powerpoint/2010/main" val="2844724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FCE48FEB-5EA8-4E80-F093-CD0ABDACDFBF}"/>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380774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CCF28-29B6-68A6-47DB-72F5D9AF5134}"/>
              </a:ext>
            </a:extLst>
          </p:cNvPr>
          <p:cNvSpPr>
            <a:spLocks noGrp="1"/>
          </p:cNvSpPr>
          <p:nvPr>
            <p:ph type="title"/>
          </p:nvPr>
        </p:nvSpPr>
        <p:spPr/>
        <p:txBody>
          <a:bodyPr/>
          <a:lstStyle/>
          <a:p>
            <a:r>
              <a:rPr lang="en-GB" dirty="0"/>
              <a:t>Session 2: Foot Placement</a:t>
            </a:r>
          </a:p>
        </p:txBody>
      </p:sp>
      <p:sp>
        <p:nvSpPr>
          <p:cNvPr id="3" name="Content Placeholder 2">
            <a:extLst>
              <a:ext uri="{FF2B5EF4-FFF2-40B4-BE49-F238E27FC236}">
                <a16:creationId xmlns:a16="http://schemas.microsoft.com/office/drawing/2014/main" id="{0BB41EAF-E2D3-A8B4-E787-03DE5634CB1B}"/>
              </a:ext>
            </a:extLst>
          </p:cNvPr>
          <p:cNvSpPr>
            <a:spLocks noGrp="1"/>
          </p:cNvSpPr>
          <p:nvPr>
            <p:ph idx="1"/>
          </p:nvPr>
        </p:nvSpPr>
        <p:spPr/>
        <p:txBody>
          <a:bodyPr>
            <a:normAutofit lnSpcReduction="10000"/>
          </a:bodyPr>
          <a:lstStyle/>
          <a:p>
            <a:r>
              <a:rPr lang="en-GB" sz="2000" dirty="0"/>
              <a:t>By splitting the group into pairs, it allows for social learning to take place (</a:t>
            </a:r>
            <a:r>
              <a:rPr lang="en-GB" sz="2000" dirty="0" err="1"/>
              <a:t>Firmansyah</a:t>
            </a:r>
            <a:r>
              <a:rPr lang="en-GB" sz="2000" dirty="0"/>
              <a:t> &amp; </a:t>
            </a:r>
            <a:r>
              <a:rPr lang="en-GB" sz="2000" dirty="0" err="1"/>
              <a:t>Saepuloh</a:t>
            </a:r>
            <a:r>
              <a:rPr lang="en-GB" sz="2000" dirty="0"/>
              <a:t>, 2022; Bandura,1977). Social learning theory is based on the premise that all behaviour is learned through observing others and replicating their actions. The success of social learning theory is dependent on the mental state and motivation of the participants, as someone who is has a negative mindset and is not motivated is unlikely to learn new behaviour through observation. Due to the previously established autonomy and through the use of challenges that aid in boosting motivation, the session should result in the less knowledgeable participant of each pair acquiring new skills and overall competence through observation. </a:t>
            </a:r>
          </a:p>
          <a:p>
            <a:r>
              <a:rPr lang="en-GB" sz="2000" dirty="0"/>
              <a:t>A vital aspect of any climbing session is warming up. This includes joint rotation, mild dynamic stretching of the muscles, tendons, and ligaments, as well as mild cardiovascular exercise. Dynamic stretching is done as part of a warm-up to improve performance and prevent injuries(Howett &amp;  </a:t>
            </a:r>
            <a:r>
              <a:rPr lang="en-GB" sz="2000" dirty="0" err="1"/>
              <a:t>Schirrmacher</a:t>
            </a:r>
            <a:r>
              <a:rPr lang="en-GB" sz="2000" dirty="0"/>
              <a:t>, 2013). </a:t>
            </a:r>
          </a:p>
          <a:p>
            <a:r>
              <a:rPr lang="en-GB" sz="2000" dirty="0"/>
              <a:t>The cooldown is comprised of simple static stretches which will aid recovery as it Increases blood supply to the muscles and returns them to their pre-exercised length.</a:t>
            </a:r>
          </a:p>
        </p:txBody>
      </p:sp>
    </p:spTree>
    <p:extLst>
      <p:ext uri="{BB962C8B-B14F-4D97-AF65-F5344CB8AC3E}">
        <p14:creationId xmlns:p14="http://schemas.microsoft.com/office/powerpoint/2010/main" val="1440662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F500E009-9A96-69CE-D6D7-05D68AA271D5}"/>
              </a:ext>
            </a:extLst>
          </p:cNvPr>
          <p:cNvPicPr>
            <a:picLocks noChangeAspect="1"/>
          </p:cNvPicPr>
          <p:nvPr/>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3634299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F6994-5638-9C2D-1F78-25F32D1C2CDC}"/>
              </a:ext>
            </a:extLst>
          </p:cNvPr>
          <p:cNvSpPr>
            <a:spLocks noGrp="1"/>
          </p:cNvSpPr>
          <p:nvPr>
            <p:ph type="title"/>
          </p:nvPr>
        </p:nvSpPr>
        <p:spPr/>
        <p:txBody>
          <a:bodyPr/>
          <a:lstStyle/>
          <a:p>
            <a:r>
              <a:rPr lang="en-GB" dirty="0"/>
              <a:t>Session 3: Body Positioning  </a:t>
            </a:r>
          </a:p>
        </p:txBody>
      </p:sp>
      <p:sp>
        <p:nvSpPr>
          <p:cNvPr id="3" name="Content Placeholder 2">
            <a:extLst>
              <a:ext uri="{FF2B5EF4-FFF2-40B4-BE49-F238E27FC236}">
                <a16:creationId xmlns:a16="http://schemas.microsoft.com/office/drawing/2014/main" id="{CA8AE26F-0F1D-EF76-2913-0B81D97C15C4}"/>
              </a:ext>
            </a:extLst>
          </p:cNvPr>
          <p:cNvSpPr>
            <a:spLocks noGrp="1"/>
          </p:cNvSpPr>
          <p:nvPr>
            <p:ph idx="1"/>
          </p:nvPr>
        </p:nvSpPr>
        <p:spPr/>
        <p:txBody>
          <a:bodyPr/>
          <a:lstStyle/>
          <a:p>
            <a:r>
              <a:rPr lang="en-GB" sz="2000" dirty="0"/>
              <a:t>Upon completion of all three sessions the climber's overall competency on a climbing wall should have improved. The completion of the two previous sessions along with the ability to manage their centre of gravity effectively , results in almost complete control of their body on the climbing wall.      </a:t>
            </a:r>
          </a:p>
          <a:p>
            <a:r>
              <a:rPr lang="en-GB" sz="2000" dirty="0"/>
              <a:t>In order to challenge the more able participants, the introduction of a constraints lead approach is necessary. A constraints lead approach is achieved by limiting factors to purposefully make an activity more difficult, for example climbing whilst having your eyes closed. By deliberately increasing the difficulty of a task, the skill required to complete it also increases leading to the participant developing greater competency through the adversity (</a:t>
            </a:r>
            <a:r>
              <a:rPr lang="en-GB" sz="2000" dirty="0" err="1"/>
              <a:t>Brymer</a:t>
            </a:r>
            <a:r>
              <a:rPr lang="en-GB" sz="2000" dirty="0"/>
              <a:t> &amp; Renshaw, 2010).</a:t>
            </a:r>
            <a:endParaRPr lang="en-GB" sz="3200" dirty="0"/>
          </a:p>
          <a:p>
            <a:r>
              <a:rPr lang="en-GB" sz="2000" dirty="0"/>
              <a:t>With the addition of the constraints lead approach also comes a chance for the less competent of each pair to reverse the rolls and have a go at coaching their more capable peer, leading to a sense of equality and importance. </a:t>
            </a:r>
          </a:p>
          <a:p>
            <a:pPr marL="0" indent="0">
              <a:buNone/>
            </a:pPr>
            <a:endParaRPr lang="en-GB" dirty="0"/>
          </a:p>
        </p:txBody>
      </p:sp>
    </p:spTree>
    <p:extLst>
      <p:ext uri="{BB962C8B-B14F-4D97-AF65-F5344CB8AC3E}">
        <p14:creationId xmlns:p14="http://schemas.microsoft.com/office/powerpoint/2010/main" val="1158132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57AD8-DF49-648B-0E5F-88B8B884BB76}"/>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455B4AB-76B0-FAFC-331E-4DE592D3F2BB}"/>
              </a:ext>
            </a:extLst>
          </p:cNvPr>
          <p:cNvSpPr>
            <a:spLocks noGrp="1"/>
          </p:cNvSpPr>
          <p:nvPr>
            <p:ph idx="1"/>
          </p:nvPr>
        </p:nvSpPr>
        <p:spPr/>
        <p:txBody>
          <a:bodyPr/>
          <a:lstStyle/>
          <a:p>
            <a:pPr marL="0" indent="0">
              <a:buNone/>
            </a:pPr>
            <a:endParaRPr lang="en-GB" sz="1400" dirty="0"/>
          </a:p>
          <a:p>
            <a:r>
              <a:rPr lang="en-GB" sz="1400" b="0" i="0" dirty="0">
                <a:solidFill>
                  <a:srgbClr val="000000"/>
                </a:solidFill>
                <a:effectLst/>
                <a:latin typeface="Calibri" panose="020F0502020204030204" pitchFamily="34" charset="0"/>
              </a:rPr>
              <a:t>Priest, S., &amp; </a:t>
            </a:r>
            <a:r>
              <a:rPr lang="en-GB" sz="1400" b="0" i="0" dirty="0" err="1">
                <a:solidFill>
                  <a:srgbClr val="000000"/>
                </a:solidFill>
                <a:effectLst/>
                <a:latin typeface="Calibri" panose="020F0502020204030204" pitchFamily="34" charset="0"/>
              </a:rPr>
              <a:t>Gass</a:t>
            </a:r>
            <a:r>
              <a:rPr lang="en-GB" sz="1400" b="0" i="0" dirty="0">
                <a:solidFill>
                  <a:srgbClr val="000000"/>
                </a:solidFill>
                <a:effectLst/>
                <a:latin typeface="Calibri" panose="020F0502020204030204" pitchFamily="34" charset="0"/>
              </a:rPr>
              <a:t>, M. A. (2005) </a:t>
            </a:r>
            <a:r>
              <a:rPr lang="en-GB" sz="1400" b="0" i="1" dirty="0">
                <a:solidFill>
                  <a:srgbClr val="000000"/>
                </a:solidFill>
                <a:effectLst/>
                <a:latin typeface="Calibri" panose="020F0502020204030204" pitchFamily="34" charset="0"/>
              </a:rPr>
              <a:t>Effective leadership in adventure programming </a:t>
            </a:r>
            <a:r>
              <a:rPr lang="en-GB" sz="1400" b="0" i="0" dirty="0">
                <a:solidFill>
                  <a:srgbClr val="000000"/>
                </a:solidFill>
                <a:effectLst/>
                <a:latin typeface="Calibri" panose="020F0502020204030204" pitchFamily="34" charset="0"/>
              </a:rPr>
              <a:t>(2nd ed.). Champaign, IL: Human Kinetic</a:t>
            </a:r>
          </a:p>
          <a:p>
            <a:r>
              <a:rPr lang="en-GB" sz="1400" dirty="0"/>
              <a:t>Ryan R. M. and Deci E L (2005) doi:10.1006/ceps.1999.1020,</a:t>
            </a:r>
          </a:p>
          <a:p>
            <a:r>
              <a:rPr lang="en-GB" sz="1400" dirty="0"/>
              <a:t> Wulf G. &amp;  Lewthwaite, R. (2006) DOI 10.3758/s13423-015-0999-9</a:t>
            </a:r>
          </a:p>
          <a:p>
            <a:r>
              <a:rPr lang="en-GB" sz="1400" dirty="0" err="1"/>
              <a:t>Firmansyah</a:t>
            </a:r>
            <a:r>
              <a:rPr lang="en-GB" sz="1400" dirty="0"/>
              <a:t>, Deri &amp; </a:t>
            </a:r>
            <a:r>
              <a:rPr lang="en-GB" sz="1400" dirty="0" err="1"/>
              <a:t>Dadang</a:t>
            </a:r>
            <a:r>
              <a:rPr lang="en-GB" sz="1400" dirty="0"/>
              <a:t>, S. (2022) Social Learning Theory: Cognitive and </a:t>
            </a:r>
            <a:r>
              <a:rPr lang="en-GB" sz="1400" dirty="0" err="1"/>
              <a:t>Behavioral</a:t>
            </a:r>
            <a:r>
              <a:rPr lang="en-GB" sz="1400" dirty="0"/>
              <a:t> Approaches. 1. 297-324. 10.55927/jiph.v1i3.2317.</a:t>
            </a:r>
          </a:p>
          <a:p>
            <a:r>
              <a:rPr lang="en-GB" sz="1400" dirty="0"/>
              <a:t>Bandura, A. (1977) </a:t>
            </a:r>
            <a:r>
              <a:rPr lang="en-GB" sz="1400" i="1" dirty="0"/>
              <a:t>Social Learning Theory</a:t>
            </a:r>
            <a:r>
              <a:rPr lang="en-GB" sz="1400" dirty="0"/>
              <a:t>. New York: General Learning Press</a:t>
            </a:r>
          </a:p>
          <a:p>
            <a:r>
              <a:rPr lang="en-GB" sz="1400" dirty="0"/>
              <a:t>Howett, K. &amp;  </a:t>
            </a:r>
            <a:r>
              <a:rPr lang="en-GB" sz="1400" dirty="0" err="1"/>
              <a:t>Schirrmacher</a:t>
            </a:r>
            <a:r>
              <a:rPr lang="en-GB" sz="1400" dirty="0"/>
              <a:t>, K. (2010) ‘</a:t>
            </a:r>
            <a:r>
              <a:rPr lang="en-GB" sz="1400" dirty="0" err="1"/>
              <a:t>FUNdamentals</a:t>
            </a:r>
            <a:r>
              <a:rPr lang="en-GB" sz="1400" dirty="0"/>
              <a:t> of Climbing’. Manchester: BMC, </a:t>
            </a:r>
            <a:r>
              <a:rPr lang="en-GB" sz="1400" dirty="0" err="1"/>
              <a:t>MCofS</a:t>
            </a:r>
            <a:r>
              <a:rPr lang="en-GB" sz="1400" dirty="0"/>
              <a:t>.</a:t>
            </a:r>
          </a:p>
          <a:p>
            <a:r>
              <a:rPr lang="en-GB" sz="1400" dirty="0"/>
              <a:t>Eric </a:t>
            </a:r>
            <a:r>
              <a:rPr lang="en-GB" sz="1400" dirty="0" err="1"/>
              <a:t>Brymer</a:t>
            </a:r>
            <a:r>
              <a:rPr lang="en-GB" sz="1400" dirty="0"/>
              <a:t> &amp; Ian Renshaw (2010) An introduction to the constraints-led approach to learning in outdoor education. </a:t>
            </a:r>
            <a:r>
              <a:rPr lang="en-GB" sz="1400" i="1" dirty="0"/>
              <a:t>Australian Journal of Outdoor Education</a:t>
            </a:r>
            <a:r>
              <a:rPr lang="en-GB" sz="1400" dirty="0"/>
              <a:t>, 14(2), 33-41, 2010</a:t>
            </a:r>
          </a:p>
          <a:p>
            <a:endParaRPr lang="en-GB" dirty="0"/>
          </a:p>
        </p:txBody>
      </p:sp>
    </p:spTree>
    <p:extLst>
      <p:ext uri="{BB962C8B-B14F-4D97-AF65-F5344CB8AC3E}">
        <p14:creationId xmlns:p14="http://schemas.microsoft.com/office/powerpoint/2010/main" val="25824727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651</TotalTime>
  <Words>832</Words>
  <Application>Microsoft Office PowerPoint</Application>
  <PresentationFormat>Widescreen</PresentationFormat>
  <Paragraphs>34</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-apple-system</vt:lpstr>
      <vt:lpstr>Aptos</vt:lpstr>
      <vt:lpstr>Aptos Display</vt:lpstr>
      <vt:lpstr>Arial</vt:lpstr>
      <vt:lpstr>Calibri</vt:lpstr>
      <vt:lpstr>Office Theme</vt:lpstr>
      <vt:lpstr>Coaching Sessions and Rationale  </vt:lpstr>
      <vt:lpstr>Contents</vt:lpstr>
      <vt:lpstr>PowerPoint Presentation</vt:lpstr>
      <vt:lpstr>Session 1: Hand Placement</vt:lpstr>
      <vt:lpstr>PowerPoint Presentation</vt:lpstr>
      <vt:lpstr>Session 2: Foot Placement</vt:lpstr>
      <vt:lpstr>PowerPoint Presentation</vt:lpstr>
      <vt:lpstr>Session 3: Body Positioning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sessions </dc:title>
  <dc:creator>14TMiles</dc:creator>
  <cp:lastModifiedBy>14TMiles</cp:lastModifiedBy>
  <cp:revision>7</cp:revision>
  <dcterms:created xsi:type="dcterms:W3CDTF">2024-02-24T09:58:10Z</dcterms:created>
  <dcterms:modified xsi:type="dcterms:W3CDTF">2024-03-07T12:52:44Z</dcterms:modified>
</cp:coreProperties>
</file>