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67" r:id="rId2"/>
    <p:sldId id="296" r:id="rId3"/>
    <p:sldId id="298" r:id="rId4"/>
    <p:sldId id="268" r:id="rId5"/>
    <p:sldId id="297" r:id="rId6"/>
    <p:sldId id="300" r:id="rId7"/>
    <p:sldId id="295" r:id="rId8"/>
    <p:sldId id="301" r:id="rId9"/>
    <p:sldId id="302" r:id="rId10"/>
    <p:sldId id="303" r:id="rId11"/>
    <p:sldId id="304" r:id="rId12"/>
    <p:sldId id="305" r:id="rId13"/>
    <p:sldId id="306" r:id="rId14"/>
    <p:sldId id="307" r:id="rId15"/>
    <p:sldId id="308" r:id="rId16"/>
    <p:sldId id="309" r:id="rId17"/>
    <p:sldId id="316" r:id="rId18"/>
    <p:sldId id="310" r:id="rId19"/>
    <p:sldId id="311" r:id="rId20"/>
    <p:sldId id="312" r:id="rId21"/>
    <p:sldId id="313" r:id="rId22"/>
    <p:sldId id="314" r:id="rId23"/>
    <p:sldId id="293" r:id="rId24"/>
    <p:sldId id="315" r:id="rId25"/>
    <p:sldId id="299" r:id="rId26"/>
  </p:sldIdLst>
  <p:sldSz cx="9144000" cy="6858000" type="screen4x3"/>
  <p:notesSz cx="6858000" cy="9144000"/>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5pPr>
    <a:lvl6pPr marL="22860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6pPr>
    <a:lvl7pPr marL="27432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7pPr>
    <a:lvl8pPr marL="32004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8pPr>
    <a:lvl9pPr marL="36576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90929"/>
  </p:normalViewPr>
  <p:slideViewPr>
    <p:cSldViewPr>
      <p:cViewPr varScale="1">
        <p:scale>
          <a:sx n="103" d="100"/>
          <a:sy n="103" d="100"/>
        </p:scale>
        <p:origin x="1470"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charset="0"/>
                <a:cs typeface="Times New Roman" charset="0"/>
              </a:defRPr>
            </a:lvl1pPr>
          </a:lstStyle>
          <a:p>
            <a:pPr>
              <a:defRPr/>
            </a:pPr>
            <a:endParaRPr lang="en-GB"/>
          </a:p>
        </p:txBody>
      </p:sp>
      <p:sp>
        <p:nvSpPr>
          <p:cNvPr id="717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charset="0"/>
                <a:cs typeface="Times New Roman" charset="0"/>
              </a:defRPr>
            </a:lvl1pPr>
          </a:lstStyle>
          <a:p>
            <a:pPr>
              <a:defRPr/>
            </a:pPr>
            <a:endParaRPr lang="en-GB"/>
          </a:p>
        </p:txBody>
      </p:sp>
      <p:sp>
        <p:nvSpPr>
          <p:cNvPr id="2052" name="Rectangle 4"/>
          <p:cNvSpPr>
            <a:spLocks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717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charset="0"/>
                <a:cs typeface="Times New Roman" charset="0"/>
              </a:defRPr>
            </a:lvl1pPr>
          </a:lstStyle>
          <a:p>
            <a:pPr>
              <a:defRPr/>
            </a:pPr>
            <a:endParaRPr lang="en-GB"/>
          </a:p>
        </p:txBody>
      </p:sp>
      <p:sp>
        <p:nvSpPr>
          <p:cNvPr id="717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108751A-C757-49E8-9797-8EA3D83400F8}"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charset="0"/>
        <a:ea typeface="+mn-ea"/>
        <a:cs typeface="Times New Roman" charset="0"/>
      </a:defRPr>
    </a:lvl1pPr>
    <a:lvl2pPr marL="457200" algn="l" rtl="0" eaLnBrk="0" fontAlgn="base" hangingPunct="0">
      <a:spcBef>
        <a:spcPct val="30000"/>
      </a:spcBef>
      <a:spcAft>
        <a:spcPct val="0"/>
      </a:spcAft>
      <a:defRPr sz="1200" kern="1200">
        <a:solidFill>
          <a:schemeClr val="tx1"/>
        </a:solidFill>
        <a:latin typeface="Times New Roman" charset="0"/>
        <a:ea typeface="+mn-ea"/>
        <a:cs typeface="Times New Roman" charset="0"/>
      </a:defRPr>
    </a:lvl2pPr>
    <a:lvl3pPr marL="914400" algn="l" rtl="0" eaLnBrk="0" fontAlgn="base" hangingPunct="0">
      <a:spcBef>
        <a:spcPct val="30000"/>
      </a:spcBef>
      <a:spcAft>
        <a:spcPct val="0"/>
      </a:spcAft>
      <a:defRPr sz="1200" kern="1200">
        <a:solidFill>
          <a:schemeClr val="tx1"/>
        </a:solidFill>
        <a:latin typeface="Times New Roman" charset="0"/>
        <a:ea typeface="+mn-ea"/>
        <a:cs typeface="Times New Roman" charset="0"/>
      </a:defRPr>
    </a:lvl3pPr>
    <a:lvl4pPr marL="1371600" algn="l" rtl="0" eaLnBrk="0" fontAlgn="base" hangingPunct="0">
      <a:spcBef>
        <a:spcPct val="30000"/>
      </a:spcBef>
      <a:spcAft>
        <a:spcPct val="0"/>
      </a:spcAft>
      <a:defRPr sz="1200" kern="1200">
        <a:solidFill>
          <a:schemeClr val="tx1"/>
        </a:solidFill>
        <a:latin typeface="Times New Roman" charset="0"/>
        <a:ea typeface="+mn-ea"/>
        <a:cs typeface="Times New Roman" charset="0"/>
      </a:defRPr>
    </a:lvl4pPr>
    <a:lvl5pPr marL="1828800" algn="l" rtl="0" eaLnBrk="0" fontAlgn="base" hangingPunct="0">
      <a:spcBef>
        <a:spcPct val="30000"/>
      </a:spcBef>
      <a:spcAft>
        <a:spcPct val="0"/>
      </a:spcAft>
      <a:defRPr sz="1200" kern="1200">
        <a:solidFill>
          <a:schemeClr val="tx1"/>
        </a:solidFill>
        <a:latin typeface="Times New Roman" charset="0"/>
        <a:ea typeface="+mn-ea"/>
        <a:cs typeface="Times New Roman"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FC55CF23-7D4A-4581-BA80-3D06B1E1D5C2}" type="slidenum">
              <a:rPr lang="en-GB" altLang="en-US" smtClean="0"/>
              <a:pPr>
                <a:spcBef>
                  <a:spcPct val="0"/>
                </a:spcBef>
              </a:pPr>
              <a:t>1</a:t>
            </a:fld>
            <a:endParaRPr lang="en-GB" altLang="en-US" smtClean="0"/>
          </a:p>
        </p:txBody>
      </p:sp>
      <p:sp>
        <p:nvSpPr>
          <p:cNvPr id="4099" name="Rectangle 2"/>
          <p:cNvSpPr>
            <a:spLocks noChangeArrowheads="1" noTextEdit="1"/>
          </p:cNvSpPr>
          <p:nvPr>
            <p:ph type="sldImg"/>
          </p:nvPr>
        </p:nvSpPr>
        <p:spPr>
          <a:solidFill>
            <a:srgbClr val="FFFFFF"/>
          </a:solidFill>
          <a:ln/>
        </p:spPr>
      </p:sp>
      <p:sp>
        <p:nvSpPr>
          <p:cNvPr id="4100"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6B11B92C-4237-432E-84C8-E35CA9F172BC}" type="slidenum">
              <a:rPr lang="en-GB" altLang="en-US" smtClean="0"/>
              <a:pPr>
                <a:spcBef>
                  <a:spcPct val="0"/>
                </a:spcBef>
              </a:pPr>
              <a:t>2</a:t>
            </a:fld>
            <a:endParaRPr lang="en-GB" altLang="en-US" smtClean="0"/>
          </a:p>
        </p:txBody>
      </p:sp>
      <p:sp>
        <p:nvSpPr>
          <p:cNvPr id="6147" name="Rectangle 2"/>
          <p:cNvSpPr>
            <a:spLocks noChangeArrowheads="1" noTextEdit="1"/>
          </p:cNvSpPr>
          <p:nvPr>
            <p:ph type="sldImg"/>
          </p:nvPr>
        </p:nvSpPr>
        <p:spPr>
          <a:solidFill>
            <a:srgbClr val="FFFFFF"/>
          </a:solidFill>
          <a:ln/>
        </p:spPr>
      </p:sp>
      <p:sp>
        <p:nvSpPr>
          <p:cNvPr id="6148"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01C3E54A-2725-4C96-8510-8BA839E6F88D}" type="slidenum">
              <a:rPr lang="en-GB" altLang="en-US" smtClean="0"/>
              <a:pPr>
                <a:spcBef>
                  <a:spcPct val="0"/>
                </a:spcBef>
              </a:pPr>
              <a:t>3</a:t>
            </a:fld>
            <a:endParaRPr lang="en-GB" altLang="en-US" smtClean="0"/>
          </a:p>
        </p:txBody>
      </p:sp>
      <p:sp>
        <p:nvSpPr>
          <p:cNvPr id="8195" name="Rectangle 2"/>
          <p:cNvSpPr>
            <a:spLocks noChangeArrowheads="1" noTextEdit="1"/>
          </p:cNvSpPr>
          <p:nvPr>
            <p:ph type="sldImg"/>
          </p:nvPr>
        </p:nvSpPr>
        <p:spPr>
          <a:solidFill>
            <a:srgbClr val="FFFFFF"/>
          </a:solidFill>
          <a:ln/>
        </p:spPr>
      </p:sp>
      <p:sp>
        <p:nvSpPr>
          <p:cNvPr id="8196"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87FBB944-A7A6-4FD6-8461-677E18A535BA}" type="slidenum">
              <a:rPr lang="en-GB" altLang="en-US" smtClean="0"/>
              <a:pPr>
                <a:spcBef>
                  <a:spcPct val="0"/>
                </a:spcBef>
              </a:pPr>
              <a:t>4</a:t>
            </a:fld>
            <a:endParaRPr lang="en-GB" altLang="en-US" smtClean="0"/>
          </a:p>
        </p:txBody>
      </p:sp>
      <p:sp>
        <p:nvSpPr>
          <p:cNvPr id="10243" name="Rectangle 2"/>
          <p:cNvSpPr>
            <a:spLocks noChangeArrowheads="1" noTextEdit="1"/>
          </p:cNvSpPr>
          <p:nvPr>
            <p:ph type="sldImg"/>
          </p:nvPr>
        </p:nvSpPr>
        <p:spPr>
          <a:solidFill>
            <a:srgbClr val="FFFFFF"/>
          </a:solidFill>
          <a:ln/>
        </p:spPr>
      </p:sp>
      <p:sp>
        <p:nvSpPr>
          <p:cNvPr id="10244"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BD294756-59B1-4049-930F-05CADE309409}" type="slidenum">
              <a:rPr lang="en-GB" altLang="en-US" smtClean="0"/>
              <a:pPr>
                <a:spcBef>
                  <a:spcPct val="0"/>
                </a:spcBef>
              </a:pPr>
              <a:t>5</a:t>
            </a:fld>
            <a:endParaRPr lang="en-GB" altLang="en-US" smtClean="0"/>
          </a:p>
        </p:txBody>
      </p:sp>
      <p:sp>
        <p:nvSpPr>
          <p:cNvPr id="12291" name="Rectangle 2"/>
          <p:cNvSpPr>
            <a:spLocks noChangeArrowheads="1" noTextEdit="1"/>
          </p:cNvSpPr>
          <p:nvPr>
            <p:ph type="sldImg"/>
          </p:nvPr>
        </p:nvSpPr>
        <p:spPr>
          <a:solidFill>
            <a:srgbClr val="FFFFFF"/>
          </a:solidFill>
          <a:ln/>
        </p:spPr>
      </p:sp>
      <p:sp>
        <p:nvSpPr>
          <p:cNvPr id="12292"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D9120609-4763-44A0-A6C7-B22558AE4C26}" type="slidenum">
              <a:rPr lang="en-GB" altLang="en-US" smtClean="0"/>
              <a:pPr>
                <a:spcBef>
                  <a:spcPct val="0"/>
                </a:spcBef>
              </a:pPr>
              <a:t>6</a:t>
            </a:fld>
            <a:endParaRPr lang="en-GB" altLang="en-US" smtClean="0"/>
          </a:p>
        </p:txBody>
      </p:sp>
      <p:sp>
        <p:nvSpPr>
          <p:cNvPr id="14339" name="Rectangle 2"/>
          <p:cNvSpPr>
            <a:spLocks noChangeArrowheads="1" noTextEdit="1"/>
          </p:cNvSpPr>
          <p:nvPr>
            <p:ph type="sldImg"/>
          </p:nvPr>
        </p:nvSpPr>
        <p:spPr>
          <a:solidFill>
            <a:srgbClr val="FFFFFF"/>
          </a:solidFill>
          <a:ln/>
        </p:spPr>
      </p:sp>
      <p:sp>
        <p:nvSpPr>
          <p:cNvPr id="14340"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80E3847E-188E-47C7-B162-1F4AE402884A}" type="slidenum">
              <a:rPr lang="en-GB" altLang="en-US" smtClean="0"/>
              <a:pPr>
                <a:spcBef>
                  <a:spcPct val="0"/>
                </a:spcBef>
              </a:pPr>
              <a:t>7</a:t>
            </a:fld>
            <a:endParaRPr lang="en-GB" altLang="en-US" smtClean="0"/>
          </a:p>
        </p:txBody>
      </p:sp>
      <p:sp>
        <p:nvSpPr>
          <p:cNvPr id="16387" name="Rectangle 2"/>
          <p:cNvSpPr>
            <a:spLocks noChangeArrowheads="1" noTextEdit="1"/>
          </p:cNvSpPr>
          <p:nvPr>
            <p:ph type="sldImg"/>
          </p:nvPr>
        </p:nvSpPr>
        <p:spPr>
          <a:solidFill>
            <a:srgbClr val="FFFFFF"/>
          </a:solidFill>
          <a:ln/>
        </p:spPr>
      </p:sp>
      <p:sp>
        <p:nvSpPr>
          <p:cNvPr id="16388"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26A15402-85CB-4326-987E-E116B7AE3AB4}" type="slidenum">
              <a:rPr lang="en-GB" altLang="en-US" smtClean="0"/>
              <a:pPr>
                <a:spcBef>
                  <a:spcPct val="0"/>
                </a:spcBef>
              </a:pPr>
              <a:t>8</a:t>
            </a:fld>
            <a:endParaRPr lang="en-GB" altLang="en-US" smtClean="0"/>
          </a:p>
        </p:txBody>
      </p:sp>
      <p:sp>
        <p:nvSpPr>
          <p:cNvPr id="18435" name="Rectangle 2"/>
          <p:cNvSpPr>
            <a:spLocks noChangeArrowheads="1" noTextEdit="1"/>
          </p:cNvSpPr>
          <p:nvPr>
            <p:ph type="sldImg"/>
          </p:nvPr>
        </p:nvSpPr>
        <p:spPr>
          <a:solidFill>
            <a:srgbClr val="FFFFFF"/>
          </a:solidFill>
          <a:ln/>
        </p:spPr>
      </p:sp>
      <p:sp>
        <p:nvSpPr>
          <p:cNvPr id="18436"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1EFBD794-29D4-40ED-A157-6398D10C493E}" type="slidenum">
              <a:rPr lang="en-GB" altLang="en-US" smtClean="0"/>
              <a:pPr>
                <a:spcBef>
                  <a:spcPct val="0"/>
                </a:spcBef>
              </a:pPr>
              <a:t>9</a:t>
            </a:fld>
            <a:endParaRPr lang="en-GB" altLang="en-US" smtClean="0"/>
          </a:p>
        </p:txBody>
      </p:sp>
      <p:sp>
        <p:nvSpPr>
          <p:cNvPr id="20483" name="Rectangle 2"/>
          <p:cNvSpPr>
            <a:spLocks noChangeArrowheads="1" noTextEdit="1"/>
          </p:cNvSpPr>
          <p:nvPr>
            <p:ph type="sldImg"/>
          </p:nvPr>
        </p:nvSpPr>
        <p:spPr>
          <a:solidFill>
            <a:srgbClr val="FFFFFF"/>
          </a:solidFill>
          <a:ln/>
        </p:spPr>
      </p:sp>
      <p:sp>
        <p:nvSpPr>
          <p:cNvPr id="20484"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AF32567A-F3A2-4699-B8DB-CCE5B777B0AF}" type="slidenum">
              <a:rPr lang="en-GB" altLang="en-US" smtClean="0"/>
              <a:pPr>
                <a:spcBef>
                  <a:spcPct val="0"/>
                </a:spcBef>
              </a:pPr>
              <a:t>10</a:t>
            </a:fld>
            <a:endParaRPr lang="en-GB" altLang="en-US" smtClean="0"/>
          </a:p>
        </p:txBody>
      </p:sp>
      <p:sp>
        <p:nvSpPr>
          <p:cNvPr id="22531" name="Rectangle 2"/>
          <p:cNvSpPr>
            <a:spLocks noChangeArrowheads="1" noTextEdit="1"/>
          </p:cNvSpPr>
          <p:nvPr>
            <p:ph type="sldImg"/>
          </p:nvPr>
        </p:nvSpPr>
        <p:spPr>
          <a:solidFill>
            <a:srgbClr val="FFFFFF"/>
          </a:solidFill>
          <a:ln/>
        </p:spPr>
      </p:sp>
      <p:sp>
        <p:nvSpPr>
          <p:cNvPr id="22532"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FC4C5A53-22A0-4008-9C29-8A2FBF4EB72B}" type="slidenum">
              <a:rPr lang="en-GB" altLang="en-US" smtClean="0"/>
              <a:pPr>
                <a:spcBef>
                  <a:spcPct val="0"/>
                </a:spcBef>
              </a:pPr>
              <a:t>11</a:t>
            </a:fld>
            <a:endParaRPr lang="en-GB" altLang="en-US" smtClean="0"/>
          </a:p>
        </p:txBody>
      </p:sp>
      <p:sp>
        <p:nvSpPr>
          <p:cNvPr id="24579" name="Rectangle 2"/>
          <p:cNvSpPr>
            <a:spLocks noChangeArrowheads="1" noTextEdit="1"/>
          </p:cNvSpPr>
          <p:nvPr>
            <p:ph type="sldImg"/>
          </p:nvPr>
        </p:nvSpPr>
        <p:spPr>
          <a:solidFill>
            <a:srgbClr val="FFFFFF"/>
          </a:solidFill>
          <a:ln/>
        </p:spPr>
      </p:sp>
      <p:sp>
        <p:nvSpPr>
          <p:cNvPr id="24580"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D0844468-F8B7-4657-9C11-645EB9E00768}" type="slidenum">
              <a:rPr lang="en-GB" altLang="en-US" smtClean="0"/>
              <a:pPr>
                <a:spcBef>
                  <a:spcPct val="0"/>
                </a:spcBef>
              </a:pPr>
              <a:t>12</a:t>
            </a:fld>
            <a:endParaRPr lang="en-GB" altLang="en-US" smtClean="0"/>
          </a:p>
        </p:txBody>
      </p:sp>
      <p:sp>
        <p:nvSpPr>
          <p:cNvPr id="26627" name="Rectangle 2"/>
          <p:cNvSpPr>
            <a:spLocks noChangeArrowheads="1" noTextEdit="1"/>
          </p:cNvSpPr>
          <p:nvPr>
            <p:ph type="sldImg"/>
          </p:nvPr>
        </p:nvSpPr>
        <p:spPr>
          <a:solidFill>
            <a:srgbClr val="FFFFFF"/>
          </a:solidFill>
          <a:ln/>
        </p:spPr>
      </p:sp>
      <p:sp>
        <p:nvSpPr>
          <p:cNvPr id="26628"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77DF1B2A-58DA-4650-B224-2CEDE0618F76}" type="slidenum">
              <a:rPr lang="en-GB" altLang="en-US" smtClean="0"/>
              <a:pPr>
                <a:spcBef>
                  <a:spcPct val="0"/>
                </a:spcBef>
              </a:pPr>
              <a:t>13</a:t>
            </a:fld>
            <a:endParaRPr lang="en-GB" altLang="en-US" smtClean="0"/>
          </a:p>
        </p:txBody>
      </p:sp>
      <p:sp>
        <p:nvSpPr>
          <p:cNvPr id="28675" name="Rectangle 2"/>
          <p:cNvSpPr>
            <a:spLocks noChangeArrowheads="1" noTextEdit="1"/>
          </p:cNvSpPr>
          <p:nvPr>
            <p:ph type="sldImg"/>
          </p:nvPr>
        </p:nvSpPr>
        <p:spPr>
          <a:solidFill>
            <a:srgbClr val="FFFFFF"/>
          </a:solidFill>
          <a:ln/>
        </p:spPr>
      </p:sp>
      <p:sp>
        <p:nvSpPr>
          <p:cNvPr id="28676"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2052F389-4A1D-477D-8B22-3D033CACAC44}" type="slidenum">
              <a:rPr lang="en-GB" altLang="en-US" smtClean="0"/>
              <a:pPr>
                <a:spcBef>
                  <a:spcPct val="0"/>
                </a:spcBef>
              </a:pPr>
              <a:t>14</a:t>
            </a:fld>
            <a:endParaRPr lang="en-GB" altLang="en-US" smtClean="0"/>
          </a:p>
        </p:txBody>
      </p:sp>
      <p:sp>
        <p:nvSpPr>
          <p:cNvPr id="30723" name="Rectangle 2"/>
          <p:cNvSpPr>
            <a:spLocks noChangeArrowheads="1" noTextEdit="1"/>
          </p:cNvSpPr>
          <p:nvPr>
            <p:ph type="sldImg"/>
          </p:nvPr>
        </p:nvSpPr>
        <p:spPr>
          <a:solidFill>
            <a:srgbClr val="FFFFFF"/>
          </a:solidFill>
          <a:ln/>
        </p:spPr>
      </p:sp>
      <p:sp>
        <p:nvSpPr>
          <p:cNvPr id="30724"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C3DB9998-26CE-4CEF-8D6C-072519CA347A}" type="slidenum">
              <a:rPr lang="en-GB" altLang="en-US" smtClean="0"/>
              <a:pPr>
                <a:spcBef>
                  <a:spcPct val="0"/>
                </a:spcBef>
              </a:pPr>
              <a:t>15</a:t>
            </a:fld>
            <a:endParaRPr lang="en-GB" altLang="en-US" smtClean="0"/>
          </a:p>
        </p:txBody>
      </p:sp>
      <p:sp>
        <p:nvSpPr>
          <p:cNvPr id="32771" name="Rectangle 2"/>
          <p:cNvSpPr>
            <a:spLocks noChangeArrowheads="1" noTextEdit="1"/>
          </p:cNvSpPr>
          <p:nvPr>
            <p:ph type="sldImg"/>
          </p:nvPr>
        </p:nvSpPr>
        <p:spPr>
          <a:solidFill>
            <a:srgbClr val="FFFFFF"/>
          </a:solidFill>
          <a:ln/>
        </p:spPr>
      </p:sp>
      <p:sp>
        <p:nvSpPr>
          <p:cNvPr id="32772"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1567EF8E-E422-42A1-B6E9-D89926BFF08B}" type="slidenum">
              <a:rPr lang="en-GB" altLang="en-US" smtClean="0"/>
              <a:pPr>
                <a:spcBef>
                  <a:spcPct val="0"/>
                </a:spcBef>
              </a:pPr>
              <a:t>16</a:t>
            </a:fld>
            <a:endParaRPr lang="en-GB" altLang="en-US" smtClean="0"/>
          </a:p>
        </p:txBody>
      </p:sp>
      <p:sp>
        <p:nvSpPr>
          <p:cNvPr id="34819" name="Rectangle 2"/>
          <p:cNvSpPr>
            <a:spLocks noChangeArrowheads="1" noTextEdit="1"/>
          </p:cNvSpPr>
          <p:nvPr>
            <p:ph type="sldImg"/>
          </p:nvPr>
        </p:nvSpPr>
        <p:spPr>
          <a:solidFill>
            <a:srgbClr val="FFFFFF"/>
          </a:solidFill>
          <a:ln/>
        </p:spPr>
      </p:sp>
      <p:sp>
        <p:nvSpPr>
          <p:cNvPr id="34820"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5C5DEDAB-33A9-4B84-953D-6B847A974975}" type="slidenum">
              <a:rPr lang="en-GB" altLang="en-US" smtClean="0"/>
              <a:pPr>
                <a:spcBef>
                  <a:spcPct val="0"/>
                </a:spcBef>
              </a:pPr>
              <a:t>17</a:t>
            </a:fld>
            <a:endParaRPr lang="en-GB" altLang="en-US" smtClean="0"/>
          </a:p>
        </p:txBody>
      </p:sp>
      <p:sp>
        <p:nvSpPr>
          <p:cNvPr id="36867" name="Rectangle 2"/>
          <p:cNvSpPr>
            <a:spLocks noChangeArrowheads="1" noTextEdit="1"/>
          </p:cNvSpPr>
          <p:nvPr>
            <p:ph type="sldImg"/>
          </p:nvPr>
        </p:nvSpPr>
        <p:spPr>
          <a:solidFill>
            <a:srgbClr val="FFFFFF"/>
          </a:solidFill>
          <a:ln/>
        </p:spPr>
      </p:sp>
      <p:sp>
        <p:nvSpPr>
          <p:cNvPr id="36868"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74361ED4-48E6-404B-BD3C-EF2AC730E97C}" type="slidenum">
              <a:rPr lang="en-GB" altLang="en-US" smtClean="0"/>
              <a:pPr>
                <a:spcBef>
                  <a:spcPct val="0"/>
                </a:spcBef>
              </a:pPr>
              <a:t>18</a:t>
            </a:fld>
            <a:endParaRPr lang="en-GB" altLang="en-US" smtClean="0"/>
          </a:p>
        </p:txBody>
      </p:sp>
      <p:sp>
        <p:nvSpPr>
          <p:cNvPr id="38915" name="Rectangle 2"/>
          <p:cNvSpPr>
            <a:spLocks noChangeArrowheads="1" noTextEdit="1"/>
          </p:cNvSpPr>
          <p:nvPr>
            <p:ph type="sldImg"/>
          </p:nvPr>
        </p:nvSpPr>
        <p:spPr>
          <a:solidFill>
            <a:srgbClr val="FFFFFF"/>
          </a:solidFill>
          <a:ln/>
        </p:spPr>
      </p:sp>
      <p:sp>
        <p:nvSpPr>
          <p:cNvPr id="38916"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933231EF-3FAF-4B4E-AB05-D5495E9FEDDE}" type="slidenum">
              <a:rPr lang="en-GB" altLang="en-US" smtClean="0"/>
              <a:pPr>
                <a:spcBef>
                  <a:spcPct val="0"/>
                </a:spcBef>
              </a:pPr>
              <a:t>19</a:t>
            </a:fld>
            <a:endParaRPr lang="en-GB" altLang="en-US" smtClean="0"/>
          </a:p>
        </p:txBody>
      </p:sp>
      <p:sp>
        <p:nvSpPr>
          <p:cNvPr id="40963" name="Rectangle 2"/>
          <p:cNvSpPr>
            <a:spLocks noChangeArrowheads="1" noTextEdit="1"/>
          </p:cNvSpPr>
          <p:nvPr>
            <p:ph type="sldImg"/>
          </p:nvPr>
        </p:nvSpPr>
        <p:spPr>
          <a:solidFill>
            <a:srgbClr val="FFFFFF"/>
          </a:solidFill>
          <a:ln/>
        </p:spPr>
      </p:sp>
      <p:sp>
        <p:nvSpPr>
          <p:cNvPr id="40964"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9AFF4AD8-FB10-46B2-AAA3-98738C2BA342}" type="slidenum">
              <a:rPr lang="en-GB" altLang="en-US" smtClean="0"/>
              <a:pPr>
                <a:spcBef>
                  <a:spcPct val="0"/>
                </a:spcBef>
              </a:pPr>
              <a:t>20</a:t>
            </a:fld>
            <a:endParaRPr lang="en-GB" altLang="en-US" smtClean="0"/>
          </a:p>
        </p:txBody>
      </p:sp>
      <p:sp>
        <p:nvSpPr>
          <p:cNvPr id="43011" name="Rectangle 2"/>
          <p:cNvSpPr>
            <a:spLocks noChangeArrowheads="1" noTextEdit="1"/>
          </p:cNvSpPr>
          <p:nvPr>
            <p:ph type="sldImg"/>
          </p:nvPr>
        </p:nvSpPr>
        <p:spPr>
          <a:solidFill>
            <a:srgbClr val="FFFFFF"/>
          </a:solidFill>
          <a:ln/>
        </p:spPr>
      </p:sp>
      <p:sp>
        <p:nvSpPr>
          <p:cNvPr id="43012"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72CE0A72-AB35-497E-AC69-E9A4A088D5A4}" type="slidenum">
              <a:rPr lang="en-GB" altLang="en-US" smtClean="0"/>
              <a:pPr>
                <a:spcBef>
                  <a:spcPct val="0"/>
                </a:spcBef>
              </a:pPr>
              <a:t>21</a:t>
            </a:fld>
            <a:endParaRPr lang="en-GB" altLang="en-US" smtClean="0"/>
          </a:p>
        </p:txBody>
      </p:sp>
      <p:sp>
        <p:nvSpPr>
          <p:cNvPr id="45059" name="Rectangle 2"/>
          <p:cNvSpPr>
            <a:spLocks noChangeArrowheads="1" noTextEdit="1"/>
          </p:cNvSpPr>
          <p:nvPr>
            <p:ph type="sldImg"/>
          </p:nvPr>
        </p:nvSpPr>
        <p:spPr>
          <a:solidFill>
            <a:srgbClr val="FFFFFF"/>
          </a:solidFill>
          <a:ln/>
        </p:spPr>
      </p:sp>
      <p:sp>
        <p:nvSpPr>
          <p:cNvPr id="45060"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08884406-9BC5-43D1-996D-5FF9041B887D}" type="slidenum">
              <a:rPr lang="en-GB" altLang="en-US" smtClean="0"/>
              <a:pPr>
                <a:spcBef>
                  <a:spcPct val="0"/>
                </a:spcBef>
              </a:pPr>
              <a:t>22</a:t>
            </a:fld>
            <a:endParaRPr lang="en-GB" altLang="en-US" smtClean="0"/>
          </a:p>
        </p:txBody>
      </p:sp>
      <p:sp>
        <p:nvSpPr>
          <p:cNvPr id="47107" name="Rectangle 2"/>
          <p:cNvSpPr>
            <a:spLocks noChangeArrowheads="1" noTextEdit="1"/>
          </p:cNvSpPr>
          <p:nvPr>
            <p:ph type="sldImg"/>
          </p:nvPr>
        </p:nvSpPr>
        <p:spPr>
          <a:solidFill>
            <a:srgbClr val="FFFFFF"/>
          </a:solidFill>
          <a:ln/>
        </p:spPr>
      </p:sp>
      <p:sp>
        <p:nvSpPr>
          <p:cNvPr id="47108"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39FE30F8-2F02-45DD-A0EC-1E1AEDED5554}" type="slidenum">
              <a:rPr lang="en-GB" altLang="en-US" smtClean="0"/>
              <a:pPr>
                <a:spcBef>
                  <a:spcPct val="0"/>
                </a:spcBef>
              </a:pPr>
              <a:t>23</a:t>
            </a:fld>
            <a:endParaRPr lang="en-GB" altLang="en-US" smtClean="0"/>
          </a:p>
        </p:txBody>
      </p:sp>
      <p:sp>
        <p:nvSpPr>
          <p:cNvPr id="49155" name="Rectangle 2"/>
          <p:cNvSpPr>
            <a:spLocks noChangeArrowheads="1" noTextEdit="1"/>
          </p:cNvSpPr>
          <p:nvPr>
            <p:ph type="sldImg"/>
          </p:nvPr>
        </p:nvSpPr>
        <p:spPr>
          <a:solidFill>
            <a:srgbClr val="FFFFFF"/>
          </a:solidFill>
          <a:ln/>
        </p:spPr>
      </p:sp>
      <p:sp>
        <p:nvSpPr>
          <p:cNvPr id="49156"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4F05EE7C-D47E-4AF8-AB96-E963B42C01CD}" type="slidenum">
              <a:rPr lang="en-GB" altLang="en-US" smtClean="0"/>
              <a:pPr>
                <a:spcBef>
                  <a:spcPct val="0"/>
                </a:spcBef>
              </a:pPr>
              <a:t>24</a:t>
            </a:fld>
            <a:endParaRPr lang="en-GB" altLang="en-US" smtClean="0"/>
          </a:p>
        </p:txBody>
      </p:sp>
      <p:sp>
        <p:nvSpPr>
          <p:cNvPr id="51203" name="Rectangle 2"/>
          <p:cNvSpPr>
            <a:spLocks noChangeArrowheads="1" noTextEdit="1"/>
          </p:cNvSpPr>
          <p:nvPr>
            <p:ph type="sldImg"/>
          </p:nvPr>
        </p:nvSpPr>
        <p:spPr>
          <a:solidFill>
            <a:srgbClr val="FFFFFF"/>
          </a:solidFill>
          <a:ln/>
        </p:spPr>
      </p:sp>
      <p:sp>
        <p:nvSpPr>
          <p:cNvPr id="51204"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45A358D5-B07A-4F41-80AF-B5B3CE639AFD}" type="slidenum">
              <a:rPr lang="en-GB" altLang="en-US" smtClean="0"/>
              <a:pPr>
                <a:spcBef>
                  <a:spcPct val="0"/>
                </a:spcBef>
              </a:pPr>
              <a:t>25</a:t>
            </a:fld>
            <a:endParaRPr lang="en-GB" altLang="en-US" smtClean="0"/>
          </a:p>
        </p:txBody>
      </p:sp>
      <p:sp>
        <p:nvSpPr>
          <p:cNvPr id="53251" name="Rectangle 2"/>
          <p:cNvSpPr>
            <a:spLocks noChangeArrowheads="1" noTextEdit="1"/>
          </p:cNvSpPr>
          <p:nvPr>
            <p:ph type="sldImg"/>
          </p:nvPr>
        </p:nvSpPr>
        <p:spPr>
          <a:solidFill>
            <a:srgbClr val="FFFFFF"/>
          </a:solidFill>
          <a:ln/>
        </p:spPr>
      </p:sp>
      <p:sp>
        <p:nvSpPr>
          <p:cNvPr id="53252"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B7DAF49-C76C-4020-A91D-ECF6D74C9E7E}" type="slidenum">
              <a:rPr lang="en-GB"/>
              <a:pPr>
                <a:defRPr/>
              </a:pPr>
              <a:t>‹#›</a:t>
            </a:fld>
            <a:endParaRPr lang="en-GB"/>
          </a:p>
        </p:txBody>
      </p:sp>
    </p:spTree>
    <p:extLst>
      <p:ext uri="{BB962C8B-B14F-4D97-AF65-F5344CB8AC3E}">
        <p14:creationId xmlns:p14="http://schemas.microsoft.com/office/powerpoint/2010/main" val="1070976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07B24B5-A453-42B4-8731-311F34C5A736}" type="slidenum">
              <a:rPr lang="en-GB"/>
              <a:pPr>
                <a:defRPr/>
              </a:pPr>
              <a:t>‹#›</a:t>
            </a:fld>
            <a:endParaRPr lang="en-GB"/>
          </a:p>
        </p:txBody>
      </p:sp>
    </p:spTree>
    <p:extLst>
      <p:ext uri="{BB962C8B-B14F-4D97-AF65-F5344CB8AC3E}">
        <p14:creationId xmlns:p14="http://schemas.microsoft.com/office/powerpoint/2010/main" val="2488526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B31F08A-6371-49E3-ACA6-2A29ACF4A756}" type="slidenum">
              <a:rPr lang="en-GB"/>
              <a:pPr>
                <a:defRPr/>
              </a:pPr>
              <a:t>‹#›</a:t>
            </a:fld>
            <a:endParaRPr lang="en-GB"/>
          </a:p>
        </p:txBody>
      </p:sp>
    </p:spTree>
    <p:extLst>
      <p:ext uri="{BB962C8B-B14F-4D97-AF65-F5344CB8AC3E}">
        <p14:creationId xmlns:p14="http://schemas.microsoft.com/office/powerpoint/2010/main" val="3460085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7FE245F-01EE-4D4D-BD3A-0F22C100C0A6}" type="slidenum">
              <a:rPr lang="en-GB"/>
              <a:pPr>
                <a:defRPr/>
              </a:pPr>
              <a:t>‹#›</a:t>
            </a:fld>
            <a:endParaRPr lang="en-GB"/>
          </a:p>
        </p:txBody>
      </p:sp>
    </p:spTree>
    <p:extLst>
      <p:ext uri="{BB962C8B-B14F-4D97-AF65-F5344CB8AC3E}">
        <p14:creationId xmlns:p14="http://schemas.microsoft.com/office/powerpoint/2010/main" val="906859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9DDB1817-0CEE-4EE7-B2C7-B39B5C71ECC5}" type="slidenum">
              <a:rPr lang="en-GB"/>
              <a:pPr>
                <a:defRPr/>
              </a:pPr>
              <a:t>‹#›</a:t>
            </a:fld>
            <a:endParaRPr lang="en-GB"/>
          </a:p>
        </p:txBody>
      </p:sp>
    </p:spTree>
    <p:extLst>
      <p:ext uri="{BB962C8B-B14F-4D97-AF65-F5344CB8AC3E}">
        <p14:creationId xmlns:p14="http://schemas.microsoft.com/office/powerpoint/2010/main" val="40166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4082E7CE-526F-4D86-853C-40FCA8974A8F}" type="slidenum">
              <a:rPr lang="en-GB"/>
              <a:pPr>
                <a:defRPr/>
              </a:pPr>
              <a:t>‹#›</a:t>
            </a:fld>
            <a:endParaRPr lang="en-GB"/>
          </a:p>
        </p:txBody>
      </p:sp>
    </p:spTree>
    <p:extLst>
      <p:ext uri="{BB962C8B-B14F-4D97-AF65-F5344CB8AC3E}">
        <p14:creationId xmlns:p14="http://schemas.microsoft.com/office/powerpoint/2010/main" val="1648380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8E100969-5925-468A-A767-9DF4A40E0A03}" type="slidenum">
              <a:rPr lang="en-GB"/>
              <a:pPr>
                <a:defRPr/>
              </a:pPr>
              <a:t>‹#›</a:t>
            </a:fld>
            <a:endParaRPr lang="en-GB"/>
          </a:p>
        </p:txBody>
      </p:sp>
    </p:spTree>
    <p:extLst>
      <p:ext uri="{BB962C8B-B14F-4D97-AF65-F5344CB8AC3E}">
        <p14:creationId xmlns:p14="http://schemas.microsoft.com/office/powerpoint/2010/main" val="170220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86E42A41-3EAF-4BF1-9540-B99BE68E7AAA}" type="slidenum">
              <a:rPr lang="en-GB"/>
              <a:pPr>
                <a:defRPr/>
              </a:pPr>
              <a:t>‹#›</a:t>
            </a:fld>
            <a:endParaRPr lang="en-GB"/>
          </a:p>
        </p:txBody>
      </p:sp>
    </p:spTree>
    <p:extLst>
      <p:ext uri="{BB962C8B-B14F-4D97-AF65-F5344CB8AC3E}">
        <p14:creationId xmlns:p14="http://schemas.microsoft.com/office/powerpoint/2010/main" val="920906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0B4757D-67C4-44BA-84B9-F3EEF9BFD937}" type="slidenum">
              <a:rPr lang="en-GB"/>
              <a:pPr>
                <a:defRPr/>
              </a:pPr>
              <a:t>‹#›</a:t>
            </a:fld>
            <a:endParaRPr lang="en-GB"/>
          </a:p>
        </p:txBody>
      </p:sp>
    </p:spTree>
    <p:extLst>
      <p:ext uri="{BB962C8B-B14F-4D97-AF65-F5344CB8AC3E}">
        <p14:creationId xmlns:p14="http://schemas.microsoft.com/office/powerpoint/2010/main" val="153642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72210AA-33BD-477A-8232-75F633BCEB8B}" type="slidenum">
              <a:rPr lang="en-GB"/>
              <a:pPr>
                <a:defRPr/>
              </a:pPr>
              <a:t>‹#›</a:t>
            </a:fld>
            <a:endParaRPr lang="en-GB"/>
          </a:p>
        </p:txBody>
      </p:sp>
    </p:spTree>
    <p:extLst>
      <p:ext uri="{BB962C8B-B14F-4D97-AF65-F5344CB8AC3E}">
        <p14:creationId xmlns:p14="http://schemas.microsoft.com/office/powerpoint/2010/main" val="136369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486BBF5-F7CF-4142-8325-18D2707EA54B}" type="slidenum">
              <a:rPr lang="en-GB"/>
              <a:pPr>
                <a:defRPr/>
              </a:pPr>
              <a:t>‹#›</a:t>
            </a:fld>
            <a:endParaRPr lang="en-GB"/>
          </a:p>
        </p:txBody>
      </p:sp>
    </p:spTree>
    <p:extLst>
      <p:ext uri="{BB962C8B-B14F-4D97-AF65-F5344CB8AC3E}">
        <p14:creationId xmlns:p14="http://schemas.microsoft.com/office/powerpoint/2010/main" val="693499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Times New Roman" charset="0"/>
                <a:cs typeface="Times New Roman" charset="0"/>
              </a:defRPr>
            </a:lvl1pPr>
          </a:lstStyle>
          <a:p>
            <a:pPr>
              <a:defRPr/>
            </a:pPr>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Times New Roman" charset="0"/>
                <a:cs typeface="Times New Roman" charset="0"/>
              </a:defRPr>
            </a:lvl1pPr>
          </a:lstStyle>
          <a:p>
            <a:pPr>
              <a:defRPr/>
            </a:pPr>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F4549CC1-192E-4869-A326-688F8B7151E6}"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charset="0"/>
          <a:cs typeface="Times New Roman" charset="0"/>
        </a:defRPr>
      </a:lvl2pPr>
      <a:lvl3pPr algn="ctr" rtl="0" eaLnBrk="0" fontAlgn="base" hangingPunct="0">
        <a:spcBef>
          <a:spcPct val="0"/>
        </a:spcBef>
        <a:spcAft>
          <a:spcPct val="0"/>
        </a:spcAft>
        <a:defRPr sz="4400">
          <a:solidFill>
            <a:schemeClr val="tx2"/>
          </a:solidFill>
          <a:latin typeface="Times New Roman" charset="0"/>
          <a:cs typeface="Times New Roman" charset="0"/>
        </a:defRPr>
      </a:lvl3pPr>
      <a:lvl4pPr algn="ctr" rtl="0" eaLnBrk="0" fontAlgn="base" hangingPunct="0">
        <a:spcBef>
          <a:spcPct val="0"/>
        </a:spcBef>
        <a:spcAft>
          <a:spcPct val="0"/>
        </a:spcAft>
        <a:defRPr sz="4400">
          <a:solidFill>
            <a:schemeClr val="tx2"/>
          </a:solidFill>
          <a:latin typeface="Times New Roman" charset="0"/>
          <a:cs typeface="Times New Roman" charset="0"/>
        </a:defRPr>
      </a:lvl4pPr>
      <a:lvl5pPr algn="ctr" rtl="0" eaLnBrk="0" fontAlgn="base" hangingPunct="0">
        <a:spcBef>
          <a:spcPct val="0"/>
        </a:spcBef>
        <a:spcAft>
          <a:spcPct val="0"/>
        </a:spcAft>
        <a:defRPr sz="4400">
          <a:solidFill>
            <a:schemeClr val="tx2"/>
          </a:solidFill>
          <a:latin typeface="Times New Roman" charset="0"/>
          <a:cs typeface="Times New Roman" charset="0"/>
        </a:defRPr>
      </a:lvl5pPr>
      <a:lvl6pPr marL="457200" algn="ctr" rtl="0" fontAlgn="base">
        <a:spcBef>
          <a:spcPct val="0"/>
        </a:spcBef>
        <a:spcAft>
          <a:spcPct val="0"/>
        </a:spcAft>
        <a:defRPr sz="4400">
          <a:solidFill>
            <a:schemeClr val="tx2"/>
          </a:solidFill>
          <a:latin typeface="Times New Roman" charset="0"/>
          <a:cs typeface="Times New Roman" charset="0"/>
        </a:defRPr>
      </a:lvl6pPr>
      <a:lvl7pPr marL="914400" algn="ctr" rtl="0" fontAlgn="base">
        <a:spcBef>
          <a:spcPct val="0"/>
        </a:spcBef>
        <a:spcAft>
          <a:spcPct val="0"/>
        </a:spcAft>
        <a:defRPr sz="4400">
          <a:solidFill>
            <a:schemeClr val="tx2"/>
          </a:solidFill>
          <a:latin typeface="Times New Roman" charset="0"/>
          <a:cs typeface="Times New Roman" charset="0"/>
        </a:defRPr>
      </a:lvl7pPr>
      <a:lvl8pPr marL="1371600" algn="ctr" rtl="0" fontAlgn="base">
        <a:spcBef>
          <a:spcPct val="0"/>
        </a:spcBef>
        <a:spcAft>
          <a:spcPct val="0"/>
        </a:spcAft>
        <a:defRPr sz="4400">
          <a:solidFill>
            <a:schemeClr val="tx2"/>
          </a:solidFill>
          <a:latin typeface="Times New Roman" charset="0"/>
          <a:cs typeface="Times New Roman" charset="0"/>
        </a:defRPr>
      </a:lvl8pPr>
      <a:lvl9pPr marL="1828800" algn="ctr" rtl="0" fontAlgn="base">
        <a:spcBef>
          <a:spcPct val="0"/>
        </a:spcBef>
        <a:spcAft>
          <a:spcPct val="0"/>
        </a:spcAft>
        <a:defRPr sz="4400">
          <a:solidFill>
            <a:schemeClr val="tx2"/>
          </a:solidFill>
          <a:latin typeface="Times New Roman" charset="0"/>
          <a:cs typeface="Times New Roman"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furthereast.com/photography/moire-false-colour-anti-aliasing-filters"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www.ncbi.nlm.nih.gov/books/NBK10991/" TargetMode="External"/><Relationship Id="rId4" Type="http://schemas.openxmlformats.org/officeDocument/2006/relationships/hyperlink" Target="http://www.red.com/learn/red-101/cinema-temporal-alias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smtClean="0"/>
              <a:t>Advanced Graphics </a:t>
            </a:r>
          </a:p>
        </p:txBody>
      </p:sp>
      <p:sp>
        <p:nvSpPr>
          <p:cNvPr id="3075" name="Rectangle 3"/>
          <p:cNvSpPr>
            <a:spLocks noGrp="1" noChangeArrowheads="1"/>
          </p:cNvSpPr>
          <p:nvPr>
            <p:ph type="body" idx="1"/>
          </p:nvPr>
        </p:nvSpPr>
        <p:spPr/>
        <p:txBody>
          <a:bodyPr/>
          <a:lstStyle/>
          <a:p>
            <a:pPr eaLnBrk="1" hangingPunct="1"/>
            <a:r>
              <a:rPr lang="en-GB" altLang="en-US" smtClean="0"/>
              <a:t>Lecture 5b</a:t>
            </a:r>
          </a:p>
          <a:p>
            <a:pPr lvl="1" eaLnBrk="1" hangingPunct="1"/>
            <a:r>
              <a:rPr lang="en-GB" altLang="en-US" smtClean="0"/>
              <a:t>Motion Blur</a:t>
            </a:r>
          </a:p>
        </p:txBody>
      </p:sp>
      <p:sp>
        <p:nvSpPr>
          <p:cNvPr id="3076"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077"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mtClean="0"/>
              <a:t>Aliasing</a:t>
            </a:r>
          </a:p>
        </p:txBody>
      </p:sp>
      <p:sp>
        <p:nvSpPr>
          <p:cNvPr id="5123" name="Rectangle 3"/>
          <p:cNvSpPr>
            <a:spLocks noGrp="1" noChangeArrowheads="1"/>
          </p:cNvSpPr>
          <p:nvPr>
            <p:ph type="body" idx="1"/>
          </p:nvPr>
        </p:nvSpPr>
        <p:spPr/>
        <p:txBody>
          <a:bodyPr/>
          <a:lstStyle/>
          <a:p>
            <a:pPr eaLnBrk="1" hangingPunct="1"/>
            <a:r>
              <a:rPr lang="en-GB" altLang="en-US" smtClean="0"/>
              <a:t>We have already seen what can happen when we draw a curved line with square pixels:</a:t>
            </a:r>
          </a:p>
          <a:p>
            <a:pPr eaLnBrk="1" hangingPunct="1"/>
            <a:endParaRPr lang="en-GB" altLang="en-US" smtClean="0"/>
          </a:p>
          <a:p>
            <a:pPr eaLnBrk="1" hangingPunct="1"/>
            <a:r>
              <a:rPr lang="en-GB" altLang="en-US" smtClean="0"/>
              <a:t>We get the ‘Jaggies’</a:t>
            </a:r>
          </a:p>
        </p:txBody>
      </p:sp>
      <p:sp>
        <p:nvSpPr>
          <p:cNvPr id="5124"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125"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mtClean="0"/>
              <a:t>Aliasing</a:t>
            </a:r>
          </a:p>
        </p:txBody>
      </p:sp>
      <p:sp>
        <p:nvSpPr>
          <p:cNvPr id="7171" name="Rectangle 3"/>
          <p:cNvSpPr>
            <a:spLocks noGrp="1" noChangeArrowheads="1"/>
          </p:cNvSpPr>
          <p:nvPr>
            <p:ph type="body" idx="1"/>
          </p:nvPr>
        </p:nvSpPr>
        <p:spPr/>
        <p:txBody>
          <a:bodyPr/>
          <a:lstStyle/>
          <a:p>
            <a:pPr eaLnBrk="1" hangingPunct="1"/>
            <a:r>
              <a:rPr lang="en-GB" altLang="en-US" smtClean="0"/>
              <a:t>This is called </a:t>
            </a:r>
            <a:r>
              <a:rPr lang="en-GB" altLang="en-US" i="1" smtClean="0"/>
              <a:t>Spatial Aliasing </a:t>
            </a:r>
            <a:r>
              <a:rPr lang="en-GB" altLang="en-US" smtClean="0"/>
              <a:t>(Moire)</a:t>
            </a:r>
          </a:p>
          <a:p>
            <a:pPr lvl="1" eaLnBrk="1" hangingPunct="1"/>
            <a:r>
              <a:rPr lang="en-GB" altLang="en-US" smtClean="0"/>
              <a:t>Caused by under-sampling</a:t>
            </a:r>
          </a:p>
          <a:p>
            <a:pPr lvl="1" eaLnBrk="1" hangingPunct="1"/>
            <a:r>
              <a:rPr lang="en-GB" altLang="en-US" smtClean="0"/>
              <a:t>The level of detail that needs to be captured exceeds the resolution of the film sensor (or pixel resolution)</a:t>
            </a:r>
          </a:p>
          <a:p>
            <a:pPr lvl="2" eaLnBrk="1" hangingPunct="1"/>
            <a:r>
              <a:rPr lang="en-GB" altLang="en-US" smtClean="0"/>
              <a:t>Too much info to fit into a single pixel</a:t>
            </a:r>
          </a:p>
        </p:txBody>
      </p:sp>
      <p:sp>
        <p:nvSpPr>
          <p:cNvPr id="7172"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7173"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Sample Rate</a:t>
            </a:r>
          </a:p>
        </p:txBody>
      </p:sp>
      <p:sp>
        <p:nvSpPr>
          <p:cNvPr id="9219"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9220"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7" name="Rectangle 3"/>
          <p:cNvSpPr txBox="1">
            <a:spLocks noChangeArrowheads="1"/>
          </p:cNvSpPr>
          <p:nvPr/>
        </p:nvSpPr>
        <p:spPr bwMode="auto">
          <a:xfrm>
            <a:off x="755650" y="1982788"/>
            <a:ext cx="8097838" cy="3967162"/>
          </a:xfrm>
          <a:prstGeom prst="rect">
            <a:avLst/>
          </a:prstGeom>
          <a:noFill/>
          <a:ln w="9525">
            <a:noFill/>
            <a:miter lim="800000"/>
            <a:headEnd/>
            <a:tailEnd/>
          </a:ln>
        </p:spPr>
        <p:txBody>
          <a:bodyPr/>
          <a:lstStyle/>
          <a:p>
            <a:pPr marL="342900" indent="-342900">
              <a:spcBef>
                <a:spcPct val="20000"/>
              </a:spcBef>
              <a:buFontTx/>
              <a:buChar char="•"/>
              <a:defRPr/>
            </a:pPr>
            <a:r>
              <a:rPr lang="en-GB" kern="0" dirty="0">
                <a:latin typeface="+mn-lt"/>
                <a:cs typeface="+mn-cs"/>
              </a:rPr>
              <a:t>The </a:t>
            </a:r>
            <a:r>
              <a:rPr lang="en-GB" kern="0" dirty="0" err="1">
                <a:latin typeface="+mn-lt"/>
                <a:cs typeface="+mn-cs"/>
              </a:rPr>
              <a:t>Nyqust</a:t>
            </a:r>
            <a:r>
              <a:rPr lang="en-GB" kern="0" dirty="0">
                <a:latin typeface="+mn-lt"/>
                <a:cs typeface="+mn-cs"/>
              </a:rPr>
              <a:t> limit gives us a theoretical limit to what rate we need to sample in order to be able to accurately reproduce the original signal</a:t>
            </a:r>
          </a:p>
          <a:p>
            <a:pPr marL="342900" indent="-342900">
              <a:spcBef>
                <a:spcPct val="20000"/>
              </a:spcBef>
              <a:buFontTx/>
              <a:buChar char="•"/>
              <a:defRPr/>
            </a:pPr>
            <a:endParaRPr lang="en-GB" kern="0" dirty="0">
              <a:latin typeface="+mn-lt"/>
              <a:cs typeface="+mn-cs"/>
            </a:endParaRPr>
          </a:p>
          <a:p>
            <a:pPr marL="342900" indent="-342900">
              <a:spcBef>
                <a:spcPct val="20000"/>
              </a:spcBef>
              <a:buFontTx/>
              <a:buChar char="•"/>
              <a:defRPr/>
            </a:pPr>
            <a:r>
              <a:rPr lang="en-GB" kern="0" dirty="0">
                <a:latin typeface="+mn-lt"/>
                <a:cs typeface="+mn-cs"/>
              </a:rPr>
              <a:t>Samples taken below the </a:t>
            </a:r>
            <a:r>
              <a:rPr lang="en-GB" kern="0" dirty="0" err="1">
                <a:latin typeface="+mn-lt"/>
                <a:cs typeface="+mn-cs"/>
              </a:rPr>
              <a:t>Nyquest</a:t>
            </a:r>
            <a:r>
              <a:rPr lang="en-GB" kern="0" dirty="0">
                <a:latin typeface="+mn-lt"/>
                <a:cs typeface="+mn-cs"/>
              </a:rPr>
              <a:t> limit produce aliasing:</a:t>
            </a:r>
          </a:p>
          <a:p>
            <a:pPr marL="342900" indent="-342900">
              <a:spcBef>
                <a:spcPct val="20000"/>
              </a:spcBef>
              <a:buFontTx/>
              <a:buChar char="•"/>
              <a:defRPr/>
            </a:pPr>
            <a:endParaRPr lang="en-GB" kern="0" dirty="0">
              <a:latin typeface="+mn-lt"/>
              <a:cs typeface="+mn-cs"/>
            </a:endParaRPr>
          </a:p>
          <a:p>
            <a:pPr marL="342900" indent="-342900">
              <a:spcBef>
                <a:spcPct val="20000"/>
              </a:spcBef>
              <a:buFontTx/>
              <a:buChar char="•"/>
              <a:defRPr/>
            </a:pPr>
            <a:endParaRPr lang="en-GB" altLang="en-US" sz="1600" b="1" kern="0" dirty="0">
              <a:latin typeface="+mn-lt"/>
              <a:cs typeface="+mn-cs"/>
            </a:endParaRPr>
          </a:p>
          <a:p>
            <a:pPr marL="342900" indent="-342900">
              <a:spcBef>
                <a:spcPct val="20000"/>
              </a:spcBef>
              <a:buFontTx/>
              <a:buChar char="•"/>
              <a:defRPr/>
            </a:pPr>
            <a:endParaRPr lang="en-GB" sz="2000" kern="0" dirty="0">
              <a:latin typeface="+mn-lt"/>
              <a:cs typeface="+mn-cs"/>
            </a:endParaRPr>
          </a:p>
          <a:p>
            <a:pPr marL="342900" indent="-342900">
              <a:spcBef>
                <a:spcPct val="20000"/>
              </a:spcBef>
              <a:buFontTx/>
              <a:buChar char="•"/>
              <a:defRPr/>
            </a:pPr>
            <a:endParaRPr lang="en-GB" sz="2000" kern="0" dirty="0">
              <a:latin typeface="+mn-lt"/>
              <a:cs typeface="+mn-cs"/>
            </a:endParaRPr>
          </a:p>
          <a:p>
            <a:pPr>
              <a:spcBef>
                <a:spcPct val="20000"/>
              </a:spcBef>
              <a:defRPr/>
            </a:pPr>
            <a:r>
              <a:rPr lang="en-GB" sz="2000" kern="0" dirty="0">
                <a:latin typeface="+mn-lt"/>
                <a:cs typeface="+mn-cs"/>
              </a:rPr>
              <a:t> </a:t>
            </a:r>
          </a:p>
          <a:p>
            <a:pPr marL="342900" indent="-342900" algn="r">
              <a:spcBef>
                <a:spcPct val="20000"/>
              </a:spcBef>
              <a:defRPr/>
            </a:pPr>
            <a:endParaRPr lang="en-GB" altLang="en-US" sz="1600" i="1" kern="0" dirty="0">
              <a:latin typeface="+mn-lt"/>
              <a:cs typeface="+mn-cs"/>
            </a:endParaRPr>
          </a:p>
          <a:p>
            <a:pPr marL="342900" indent="-342900" algn="r">
              <a:spcBef>
                <a:spcPct val="20000"/>
              </a:spcBef>
              <a:defRPr/>
            </a:pPr>
            <a:endParaRPr lang="en-GB" altLang="en-US" sz="1600" i="1" kern="0" dirty="0">
              <a:latin typeface="+mn-lt"/>
              <a:cs typeface="+mn-cs"/>
            </a:endParaRPr>
          </a:p>
          <a:p>
            <a:pPr marL="342900" indent="-342900" eaLnBrk="1" hangingPunct="1">
              <a:spcBef>
                <a:spcPct val="20000"/>
              </a:spcBef>
              <a:defRPr/>
            </a:pPr>
            <a:endParaRPr lang="en-GB" altLang="en-US" sz="3200" kern="0" dirty="0">
              <a:latin typeface="+mn-lt"/>
              <a:cs typeface="+mn-cs"/>
            </a:endParaRPr>
          </a:p>
        </p:txBody>
      </p:sp>
      <p:pic>
        <p:nvPicPr>
          <p:cNvPr id="9222" name="Picture 8" descr="withoutAliasing.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00113" y="5084763"/>
            <a:ext cx="3163887" cy="139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Picture 9" descr="withAliasing.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364163" y="5084763"/>
            <a:ext cx="3273425" cy="143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Examples of under-sampling</a:t>
            </a:r>
          </a:p>
        </p:txBody>
      </p:sp>
      <p:sp>
        <p:nvSpPr>
          <p:cNvPr id="11267"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1268"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11269" name="Picture 5" descr="Moire-on-jacket.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2205038"/>
            <a:ext cx="6769100" cy="396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Blur</a:t>
            </a:r>
          </a:p>
        </p:txBody>
      </p:sp>
      <p:sp>
        <p:nvSpPr>
          <p:cNvPr id="3075" name="Rectangle 3"/>
          <p:cNvSpPr>
            <a:spLocks noGrp="1" noChangeArrowheads="1"/>
          </p:cNvSpPr>
          <p:nvPr>
            <p:ph type="body" idx="1"/>
          </p:nvPr>
        </p:nvSpPr>
        <p:spPr>
          <a:xfrm>
            <a:off x="728663" y="2997200"/>
            <a:ext cx="3627437" cy="2306638"/>
          </a:xfrm>
        </p:spPr>
        <p:txBody>
          <a:bodyPr/>
          <a:lstStyle/>
          <a:p>
            <a:pPr>
              <a:defRPr/>
            </a:pPr>
            <a:r>
              <a:rPr lang="en-GB" sz="2400" dirty="0" smtClean="0"/>
              <a:t>This is due to the fact that objects move during the shutter open/close time.</a:t>
            </a:r>
          </a:p>
          <a:p>
            <a:pPr>
              <a:defRPr/>
            </a:pPr>
            <a:endParaRPr lang="en-GB" altLang="en-US" sz="2400" b="1" dirty="0" smtClean="0"/>
          </a:p>
          <a:p>
            <a:pPr>
              <a:defRPr/>
            </a:pPr>
            <a:r>
              <a:rPr lang="en-GB" altLang="en-US" sz="2400" dirty="0" smtClean="0"/>
              <a:t>This effect is called Motion Blur</a:t>
            </a:r>
          </a:p>
          <a:p>
            <a:pPr>
              <a:defRPr/>
            </a:pPr>
            <a:endParaRPr lang="en-GB" sz="2000" dirty="0"/>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13316"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3317"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13318" name="Picture 5" descr="trainStationBlu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78338" y="3121025"/>
            <a:ext cx="4327525" cy="275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3"/>
          <p:cNvSpPr txBox="1">
            <a:spLocks noChangeArrowheads="1"/>
          </p:cNvSpPr>
          <p:nvPr/>
        </p:nvSpPr>
        <p:spPr bwMode="auto">
          <a:xfrm>
            <a:off x="755650" y="1982788"/>
            <a:ext cx="8097838" cy="1590675"/>
          </a:xfrm>
          <a:prstGeom prst="rect">
            <a:avLst/>
          </a:prstGeom>
          <a:noFill/>
          <a:ln w="9525">
            <a:noFill/>
            <a:miter lim="800000"/>
            <a:headEnd/>
            <a:tailEnd/>
          </a:ln>
        </p:spPr>
        <p:txBody>
          <a:bodyPr/>
          <a:lstStyle/>
          <a:p>
            <a:pPr marL="342900" indent="-342900">
              <a:spcBef>
                <a:spcPct val="20000"/>
              </a:spcBef>
              <a:buFontTx/>
              <a:buChar char="•"/>
              <a:defRPr/>
            </a:pPr>
            <a:r>
              <a:rPr lang="en-GB" kern="0" dirty="0">
                <a:latin typeface="+mn-lt"/>
                <a:cs typeface="+mn-cs"/>
              </a:rPr>
              <a:t>In photography (and film), fast moving objects can also appear blurry. </a:t>
            </a:r>
          </a:p>
          <a:p>
            <a:pPr marL="342900" indent="-342900">
              <a:spcBef>
                <a:spcPct val="20000"/>
              </a:spcBef>
              <a:buFontTx/>
              <a:buChar char="•"/>
              <a:defRPr/>
            </a:pPr>
            <a:endParaRPr lang="en-GB" kern="0" dirty="0">
              <a:latin typeface="+mn-lt"/>
              <a:cs typeface="+mn-cs"/>
            </a:endParaRPr>
          </a:p>
          <a:p>
            <a:pPr marL="342900" indent="-342900">
              <a:spcBef>
                <a:spcPct val="20000"/>
              </a:spcBef>
              <a:buFontTx/>
              <a:buChar char="•"/>
              <a:defRPr/>
            </a:pPr>
            <a:endParaRPr lang="en-GB" altLang="en-US" sz="1600" b="1" kern="0" dirty="0">
              <a:latin typeface="+mn-lt"/>
              <a:cs typeface="+mn-cs"/>
            </a:endParaRPr>
          </a:p>
          <a:p>
            <a:pPr marL="342900" indent="-342900">
              <a:spcBef>
                <a:spcPct val="20000"/>
              </a:spcBef>
              <a:buFontTx/>
              <a:buChar char="•"/>
              <a:defRPr/>
            </a:pPr>
            <a:endParaRPr lang="en-GB" sz="2000" kern="0" dirty="0">
              <a:latin typeface="+mn-lt"/>
              <a:cs typeface="+mn-cs"/>
            </a:endParaRPr>
          </a:p>
          <a:p>
            <a:pPr marL="342900" indent="-342900">
              <a:spcBef>
                <a:spcPct val="20000"/>
              </a:spcBef>
              <a:buFontTx/>
              <a:buChar char="•"/>
              <a:defRPr/>
            </a:pPr>
            <a:endParaRPr lang="en-GB" sz="2000" kern="0" dirty="0">
              <a:latin typeface="+mn-lt"/>
              <a:cs typeface="+mn-cs"/>
            </a:endParaRPr>
          </a:p>
          <a:p>
            <a:pPr>
              <a:spcBef>
                <a:spcPct val="20000"/>
              </a:spcBef>
              <a:defRPr/>
            </a:pPr>
            <a:r>
              <a:rPr lang="en-GB" sz="2000" kern="0" dirty="0">
                <a:latin typeface="+mn-lt"/>
                <a:cs typeface="+mn-cs"/>
              </a:rPr>
              <a:t> </a:t>
            </a:r>
          </a:p>
          <a:p>
            <a:pPr marL="342900" indent="-342900" algn="r">
              <a:spcBef>
                <a:spcPct val="20000"/>
              </a:spcBef>
              <a:defRPr/>
            </a:pPr>
            <a:endParaRPr lang="en-GB" altLang="en-US" sz="1600" i="1" kern="0" dirty="0">
              <a:latin typeface="+mn-lt"/>
              <a:cs typeface="+mn-cs"/>
            </a:endParaRPr>
          </a:p>
          <a:p>
            <a:pPr marL="342900" indent="-342900" algn="r">
              <a:spcBef>
                <a:spcPct val="20000"/>
              </a:spcBef>
              <a:defRPr/>
            </a:pPr>
            <a:endParaRPr lang="en-GB" altLang="en-US" sz="1600" i="1" kern="0" dirty="0">
              <a:latin typeface="+mn-lt"/>
              <a:cs typeface="+mn-cs"/>
            </a:endParaRPr>
          </a:p>
          <a:p>
            <a:pPr marL="342900" indent="-342900" eaLnBrk="1" hangingPunct="1">
              <a:spcBef>
                <a:spcPct val="20000"/>
              </a:spcBef>
              <a:defRPr/>
            </a:pPr>
            <a:endParaRPr lang="en-GB" altLang="en-US" sz="3200" kern="0" dirty="0">
              <a:latin typeface="+mn-lt"/>
              <a:cs typeface="+mn-cs"/>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Motion Blur</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Motion Blur can be considered a type of </a:t>
            </a:r>
            <a:r>
              <a:rPr lang="en-GB" sz="2400" i="1" dirty="0" smtClean="0"/>
              <a:t>Temporal Aliasing</a:t>
            </a:r>
            <a:r>
              <a:rPr lang="en-GB" sz="2400" dirty="0" smtClean="0"/>
              <a:t> (time-based aliasing).</a:t>
            </a:r>
          </a:p>
          <a:p>
            <a:pPr>
              <a:defRPr/>
            </a:pPr>
            <a:endParaRPr lang="en-GB" sz="2400" dirty="0" smtClean="0"/>
          </a:p>
          <a:p>
            <a:pPr>
              <a:defRPr/>
            </a:pPr>
            <a:r>
              <a:rPr lang="en-GB" sz="2400" dirty="0" smtClean="0"/>
              <a:t>Rapidly moving objects across </a:t>
            </a:r>
            <a:r>
              <a:rPr lang="en-GB" sz="2400" dirty="0"/>
              <a:t>the screen can appear jerky </a:t>
            </a:r>
            <a:r>
              <a:rPr lang="en-GB" sz="2400" dirty="0" smtClean="0"/>
              <a:t>without </a:t>
            </a:r>
            <a:r>
              <a:rPr lang="en-GB" sz="2400" dirty="0"/>
              <a:t>motion </a:t>
            </a:r>
            <a:r>
              <a:rPr lang="en-GB" sz="2400" dirty="0" smtClean="0"/>
              <a:t>blur</a:t>
            </a:r>
          </a:p>
          <a:p>
            <a:pPr lvl="1">
              <a:defRPr/>
            </a:pPr>
            <a:r>
              <a:rPr lang="en-GB" sz="2000" dirty="0" smtClean="0"/>
              <a:t>Object appears to jump </a:t>
            </a:r>
            <a:r>
              <a:rPr lang="en-GB" sz="2000" dirty="0"/>
              <a:t>across several pixels at a time. This can be thought of as a type of aliasing – temporal (related to time) rather than spatial.</a:t>
            </a:r>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15364"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5365"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15366" name="Picture 5" descr="Aliasing-Wheels.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67000" y="5157788"/>
            <a:ext cx="3276600" cy="149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Frames per second</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Capture speeds (resolution)</a:t>
            </a:r>
          </a:p>
          <a:p>
            <a:pPr>
              <a:buFontTx/>
              <a:buNone/>
              <a:defRPr/>
            </a:pPr>
            <a:r>
              <a:rPr lang="en-GB" sz="2000" dirty="0" smtClean="0"/>
              <a:t> </a:t>
            </a:r>
          </a:p>
          <a:p>
            <a:pPr lvl="1">
              <a:defRPr/>
            </a:pPr>
            <a:r>
              <a:rPr lang="en-GB" sz="2000" dirty="0" smtClean="0">
                <a:ea typeface="+mn-ea"/>
              </a:rPr>
              <a:t>Film displays at 24 frames per second</a:t>
            </a:r>
          </a:p>
          <a:p>
            <a:pPr>
              <a:buFontTx/>
              <a:buNone/>
              <a:defRPr/>
            </a:pPr>
            <a:r>
              <a:rPr lang="en-GB" sz="2000" dirty="0" smtClean="0"/>
              <a:t> </a:t>
            </a:r>
          </a:p>
          <a:p>
            <a:pPr lvl="1">
              <a:defRPr/>
            </a:pPr>
            <a:r>
              <a:rPr lang="en-GB" sz="2000" dirty="0" smtClean="0">
                <a:ea typeface="+mn-ea"/>
              </a:rPr>
              <a:t>The shutter of a camera lens is open for approximately 1/40</a:t>
            </a:r>
            <a:r>
              <a:rPr lang="en-GB" sz="2000" baseline="30000" dirty="0" smtClean="0">
                <a:ea typeface="+mn-ea"/>
              </a:rPr>
              <a:t>th</a:t>
            </a:r>
            <a:r>
              <a:rPr lang="en-GB" sz="2000" dirty="0" smtClean="0">
                <a:ea typeface="+mn-ea"/>
              </a:rPr>
              <a:t> of a second during the 1/24</a:t>
            </a:r>
            <a:r>
              <a:rPr lang="en-GB" sz="2000" baseline="30000" dirty="0" smtClean="0">
                <a:ea typeface="+mn-ea"/>
              </a:rPr>
              <a:t>th</a:t>
            </a:r>
            <a:r>
              <a:rPr lang="en-GB" sz="2000" dirty="0" smtClean="0">
                <a:ea typeface="+mn-ea"/>
              </a:rPr>
              <a:t> of a second spent on that frame.</a:t>
            </a:r>
          </a:p>
          <a:p>
            <a:pPr>
              <a:buFontTx/>
              <a:buNone/>
              <a:defRPr/>
            </a:pPr>
            <a:r>
              <a:rPr lang="en-GB" sz="2000" dirty="0" smtClean="0"/>
              <a:t> </a:t>
            </a:r>
          </a:p>
          <a:p>
            <a:pPr lvl="1">
              <a:defRPr/>
            </a:pPr>
            <a:r>
              <a:rPr lang="en-GB" sz="2000" dirty="0" smtClean="0"/>
              <a:t>The human eye updates at a much faster rate than film or video displays – thought to be less than 10ms per saccade. This equates to a frame rate in excess of 100 fps</a:t>
            </a:r>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17412"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7413"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Human Visual System</a:t>
            </a:r>
          </a:p>
        </p:txBody>
      </p:sp>
      <p:sp>
        <p:nvSpPr>
          <p:cNvPr id="3075" name="Rectangle 3"/>
          <p:cNvSpPr>
            <a:spLocks noGrp="1" noChangeArrowheads="1"/>
          </p:cNvSpPr>
          <p:nvPr>
            <p:ph type="body" idx="1"/>
          </p:nvPr>
        </p:nvSpPr>
        <p:spPr>
          <a:xfrm>
            <a:off x="728663" y="1981200"/>
            <a:ext cx="7659687" cy="4114800"/>
          </a:xfrm>
        </p:spPr>
        <p:txBody>
          <a:bodyPr/>
          <a:lstStyle/>
          <a:p>
            <a:pPr marL="342900" lvl="1" indent="-342900">
              <a:buFontTx/>
              <a:buChar char="•"/>
              <a:defRPr/>
            </a:pPr>
            <a:r>
              <a:rPr lang="en-GB" sz="2400" dirty="0" smtClean="0"/>
              <a:t>Human eyes do not look at a scene in fixed steadiness (unlike birds). Rather, the eye moves about (explore) the scene locating points of interest. This is how we build up a 3D visual map of our surroundings.</a:t>
            </a:r>
          </a:p>
          <a:p>
            <a:pPr>
              <a:buFontTx/>
              <a:buNone/>
              <a:defRPr/>
            </a:pPr>
            <a:endParaRPr lang="en-GB" sz="2400" dirty="0" smtClean="0"/>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19460"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9461"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t>Human Visual System</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There are Four types of eye movement:</a:t>
            </a:r>
          </a:p>
          <a:p>
            <a:pPr lvl="1">
              <a:defRPr/>
            </a:pPr>
            <a:r>
              <a:rPr lang="en-GB" sz="2200" dirty="0" smtClean="0">
                <a:ea typeface="+mn-ea"/>
              </a:rPr>
              <a:t>Smooth Pursuit – slow tracking of eyes</a:t>
            </a:r>
          </a:p>
          <a:p>
            <a:pPr lvl="1">
              <a:defRPr/>
            </a:pPr>
            <a:r>
              <a:rPr lang="en-GB" sz="2200" dirty="0" smtClean="0">
                <a:ea typeface="+mn-ea"/>
              </a:rPr>
              <a:t>Saccades – rapid ballistic movements</a:t>
            </a:r>
          </a:p>
          <a:p>
            <a:pPr lvl="2">
              <a:defRPr/>
            </a:pPr>
            <a:r>
              <a:rPr lang="en-GB" sz="1800" dirty="0" smtClean="0">
                <a:ea typeface="+mn-ea"/>
              </a:rPr>
              <a:t>Voluntary movements</a:t>
            </a:r>
          </a:p>
          <a:p>
            <a:pPr lvl="2">
              <a:defRPr/>
            </a:pPr>
            <a:r>
              <a:rPr lang="en-GB" sz="1800" dirty="0" smtClean="0">
                <a:ea typeface="+mn-ea"/>
              </a:rPr>
              <a:t>Involuntary movements</a:t>
            </a:r>
          </a:p>
          <a:p>
            <a:pPr lvl="1">
              <a:defRPr/>
            </a:pPr>
            <a:r>
              <a:rPr lang="en-GB" sz="2200" dirty="0" err="1" smtClean="0">
                <a:ea typeface="+mn-ea"/>
              </a:rPr>
              <a:t>Vestibulo</a:t>
            </a:r>
            <a:r>
              <a:rPr lang="en-GB" sz="2200" dirty="0" smtClean="0">
                <a:ea typeface="+mn-ea"/>
              </a:rPr>
              <a:t>-ocular movements</a:t>
            </a:r>
          </a:p>
          <a:p>
            <a:pPr lvl="2">
              <a:defRPr/>
            </a:pPr>
            <a:r>
              <a:rPr lang="en-GB" sz="1800" dirty="0" err="1" smtClean="0">
                <a:ea typeface="+mn-ea"/>
              </a:rPr>
              <a:t>stabalize</a:t>
            </a:r>
            <a:r>
              <a:rPr lang="en-GB" sz="1800" dirty="0" smtClean="0">
                <a:ea typeface="+mn-ea"/>
              </a:rPr>
              <a:t> the eyes relative to the external world - automatically compensates for head/body movements</a:t>
            </a:r>
          </a:p>
          <a:p>
            <a:pPr lvl="1">
              <a:defRPr/>
            </a:pPr>
            <a:r>
              <a:rPr lang="en-GB" sz="2200" dirty="0" err="1" smtClean="0">
                <a:ea typeface="+mn-ea"/>
              </a:rPr>
              <a:t>Vergence</a:t>
            </a:r>
            <a:r>
              <a:rPr lang="en-GB" sz="2200" dirty="0" smtClean="0">
                <a:ea typeface="+mn-ea"/>
              </a:rPr>
              <a:t> movements – eyes converge to a fixed target</a:t>
            </a:r>
          </a:p>
          <a:p>
            <a:pPr>
              <a:defRPr/>
            </a:pPr>
            <a:endParaRPr lang="en-GB" sz="2400" dirty="0" smtClean="0"/>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21508"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1509"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Saccadic Suppression</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The human visual system has evolved to filter-out (selectively block) motion blur. </a:t>
            </a:r>
          </a:p>
          <a:p>
            <a:pPr>
              <a:defRPr/>
            </a:pPr>
            <a:endParaRPr lang="en-GB" sz="2400" dirty="0" smtClean="0"/>
          </a:p>
          <a:p>
            <a:pPr>
              <a:defRPr/>
            </a:pPr>
            <a:r>
              <a:rPr lang="en-GB" sz="2400" dirty="0" smtClean="0"/>
              <a:t>As the eye focuses on a moving object, a snap shot image is captured at one time step. </a:t>
            </a:r>
          </a:p>
          <a:p>
            <a:pPr>
              <a:defRPr/>
            </a:pPr>
            <a:r>
              <a:rPr lang="en-GB" sz="2400" dirty="0" smtClean="0"/>
              <a:t>The human visual system is temporarily suspended (saccadic suppression), before grabbing (refreshing) the next frame.</a:t>
            </a:r>
          </a:p>
          <a:p>
            <a:pPr>
              <a:defRPr/>
            </a:pPr>
            <a:endParaRPr lang="en-GB" sz="2400" dirty="0" smtClean="0"/>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23556"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3557"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Erdmann Dodge</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Erdmann Dodge (1898) – first described the phenomenon that when you look into a mirror you are unable to see the motion of your own eyes</a:t>
            </a:r>
          </a:p>
          <a:p>
            <a:pPr>
              <a:buFontTx/>
              <a:buNone/>
              <a:defRPr/>
            </a:pPr>
            <a:endParaRPr lang="en-GB" sz="2400" dirty="0" smtClean="0"/>
          </a:p>
          <a:p>
            <a:pPr>
              <a:defRPr/>
            </a:pPr>
            <a:r>
              <a:rPr lang="en-GB" sz="2400" dirty="0" smtClean="0"/>
              <a:t>Computer generated imagery does not inherently suffer from motion blur. However, it is often necessary to add motion blur to computer generated images to smooth out (blur) the motion – and to give it a more ‘</a:t>
            </a:r>
            <a:r>
              <a:rPr lang="en-GB" sz="2400" i="1" dirty="0" smtClean="0"/>
              <a:t>filmic’</a:t>
            </a:r>
            <a:r>
              <a:rPr lang="en-GB" sz="2400" dirty="0" smtClean="0"/>
              <a:t> visual quality.</a:t>
            </a:r>
          </a:p>
          <a:p>
            <a:pPr>
              <a:defRPr/>
            </a:pPr>
            <a:endParaRPr lang="en-GB" sz="2400" dirty="0" smtClean="0"/>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25604"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5605"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smtClean="0"/>
              <a:t>Visual Effect / Cost</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Adding motion blur can be an expensive post-process. However, a scene running at 30fps with motion blur often looks better than one running at 60fps without</a:t>
            </a:r>
          </a:p>
          <a:p>
            <a:pPr>
              <a:defRPr/>
            </a:pPr>
            <a:endParaRPr lang="en-GB" sz="2400" dirty="0" smtClean="0"/>
          </a:p>
          <a:p>
            <a:pPr>
              <a:buFontTx/>
              <a:buNone/>
              <a:defRPr/>
            </a:pPr>
            <a:endParaRPr lang="en-GB" sz="1800" dirty="0" smtClean="0"/>
          </a:p>
          <a:p>
            <a:pPr>
              <a:buFontTx/>
              <a:buNone/>
              <a:defRPr/>
            </a:pPr>
            <a:endParaRPr lang="en-GB" sz="1800" dirty="0" smtClean="0"/>
          </a:p>
          <a:p>
            <a:pPr>
              <a:buFontTx/>
              <a:buNone/>
              <a:defRPr/>
            </a:pPr>
            <a:endParaRPr lang="en-GB" sz="1800" dirty="0" smtClean="0"/>
          </a:p>
          <a:p>
            <a:pPr>
              <a:buFontTx/>
              <a:buNone/>
              <a:defRPr/>
            </a:pPr>
            <a:endParaRPr lang="en-GB" sz="1800" dirty="0" smtClean="0"/>
          </a:p>
          <a:p>
            <a:pPr>
              <a:buFontTx/>
              <a:buNone/>
              <a:defRPr/>
            </a:pPr>
            <a:endParaRPr lang="en-GB" sz="1800" dirty="0" smtClean="0"/>
          </a:p>
          <a:p>
            <a:pPr>
              <a:buFontTx/>
              <a:buNone/>
              <a:defRPr/>
            </a:pPr>
            <a:endParaRPr lang="en-GB" sz="1800" dirty="0" smtClean="0"/>
          </a:p>
          <a:p>
            <a:pPr>
              <a:buFontTx/>
              <a:buNone/>
              <a:defRPr/>
            </a:pPr>
            <a:r>
              <a:rPr lang="en-GB" sz="1800" dirty="0" smtClean="0"/>
              <a:t>Real-Time Rendering 3</a:t>
            </a:r>
            <a:r>
              <a:rPr lang="en-GB" sz="1800" baseline="30000" dirty="0" smtClean="0"/>
              <a:t>rd</a:t>
            </a:r>
            <a:r>
              <a:rPr lang="en-GB" sz="1800" dirty="0" smtClean="0"/>
              <a:t> Edition Tomas </a:t>
            </a:r>
            <a:r>
              <a:rPr lang="en-GB" sz="1800" dirty="0" err="1" smtClean="0"/>
              <a:t>Akenine</a:t>
            </a:r>
            <a:r>
              <a:rPr lang="en-GB" sz="1800" dirty="0" smtClean="0"/>
              <a:t>-</a:t>
            </a:r>
            <a:r>
              <a:rPr lang="en-GB" sz="1800" dirty="0" err="1" smtClean="0"/>
              <a:t>Moller</a:t>
            </a:r>
            <a:r>
              <a:rPr lang="en-GB" sz="1800" dirty="0" smtClean="0"/>
              <a:t>, Chapter 10.14, p490</a:t>
            </a:r>
          </a:p>
          <a:p>
            <a:pPr>
              <a:defRPr/>
            </a:pPr>
            <a:endParaRPr lang="en-GB" sz="2400" dirty="0" smtClean="0"/>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27652"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7653"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smtClean="0"/>
              <a:t>Approaches</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There are several approaches that can be taken to model motion blur for real-time applications. Each method is more / less appropriate to a specific situation.</a:t>
            </a:r>
          </a:p>
          <a:p>
            <a:pPr>
              <a:defRPr/>
            </a:pPr>
            <a:endParaRPr lang="en-GB" sz="2400" dirty="0" smtClean="0"/>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29700"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9701"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mtClean="0"/>
              <a:t>Swipe Trails</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Model and render the blur itself – motion trails can be created using additional geometry to create simple ‘ribbon-like’ fades.</a:t>
            </a:r>
          </a:p>
          <a:p>
            <a:pPr>
              <a:buFontTx/>
              <a:buNone/>
              <a:defRPr/>
            </a:pPr>
            <a:endParaRPr lang="en-GB" sz="2400" dirty="0" smtClean="0"/>
          </a:p>
          <a:p>
            <a:pPr>
              <a:defRPr/>
            </a:pPr>
            <a:r>
              <a:rPr lang="en-GB" sz="2400" dirty="0" smtClean="0"/>
              <a:t>The ribbon is attached to the object. As the object moves, for each time step additional polygons are added to the ribbon (FIFO queue). </a:t>
            </a:r>
          </a:p>
          <a:p>
            <a:pPr>
              <a:buFontTx/>
              <a:buNone/>
              <a:defRPr/>
            </a:pPr>
            <a:r>
              <a:rPr lang="en-GB" sz="2400" dirty="0" smtClean="0"/>
              <a:t>	Each polygon added fades out </a:t>
            </a:r>
          </a:p>
          <a:p>
            <a:pPr>
              <a:buFontTx/>
              <a:buNone/>
              <a:defRPr/>
            </a:pPr>
            <a:r>
              <a:rPr lang="en-GB" sz="2400" dirty="0" smtClean="0"/>
              <a:t>	over a period of time.</a:t>
            </a:r>
          </a:p>
          <a:p>
            <a:pPr>
              <a:defRPr/>
            </a:pPr>
            <a:endParaRPr lang="en-GB" sz="2400" dirty="0" smtClean="0"/>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31748"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1749"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31750" name="Picture 5" descr="swipeTrail.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03800" y="4459288"/>
            <a:ext cx="3940175" cy="2217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smtClean="0"/>
              <a:t>Cameras</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Fixed Camera</a:t>
            </a:r>
          </a:p>
          <a:p>
            <a:pPr lvl="1">
              <a:defRPr/>
            </a:pPr>
            <a:r>
              <a:rPr lang="en-GB" sz="2000" dirty="0" smtClean="0">
                <a:ea typeface="+mn-ea"/>
              </a:rPr>
              <a:t>Motion blur only affects moving objects. With a fixed (static) camera, this generally means the background remains sharp (non-blurry), and objects in the foreground will move.</a:t>
            </a:r>
          </a:p>
          <a:p>
            <a:pPr>
              <a:defRPr/>
            </a:pPr>
            <a:endParaRPr lang="en-GB" sz="2400" dirty="0" smtClean="0"/>
          </a:p>
          <a:p>
            <a:pPr>
              <a:defRPr/>
            </a:pPr>
            <a:endParaRPr lang="en-GB" sz="2400" dirty="0" smtClean="0"/>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33796"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3797"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33798" name="Picture 7" descr="fixedBackground.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27313" y="3716338"/>
            <a:ext cx="3889375" cy="2913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smtClean="0"/>
              <a:t>Cameras</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Tracking Camera</a:t>
            </a:r>
          </a:p>
          <a:p>
            <a:pPr lvl="1">
              <a:defRPr/>
            </a:pPr>
            <a:r>
              <a:rPr lang="en-GB" sz="2000" dirty="0" smtClean="0">
                <a:ea typeface="+mn-ea"/>
              </a:rPr>
              <a:t>If a camera tracks an object, then the object remains sharp, and the background blurs.</a:t>
            </a:r>
            <a:endParaRPr lang="en-GB" sz="2400" dirty="0" smtClean="0">
              <a:ea typeface="+mn-ea"/>
            </a:endParaRPr>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35844"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5845"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35846" name="Picture 5" descr="staticCamera.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27313" y="3716338"/>
            <a:ext cx="3889375" cy="258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smtClean="0"/>
              <a:t>Velocity maps</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Compute the world-space position for each pixel using the depth value (stored in the depth buffer) and the current view-projection-matrix</a:t>
            </a:r>
          </a:p>
          <a:p>
            <a:pPr>
              <a:defRPr/>
            </a:pPr>
            <a:endParaRPr lang="en-GB" sz="2400" dirty="0" smtClean="0"/>
          </a:p>
          <a:p>
            <a:pPr>
              <a:defRPr/>
            </a:pPr>
            <a:r>
              <a:rPr lang="en-GB" sz="2400" dirty="0" smtClean="0"/>
              <a:t>Transform this world-space position using last frames view-projection matrix.</a:t>
            </a:r>
          </a:p>
          <a:p>
            <a:pPr>
              <a:defRPr/>
            </a:pPr>
            <a:endParaRPr lang="en-GB" sz="2400" dirty="0" smtClean="0"/>
          </a:p>
          <a:p>
            <a:pPr>
              <a:defRPr/>
            </a:pPr>
            <a:r>
              <a:rPr lang="en-GB" sz="2400" dirty="0" smtClean="0"/>
              <a:t>Compare difference in viewport positions of the two points to calculate a </a:t>
            </a:r>
            <a:r>
              <a:rPr lang="en-GB" sz="2400" i="1" dirty="0" smtClean="0"/>
              <a:t>velocity</a:t>
            </a:r>
            <a:endParaRPr lang="en-GB" sz="2400" dirty="0" smtClean="0"/>
          </a:p>
          <a:p>
            <a:pPr>
              <a:buFontTx/>
              <a:buNone/>
              <a:defRPr/>
            </a:pPr>
            <a:endParaRPr lang="en-GB" sz="2400" dirty="0" smtClean="0"/>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37892"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7893"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ltLang="en-US" smtClean="0"/>
              <a:t>Velocity maps</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Interpolate along this </a:t>
            </a:r>
            <a:r>
              <a:rPr lang="en-GB" sz="2400" i="1" dirty="0" smtClean="0"/>
              <a:t>velocity vector</a:t>
            </a:r>
            <a:r>
              <a:rPr lang="en-GB" sz="2400" dirty="0" smtClean="0"/>
              <a:t> – blending pixel intensity values to create the output blurred pixel</a:t>
            </a:r>
          </a:p>
          <a:p>
            <a:pPr>
              <a:defRPr/>
            </a:pPr>
            <a:endParaRPr lang="en-GB" sz="2400" dirty="0" smtClean="0"/>
          </a:p>
          <a:p>
            <a:pPr>
              <a:defRPr/>
            </a:pPr>
            <a:r>
              <a:rPr lang="en-GB" sz="2400" dirty="0" smtClean="0"/>
              <a:t>NB&gt; This approach falls short when dealing with edges of objects, and blurred objects moving behind static objects. </a:t>
            </a:r>
          </a:p>
          <a:p>
            <a:pPr>
              <a:defRPr/>
            </a:pPr>
            <a:endParaRPr lang="en-GB" sz="2400" dirty="0" smtClean="0"/>
          </a:p>
          <a:p>
            <a:pPr lvl="1">
              <a:defRPr/>
            </a:pPr>
            <a:r>
              <a:rPr lang="en-GB" sz="2000" dirty="0" smtClean="0">
                <a:ea typeface="+mn-ea"/>
              </a:rPr>
              <a:t>Solution: stencil static (non-blurred) objects</a:t>
            </a:r>
          </a:p>
          <a:p>
            <a:pPr>
              <a:defRPr/>
            </a:pPr>
            <a:endParaRPr lang="en-GB" sz="2400" dirty="0" smtClean="0"/>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39940"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9941"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smtClean="0"/>
              <a:t>Accumulation Buffer</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The accumulation buffer can be used to average a series of images. The object (or entire scene) that needs to be blurred is (interpolated across a series of positions it occupies during the frame. </a:t>
            </a:r>
          </a:p>
          <a:p>
            <a:pPr>
              <a:buFontTx/>
              <a:buNone/>
              <a:defRPr/>
            </a:pPr>
            <a:endParaRPr lang="en-GB" sz="2400" dirty="0" smtClean="0"/>
          </a:p>
          <a:p>
            <a:pPr>
              <a:defRPr/>
            </a:pPr>
            <a:r>
              <a:rPr lang="en-GB" sz="2400" dirty="0" smtClean="0"/>
              <a:t>The resulting images are then blended together to create the final output image. The results produced are of the highest quality. However this technique is not considered suitable for real-time rendering. </a:t>
            </a:r>
          </a:p>
          <a:p>
            <a:pPr>
              <a:defRPr/>
            </a:pPr>
            <a:endParaRPr lang="en-GB" sz="2400" dirty="0" smtClean="0"/>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41988"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41989"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mtClean="0"/>
              <a:t>Accumulation Buffer</a:t>
            </a:r>
          </a:p>
        </p:txBody>
      </p:sp>
      <p:sp>
        <p:nvSpPr>
          <p:cNvPr id="3075" name="Rectangle 3"/>
          <p:cNvSpPr>
            <a:spLocks noGrp="1" noChangeArrowheads="1"/>
          </p:cNvSpPr>
          <p:nvPr>
            <p:ph type="body" idx="1"/>
          </p:nvPr>
        </p:nvSpPr>
        <p:spPr>
          <a:xfrm>
            <a:off x="728663" y="1981200"/>
            <a:ext cx="7659687" cy="4114800"/>
          </a:xfrm>
        </p:spPr>
        <p:txBody>
          <a:bodyPr/>
          <a:lstStyle/>
          <a:p>
            <a:pPr>
              <a:defRPr/>
            </a:pPr>
            <a:r>
              <a:rPr lang="en-GB" sz="2400" dirty="0" smtClean="0"/>
              <a:t>An alternative approach using the accumulation buffer is to render a copy of each new frame into the accumulation buffer. </a:t>
            </a:r>
          </a:p>
          <a:p>
            <a:pPr>
              <a:defRPr/>
            </a:pPr>
            <a:endParaRPr lang="en-GB" sz="2400" dirty="0" smtClean="0"/>
          </a:p>
          <a:p>
            <a:pPr>
              <a:defRPr/>
            </a:pPr>
            <a:r>
              <a:rPr lang="en-GB" sz="2400" dirty="0" smtClean="0"/>
              <a:t>Once the buffer depth has reached its’ maximum capacity each new frame gets added to the accumulation buffer and the first frame gets rendered again and gets subtracted from the accumulation buffer. (FIFO)</a:t>
            </a:r>
          </a:p>
          <a:p>
            <a:pPr>
              <a:defRPr/>
            </a:pPr>
            <a:endParaRPr lang="en-GB" sz="2400" dirty="0" smtClean="0"/>
          </a:p>
          <a:p>
            <a:pPr>
              <a:defRPr/>
            </a:pPr>
            <a:r>
              <a:rPr lang="en-GB" sz="2400" dirty="0" smtClean="0"/>
              <a:t>In this way, only two renderings per frame are needed to maintain the blur effect.</a:t>
            </a:r>
            <a:endParaRPr lang="en-GB" sz="2000" dirty="0" smtClean="0"/>
          </a:p>
          <a:p>
            <a:pPr>
              <a:defRPr/>
            </a:pPr>
            <a:endParaRPr lang="en-GB" sz="2000" dirty="0"/>
          </a:p>
          <a:p>
            <a:pPr marL="0" indent="0">
              <a:buFontTx/>
              <a:buNone/>
              <a:defRPr/>
            </a:pPr>
            <a:r>
              <a:rPr lang="en-GB" sz="2000" dirty="0"/>
              <a:t> </a:t>
            </a:r>
          </a:p>
          <a:p>
            <a:pPr algn="r">
              <a:buFontTx/>
              <a:buNone/>
              <a:defRPr/>
            </a:pPr>
            <a:endParaRPr lang="en-GB" altLang="en-US" sz="1600" i="1" dirty="0" smtClean="0"/>
          </a:p>
          <a:p>
            <a:pPr algn="r">
              <a:buFontTx/>
              <a:buNone/>
              <a:defRPr/>
            </a:pPr>
            <a:endParaRPr lang="en-GB" altLang="en-US" sz="1600" i="1" dirty="0" smtClean="0"/>
          </a:p>
          <a:p>
            <a:pPr eaLnBrk="1" hangingPunct="1">
              <a:buFontTx/>
              <a:buNone/>
              <a:defRPr/>
            </a:pPr>
            <a:endParaRPr lang="en-GB" altLang="en-US" dirty="0" smtClean="0"/>
          </a:p>
        </p:txBody>
      </p:sp>
      <p:sp>
        <p:nvSpPr>
          <p:cNvPr id="44036"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44037"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ltLang="en-US" smtClean="0"/>
              <a:t>Accumulation Buffer</a:t>
            </a:r>
          </a:p>
        </p:txBody>
      </p:sp>
      <p:sp>
        <p:nvSpPr>
          <p:cNvPr id="3075" name="Rectangle 3"/>
          <p:cNvSpPr>
            <a:spLocks noGrp="1" noRot="1" noChangeAspect="1" noMove="1" noResize="1" noEditPoints="1" noAdjustHandles="1" noChangeArrowheads="1" noChangeShapeType="1" noTextEdit="1"/>
          </p:cNvSpPr>
          <p:nvPr>
            <p:ph type="body" idx="1"/>
          </p:nvPr>
        </p:nvSpPr>
        <p:spPr>
          <a:xfrm>
            <a:off x="728663" y="1981200"/>
            <a:ext cx="7659687" cy="4114800"/>
          </a:xfrm>
          <a:blipFill>
            <a:blip r:embed="rId3"/>
            <a:stretch>
              <a:fillRect l="-1115" t="-1185" r="-796"/>
            </a:stretch>
          </a:blipFill>
          <a:extLst/>
        </p:spPr>
        <p:txBody>
          <a:bodyPr/>
          <a:lstStyle/>
          <a:p>
            <a:r>
              <a:rPr lang="en-GB">
                <a:noFill/>
              </a:rPr>
              <a:t> </a:t>
            </a:r>
          </a:p>
        </p:txBody>
      </p:sp>
      <p:sp>
        <p:nvSpPr>
          <p:cNvPr id="46084"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46085"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smtClean="0"/>
              <a:t>Exercises:</a:t>
            </a:r>
          </a:p>
        </p:txBody>
      </p:sp>
      <p:sp>
        <p:nvSpPr>
          <p:cNvPr id="48131" name="Rectangle 3"/>
          <p:cNvSpPr>
            <a:spLocks noGrp="1" noChangeArrowheads="1"/>
          </p:cNvSpPr>
          <p:nvPr>
            <p:ph type="body" idx="1"/>
          </p:nvPr>
        </p:nvSpPr>
        <p:spPr>
          <a:xfrm>
            <a:off x="728663" y="1981200"/>
            <a:ext cx="7659687" cy="4114800"/>
          </a:xfrm>
        </p:spPr>
        <p:txBody>
          <a:bodyPr/>
          <a:lstStyle/>
          <a:p>
            <a:r>
              <a:rPr lang="en-GB" altLang="en-US" sz="2400" smtClean="0"/>
              <a:t>Render a simple primitive object to the screen with it’s position fixed at the current mouse position</a:t>
            </a:r>
          </a:p>
          <a:p>
            <a:pPr lvl="1"/>
            <a:r>
              <a:rPr lang="en-GB" altLang="en-US" sz="2000" smtClean="0"/>
              <a:t>Simulate a swipe-trail motion blur effect when the mouse moves across the screen. </a:t>
            </a:r>
          </a:p>
          <a:p>
            <a:pPr lvl="2"/>
            <a:r>
              <a:rPr lang="en-GB" altLang="en-US" sz="1600" smtClean="0"/>
              <a:t>Use a fixed number of polygons to represent the swipe trail. </a:t>
            </a:r>
          </a:p>
          <a:p>
            <a:pPr lvl="2"/>
            <a:r>
              <a:rPr lang="en-GB" altLang="en-US" sz="1600" smtClean="0"/>
              <a:t>Each newly placed polygon should be constructed using edge points between the previous object position and the current.</a:t>
            </a:r>
          </a:p>
          <a:p>
            <a:pPr lvl="1"/>
            <a:r>
              <a:rPr lang="en-GB" altLang="en-US" sz="1600" smtClean="0"/>
              <a:t>Use a timer for each polygon to control the fading out of the effect over time.</a:t>
            </a:r>
          </a:p>
        </p:txBody>
      </p:sp>
      <p:sp>
        <p:nvSpPr>
          <p:cNvPr id="48132"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48133"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48134" name="Rectangle 2"/>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48135" name="Rectangle 2"/>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altLang="en-US" smtClean="0"/>
              <a:t>Exercises:</a:t>
            </a:r>
          </a:p>
        </p:txBody>
      </p:sp>
      <p:sp>
        <p:nvSpPr>
          <p:cNvPr id="4099" name="Rectangle 3"/>
          <p:cNvSpPr>
            <a:spLocks noGrp="1" noChangeArrowheads="1"/>
          </p:cNvSpPr>
          <p:nvPr>
            <p:ph type="body" idx="1"/>
          </p:nvPr>
        </p:nvSpPr>
        <p:spPr>
          <a:xfrm>
            <a:off x="728663" y="1981200"/>
            <a:ext cx="7659687" cy="4114800"/>
          </a:xfrm>
        </p:spPr>
        <p:txBody>
          <a:bodyPr/>
          <a:lstStyle/>
          <a:p>
            <a:pPr>
              <a:defRPr/>
            </a:pPr>
            <a:r>
              <a:rPr lang="en-GB" sz="2400" dirty="0" smtClean="0"/>
              <a:t>Motion Blur</a:t>
            </a:r>
          </a:p>
          <a:p>
            <a:pPr lvl="1">
              <a:defRPr/>
            </a:pPr>
            <a:r>
              <a:rPr lang="en-GB" sz="2000" dirty="0" smtClean="0">
                <a:ea typeface="+mn-ea"/>
              </a:rPr>
              <a:t>Create a motion blur effect for a fast moving object.</a:t>
            </a:r>
          </a:p>
          <a:p>
            <a:pPr lvl="2">
              <a:defRPr/>
            </a:pPr>
            <a:r>
              <a:rPr lang="en-GB" sz="2000" dirty="0" smtClean="0"/>
              <a:t>Make a screen grab of the last frame before clearing the back buffer. </a:t>
            </a:r>
          </a:p>
          <a:p>
            <a:pPr lvl="2">
              <a:defRPr/>
            </a:pPr>
            <a:r>
              <a:rPr lang="en-GB" sz="2000" dirty="0" smtClean="0"/>
              <a:t>Blend this previous image with the current frame using a simple ¾ and ¼ intensity blending function.</a:t>
            </a:r>
          </a:p>
          <a:p>
            <a:pPr marL="457200" indent="-457200" algn="just">
              <a:buFont typeface="Times New Roman" pitchFamily="18" charset="0"/>
              <a:buAutoNum type="arabicPeriod"/>
              <a:defRPr/>
            </a:pPr>
            <a:endParaRPr lang="en-GB" sz="2400" dirty="0" smtClean="0"/>
          </a:p>
        </p:txBody>
      </p:sp>
      <p:sp>
        <p:nvSpPr>
          <p:cNvPr id="50180"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0181"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0182" name="Rectangle 2"/>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0183" name="Rectangle 2"/>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smtClean="0"/>
              <a:t>References:</a:t>
            </a:r>
          </a:p>
        </p:txBody>
      </p:sp>
      <p:sp>
        <p:nvSpPr>
          <p:cNvPr id="52227" name="Rectangle 3"/>
          <p:cNvSpPr>
            <a:spLocks noGrp="1" noChangeArrowheads="1"/>
          </p:cNvSpPr>
          <p:nvPr>
            <p:ph type="body" idx="1"/>
          </p:nvPr>
        </p:nvSpPr>
        <p:spPr>
          <a:xfrm>
            <a:off x="728663" y="1981200"/>
            <a:ext cx="7659687" cy="4114800"/>
          </a:xfrm>
        </p:spPr>
        <p:txBody>
          <a:bodyPr/>
          <a:lstStyle/>
          <a:p>
            <a:pPr marL="457200" indent="-457200" algn="just">
              <a:buFont typeface="Times New Roman" panose="02020603050405020304" pitchFamily="18" charset="0"/>
              <a:buAutoNum type="arabicPeriod"/>
            </a:pPr>
            <a:r>
              <a:rPr lang="en-GB" altLang="en-US" sz="2400" smtClean="0">
                <a:hlinkClick r:id="rId3"/>
              </a:rPr>
              <a:t>http://www.furthereast.com/photography/moire-false-colour-anti-aliasing-filters</a:t>
            </a:r>
            <a:endParaRPr lang="en-GB" altLang="en-US" sz="2400" smtClean="0"/>
          </a:p>
          <a:p>
            <a:pPr marL="457200" indent="-457200" algn="just">
              <a:buFont typeface="Times New Roman" panose="02020603050405020304" pitchFamily="18" charset="0"/>
              <a:buAutoNum type="arabicPeriod"/>
            </a:pPr>
            <a:r>
              <a:rPr lang="en-GB" altLang="en-US" sz="2400" smtClean="0">
                <a:hlinkClick r:id="rId4"/>
              </a:rPr>
              <a:t>http://www.red.com/learn/red-101/cinema-temporal-aliasing</a:t>
            </a:r>
            <a:endParaRPr lang="en-GB" altLang="en-US" sz="2400" smtClean="0"/>
          </a:p>
          <a:p>
            <a:pPr marL="457200" indent="-457200" algn="just">
              <a:buFont typeface="Times New Roman" panose="02020603050405020304" pitchFamily="18" charset="0"/>
              <a:buAutoNum type="arabicPeriod"/>
            </a:pPr>
            <a:r>
              <a:rPr lang="en-GB" altLang="en-US" sz="2400" smtClean="0">
                <a:hlinkClick r:id="rId5"/>
              </a:rPr>
              <a:t>http://www.ncbi.nlm.nih.gov/books/NBK10991/</a:t>
            </a:r>
            <a:endParaRPr lang="en-GB" altLang="en-US" sz="2400" smtClean="0"/>
          </a:p>
          <a:p>
            <a:pPr marL="457200" indent="-457200" algn="just">
              <a:buFont typeface="Times New Roman" panose="02020603050405020304" pitchFamily="18" charset="0"/>
              <a:buAutoNum type="arabicPeriod"/>
            </a:pPr>
            <a:r>
              <a:rPr lang="en-GB" altLang="en-US" sz="2400" smtClean="0"/>
              <a:t>Van Gompel, Fischer, Murray, Hill (2007) </a:t>
            </a:r>
            <a:r>
              <a:rPr lang="en-GB" altLang="en-US" sz="2400" i="1" smtClean="0"/>
              <a:t>Eye Movements: A window on mind and brain. Elsevier 2007</a:t>
            </a:r>
          </a:p>
        </p:txBody>
      </p:sp>
      <p:sp>
        <p:nvSpPr>
          <p:cNvPr id="52228"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2229"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2230" name="Rectangle 2"/>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2231" name="Rectangle 2"/>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1352</TotalTime>
  <Words>1067</Words>
  <Application>Microsoft Office PowerPoint</Application>
  <PresentationFormat>On-screen Show (4:3)</PresentationFormat>
  <Paragraphs>217</Paragraphs>
  <Slides>25</Slides>
  <Notes>25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Times New Roman</vt:lpstr>
      <vt:lpstr>Arial</vt:lpstr>
      <vt:lpstr>Default Design</vt:lpstr>
      <vt:lpstr>Advanced Graphics </vt:lpstr>
      <vt:lpstr>Aliasing</vt:lpstr>
      <vt:lpstr>Aliasing</vt:lpstr>
      <vt:lpstr>Sample Rate</vt:lpstr>
      <vt:lpstr>Examples of under-sampling</vt:lpstr>
      <vt:lpstr>Blur</vt:lpstr>
      <vt:lpstr>Motion Blur</vt:lpstr>
      <vt:lpstr>Frames per second</vt:lpstr>
      <vt:lpstr>Human Visual System</vt:lpstr>
      <vt:lpstr>Human Visual System</vt:lpstr>
      <vt:lpstr>Saccadic Suppression</vt:lpstr>
      <vt:lpstr>Erdmann Dodge</vt:lpstr>
      <vt:lpstr>Visual Effect / Cost</vt:lpstr>
      <vt:lpstr>Approaches</vt:lpstr>
      <vt:lpstr>Swipe Trails</vt:lpstr>
      <vt:lpstr>Cameras</vt:lpstr>
      <vt:lpstr>Cameras</vt:lpstr>
      <vt:lpstr>Velocity maps</vt:lpstr>
      <vt:lpstr>Velocity maps</vt:lpstr>
      <vt:lpstr>Accumulation Buffer</vt:lpstr>
      <vt:lpstr>Accumulation Buffer</vt:lpstr>
      <vt:lpstr>Accumulation Buffer</vt:lpstr>
      <vt:lpstr>Exercises:</vt:lpstr>
      <vt:lpstr>Exercises:</vt:lpstr>
      <vt:lpstr>References:</vt:lpstr>
    </vt:vector>
  </TitlesOfParts>
  <Company>DWP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XGRA</dc:title>
  <dc:creator>andy</dc:creator>
  <cp:lastModifiedBy>Andrew Baker</cp:lastModifiedBy>
  <cp:revision>52</cp:revision>
  <dcterms:created xsi:type="dcterms:W3CDTF">2010-07-16T12:30:01Z</dcterms:created>
  <dcterms:modified xsi:type="dcterms:W3CDTF">2019-10-30T11:38:43Z</dcterms:modified>
</cp:coreProperties>
</file>