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2" r:id="rId1"/>
    <p:sldMasterId id="2147483648" r:id="rId2"/>
  </p:sldMasterIdLst>
  <p:notesMasterIdLst>
    <p:notesMasterId r:id="rId19"/>
  </p:notesMasterIdLst>
  <p:sldIdLst>
    <p:sldId id="330" r:id="rId3"/>
    <p:sldId id="331" r:id="rId4"/>
    <p:sldId id="332" r:id="rId5"/>
    <p:sldId id="346" r:id="rId6"/>
    <p:sldId id="334" r:id="rId7"/>
    <p:sldId id="335" r:id="rId8"/>
    <p:sldId id="336" r:id="rId9"/>
    <p:sldId id="337" r:id="rId10"/>
    <p:sldId id="338" r:id="rId11"/>
    <p:sldId id="339" r:id="rId12"/>
    <p:sldId id="340" r:id="rId13"/>
    <p:sldId id="341" r:id="rId14"/>
    <p:sldId id="342" r:id="rId15"/>
    <p:sldId id="343" r:id="rId16"/>
    <p:sldId id="344" r:id="rId17"/>
    <p:sldId id="345" r:id="rId18"/>
  </p:sldIdLst>
  <p:sldSz cx="9144000" cy="6858000" type="screen4x3"/>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4319">
          <p15:clr>
            <a:srgbClr val="A4A3A4"/>
          </p15:clr>
        </p15:guide>
        <p15:guide id="2" pos="2895">
          <p15:clr>
            <a:srgbClr val="A4A3A4"/>
          </p15:clr>
        </p15:guide>
      </p15:sldGuideLst>
    </p:ext>
    <p:ext uri="{2D200454-40CA-4A62-9FC3-DE9A4176ACB9}">
      <p15:notesGuideLst xmlns:p15="http://schemas.microsoft.com/office/powerpoint/2012/main">
        <p15:guide id="1" orient="horz" pos="3128">
          <p15:clr>
            <a:srgbClr val="A4A3A4"/>
          </p15:clr>
        </p15:guide>
        <p15:guide id="2" pos="214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RPL" initials="R" lastIdx="369" clrIdx="0"/>
  <p:cmAuthor id="1" name="Rachel Craven" initials="RC"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C5ECA"/>
    <a:srgbClr val="0066CC"/>
    <a:srgbClr val="FF33CC"/>
    <a:srgbClr val="2154AC"/>
    <a:srgbClr val="0A1432"/>
    <a:srgbClr val="232132"/>
    <a:srgbClr val="3D62AD"/>
    <a:srgbClr val="3366CC"/>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503" autoAdjust="0"/>
    <p:restoredTop sz="81295" autoAdjust="0"/>
  </p:normalViewPr>
  <p:slideViewPr>
    <p:cSldViewPr snapToGrid="0" snapToObjects="1">
      <p:cViewPr varScale="1">
        <p:scale>
          <a:sx n="30" d="100"/>
          <a:sy n="30" d="100"/>
        </p:scale>
        <p:origin x="1420" y="16"/>
      </p:cViewPr>
      <p:guideLst>
        <p:guide orient="horz" pos="4319"/>
        <p:guide pos="2895"/>
      </p:guideLst>
    </p:cSldViewPr>
  </p:slideViewPr>
  <p:outlineViewPr>
    <p:cViewPr>
      <p:scale>
        <a:sx n="33" d="100"/>
        <a:sy n="33" d="100"/>
      </p:scale>
      <p:origin x="48" y="143442"/>
    </p:cViewPr>
  </p:outlineViewPr>
  <p:notesTextViewPr>
    <p:cViewPr>
      <p:scale>
        <a:sx n="100" d="100"/>
        <a:sy n="100" d="100"/>
      </p:scale>
      <p:origin x="0" y="0"/>
    </p:cViewPr>
  </p:notesTextViewPr>
  <p:sorterViewPr>
    <p:cViewPr>
      <p:scale>
        <a:sx n="100" d="100"/>
        <a:sy n="100" d="100"/>
      </p:scale>
      <p:origin x="0" y="0"/>
    </p:cViewPr>
  </p:sorterViewPr>
  <p:notesViewPr>
    <p:cSldViewPr snapToGrid="0" snapToObjects="1" showGuides="1">
      <p:cViewPr varScale="1">
        <p:scale>
          <a:sx n="67" d="100"/>
          <a:sy n="67" d="100"/>
        </p:scale>
        <p:origin x="-3228" y="1914"/>
      </p:cViewPr>
      <p:guideLst>
        <p:guide orient="horz" pos="3128"/>
        <p:guide pos="214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presProps" Target="pres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heme" Target="theme/theme1.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657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8645" y="0"/>
            <a:ext cx="2944283" cy="496570"/>
          </a:xfrm>
          <a:prstGeom prst="rect">
            <a:avLst/>
          </a:prstGeom>
        </p:spPr>
        <p:txBody>
          <a:bodyPr vert="horz" lIns="91440" tIns="45720" rIns="91440" bIns="45720" rtlCol="0"/>
          <a:lstStyle>
            <a:lvl1pPr algn="r">
              <a:defRPr sz="1200"/>
            </a:lvl1pPr>
          </a:lstStyle>
          <a:p>
            <a:fld id="{2A7132CF-6D6C-4681-BEE0-5E48578B8E16}" type="datetimeFigureOut">
              <a:rPr lang="en-GB" smtClean="0"/>
              <a:t>02/10/2023</a:t>
            </a:fld>
            <a:endParaRPr lang="en-GB"/>
          </a:p>
        </p:txBody>
      </p:sp>
      <p:sp>
        <p:nvSpPr>
          <p:cNvPr id="4" name="Slide Image Placeholder 3"/>
          <p:cNvSpPr>
            <a:spLocks noGrp="1" noRot="1" noChangeAspect="1"/>
          </p:cNvSpPr>
          <p:nvPr>
            <p:ph type="sldImg" idx="2"/>
          </p:nvPr>
        </p:nvSpPr>
        <p:spPr>
          <a:xfrm>
            <a:off x="914400" y="744538"/>
            <a:ext cx="4965700" cy="37242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17415"/>
            <a:ext cx="5435600" cy="446913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6"/>
            <a:ext cx="2944283" cy="49657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6"/>
            <a:ext cx="2944283" cy="496570"/>
          </a:xfrm>
          <a:prstGeom prst="rect">
            <a:avLst/>
          </a:prstGeom>
        </p:spPr>
        <p:txBody>
          <a:bodyPr vert="horz" lIns="91440" tIns="45720" rIns="91440" bIns="45720" rtlCol="0" anchor="b"/>
          <a:lstStyle>
            <a:lvl1pPr algn="r">
              <a:defRPr sz="1200"/>
            </a:lvl1pPr>
          </a:lstStyle>
          <a:p>
            <a:fld id="{CBD536BE-7111-426C-AF6B-9B05D67A5FD6}" type="slidenum">
              <a:rPr lang="en-GB" smtClean="0"/>
              <a:t>‹#›</a:t>
            </a:fld>
            <a:endParaRPr lang="en-GB"/>
          </a:p>
        </p:txBody>
      </p:sp>
    </p:spTree>
    <p:extLst>
      <p:ext uri="{BB962C8B-B14F-4D97-AF65-F5344CB8AC3E}">
        <p14:creationId xmlns:p14="http://schemas.microsoft.com/office/powerpoint/2010/main" val="214422065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www.legislation.gov.uk/ukpga/1998/42/contents"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www.gov.uk/government/uploads/system/uploads/attachment_data/file/315993/Care-Act-Guidance.pdf" TargetMode="External"/><Relationship Id="rId2" Type="http://schemas.openxmlformats.org/officeDocument/2006/relationships/slide" Target="../slides/slide10.xml"/><Relationship Id="rId1" Type="http://schemas.openxmlformats.org/officeDocument/2006/relationships/notesMaster" Target="../notesMasters/notesMaster1.xml"/><Relationship Id="rId4" Type="http://schemas.openxmlformats.org/officeDocument/2006/relationships/hyperlink" Target="http://www.legislation.gov.uk/ukpga/2005/9/contents"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2</a:t>
            </a:fld>
            <a:endParaRPr lang="en-GB">
              <a:solidFill>
                <a:prstClr val="black"/>
              </a:solidFill>
            </a:endParaRPr>
          </a:p>
        </p:txBody>
      </p:sp>
    </p:spTree>
    <p:extLst>
      <p:ext uri="{BB962C8B-B14F-4D97-AF65-F5344CB8AC3E}">
        <p14:creationId xmlns:p14="http://schemas.microsoft.com/office/powerpoint/2010/main" val="710377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3</a:t>
            </a:fld>
            <a:endParaRPr lang="en-GB"/>
          </a:p>
        </p:txBody>
      </p:sp>
    </p:spTree>
    <p:extLst>
      <p:ext uri="{BB962C8B-B14F-4D97-AF65-F5344CB8AC3E}">
        <p14:creationId xmlns:p14="http://schemas.microsoft.com/office/powerpoint/2010/main" val="28692601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u="sng" dirty="0"/>
              <a:t>Discussion</a:t>
            </a:r>
          </a:p>
          <a:p>
            <a:r>
              <a:rPr lang="en-GB" dirty="0"/>
              <a:t>Ask worker/s what values</a:t>
            </a:r>
            <a:r>
              <a:rPr lang="en-GB" baseline="0" dirty="0"/>
              <a:t> they think are important in health and social care work.</a:t>
            </a:r>
          </a:p>
          <a:p>
            <a:endParaRPr lang="en-GB" baseline="0" dirty="0"/>
          </a:p>
          <a:p>
            <a:r>
              <a:rPr lang="en-GB" baseline="0" dirty="0"/>
              <a:t>Explain what is meant by each:</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baseline="0" dirty="0">
                <a:solidFill>
                  <a:schemeClr val="tx1"/>
                </a:solidFill>
                <a:latin typeface="+mn-lt"/>
                <a:ea typeface="+mn-ea"/>
                <a:cs typeface="+mn-cs"/>
              </a:rPr>
              <a:t>Care</a:t>
            </a:r>
            <a:r>
              <a:rPr lang="en-GB" sz="1200" b="0" i="0" u="none" strike="noStrike" kern="1200" baseline="0" dirty="0">
                <a:solidFill>
                  <a:schemeClr val="tx1"/>
                </a:solidFill>
                <a:latin typeface="+mn-lt"/>
                <a:ea typeface="+mn-ea"/>
                <a:cs typeface="+mn-cs"/>
              </a:rPr>
              <a:t>: having someone’s best interests at heart and doing what you can to maintain or improve their wellbeing.</a:t>
            </a:r>
            <a:r>
              <a:rPr lang="en-GB" sz="1200" b="0" i="0" u="sng" strike="noStrike" kern="1200" baseline="0" dirty="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baseline="0" dirty="0">
                <a:solidFill>
                  <a:schemeClr val="tx1"/>
                </a:solidFill>
                <a:latin typeface="+mn-lt"/>
                <a:ea typeface="+mn-ea"/>
                <a:cs typeface="+mn-cs"/>
              </a:rPr>
              <a:t>Commitmen</a:t>
            </a:r>
            <a:r>
              <a:rPr lang="en-GB" sz="1200" b="0" i="0" u="sng" strike="noStrike" kern="1200" baseline="0" dirty="0">
                <a:solidFill>
                  <a:schemeClr val="tx1"/>
                </a:solidFill>
                <a:latin typeface="+mn-lt"/>
                <a:ea typeface="+mn-ea"/>
                <a:cs typeface="+mn-cs"/>
              </a:rPr>
              <a:t>t</a:t>
            </a:r>
            <a:r>
              <a:rPr lang="en-GB" sz="1200" b="0" i="0" u="none" strike="noStrike" kern="1200" baseline="0" dirty="0">
                <a:solidFill>
                  <a:schemeClr val="tx1"/>
                </a:solidFill>
                <a:latin typeface="+mn-lt"/>
                <a:ea typeface="+mn-ea"/>
                <a:cs typeface="+mn-cs"/>
              </a:rPr>
              <a:t>: dedication to providing care and support but also understanding the responsibility you have as a worker.</a:t>
            </a:r>
            <a:r>
              <a:rPr lang="en-GB" sz="1200" b="0" i="0" u="sng" strike="noStrike" kern="1200" baseline="0" dirty="0">
                <a:solidFill>
                  <a:schemeClr val="tx1"/>
                </a:solidFill>
                <a:latin typeface="+mn-lt"/>
                <a:ea typeface="+mn-ea"/>
                <a:cs typeface="+mn-cs"/>
              </a:rPr>
              <a:t>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baseline="0" dirty="0">
                <a:solidFill>
                  <a:schemeClr val="tx1"/>
                </a:solidFill>
                <a:latin typeface="+mn-lt"/>
                <a:ea typeface="+mn-ea"/>
                <a:cs typeface="+mn-cs"/>
              </a:rPr>
              <a:t>Courage</a:t>
            </a:r>
            <a:r>
              <a:rPr lang="en-GB" sz="1200" b="0" i="0" u="none" strike="noStrike" kern="1200" baseline="0" dirty="0">
                <a:solidFill>
                  <a:schemeClr val="tx1"/>
                </a:solidFill>
                <a:latin typeface="+mn-lt"/>
                <a:ea typeface="+mn-ea"/>
                <a:cs typeface="+mn-cs"/>
              </a:rPr>
              <a:t>: not to have fear to try out new things or to say if you are concerned about anything.</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baseline="0" dirty="0">
                <a:solidFill>
                  <a:schemeClr val="tx1"/>
                </a:solidFill>
                <a:latin typeface="+mn-lt"/>
                <a:ea typeface="+mn-ea"/>
                <a:cs typeface="+mn-cs"/>
              </a:rPr>
              <a:t>Communication</a:t>
            </a:r>
            <a:r>
              <a:rPr lang="en-GB" sz="1200" b="0" i="0" u="none" strike="noStrike" kern="1200" baseline="0" dirty="0">
                <a:solidFill>
                  <a:schemeClr val="tx1"/>
                </a:solidFill>
                <a:latin typeface="+mn-lt"/>
                <a:ea typeface="+mn-ea"/>
                <a:cs typeface="+mn-cs"/>
              </a:rPr>
              <a:t>: to listen carefully but also be able to speak and act in a way that the person can understand.</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b="1" i="0" u="none" strike="noStrike" kern="1200" baseline="0" dirty="0">
                <a:solidFill>
                  <a:schemeClr val="tx1"/>
                </a:solidFill>
                <a:latin typeface="+mn-lt"/>
                <a:ea typeface="+mn-ea"/>
                <a:cs typeface="+mn-cs"/>
              </a:rPr>
              <a:t>Competence</a:t>
            </a:r>
            <a:r>
              <a:rPr lang="en-GB" sz="1200" b="0" i="0" u="none" strike="noStrike" kern="1200" baseline="0" dirty="0">
                <a:solidFill>
                  <a:schemeClr val="tx1"/>
                </a:solidFill>
                <a:latin typeface="+mn-lt"/>
                <a:ea typeface="+mn-ea"/>
                <a:cs typeface="+mn-cs"/>
              </a:rPr>
              <a:t>: to understand what someone needs and have the knowledge and skills to provide it.</a:t>
            </a:r>
          </a:p>
          <a:p>
            <a:r>
              <a:rPr lang="en-GB" sz="1200" b="1" i="0" u="none" strike="noStrike" kern="1200" baseline="0" dirty="0">
                <a:solidFill>
                  <a:schemeClr val="tx1"/>
                </a:solidFill>
                <a:latin typeface="+mn-lt"/>
                <a:ea typeface="+mn-ea"/>
                <a:cs typeface="+mn-cs"/>
              </a:rPr>
              <a:t>Compassion</a:t>
            </a:r>
            <a:r>
              <a:rPr lang="en-GB" sz="1200" b="0" i="0" u="none" strike="noStrike" kern="1200" baseline="0" dirty="0">
                <a:solidFill>
                  <a:schemeClr val="tx1"/>
                </a:solidFill>
                <a:latin typeface="+mn-lt"/>
                <a:ea typeface="+mn-ea"/>
                <a:cs typeface="+mn-cs"/>
              </a:rPr>
              <a:t>: being able to feel for someone, to understand them and their situation.</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4</a:t>
            </a:fld>
            <a:endParaRPr lang="en-GB"/>
          </a:p>
        </p:txBody>
      </p:sp>
    </p:spTree>
    <p:extLst>
      <p:ext uri="{BB962C8B-B14F-4D97-AF65-F5344CB8AC3E}">
        <p14:creationId xmlns:p14="http://schemas.microsoft.com/office/powerpoint/2010/main" val="28692601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Ask worker/s what they think is meant by the terms on the screen. </a:t>
            </a:r>
          </a:p>
          <a:p>
            <a:endParaRPr lang="en-GB" dirty="0"/>
          </a:p>
          <a:p>
            <a:r>
              <a:rPr lang="en-GB" b="1" dirty="0"/>
              <a:t>Additional information</a:t>
            </a:r>
          </a:p>
          <a:p>
            <a:r>
              <a:rPr lang="en-GB" b="1" u="none" dirty="0"/>
              <a:t>Individuality:</a:t>
            </a:r>
            <a:r>
              <a:rPr lang="en-GB" u="none" dirty="0"/>
              <a:t> </a:t>
            </a:r>
            <a:r>
              <a:rPr lang="en-GB" dirty="0"/>
              <a:t>Each person has their own identity, needs, wishes, choices, beliefs and values. ‘One size fits all’ does not work when it comes to providing care and support.</a:t>
            </a:r>
          </a:p>
          <a:p>
            <a:r>
              <a:rPr lang="en-GB" b="1" u="none" dirty="0"/>
              <a:t>Choice: </a:t>
            </a:r>
            <a:r>
              <a:rPr lang="en-GB" dirty="0"/>
              <a:t>Each individual should be supported to make choices about their care and support. They should be given information in a way that they can understand so they can make informed choices. When working with individuals who cannot express their wants, needs and wishes in words, you must find other ways of communicating. Additional training and supervision can help you to develop these skills.</a:t>
            </a:r>
          </a:p>
          <a:p>
            <a:r>
              <a:rPr lang="en-GB" b="1" u="none" dirty="0"/>
              <a:t>Rights: </a:t>
            </a:r>
            <a:r>
              <a:rPr lang="en-GB" dirty="0"/>
              <a:t>The Human Rights Act is the main legislation that sets out the rights of people in the UK. You have the right to speak your mind and be kept safe from harm, as well as the right to respect, dignity and equality. You should make sure</a:t>
            </a:r>
          </a:p>
          <a:p>
            <a:r>
              <a:rPr lang="en-GB" dirty="0"/>
              <a:t>an individual’s rights are respected, not only by yourself but by other people involved in their care. </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www.legislation.gov.uk/ukpga/1998/42/contents</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5</a:t>
            </a:fld>
            <a:endParaRPr lang="en-GB"/>
          </a:p>
        </p:txBody>
      </p:sp>
    </p:spTree>
    <p:extLst>
      <p:ext uri="{BB962C8B-B14F-4D97-AF65-F5344CB8AC3E}">
        <p14:creationId xmlns:p14="http://schemas.microsoft.com/office/powerpoint/2010/main" val="7107463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Ask worker/s what they think is meant by the terms on the screen. </a:t>
            </a:r>
          </a:p>
          <a:p>
            <a:endParaRPr lang="en-GB" dirty="0"/>
          </a:p>
          <a:p>
            <a:r>
              <a:rPr lang="en-GB" b="1" dirty="0"/>
              <a:t>Additional information</a:t>
            </a:r>
          </a:p>
          <a:p>
            <a:r>
              <a:rPr lang="en-GB" b="1" u="none" dirty="0"/>
              <a:t>Privacy: </a:t>
            </a:r>
            <a:r>
              <a:rPr lang="en-GB" dirty="0"/>
              <a:t>Everyone has a right to private space and time when they need it. Privacy affects how and where care and support is given, especially when it involves personal hygiene or intimate procedures. Privacy includes not talking to anyone about the individual’s private information unless they give permission and it is on a need-to-know basis to improve their care and support.</a:t>
            </a:r>
          </a:p>
          <a:p>
            <a:r>
              <a:rPr lang="en-GB" b="1" u="none" dirty="0"/>
              <a:t>Dignity: </a:t>
            </a:r>
            <a:r>
              <a:rPr lang="en-GB" dirty="0"/>
              <a:t>Treating somebody in a dignified way means to treat someone with respect, valuing their individuality and their ethical and moral beliefs. In order to provide dignified care you need to have an open and positive attitude. Take time to do things their way, don’t make assumptions about how they want to be treated and be aware of how personal care may affect their dignity. You should never make assumptions about what they want or need.</a:t>
            </a:r>
          </a:p>
          <a:p>
            <a:r>
              <a:rPr lang="en-GB" b="1" u="none" dirty="0"/>
              <a:t>Respect: </a:t>
            </a:r>
            <a:r>
              <a:rPr lang="en-GB" dirty="0"/>
              <a:t>Respecting someone means believing and showing that they have importance as an individual. It means that they have their own opinions and feelings and that even though you may not agree with them, you do respect them. </a:t>
            </a:r>
          </a:p>
          <a:p>
            <a:r>
              <a:rPr lang="en-GB" b="1" u="none" dirty="0"/>
              <a:t>Partnership: </a:t>
            </a:r>
            <a:r>
              <a:rPr lang="en-GB" dirty="0"/>
              <a:t>You work in partnership when you involve the individual and their family and work alongside other workers. The key to a successful partnership is good communication and trust; valuing and respecting what others have to say.</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6</a:t>
            </a:fld>
            <a:endParaRPr lang="en-GB"/>
          </a:p>
        </p:txBody>
      </p:sp>
    </p:spTree>
    <p:extLst>
      <p:ext uri="{BB962C8B-B14F-4D97-AF65-F5344CB8AC3E}">
        <p14:creationId xmlns:p14="http://schemas.microsoft.com/office/powerpoint/2010/main" val="7107463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Discussion</a:t>
            </a:r>
          </a:p>
          <a:p>
            <a:r>
              <a:rPr lang="en-GB" dirty="0"/>
              <a:t>Ask the worker/s for an example of each principle</a:t>
            </a:r>
            <a:r>
              <a:rPr lang="en-GB" baseline="0" dirty="0"/>
              <a:t>.</a:t>
            </a:r>
          </a:p>
          <a:p>
            <a:endParaRPr lang="en-GB" baseline="0" dirty="0"/>
          </a:p>
          <a:p>
            <a:pPr marL="228600" indent="-228600">
              <a:buAutoNum type="arabicPeriod"/>
            </a:pPr>
            <a:r>
              <a:rPr lang="en-GB" sz="1200" b="1" i="0" u="none" strike="noStrike" kern="1200" baseline="0" dirty="0">
                <a:solidFill>
                  <a:schemeClr val="tx1"/>
                </a:solidFill>
                <a:latin typeface="+mn-lt"/>
                <a:ea typeface="+mn-ea"/>
                <a:cs typeface="+mn-cs"/>
              </a:rPr>
              <a:t>The belief that an individual can plan for themselves</a:t>
            </a:r>
          </a:p>
          <a:p>
            <a:pPr marL="0" indent="0">
              <a:buNone/>
            </a:pPr>
            <a:r>
              <a:rPr lang="en-GB" sz="1200" b="0" i="0" u="none" strike="noStrike" kern="1200" baseline="0" dirty="0">
                <a:solidFill>
                  <a:schemeClr val="tx1"/>
                </a:solidFill>
                <a:latin typeface="+mn-lt"/>
                <a:ea typeface="+mn-ea"/>
                <a:cs typeface="+mn-cs"/>
              </a:rPr>
              <a:t>The focus needs to be on their strengths and abilities, e.g. an individual who wants to make their own decision about which mobility aids they would like to use to support them to walk short distances rather than use their wheelchair.</a:t>
            </a:r>
          </a:p>
          <a:p>
            <a:pPr marL="0" indent="0">
              <a:buNone/>
            </a:pPr>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2. The care plan is written in the first person to make clear that it is the individual who owns it</a:t>
            </a:r>
          </a:p>
          <a:p>
            <a:r>
              <a:rPr lang="en-GB" sz="1200" b="0" i="0" u="none" strike="noStrike" kern="1200" baseline="0" dirty="0">
                <a:solidFill>
                  <a:schemeClr val="tx1"/>
                </a:solidFill>
                <a:latin typeface="+mn-lt"/>
                <a:ea typeface="+mn-ea"/>
                <a:cs typeface="+mn-cs"/>
              </a:rPr>
              <a:t>e.g. ‘I would like to try a walking frame when I am moving around the house and for short distances outside rather than using my wheelchair’.</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3. The individual has as much control as possible over the choices they can make</a:t>
            </a:r>
          </a:p>
          <a:p>
            <a:r>
              <a:rPr lang="en-GB" sz="1200" b="0" i="0" u="none" strike="noStrike" kern="1200" baseline="0" dirty="0">
                <a:solidFill>
                  <a:schemeClr val="tx1"/>
                </a:solidFill>
                <a:latin typeface="+mn-lt"/>
                <a:ea typeface="+mn-ea"/>
                <a:cs typeface="+mn-cs"/>
              </a:rPr>
              <a:t>e.g. example, the individual is supported to try to use the walking frame.</a:t>
            </a: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4. The plan is there to make the individual’s life better, not to fit them into an existing service</a:t>
            </a:r>
          </a:p>
          <a:p>
            <a:r>
              <a:rPr lang="en-GB" sz="1200" b="0" i="0" u="none" strike="noStrike" kern="1200" baseline="0" dirty="0">
                <a:solidFill>
                  <a:schemeClr val="tx1"/>
                </a:solidFill>
                <a:latin typeface="+mn-lt"/>
                <a:ea typeface="+mn-ea"/>
                <a:cs typeface="+mn-cs"/>
              </a:rPr>
              <a:t>e.g. the frame is sourced that is best for them within the resources available or they are able to find a frame from somewhere else if necessary.</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7</a:t>
            </a:fld>
            <a:endParaRPr lang="en-GB"/>
          </a:p>
        </p:txBody>
      </p:sp>
    </p:spTree>
    <p:extLst>
      <p:ext uri="{BB962C8B-B14F-4D97-AF65-F5344CB8AC3E}">
        <p14:creationId xmlns:p14="http://schemas.microsoft.com/office/powerpoint/2010/main" val="41351309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endParaRPr lang="en-GB" dirty="0"/>
          </a:p>
          <a:p>
            <a:r>
              <a:rPr lang="en-GB" dirty="0"/>
              <a:t>Sources</a:t>
            </a:r>
            <a:r>
              <a:rPr lang="en-GB" baseline="0" dirty="0"/>
              <a:t> of information will vary according to the place of work. Examples could include:</a:t>
            </a:r>
          </a:p>
          <a:p>
            <a:pPr marL="171450" indent="-171450">
              <a:buFont typeface="Arial" panose="020B0604020202020204" pitchFamily="34" charset="0"/>
              <a:buChar char="•"/>
            </a:pPr>
            <a:r>
              <a:rPr lang="en-GB" baseline="0" dirty="0"/>
              <a:t>Talking to the person</a:t>
            </a:r>
          </a:p>
          <a:p>
            <a:pPr marL="171450" indent="-171450">
              <a:buFont typeface="Arial" panose="020B0604020202020204" pitchFamily="34" charset="0"/>
              <a:buChar char="•"/>
            </a:pPr>
            <a:r>
              <a:rPr lang="en-GB" baseline="0" dirty="0"/>
              <a:t>Reading the care plan</a:t>
            </a:r>
          </a:p>
          <a:p>
            <a:pPr marL="171450" indent="-171450">
              <a:buFont typeface="Arial" panose="020B0604020202020204" pitchFamily="34" charset="0"/>
              <a:buChar char="•"/>
            </a:pPr>
            <a:r>
              <a:rPr lang="en-GB" baseline="0" dirty="0"/>
              <a:t>Talking to family, friends and people who know the individual</a:t>
            </a:r>
          </a:p>
          <a:p>
            <a:pPr marL="171450" indent="-171450">
              <a:buFont typeface="Arial" panose="020B0604020202020204" pitchFamily="34" charset="0"/>
              <a:buChar char="•"/>
            </a:pPr>
            <a:r>
              <a:rPr lang="en-GB" baseline="0" dirty="0"/>
              <a:t>Life story books (for people with dementia)</a:t>
            </a:r>
          </a:p>
          <a:p>
            <a:pPr marL="171450" indent="-171450">
              <a:buFont typeface="Arial" panose="020B0604020202020204" pitchFamily="34" charset="0"/>
              <a:buChar char="•"/>
            </a:pPr>
            <a:r>
              <a:rPr lang="en-GB" baseline="0" dirty="0"/>
              <a:t>One page profile (social care tool)</a:t>
            </a:r>
          </a:p>
          <a:p>
            <a:pPr marL="171450" indent="-171450">
              <a:buFont typeface="Arial" panose="020B0604020202020204" pitchFamily="34" charset="0"/>
              <a:buChar char="•"/>
            </a:pPr>
            <a:r>
              <a:rPr lang="en-GB" baseline="0" dirty="0"/>
              <a:t>The individual’s Advance Care Plan (AVP).</a:t>
            </a:r>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8</a:t>
            </a:fld>
            <a:endParaRPr lang="en-GB"/>
          </a:p>
        </p:txBody>
      </p:sp>
    </p:spTree>
    <p:extLst>
      <p:ext uri="{BB962C8B-B14F-4D97-AF65-F5344CB8AC3E}">
        <p14:creationId xmlns:p14="http://schemas.microsoft.com/office/powerpoint/2010/main" val="9853636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r>
              <a:rPr lang="en-GB" dirty="0"/>
              <a:t>Reviews look at what is working, what doesn’t work and what might need to change. </a:t>
            </a:r>
          </a:p>
          <a:p>
            <a:r>
              <a:rPr lang="en-GB" dirty="0"/>
              <a:t>e.g.an individual is unable to eat certain foods due to a new type of medication they are taking, their diet will need to change but still reflect the things they would like to eat. </a:t>
            </a:r>
          </a:p>
          <a:p>
            <a:endParaRPr lang="en-GB" dirty="0"/>
          </a:p>
          <a:p>
            <a:r>
              <a:rPr lang="en-GB" dirty="0"/>
              <a:t>Workers changing shifts, returning from holidays, temporary and agency workers will always have up-to-date information on the individual, enabling them to provide the best possible person centred care. </a:t>
            </a:r>
          </a:p>
          <a:p>
            <a:r>
              <a:rPr lang="en-GB" dirty="0"/>
              <a:t>An up-to-date care plan enables workers to provide effective care and support those individuals new to them.</a:t>
            </a:r>
          </a:p>
          <a:p>
            <a:endParaRPr lang="en-GB" dirty="0"/>
          </a:p>
          <a:p>
            <a:r>
              <a:rPr lang="en-GB" dirty="0"/>
              <a:t>Care plans are legal documents which might be needed as evidence if an individual makes a complaint.</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9</a:t>
            </a:fld>
            <a:endParaRPr lang="en-GB"/>
          </a:p>
        </p:txBody>
      </p:sp>
    </p:spTree>
    <p:extLst>
      <p:ext uri="{BB962C8B-B14F-4D97-AF65-F5344CB8AC3E}">
        <p14:creationId xmlns:p14="http://schemas.microsoft.com/office/powerpoint/2010/main" val="117352334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r>
              <a:rPr lang="en-GB" dirty="0"/>
              <a:t>The Care Act 2014 describes wellbeing as relating to the following areas:</a:t>
            </a:r>
          </a:p>
          <a:p>
            <a:pPr marL="171450" indent="-171450">
              <a:buFont typeface="Arial" panose="020B0604020202020204" pitchFamily="34" charset="0"/>
              <a:buChar char="•"/>
            </a:pPr>
            <a:r>
              <a:rPr lang="en-GB" dirty="0"/>
              <a:t>Personal dignity (including treating someone with respect)</a:t>
            </a:r>
          </a:p>
          <a:p>
            <a:pPr marL="171450" indent="-171450">
              <a:buFont typeface="Arial" panose="020B0604020202020204" pitchFamily="34" charset="0"/>
              <a:buChar char="•"/>
            </a:pPr>
            <a:r>
              <a:rPr lang="en-GB" dirty="0"/>
              <a:t>Physical and mental health and emotional wellbeing</a:t>
            </a:r>
          </a:p>
          <a:p>
            <a:pPr marL="171450" indent="-171450">
              <a:buFont typeface="Arial" panose="020B0604020202020204" pitchFamily="34" charset="0"/>
              <a:buChar char="•"/>
            </a:pPr>
            <a:r>
              <a:rPr lang="en-GB" dirty="0"/>
              <a:t>Protection from abuse and neglect</a:t>
            </a:r>
          </a:p>
          <a:p>
            <a:pPr marL="171450" indent="-171450">
              <a:buFont typeface="Arial" panose="020B0604020202020204" pitchFamily="34" charset="0"/>
              <a:buChar char="•"/>
            </a:pPr>
            <a:r>
              <a:rPr lang="en-GB" dirty="0"/>
              <a:t>Control by the individual over day-to-day life (including over the way care and support is provided)</a:t>
            </a:r>
          </a:p>
          <a:p>
            <a:pPr marL="171450" indent="-171450">
              <a:buFont typeface="Arial" panose="020B0604020202020204" pitchFamily="34" charset="0"/>
              <a:buChar char="•"/>
            </a:pPr>
            <a:r>
              <a:rPr lang="en-GB" dirty="0"/>
              <a:t>Participation in work, education, training or recreation</a:t>
            </a:r>
          </a:p>
          <a:p>
            <a:pPr marL="171450" indent="-171450">
              <a:buFont typeface="Arial" panose="020B0604020202020204" pitchFamily="34" charset="0"/>
              <a:buChar char="•"/>
            </a:pPr>
            <a:r>
              <a:rPr lang="en-GB" dirty="0"/>
              <a:t>Social and economic wellbeing</a:t>
            </a:r>
          </a:p>
          <a:p>
            <a:pPr marL="171450" indent="-171450">
              <a:buFont typeface="Arial" panose="020B0604020202020204" pitchFamily="34" charset="0"/>
              <a:buChar char="•"/>
            </a:pPr>
            <a:r>
              <a:rPr lang="en-GB" dirty="0"/>
              <a:t>Domestic, family and personal relationships</a:t>
            </a:r>
          </a:p>
          <a:p>
            <a:pPr marL="171450" indent="-171450">
              <a:buFont typeface="Arial" panose="020B0604020202020204" pitchFamily="34" charset="0"/>
              <a:buChar char="•"/>
            </a:pPr>
            <a:r>
              <a:rPr lang="en-GB" dirty="0"/>
              <a:t>Suitability of living accommodation</a:t>
            </a:r>
          </a:p>
          <a:p>
            <a:pPr marL="171450" indent="-171450">
              <a:buFont typeface="Arial" panose="020B0604020202020204" pitchFamily="34" charset="0"/>
              <a:buChar char="•"/>
            </a:pPr>
            <a:r>
              <a:rPr lang="en-GB" dirty="0"/>
              <a:t>The individual’s contribution to society.</a:t>
            </a:r>
          </a:p>
          <a:p>
            <a:pPr marL="0" indent="0">
              <a:buFont typeface="Arial" panose="020B0604020202020204" pitchFamily="34" charset="0"/>
              <a:buNone/>
            </a:pPr>
            <a:endParaRPr lang="en-GB" dirty="0"/>
          </a:p>
          <a:p>
            <a:pPr marL="0" marR="0" indent="0" algn="l" defTabSz="914400" rtl="0" eaLnBrk="1" fontAlgn="auto" latinLnBrk="0" hangingPunct="1">
              <a:lnSpc>
                <a:spcPct val="100000"/>
              </a:lnSpc>
              <a:spcBef>
                <a:spcPts val="0"/>
              </a:spcBef>
              <a:spcAft>
                <a:spcPts val="0"/>
              </a:spcAft>
              <a:buClrTx/>
              <a:buSzTx/>
              <a:buFontTx/>
              <a:buNone/>
              <a:tabLst/>
              <a:defRPr/>
            </a:pPr>
            <a:r>
              <a:rPr lang="en-GB" sz="1200" u="sng" kern="1200" dirty="0">
                <a:solidFill>
                  <a:schemeClr val="tx1"/>
                </a:solidFill>
                <a:effectLst/>
                <a:latin typeface="+mn-lt"/>
                <a:ea typeface="+mn-ea"/>
                <a:cs typeface="+mn-cs"/>
                <a:hlinkClick r:id="rId3"/>
              </a:rPr>
              <a:t>www.gov.uk/government/uploads/system/uploads/attachment_data/file/315993/Care-Act-Guidance.pdf</a:t>
            </a:r>
            <a:endParaRPr lang="en-GB" sz="1200" kern="1200" dirty="0">
              <a:solidFill>
                <a:schemeClr val="tx1"/>
              </a:solidFill>
              <a:effectLst/>
              <a:latin typeface="+mn-lt"/>
              <a:ea typeface="+mn-ea"/>
              <a:cs typeface="+mn-cs"/>
            </a:endParaRPr>
          </a:p>
          <a:p>
            <a:endParaRPr lang="en-GB" dirty="0"/>
          </a:p>
          <a:p>
            <a:r>
              <a:rPr lang="en-GB" sz="1200" b="0" i="0" u="none" strike="noStrike" kern="1200" baseline="0" dirty="0">
                <a:solidFill>
                  <a:schemeClr val="tx1"/>
                </a:solidFill>
                <a:latin typeface="+mn-lt"/>
                <a:ea typeface="+mn-ea"/>
                <a:cs typeface="+mn-cs"/>
              </a:rPr>
              <a:t>Planning for the future in this way is called advance care planning (ACP) and is backed by the Mental Capacity Act 2005 </a:t>
            </a:r>
            <a:r>
              <a:rPr lang="en-GB" sz="1200" u="sng" kern="1200" dirty="0">
                <a:solidFill>
                  <a:schemeClr val="tx1"/>
                </a:solidFill>
                <a:effectLst/>
                <a:latin typeface="+mn-lt"/>
                <a:ea typeface="+mn-ea"/>
                <a:cs typeface="+mn-cs"/>
                <a:hlinkClick r:id="rId4"/>
              </a:rPr>
              <a:t>www.legislation.gov.uk/ukpga/2005/9/contents</a:t>
            </a:r>
            <a:endParaRPr lang="en-GB" sz="1200" kern="1200" dirty="0">
              <a:solidFill>
                <a:schemeClr val="tx1"/>
              </a:solidFill>
              <a:effectLst/>
              <a:latin typeface="+mn-lt"/>
              <a:ea typeface="+mn-ea"/>
              <a:cs typeface="+mn-cs"/>
            </a:endParaRPr>
          </a:p>
          <a:p>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10</a:t>
            </a:fld>
            <a:endParaRPr lang="en-GB"/>
          </a:p>
        </p:txBody>
      </p:sp>
    </p:spTree>
    <p:extLst>
      <p:ext uri="{BB962C8B-B14F-4D97-AF65-F5344CB8AC3E}">
        <p14:creationId xmlns:p14="http://schemas.microsoft.com/office/powerpoint/2010/main" val="108688545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Ask the worker/s to identify environmental factors that could affect an individual's comfort and wellbeing. </a:t>
            </a:r>
          </a:p>
          <a:p>
            <a:endParaRPr lang="en-GB" dirty="0"/>
          </a:p>
          <a:p>
            <a:r>
              <a:rPr lang="en-GB" b="1" dirty="0"/>
              <a:t>Answers should include:</a:t>
            </a:r>
          </a:p>
          <a:p>
            <a:pPr marL="171450" indent="-171450">
              <a:buFont typeface="Arial" panose="020B0604020202020204" pitchFamily="34" charset="0"/>
              <a:buChar char="•"/>
            </a:pPr>
            <a:r>
              <a:rPr lang="en-GB" dirty="0"/>
              <a:t>Lighting</a:t>
            </a:r>
          </a:p>
          <a:p>
            <a:pPr marL="171450" indent="-171450">
              <a:buFont typeface="Arial" panose="020B0604020202020204" pitchFamily="34" charset="0"/>
              <a:buChar char="•"/>
            </a:pPr>
            <a:r>
              <a:rPr lang="en-GB" dirty="0"/>
              <a:t>Noise</a:t>
            </a:r>
          </a:p>
          <a:p>
            <a:pPr marL="171450" indent="-171450">
              <a:buFont typeface="Arial" panose="020B0604020202020204" pitchFamily="34" charset="0"/>
              <a:buChar char="•"/>
            </a:pPr>
            <a:r>
              <a:rPr lang="en-GB" dirty="0"/>
              <a:t>Temperature </a:t>
            </a:r>
          </a:p>
          <a:p>
            <a:pPr marL="171450" indent="-171450">
              <a:buFont typeface="Arial" panose="020B0604020202020204" pitchFamily="34" charset="0"/>
              <a:buChar char="•"/>
            </a:pPr>
            <a:r>
              <a:rPr lang="en-GB" dirty="0"/>
              <a:t>Odours/smells</a:t>
            </a:r>
          </a:p>
          <a:p>
            <a:endParaRPr lang="en-GB" dirty="0"/>
          </a:p>
          <a:p>
            <a:r>
              <a:rPr lang="en-GB" b="1" dirty="0"/>
              <a:t>Activity</a:t>
            </a:r>
          </a:p>
          <a:p>
            <a:r>
              <a:rPr lang="en-GB" dirty="0"/>
              <a:t>Ask worker/s how they could change the person’s environment to make them more comfortable.</a:t>
            </a:r>
          </a:p>
          <a:p>
            <a:endParaRPr lang="en-GB" dirty="0"/>
          </a:p>
          <a:p>
            <a:r>
              <a:rPr lang="en-GB" b="1" dirty="0"/>
              <a:t>Possible changes to an environment:</a:t>
            </a:r>
          </a:p>
          <a:p>
            <a:pPr marL="171450" indent="-171450">
              <a:buFont typeface="Arial" panose="020B0604020202020204" pitchFamily="34" charset="0"/>
              <a:buChar char="•"/>
            </a:pPr>
            <a:r>
              <a:rPr lang="en-GB" dirty="0"/>
              <a:t>Dimming bright lights</a:t>
            </a:r>
          </a:p>
          <a:p>
            <a:pPr marL="171450" indent="-171450">
              <a:buFont typeface="Arial" panose="020B0604020202020204" pitchFamily="34" charset="0"/>
              <a:buChar char="•"/>
            </a:pPr>
            <a:r>
              <a:rPr lang="en-GB" dirty="0"/>
              <a:t>Providing additional lighting e.g. for reading</a:t>
            </a:r>
          </a:p>
          <a:p>
            <a:pPr marL="171450" indent="-171450">
              <a:buFont typeface="Arial" panose="020B0604020202020204" pitchFamily="34" charset="0"/>
              <a:buChar char="•"/>
            </a:pPr>
            <a:r>
              <a:rPr lang="en-GB" dirty="0"/>
              <a:t>Closing windows or doors if it is noisy</a:t>
            </a:r>
          </a:p>
          <a:p>
            <a:pPr marL="171450" indent="-171450">
              <a:buFont typeface="Arial" panose="020B0604020202020204" pitchFamily="34" charset="0"/>
              <a:buChar char="•"/>
            </a:pPr>
            <a:r>
              <a:rPr lang="en-GB" dirty="0"/>
              <a:t>Adjusting the volume of the TV or radio</a:t>
            </a:r>
          </a:p>
          <a:p>
            <a:pPr marL="171450" indent="-171450">
              <a:buFont typeface="Arial" panose="020B0604020202020204" pitchFamily="34" charset="0"/>
              <a:buChar char="•"/>
            </a:pPr>
            <a:r>
              <a:rPr lang="en-GB" dirty="0"/>
              <a:t>Adjusting the heating in a room</a:t>
            </a:r>
          </a:p>
          <a:p>
            <a:pPr marL="171450" indent="-171450">
              <a:buFont typeface="Arial" panose="020B0604020202020204" pitchFamily="34" charset="0"/>
              <a:buChar char="•"/>
            </a:pPr>
            <a:r>
              <a:rPr lang="en-GB" dirty="0"/>
              <a:t>Opening windows to cool a room down or get rid of unpleasant smells</a:t>
            </a:r>
          </a:p>
          <a:p>
            <a:endParaRPr lang="en-GB" dirty="0"/>
          </a:p>
          <a:p>
            <a:r>
              <a:rPr lang="en-GB" b="1" dirty="0"/>
              <a:t>Activity</a:t>
            </a:r>
          </a:p>
          <a:p>
            <a:r>
              <a:rPr lang="en-GB" dirty="0"/>
              <a:t>Ask worker/s what care and support tasks they carry out that could be uncomfortable, unpleasant or painful.</a:t>
            </a:r>
          </a:p>
          <a:p>
            <a:endParaRPr lang="en-GB" dirty="0"/>
          </a:p>
          <a:p>
            <a:r>
              <a:rPr lang="en-GB" b="1" dirty="0"/>
              <a:t>Possible answers include:</a:t>
            </a:r>
          </a:p>
          <a:p>
            <a:pPr marL="171450" indent="-171450">
              <a:buFont typeface="Arial" panose="020B0604020202020204" pitchFamily="34" charset="0"/>
              <a:buChar char="•"/>
            </a:pPr>
            <a:r>
              <a:rPr lang="en-GB" dirty="0"/>
              <a:t>Moving or assisting an individual</a:t>
            </a:r>
          </a:p>
          <a:p>
            <a:pPr marL="171450" indent="-171450">
              <a:buFont typeface="Arial" panose="020B0604020202020204" pitchFamily="34" charset="0"/>
              <a:buChar char="•"/>
            </a:pPr>
            <a:r>
              <a:rPr lang="en-GB" dirty="0"/>
              <a:t>Changing a dressing </a:t>
            </a:r>
          </a:p>
          <a:p>
            <a:pPr marL="171450" indent="-171450">
              <a:buFont typeface="Arial" panose="020B0604020202020204" pitchFamily="34" charset="0"/>
              <a:buChar char="•"/>
            </a:pPr>
            <a:r>
              <a:rPr lang="en-GB" dirty="0"/>
              <a:t>Opening the curtains and letting in bright light</a:t>
            </a:r>
          </a:p>
          <a:p>
            <a:pPr marL="171450" indent="-171450">
              <a:buFont typeface="Arial" panose="020B0604020202020204" pitchFamily="34" charset="0"/>
              <a:buChar char="•"/>
            </a:pPr>
            <a:r>
              <a:rPr lang="en-GB" dirty="0"/>
              <a:t>Making a loud noise</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11</a:t>
            </a:fld>
            <a:endParaRPr lang="en-GB"/>
          </a:p>
        </p:txBody>
      </p:sp>
    </p:spTree>
    <p:extLst>
      <p:ext uri="{BB962C8B-B14F-4D97-AF65-F5344CB8AC3E}">
        <p14:creationId xmlns:p14="http://schemas.microsoft.com/office/powerpoint/2010/main" val="9920734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Activity</a:t>
            </a:r>
          </a:p>
          <a:p>
            <a:r>
              <a:rPr lang="en-GB" dirty="0"/>
              <a:t>Ask the worker/s for examples of non-verbal signs that a person is uncomfortable or in pain.</a:t>
            </a:r>
          </a:p>
          <a:p>
            <a:endParaRPr lang="en-GB" b="1" dirty="0"/>
          </a:p>
          <a:p>
            <a:r>
              <a:rPr lang="en-GB" b="1" dirty="0"/>
              <a:t>Answers should include:</a:t>
            </a:r>
          </a:p>
          <a:p>
            <a:pPr marL="171450" indent="-171450">
              <a:buFont typeface="Arial" panose="020B0604020202020204" pitchFamily="34" charset="0"/>
              <a:buChar char="•"/>
            </a:pPr>
            <a:r>
              <a:rPr lang="en-GB" dirty="0"/>
              <a:t>Doubling over</a:t>
            </a:r>
          </a:p>
          <a:p>
            <a:pPr marL="171450" indent="-171450">
              <a:buFont typeface="Arial" panose="020B0604020202020204" pitchFamily="34" charset="0"/>
              <a:buChar char="•"/>
            </a:pPr>
            <a:r>
              <a:rPr lang="en-GB" dirty="0"/>
              <a:t>Gritted teeth </a:t>
            </a:r>
          </a:p>
          <a:p>
            <a:pPr marL="171450" indent="-171450">
              <a:buFont typeface="Arial" panose="020B0604020202020204" pitchFamily="34" charset="0"/>
              <a:buChar char="•"/>
            </a:pPr>
            <a:r>
              <a:rPr lang="en-GB" dirty="0"/>
              <a:t>Pale complexion</a:t>
            </a:r>
          </a:p>
          <a:p>
            <a:pPr marL="171450" indent="-171450">
              <a:buFont typeface="Arial" panose="020B0604020202020204" pitchFamily="34" charset="0"/>
              <a:buChar char="•"/>
            </a:pPr>
            <a:r>
              <a:rPr lang="en-GB" dirty="0"/>
              <a:t>Sweating</a:t>
            </a:r>
          </a:p>
          <a:p>
            <a:pPr marL="171450" indent="-171450">
              <a:buFont typeface="Arial" panose="020B0604020202020204" pitchFamily="34" charset="0"/>
              <a:buChar char="•"/>
            </a:pPr>
            <a:r>
              <a:rPr lang="en-GB" dirty="0"/>
              <a:t>Tears or crying</a:t>
            </a:r>
          </a:p>
          <a:p>
            <a:pPr marL="171450" indent="-171450">
              <a:buFont typeface="Arial" panose="020B0604020202020204" pitchFamily="34" charset="0"/>
              <a:buChar char="•"/>
            </a:pPr>
            <a:r>
              <a:rPr lang="en-GB" dirty="0"/>
              <a:t>Becoming quiet and withdrawn</a:t>
            </a:r>
          </a:p>
          <a:p>
            <a:pPr marL="171450" indent="-171450">
              <a:buFont typeface="Arial" panose="020B0604020202020204" pitchFamily="34" charset="0"/>
              <a:buChar char="•"/>
            </a:pPr>
            <a:r>
              <a:rPr lang="en-GB" dirty="0"/>
              <a:t>Becoming aggressive</a:t>
            </a:r>
          </a:p>
          <a:p>
            <a:pPr marL="171450" indent="-171450">
              <a:buFont typeface="Arial" panose="020B0604020202020204" pitchFamily="34" charset="0"/>
              <a:buChar char="•"/>
            </a:pPr>
            <a:r>
              <a:rPr lang="en-GB" dirty="0"/>
              <a:t>Furrowed brows</a:t>
            </a:r>
          </a:p>
          <a:p>
            <a:pPr marL="171450" indent="-171450">
              <a:buFont typeface="Arial" panose="020B0604020202020204" pitchFamily="34" charset="0"/>
              <a:buChar char="•"/>
            </a:pPr>
            <a:r>
              <a:rPr lang="en-GB" dirty="0"/>
              <a:t>Environmental factors such as soiled clothes or bedlinen.</a:t>
            </a:r>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12</a:t>
            </a:fld>
            <a:endParaRPr lang="en-GB"/>
          </a:p>
        </p:txBody>
      </p:sp>
    </p:spTree>
    <p:extLst>
      <p:ext uri="{BB962C8B-B14F-4D97-AF65-F5344CB8AC3E}">
        <p14:creationId xmlns:p14="http://schemas.microsoft.com/office/powerpoint/2010/main" val="36326020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Additional information</a:t>
            </a:r>
          </a:p>
          <a:p>
            <a:r>
              <a:rPr lang="en-GB" b="1" u="none" dirty="0"/>
              <a:t>Spiritual</a:t>
            </a:r>
            <a:r>
              <a:rPr lang="en-GB" dirty="0"/>
              <a:t> - finding meaning and purpose in life (this could be through religious faith)</a:t>
            </a:r>
          </a:p>
          <a:p>
            <a:r>
              <a:rPr lang="en-GB" b="1" u="none" dirty="0"/>
              <a:t>Emotional</a:t>
            </a:r>
            <a:r>
              <a:rPr lang="en-GB" dirty="0"/>
              <a:t> - how we feel about ourselves</a:t>
            </a:r>
          </a:p>
          <a:p>
            <a:r>
              <a:rPr lang="en-GB" b="1" u="none" dirty="0"/>
              <a:t>Cultural</a:t>
            </a:r>
            <a:r>
              <a:rPr lang="en-GB" dirty="0"/>
              <a:t> - our sense of belonging</a:t>
            </a:r>
          </a:p>
          <a:p>
            <a:r>
              <a:rPr lang="en-GB" b="1" u="none" dirty="0"/>
              <a:t>Religious</a:t>
            </a:r>
            <a:r>
              <a:rPr lang="en-GB" dirty="0"/>
              <a:t> - our faith and beliefs</a:t>
            </a:r>
          </a:p>
          <a:p>
            <a:r>
              <a:rPr lang="en-GB" b="1" u="none" dirty="0"/>
              <a:t>Social</a:t>
            </a:r>
            <a:r>
              <a:rPr lang="en-GB" dirty="0"/>
              <a:t> - our relationships</a:t>
            </a:r>
          </a:p>
          <a:p>
            <a:r>
              <a:rPr lang="en-GB" b="1" u="none" dirty="0"/>
              <a:t>Political</a:t>
            </a:r>
            <a:r>
              <a:rPr lang="en-GB" dirty="0"/>
              <a:t> - peace and stability in our homeland</a:t>
            </a:r>
          </a:p>
          <a:p>
            <a:r>
              <a:rPr lang="en-GB" b="1" u="none" dirty="0"/>
              <a:t>Sexual</a:t>
            </a:r>
            <a:r>
              <a:rPr lang="en-GB" dirty="0"/>
              <a:t> - our intimacies</a:t>
            </a:r>
          </a:p>
          <a:p>
            <a:r>
              <a:rPr lang="en-GB" b="1" u="none" dirty="0"/>
              <a:t>Physical</a:t>
            </a:r>
            <a:r>
              <a:rPr lang="en-GB" dirty="0"/>
              <a:t> - leading an active life</a:t>
            </a:r>
          </a:p>
          <a:p>
            <a:r>
              <a:rPr lang="en-GB" b="1" u="none" dirty="0"/>
              <a:t>Mental</a:t>
            </a:r>
            <a:r>
              <a:rPr lang="en-GB" dirty="0"/>
              <a:t> - realising our potential and ability to contribute to society.</a:t>
            </a:r>
          </a:p>
          <a:p>
            <a:endParaRPr lang="en-GB" dirty="0"/>
          </a:p>
        </p:txBody>
      </p:sp>
      <p:sp>
        <p:nvSpPr>
          <p:cNvPr id="4" name="Slide Number Placeholder 3"/>
          <p:cNvSpPr>
            <a:spLocks noGrp="1"/>
          </p:cNvSpPr>
          <p:nvPr>
            <p:ph type="sldNum" sz="quarter" idx="10"/>
          </p:nvPr>
        </p:nvSpPr>
        <p:spPr/>
        <p:txBody>
          <a:bodyPr/>
          <a:lstStyle/>
          <a:p>
            <a:fld id="{CBD536BE-7111-426C-AF6B-9B05D67A5FD6}" type="slidenum">
              <a:rPr lang="en-GB" smtClean="0"/>
              <a:t>13</a:t>
            </a:fld>
            <a:endParaRPr lang="en-GB"/>
          </a:p>
        </p:txBody>
      </p:sp>
    </p:spTree>
    <p:extLst>
      <p:ext uri="{BB962C8B-B14F-4D97-AF65-F5344CB8AC3E}">
        <p14:creationId xmlns:p14="http://schemas.microsoft.com/office/powerpoint/2010/main" val="16648375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r>
              <a:rPr lang="en-GB" dirty="0"/>
              <a:t>A</a:t>
            </a:r>
            <a:r>
              <a:rPr lang="en-GB" baseline="0" dirty="0"/>
              <a:t> – Non-verbal signs include pale complexion, sweating and gritted teeth</a:t>
            </a:r>
          </a:p>
          <a:p>
            <a:r>
              <a:rPr lang="en-GB" baseline="0" dirty="0"/>
              <a:t>B – Talking is an example of verbal communication. People who are not able to communicate verbally may need support to make their needs and preferences known.</a:t>
            </a:r>
          </a:p>
          <a:p>
            <a:r>
              <a:rPr lang="en-GB" baseline="0" dirty="0"/>
              <a:t>C – Shouting is an example of verbal communication. People who are not able to communicate verbally may need support to make their needs and preferences known.</a:t>
            </a:r>
          </a:p>
          <a:p>
            <a:r>
              <a:rPr lang="en-GB" baseline="0" dirty="0"/>
              <a:t>D – Complaining is an example of verbal communication. People who are not able to communicate verbally may need support to make their needs and preferences known.</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14</a:t>
            </a:fld>
            <a:endParaRPr lang="en-GB">
              <a:solidFill>
                <a:prstClr val="black"/>
              </a:solidFill>
            </a:endParaRPr>
          </a:p>
        </p:txBody>
      </p:sp>
    </p:spTree>
    <p:extLst>
      <p:ext uri="{BB962C8B-B14F-4D97-AF65-F5344CB8AC3E}">
        <p14:creationId xmlns:p14="http://schemas.microsoft.com/office/powerpoint/2010/main" val="196276430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baseline="0" dirty="0"/>
              <a:t>Trainer should ask class why they chose the correct answer.</a:t>
            </a:r>
            <a:endParaRPr lang="en-GB" b="1" dirty="0"/>
          </a:p>
          <a:p>
            <a:endParaRPr lang="en-GB" b="1" dirty="0"/>
          </a:p>
          <a:p>
            <a:r>
              <a:rPr lang="en-GB" b="1" dirty="0"/>
              <a:t>Feedback</a:t>
            </a:r>
          </a:p>
          <a:p>
            <a:r>
              <a:rPr lang="en-GB" b="0" dirty="0"/>
              <a:t>A – Workers must work in ways that support the individual to play an active role in their care. </a:t>
            </a:r>
          </a:p>
          <a:p>
            <a:r>
              <a:rPr lang="en-GB" b="0" dirty="0"/>
              <a:t>B – The individual is the expert in their own needs and preferences. They should be supported to make choices about their care and support and be placed at the centred of planning, delivering and reviewing their care package.</a:t>
            </a:r>
          </a:p>
          <a:p>
            <a:r>
              <a:rPr lang="en-GB" b="0" dirty="0"/>
              <a:t>C – Advocates act on behalf of the individual, supporting them to speak out and to play an active part in planning their care.</a:t>
            </a:r>
          </a:p>
          <a:p>
            <a:r>
              <a:rPr lang="en-GB" b="0" dirty="0"/>
              <a:t>D – Family and friends may be consulted about the individual's needs and preferences however, the interests of the individual will be placed at the heart of person centred care and the decisions that affect them.</a:t>
            </a:r>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15</a:t>
            </a:fld>
            <a:endParaRPr lang="en-GB">
              <a:solidFill>
                <a:prstClr val="black"/>
              </a:solidFill>
            </a:endParaRPr>
          </a:p>
        </p:txBody>
      </p:sp>
    </p:spTree>
    <p:extLst>
      <p:ext uri="{BB962C8B-B14F-4D97-AF65-F5344CB8AC3E}">
        <p14:creationId xmlns:p14="http://schemas.microsoft.com/office/powerpoint/2010/main" val="12415618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Feedback</a:t>
            </a:r>
          </a:p>
          <a:p>
            <a:r>
              <a:rPr lang="en-GB" b="0" dirty="0"/>
              <a:t>A – These are the skills that workers must have to effectively to support and care for individuals.</a:t>
            </a:r>
          </a:p>
          <a:p>
            <a:r>
              <a:rPr lang="en-GB" b="0" dirty="0"/>
              <a:t>B – These are the 6Cs which are the values which should underpin the work of all workers in health and adult social care organisations.</a:t>
            </a:r>
          </a:p>
          <a:p>
            <a:r>
              <a:rPr lang="en-GB" b="0" dirty="0"/>
              <a:t>C – These are aspects of a person’s identity that should be supported to maintain their self-esteem and sense of wellbeing.</a:t>
            </a:r>
          </a:p>
          <a:p>
            <a:r>
              <a:rPr lang="en-GB" b="0" dirty="0"/>
              <a:t>D – These are examples of environmental factors that can cause an individual discomfort and distress.</a:t>
            </a:r>
          </a:p>
          <a:p>
            <a:endParaRPr lang="en-GB" b="0" dirty="0"/>
          </a:p>
        </p:txBody>
      </p:sp>
      <p:sp>
        <p:nvSpPr>
          <p:cNvPr id="4" name="Slide Number Placeholder 3"/>
          <p:cNvSpPr>
            <a:spLocks noGrp="1"/>
          </p:cNvSpPr>
          <p:nvPr>
            <p:ph type="sldNum" sz="quarter" idx="10"/>
          </p:nvPr>
        </p:nvSpPr>
        <p:spPr/>
        <p:txBody>
          <a:bodyPr/>
          <a:lstStyle/>
          <a:p>
            <a:fld id="{CBD536BE-7111-426C-AF6B-9B05D67A5FD6}" type="slidenum">
              <a:rPr lang="en-GB" smtClean="0">
                <a:solidFill>
                  <a:prstClr val="black"/>
                </a:solidFill>
              </a:rPr>
              <a:pPr/>
              <a:t>16</a:t>
            </a:fld>
            <a:endParaRPr lang="en-GB">
              <a:solidFill>
                <a:prstClr val="black"/>
              </a:solidFill>
            </a:endParaRPr>
          </a:p>
        </p:txBody>
      </p:sp>
    </p:spTree>
    <p:extLst>
      <p:ext uri="{BB962C8B-B14F-4D97-AF65-F5344CB8AC3E}">
        <p14:creationId xmlns:p14="http://schemas.microsoft.com/office/powerpoint/2010/main" val="12415618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a:prstGeom prst="rect">
            <a:avLst/>
          </a:prstGeo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a:prstGeom prst="rect">
            <a:avLst/>
          </a:prstGeo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427882782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idx="1"/>
          </p:nvPr>
        </p:nvSpPr>
        <p:spPr>
          <a:xfrm>
            <a:off x="457200" y="1600200"/>
            <a:ext cx="8229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6354281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a:prstGeom prst="rect">
            <a:avLst/>
          </a:prstGeo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a:prstGeom prst="rect">
            <a:avLst/>
          </a:prstGeo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752297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70640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a:prstGeom prst="rect">
            <a:avLst/>
          </a:prstGeo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GB"/>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23832791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GB"/>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1997901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GB"/>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459169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a:prstGeom prst="rect">
            <a:avLst/>
          </a:prstGeo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729706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a:prstGeom prst="rect">
            <a:avLst/>
          </a:prstGeo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a:prstGeom prst="rect">
            <a:avLst/>
          </a:prstGeo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GB"/>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9173606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246567" y="2434455"/>
            <a:ext cx="5275459" cy="2861933"/>
          </a:xfrm>
          <a:prstGeom prst="rect">
            <a:avLst/>
          </a:prstGeom>
        </p:spPr>
        <p:txBody>
          <a:bodyPr/>
          <a:lstStyle/>
          <a:p>
            <a:r>
              <a:rPr lang="en-US"/>
              <a:t>Click to edit Master title style</a:t>
            </a:r>
            <a:endParaRPr lang="en-GB"/>
          </a:p>
        </p:txBody>
      </p:sp>
      <p:sp>
        <p:nvSpPr>
          <p:cNvPr id="3" name="Vertical Text Placeholder 2"/>
          <p:cNvSpPr>
            <a:spLocks noGrp="1"/>
          </p:cNvSpPr>
          <p:nvPr>
            <p:ph type="body" orient="vert" idx="1"/>
          </p:nvPr>
        </p:nvSpPr>
        <p:spPr>
          <a:xfrm>
            <a:off x="457200" y="1600200"/>
            <a:ext cx="8229600" cy="4525963"/>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18610726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a:prstGeom prst="rect">
            <a:avLst/>
          </a:prstGeo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0D99AB92-7330-44CD-A6E8-F819D7140693}" type="datetimeFigureOut">
              <a:rPr lang="en-GB" smtClean="0"/>
              <a:t>02/10/2023</a:t>
            </a:fld>
            <a:endParaRPr lang="en-GB"/>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8B1B6ADF-30FC-4A23-B8DD-7890D33EF742}" type="slidenum">
              <a:rPr lang="en-GB" smtClean="0"/>
              <a:t>‹#›</a:t>
            </a:fld>
            <a:endParaRPr lang="en-GB"/>
          </a:p>
        </p:txBody>
      </p:sp>
    </p:spTree>
    <p:extLst>
      <p:ext uri="{BB962C8B-B14F-4D97-AF65-F5344CB8AC3E}">
        <p14:creationId xmlns:p14="http://schemas.microsoft.com/office/powerpoint/2010/main" val="33089774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userDrawn="1"/>
        </p:nvSpPr>
        <p:spPr>
          <a:xfrm>
            <a:off x="0" y="0"/>
            <a:ext cx="9143999" cy="6356350"/>
          </a:xfrm>
          <a:prstGeom prst="rect">
            <a:avLst/>
          </a:prstGeom>
          <a:gradFill>
            <a:gsLst>
              <a:gs pos="0">
                <a:schemeClr val="accent1">
                  <a:tint val="100000"/>
                  <a:shade val="100000"/>
                  <a:satMod val="130000"/>
                </a:schemeClr>
              </a:gs>
              <a:gs pos="100000">
                <a:schemeClr val="bg1"/>
              </a:gs>
            </a:gsLst>
            <a:lin ang="0" scaled="0"/>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85800" y="2130425"/>
            <a:ext cx="7772400" cy="1470025"/>
          </a:xfrm>
        </p:spPr>
        <p:txBody>
          <a:bodyPr/>
          <a:lstStyle/>
          <a:p>
            <a:r>
              <a:rPr lang="en-GB" dirty="0"/>
              <a:t>Click to edit Master title style</a:t>
            </a:r>
            <a:endParaRPr lang="en-US" dirty="0"/>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39555873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lvl1pPr>
              <a:defRPr b="1"/>
            </a:lvl1pPr>
            <a:lvl2pPr>
              <a:defRPr b="1"/>
            </a:lvl2pPr>
            <a:lvl3pPr>
              <a:defRPr b="1"/>
            </a:lvl3pPr>
            <a:lvl4pPr>
              <a:defRPr b="1"/>
            </a:lvl4pPr>
            <a:lvl5pPr>
              <a:defRPr b="1"/>
            </a:lvl5p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410645836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314264368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7256778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8" name="Footer Placeholder 7"/>
          <p:cNvSpPr>
            <a:spLocks noGrp="1"/>
          </p:cNvSpPr>
          <p:nvPr>
            <p:ph type="ftr" sz="quarter" idx="11"/>
          </p:nvPr>
        </p:nvSpPr>
        <p:spPr>
          <a:xfrm>
            <a:off x="3124200" y="6356350"/>
            <a:ext cx="2895600" cy="365125"/>
          </a:xfrm>
          <a:prstGeom prst="rect">
            <a:avLst/>
          </a:prstGeom>
        </p:spPr>
        <p:txBody>
          <a:bodyPr/>
          <a:lstStyle/>
          <a:p>
            <a:endParaRPr lang="en-US"/>
          </a:p>
        </p:txBody>
      </p:sp>
      <p:sp>
        <p:nvSpPr>
          <p:cNvPr id="9" name="Slide Number Placeholder 8"/>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3278533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4" name="Footer Placeholder 3"/>
          <p:cNvSpPr>
            <a:spLocks noGrp="1"/>
          </p:cNvSpPr>
          <p:nvPr>
            <p:ph type="ftr" sz="quarter" idx="11"/>
          </p:nvPr>
        </p:nvSpPr>
        <p:spPr>
          <a:xfrm>
            <a:off x="3124200" y="6356350"/>
            <a:ext cx="2895600" cy="365125"/>
          </a:xfrm>
          <a:prstGeom prst="rect">
            <a:avLst/>
          </a:prstGeom>
        </p:spPr>
        <p:txBody>
          <a:bodyPr/>
          <a:lstStyle/>
          <a:p>
            <a:endParaRPr lang="en-US"/>
          </a:p>
        </p:txBody>
      </p:sp>
      <p:sp>
        <p:nvSpPr>
          <p:cNvPr id="5" name="Slide Number Placeholder 4"/>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31982701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3" name="Footer Placeholder 2"/>
          <p:cNvSpPr>
            <a:spLocks noGrp="1"/>
          </p:cNvSpPr>
          <p:nvPr>
            <p:ph type="ftr" sz="quarter" idx="11"/>
          </p:nvPr>
        </p:nvSpPr>
        <p:spPr>
          <a:xfrm>
            <a:off x="3124200" y="6356350"/>
            <a:ext cx="2895600" cy="365125"/>
          </a:xfrm>
          <a:prstGeom prst="rect">
            <a:avLst/>
          </a:prstGeom>
        </p:spPr>
        <p:txBody>
          <a:bodyPr/>
          <a:lstStyle/>
          <a:p>
            <a:endParaRPr lang="en-US"/>
          </a:p>
        </p:txBody>
      </p:sp>
      <p:sp>
        <p:nvSpPr>
          <p:cNvPr id="4" name="Slide Number Placeholder 3"/>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413025974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1683613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6" name="Footer Placeholder 5"/>
          <p:cNvSpPr>
            <a:spLocks noGrp="1"/>
          </p:cNvSpPr>
          <p:nvPr>
            <p:ph type="ftr" sz="quarter" idx="11"/>
          </p:nvPr>
        </p:nvSpPr>
        <p:spPr>
          <a:xfrm>
            <a:off x="3124200" y="6356350"/>
            <a:ext cx="2895600" cy="365125"/>
          </a:xfrm>
          <a:prstGeom prst="rect">
            <a:avLst/>
          </a:prstGeom>
        </p:spPr>
        <p:txBody>
          <a:bodyPr/>
          <a:lstStyle/>
          <a:p>
            <a:endParaRPr lang="en-US"/>
          </a:p>
        </p:txBody>
      </p:sp>
      <p:sp>
        <p:nvSpPr>
          <p:cNvPr id="7" name="Slide Number Placeholder 6"/>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72452104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189104773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a:xfrm>
            <a:off x="457200" y="6356350"/>
            <a:ext cx="2133600" cy="365125"/>
          </a:xfrm>
          <a:prstGeom prst="rect">
            <a:avLst/>
          </a:prstGeom>
        </p:spPr>
        <p:txBody>
          <a:bodyPr/>
          <a:lstStyle/>
          <a:p>
            <a:fld id="{74AAEDA3-ABB2-CB4A-BFC1-206BB2E052CF}" type="datetimeFigureOut">
              <a:rPr lang="en-US" smtClean="0"/>
              <a:t>10/2/2023</a:t>
            </a:fld>
            <a:endParaRPr lang="en-US"/>
          </a:p>
        </p:txBody>
      </p:sp>
      <p:sp>
        <p:nvSpPr>
          <p:cNvPr id="5" name="Footer Placeholder 4"/>
          <p:cNvSpPr>
            <a:spLocks noGrp="1"/>
          </p:cNvSpPr>
          <p:nvPr>
            <p:ph type="ftr" sz="quarter" idx="11"/>
          </p:nvPr>
        </p:nvSpPr>
        <p:spPr>
          <a:xfrm>
            <a:off x="3124200" y="635635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a:xfrm>
            <a:off x="6553200" y="6356350"/>
            <a:ext cx="2133600" cy="365125"/>
          </a:xfrm>
          <a:prstGeom prst="rect">
            <a:avLst/>
          </a:prstGeom>
        </p:spPr>
        <p:txBody>
          <a:bodyPr/>
          <a:lstStyle/>
          <a:p>
            <a:fld id="{7225CB5A-0052-F942-B768-C7CF0EE1FBBF}" type="slidenum">
              <a:rPr lang="en-US" smtClean="0"/>
              <a:t>‹#›</a:t>
            </a:fld>
            <a:endParaRPr lang="en-US"/>
          </a:p>
        </p:txBody>
      </p:sp>
    </p:spTree>
    <p:extLst>
      <p:ext uri="{BB962C8B-B14F-4D97-AF65-F5344CB8AC3E}">
        <p14:creationId xmlns:p14="http://schemas.microsoft.com/office/powerpoint/2010/main" val="296087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 Target="../slides/slide12.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 Target="../slides/slide1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1"/>
            <a:ext cx="9144000" cy="6858000"/>
          </a:xfrm>
          <a:prstGeom prst="rect">
            <a:avLst/>
          </a:prstGeom>
          <a:gradFill>
            <a:gsLst>
              <a:gs pos="11000">
                <a:srgbClr val="002060"/>
              </a:gs>
              <a:gs pos="92000">
                <a:schemeClr val="bg1"/>
              </a:gs>
            </a:gsLst>
            <a:lin ang="162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itle Placeholder 1"/>
          <p:cNvSpPr txBox="1">
            <a:spLocks/>
          </p:cNvSpPr>
          <p:nvPr/>
        </p:nvSpPr>
        <p:spPr>
          <a:xfrm>
            <a:off x="163442" y="1668488"/>
            <a:ext cx="6843002" cy="552173"/>
          </a:xfrm>
          <a:prstGeom prst="rect">
            <a:avLst/>
          </a:prstGeom>
        </p:spPr>
        <p:txBody>
          <a:bodyPr vert="horz" lIns="91440" tIns="45720" rIns="91440" bIns="45720" rtlCol="0" anchor="t">
            <a:norm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b="0" dirty="0">
                <a:solidFill>
                  <a:srgbClr val="002060"/>
                </a:solidFill>
              </a:rPr>
              <a:t>The CARE CERTIFICATE</a:t>
            </a:r>
            <a:endParaRPr lang="en-GB" sz="2400" b="0" dirty="0">
              <a:solidFill>
                <a:srgbClr val="002060"/>
              </a:solidFill>
            </a:endParaRPr>
          </a:p>
        </p:txBody>
      </p:sp>
      <p:sp>
        <p:nvSpPr>
          <p:cNvPr id="20" name="Text Box 28"/>
          <p:cNvSpPr txBox="1">
            <a:spLocks noChangeArrowheads="1"/>
          </p:cNvSpPr>
          <p:nvPr/>
        </p:nvSpPr>
        <p:spPr bwMode="auto">
          <a:xfrm>
            <a:off x="5212676" y="6385713"/>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lnSpc>
                <a:spcPct val="100000"/>
              </a:lnSpc>
              <a:buFontTx/>
              <a:buNone/>
            </a:pPr>
            <a:fld id="{13EAF074-EBD3-3449-94F7-95AB91E0F6D5}" type="slidenum">
              <a:rPr lang="en-GB" sz="1300" b="1" i="0">
                <a:solidFill>
                  <a:schemeClr val="bg1"/>
                </a:solidFill>
                <a:effectLst/>
                <a:latin typeface="Arial" panose="020B0604020202020204" pitchFamily="34" charset="0"/>
                <a:cs typeface="Arial" panose="020B0604020202020204" pitchFamily="34" charset="0"/>
              </a:rPr>
              <a:pPr algn="ctr" eaLnBrk="0" hangingPunct="0">
                <a:lnSpc>
                  <a:spcPct val="100000"/>
                </a:lnSpc>
                <a:buFontTx/>
                <a:buNone/>
              </a:pPr>
              <a:t>‹#›</a:t>
            </a:fld>
            <a:endParaRPr lang="en-GB" sz="1300" b="1" i="0" dirty="0">
              <a:solidFill>
                <a:schemeClr val="bg1"/>
              </a:solidFill>
              <a:effectLst/>
              <a:latin typeface="Arial" panose="020B0604020202020204" pitchFamily="34" charset="0"/>
              <a:cs typeface="Arial" panose="020B0604020202020204" pitchFamily="34" charset="0"/>
            </a:endParaRPr>
          </a:p>
        </p:txBody>
      </p:sp>
      <p:sp>
        <p:nvSpPr>
          <p:cNvPr id="21" name="Chevron 20">
            <a:hlinkClick r:id="" action="ppaction://hlinkshowjump?jump=nextslide"/>
          </p:cNvPr>
          <p:cNvSpPr/>
          <p:nvPr/>
        </p:nvSpPr>
        <p:spPr>
          <a:xfrm>
            <a:off x="4855998"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22" name="Chevron 21">
            <a:hlinkClick r:id="" action="ppaction://hlinkshowjump?jump=previousslide"/>
          </p:cNvPr>
          <p:cNvSpPr/>
          <p:nvPr/>
        </p:nvSpPr>
        <p:spPr>
          <a:xfrm rot="10800000">
            <a:off x="4041585" y="6472397"/>
            <a:ext cx="226053" cy="226053"/>
          </a:xfrm>
          <a:prstGeom prst="chevron">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8" name="Picture 7">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chemeClr val="bg1"/>
            </a:solidFill>
          </a:ln>
        </p:spPr>
      </p:pic>
    </p:spTree>
    <p:extLst>
      <p:ext uri="{BB962C8B-B14F-4D97-AF65-F5344CB8AC3E}">
        <p14:creationId xmlns:p14="http://schemas.microsoft.com/office/powerpoint/2010/main" val="1256799836"/>
      </p:ext>
    </p:extLst>
  </p:cSld>
  <p:clrMap bg1="lt1" tx1="dk1" bg2="lt2" tx2="dk2" accent1="accent1" accent2="accent2" accent3="accent3" accent4="accent4" accent5="accent5" accent6="accent6" hlink="hlink" folHlink="folHlink"/>
  <p:sldLayoutIdLst>
    <p:sldLayoutId id="2147483663" r:id="rId1"/>
    <p:sldLayoutId id="2147483664" r:id="rId2"/>
    <p:sldLayoutId id="2147483665" r:id="rId3"/>
    <p:sldLayoutId id="2147483666" r:id="rId4"/>
    <p:sldLayoutId id="2147483667" r:id="rId5"/>
    <p:sldLayoutId id="2147483668" r:id="rId6"/>
    <p:sldLayoutId id="2147483669" r:id="rId7"/>
    <p:sldLayoutId id="2147483670" r:id="rId8"/>
    <p:sldLayoutId id="2147483671" r:id="rId9"/>
    <p:sldLayoutId id="2147483672" r:id="rId10"/>
    <p:sldLayoutId id="2147483673" r:id="rId11"/>
  </p:sldLayoutIdLst>
  <p:txStyles>
    <p:title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14" name="Rectangle 13"/>
          <p:cNvSpPr/>
          <p:nvPr/>
        </p:nvSpPr>
        <p:spPr>
          <a:xfrm>
            <a:off x="-20632" y="0"/>
            <a:ext cx="9164632" cy="1009650"/>
          </a:xfrm>
          <a:prstGeom prst="rect">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Placeholder 1"/>
          <p:cNvSpPr>
            <a:spLocks noGrp="1"/>
          </p:cNvSpPr>
          <p:nvPr>
            <p:ph type="title"/>
          </p:nvPr>
        </p:nvSpPr>
        <p:spPr>
          <a:xfrm>
            <a:off x="255325" y="87202"/>
            <a:ext cx="7223798" cy="920234"/>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10" name="Text Box 28"/>
          <p:cNvSpPr txBox="1">
            <a:spLocks noChangeArrowheads="1"/>
          </p:cNvSpPr>
          <p:nvPr/>
        </p:nvSpPr>
        <p:spPr bwMode="auto">
          <a:xfrm>
            <a:off x="5212676" y="6373838"/>
            <a:ext cx="647700" cy="290513"/>
          </a:xfrm>
          <a:prstGeom prst="rect">
            <a:avLst/>
          </a:prstGeom>
          <a:noFill/>
          <a:ln>
            <a:noFill/>
          </a:ln>
          <a:effectLst/>
          <a:extLst>
            <a:ext uri="{909E8E84-426E-40DD-AFC4-6F175D3DCCD1}">
              <a14:hiddenFill xmlns:a14="http://schemas.microsoft.com/office/drawing/2010/main">
                <a:gradFill rotWithShape="0">
                  <a:gsLst>
                    <a:gs pos="0">
                      <a:srgbClr val="CBCBCB"/>
                    </a:gs>
                    <a:gs pos="13000">
                      <a:srgbClr val="5F5F5F"/>
                    </a:gs>
                    <a:gs pos="21001">
                      <a:srgbClr val="5F5F5F"/>
                    </a:gs>
                    <a:gs pos="63000">
                      <a:srgbClr val="FFFFFF"/>
                    </a:gs>
                    <a:gs pos="67000">
                      <a:srgbClr val="B2B2B2"/>
                    </a:gs>
                    <a:gs pos="69000">
                      <a:srgbClr val="292929"/>
                    </a:gs>
                    <a:gs pos="82001">
                      <a:srgbClr val="777777"/>
                    </a:gs>
                    <a:gs pos="100000">
                      <a:srgbClr val="EAEAEA"/>
                    </a:gs>
                  </a:gsLst>
                  <a:lin ang="5400000" scaled="1"/>
                </a:gra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blurRad="63500" dist="38099" dir="2700000" algn="ctr" rotWithShape="0">
                    <a:srgbClr val="868686">
                      <a:alpha val="74998"/>
                    </a:srgbClr>
                  </a:outerShdw>
                </a:effectLst>
              </a14:hiddenEffects>
            </a:ext>
          </a:extLst>
        </p:spPr>
        <p:txBody>
          <a:bodyPr>
            <a:spAutoFit/>
            <a:flatTx/>
          </a:bodyPr>
          <a:lstStyle/>
          <a:p>
            <a:pPr algn="ctr" eaLnBrk="0" hangingPunct="0">
              <a:lnSpc>
                <a:spcPct val="100000"/>
              </a:lnSpc>
              <a:buFontTx/>
              <a:buNone/>
            </a:pPr>
            <a:fld id="{13EAF074-EBD3-3449-94F7-95AB91E0F6D5}" type="slidenum">
              <a:rPr lang="en-GB" sz="1300" b="1" i="0">
                <a:solidFill>
                  <a:srgbClr val="002060"/>
                </a:solidFill>
                <a:effectLst/>
                <a:latin typeface="Arial" panose="020B0604020202020204" pitchFamily="34" charset="0"/>
                <a:cs typeface="Arial" panose="020B0604020202020204" pitchFamily="34" charset="0"/>
              </a:rPr>
              <a:pPr algn="ctr" eaLnBrk="0" hangingPunct="0">
                <a:lnSpc>
                  <a:spcPct val="100000"/>
                </a:lnSpc>
                <a:buFontTx/>
                <a:buNone/>
              </a:pPr>
              <a:t>‹#›</a:t>
            </a:fld>
            <a:endParaRPr lang="en-GB" sz="1300" b="1" i="0" dirty="0">
              <a:solidFill>
                <a:srgbClr val="002060"/>
              </a:solidFill>
              <a:effectLst/>
              <a:latin typeface="Arial" panose="020B0604020202020204" pitchFamily="34" charset="0"/>
              <a:cs typeface="Arial" panose="020B0604020202020204" pitchFamily="34" charset="0"/>
            </a:endParaRPr>
          </a:p>
        </p:txBody>
      </p:sp>
      <p:sp>
        <p:nvSpPr>
          <p:cNvPr id="3" name="Text Placeholder 2"/>
          <p:cNvSpPr>
            <a:spLocks noGrp="1"/>
          </p:cNvSpPr>
          <p:nvPr>
            <p:ph type="body" idx="1"/>
          </p:nvPr>
        </p:nvSpPr>
        <p:spPr>
          <a:xfrm>
            <a:off x="255325" y="1320673"/>
            <a:ext cx="8229600" cy="4528932"/>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15" name="Chevron 14">
            <a:hlinkClick r:id="" action="ppaction://hlinkshowjump?jump=nextslide"/>
          </p:cNvPr>
          <p:cNvSpPr/>
          <p:nvPr/>
        </p:nvSpPr>
        <p:spPr>
          <a:xfrm>
            <a:off x="4855998"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sp>
        <p:nvSpPr>
          <p:cNvPr id="16" name="Chevron 15">
            <a:hlinkClick r:id="" action="ppaction://hlinkshowjump?jump=previousslide"/>
          </p:cNvPr>
          <p:cNvSpPr/>
          <p:nvPr/>
        </p:nvSpPr>
        <p:spPr>
          <a:xfrm rot="10800000">
            <a:off x="4041585" y="6472397"/>
            <a:ext cx="226053" cy="226053"/>
          </a:xfrm>
          <a:prstGeom prst="chevron">
            <a:avLst/>
          </a:prstGeom>
          <a:solidFill>
            <a:srgbClr val="002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002060"/>
              </a:solidFill>
            </a:endParaRPr>
          </a:p>
        </p:txBody>
      </p:sp>
      <p:pic>
        <p:nvPicPr>
          <p:cNvPr id="17" name="Picture 16">
            <a:hlinkClick r:id="rId13" action="ppaction://hlinksldjump"/>
          </p:cNvPr>
          <p:cNvPicPr>
            <a:picLocks noChangeAspect="1"/>
          </p:cNvPicPr>
          <p:nvPr/>
        </p:nvPicPr>
        <p:blipFill rotWithShape="1">
          <a:blip r:embed="rId14" cstate="screen">
            <a:extLst>
              <a:ext uri="{28A0092B-C50C-407E-A947-70E740481C1C}">
                <a14:useLocalDpi xmlns:a14="http://schemas.microsoft.com/office/drawing/2010/main"/>
              </a:ext>
            </a:extLst>
          </a:blip>
          <a:srcRect l="-29492" t="-29494" r="-29492" b="-29494"/>
          <a:stretch/>
        </p:blipFill>
        <p:spPr>
          <a:xfrm>
            <a:off x="4381283" y="6386465"/>
            <a:ext cx="372823" cy="370472"/>
          </a:xfrm>
          <a:prstGeom prst="ellipse">
            <a:avLst/>
          </a:prstGeom>
          <a:solidFill>
            <a:srgbClr val="002060"/>
          </a:solidFill>
          <a:ln w="15875">
            <a:solidFill>
              <a:srgbClr val="0066CC"/>
            </a:solidFill>
          </a:ln>
        </p:spPr>
      </p:pic>
    </p:spTree>
    <p:extLst>
      <p:ext uri="{BB962C8B-B14F-4D97-AF65-F5344CB8AC3E}">
        <p14:creationId xmlns:p14="http://schemas.microsoft.com/office/powerpoint/2010/main" val="2226563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457200" rtl="0" eaLnBrk="1" latinLnBrk="0" hangingPunct="1">
        <a:spcBef>
          <a:spcPct val="0"/>
        </a:spcBef>
        <a:buNone/>
        <a:defRPr sz="3200" b="1" kern="1200">
          <a:solidFill>
            <a:schemeClr val="bg1"/>
          </a:solidFill>
          <a:latin typeface="Arial" panose="020B0604020202020204" pitchFamily="34" charset="0"/>
          <a:ea typeface="+mj-ea"/>
          <a:cs typeface="Arial" panose="020B0604020202020204" pitchFamily="34" charset="0"/>
        </a:defRPr>
      </a:lvl1pPr>
    </p:titleStyle>
    <p:bodyStyle>
      <a:lvl1pPr marL="342900" indent="-342900" algn="l" defTabSz="457200" rtl="0" eaLnBrk="1" latinLnBrk="0" hangingPunct="1">
        <a:spcBef>
          <a:spcPct val="20000"/>
        </a:spcBef>
        <a:buClr>
          <a:srgbClr val="2154AC"/>
        </a:buClr>
        <a:buFont typeface="Arial" panose="020B0604020202020204" pitchFamily="34" charset="0"/>
        <a:buChar char="■"/>
        <a:defRPr sz="2200" kern="1200">
          <a:solidFill>
            <a:schemeClr val="tx1"/>
          </a:solidFill>
          <a:latin typeface="Arial" panose="020B0604020202020204" pitchFamily="34" charset="0"/>
          <a:ea typeface="+mn-ea"/>
          <a:cs typeface="Arial" panose="020B0604020202020204" pitchFamily="34" charset="0"/>
        </a:defRPr>
      </a:lvl1pPr>
      <a:lvl2pPr marL="742950" indent="-28575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2pPr>
      <a:lvl3pPr marL="11430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3pPr>
      <a:lvl4pPr marL="16002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4pPr>
      <a:lvl5pPr marL="2057400" indent="-228600" algn="l" defTabSz="457200" rtl="0" eaLnBrk="1" latinLnBrk="0" hangingPunct="1">
        <a:spcBef>
          <a:spcPct val="20000"/>
        </a:spcBef>
        <a:buClr>
          <a:srgbClr val="2154AC"/>
        </a:buClr>
        <a:buFont typeface="Wingdings" panose="05000000000000000000" pitchFamily="2" charset="2"/>
        <a:buChar char="§"/>
        <a:defRPr sz="2200" kern="1200">
          <a:solidFill>
            <a:schemeClr val="tx1"/>
          </a:solidFill>
          <a:latin typeface="Arial" panose="020B0604020202020204" pitchFamily="34" charset="0"/>
          <a:ea typeface="+mn-ea"/>
          <a:cs typeface="Arial" panose="020B0604020202020204" pitchFamily="34" charset="0"/>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3.xml"/><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13.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8.jpeg"/></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0.xml"/><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notesSlide" Target="../notesSlides/notesSlide12.xml"/><Relationship Id="rId1" Type="http://schemas.openxmlformats.org/officeDocument/2006/relationships/slideLayout" Target="../slideLayouts/slideLayout13.xml"/><Relationship Id="rId4" Type="http://schemas.openxmlformats.org/officeDocument/2006/relationships/image" Target="../media/image2.png"/></Relationships>
</file>

<file path=ppt/slides/_rels/slide14.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notesSlide" Target="../notesSlides/notesSlide13.xml"/><Relationship Id="rId1" Type="http://schemas.openxmlformats.org/officeDocument/2006/relationships/slideLayout" Target="../slideLayouts/slideLayout13.xml"/><Relationship Id="rId6" Type="http://schemas.openxmlformats.org/officeDocument/2006/relationships/image" Target="../media/image16.png"/><Relationship Id="rId5" Type="http://schemas.openxmlformats.org/officeDocument/2006/relationships/image" Target="../media/image15.png"/><Relationship Id="rId4" Type="http://schemas.openxmlformats.org/officeDocument/2006/relationships/image" Target="../media/image14.png"/><Relationship Id="rId9" Type="http://schemas.openxmlformats.org/officeDocument/2006/relationships/image" Target="../media/image19.png"/></Relationships>
</file>

<file path=ppt/slides/_rels/slide15.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7.png"/><Relationship Id="rId7"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20.png"/><Relationship Id="rId9" Type="http://schemas.openxmlformats.org/officeDocument/2006/relationships/image" Target="../media/image19.png"/></Relationships>
</file>

<file path=ppt/slides/_rels/slide16.xml.rels><?xml version="1.0" encoding="UTF-8" standalone="yes"?>
<Relationships xmlns="http://schemas.openxmlformats.org/package/2006/relationships"><Relationship Id="rId8" Type="http://schemas.openxmlformats.org/officeDocument/2006/relationships/image" Target="../media/image16.png"/><Relationship Id="rId3" Type="http://schemas.openxmlformats.org/officeDocument/2006/relationships/image" Target="../media/image17.png"/><Relationship Id="rId7"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3.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20.png"/><Relationship Id="rId9" Type="http://schemas.openxmlformats.org/officeDocument/2006/relationships/image" Target="../media/image19.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12819" y="2627416"/>
            <a:ext cx="9221186" cy="1752600"/>
          </a:xfrm>
        </p:spPr>
        <p:txBody>
          <a:bodyPr/>
          <a:lstStyle/>
          <a:p>
            <a:pPr algn="l"/>
            <a:r>
              <a:rPr lang="en-GB" sz="6000" b="1" dirty="0">
                <a:solidFill>
                  <a:schemeClr val="bg1"/>
                </a:solidFill>
                <a:latin typeface="Arial" panose="020B0604020202020204" pitchFamily="34" charset="0"/>
                <a:cs typeface="Arial" panose="020B0604020202020204" pitchFamily="34" charset="0"/>
              </a:rPr>
              <a:t>Working in a Person Centred Way</a:t>
            </a:r>
          </a:p>
        </p:txBody>
      </p:sp>
      <p:sp>
        <p:nvSpPr>
          <p:cNvPr id="4"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prstClr val="white"/>
                </a:solidFill>
              </a:rPr>
              <a:t>Standard</a:t>
            </a:r>
            <a:endParaRPr lang="en-GB" sz="2400" dirty="0">
              <a:solidFill>
                <a:prstClr val="white"/>
              </a:solidFill>
            </a:endParaRPr>
          </a:p>
        </p:txBody>
      </p:sp>
      <p:sp>
        <p:nvSpPr>
          <p:cNvPr id="5" name="TextBox 4"/>
          <p:cNvSpPr txBox="1"/>
          <p:nvPr/>
        </p:nvSpPr>
        <p:spPr>
          <a:xfrm>
            <a:off x="6650171" y="3114767"/>
            <a:ext cx="3135085" cy="4708981"/>
          </a:xfrm>
          <a:prstGeom prst="rect">
            <a:avLst/>
          </a:prstGeom>
          <a:noFill/>
        </p:spPr>
        <p:txBody>
          <a:bodyPr wrap="square" rtlCol="0">
            <a:spAutoFit/>
          </a:bodyPr>
          <a:lstStyle/>
          <a:p>
            <a:r>
              <a:rPr lang="en-GB" sz="30000" dirty="0">
                <a:solidFill>
                  <a:prstClr val="white"/>
                </a:solidFill>
                <a:latin typeface="Arial" panose="020B0604020202020204" pitchFamily="34" charset="0"/>
                <a:cs typeface="Arial" panose="020B0604020202020204" pitchFamily="34" charset="0"/>
              </a:rPr>
              <a:t>5</a:t>
            </a:r>
          </a:p>
        </p:txBody>
      </p:sp>
    </p:spTree>
    <p:extLst>
      <p:ext uri="{BB962C8B-B14F-4D97-AF65-F5344CB8AC3E}">
        <p14:creationId xmlns:p14="http://schemas.microsoft.com/office/powerpoint/2010/main" val="41118509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outcomes</a:t>
            </a:r>
          </a:p>
        </p:txBody>
      </p:sp>
      <p:sp>
        <p:nvSpPr>
          <p:cNvPr id="3" name="Content Placeholder 2"/>
          <p:cNvSpPr>
            <a:spLocks noGrp="1"/>
          </p:cNvSpPr>
          <p:nvPr>
            <p:ph idx="1"/>
          </p:nvPr>
        </p:nvSpPr>
        <p:spPr>
          <a:xfrm>
            <a:off x="160324" y="1178173"/>
            <a:ext cx="8603667" cy="4616989"/>
          </a:xfrm>
        </p:spPr>
        <p:txBody>
          <a:bodyPr>
            <a:normAutofit/>
          </a:bodyPr>
          <a:lstStyle/>
          <a:p>
            <a:pPr marL="0" indent="0">
              <a:buNone/>
            </a:pPr>
            <a:r>
              <a:rPr lang="en-GB" dirty="0">
                <a:solidFill>
                  <a:srgbClr val="002060"/>
                </a:solidFill>
              </a:rPr>
              <a:t>5.1</a:t>
            </a:r>
            <a:r>
              <a:rPr lang="en-GB" dirty="0"/>
              <a:t> </a:t>
            </a:r>
            <a:r>
              <a:rPr lang="en-GB" dirty="0">
                <a:solidFill>
                  <a:srgbClr val="0066CC"/>
                </a:solidFill>
              </a:rPr>
              <a:t>Understand person centred values</a:t>
            </a:r>
          </a:p>
          <a:p>
            <a:pPr marL="0" indent="0">
              <a:buNone/>
            </a:pPr>
            <a:r>
              <a:rPr lang="en-GB" dirty="0">
                <a:solidFill>
                  <a:srgbClr val="002060"/>
                </a:solidFill>
              </a:rPr>
              <a:t>5.2</a:t>
            </a:r>
            <a:r>
              <a:rPr lang="en-GB" dirty="0"/>
              <a:t> </a:t>
            </a:r>
            <a:r>
              <a:rPr lang="en-GB" dirty="0">
                <a:solidFill>
                  <a:srgbClr val="0066CC"/>
                </a:solidFill>
              </a:rPr>
              <a:t>Understand working in a person centred way</a:t>
            </a:r>
          </a:p>
          <a:p>
            <a:pPr marL="0" indent="0">
              <a:buNone/>
            </a:pPr>
            <a:r>
              <a:rPr lang="en-GB" dirty="0">
                <a:solidFill>
                  <a:srgbClr val="002060"/>
                </a:solidFill>
              </a:rPr>
              <a:t>5.3</a:t>
            </a:r>
            <a:r>
              <a:rPr lang="en-GB" dirty="0">
                <a:solidFill>
                  <a:srgbClr val="0066CC"/>
                </a:solidFill>
              </a:rPr>
              <a:t> Demonstrate  awareness of the individual’s immediate environment and make changes to address factors that may be causing discomfort or distress</a:t>
            </a:r>
          </a:p>
          <a:p>
            <a:pPr marL="0" indent="0">
              <a:buNone/>
            </a:pPr>
            <a:r>
              <a:rPr lang="en-GB" dirty="0">
                <a:solidFill>
                  <a:srgbClr val="002060"/>
                </a:solidFill>
              </a:rPr>
              <a:t>5.4</a:t>
            </a:r>
            <a:r>
              <a:rPr lang="en-GB" dirty="0">
                <a:solidFill>
                  <a:srgbClr val="0066CC"/>
                </a:solidFill>
              </a:rPr>
              <a:t> Make others aware of any actions they may be undertaking that are causing discomfort or distress to individuals</a:t>
            </a:r>
          </a:p>
          <a:p>
            <a:pPr marL="0" indent="0">
              <a:buNone/>
            </a:pPr>
            <a:r>
              <a:rPr lang="en-GB" dirty="0">
                <a:solidFill>
                  <a:srgbClr val="002060"/>
                </a:solidFill>
              </a:rPr>
              <a:t>5.5</a:t>
            </a:r>
            <a:r>
              <a:rPr lang="en-GB" dirty="0">
                <a:solidFill>
                  <a:srgbClr val="0066CC"/>
                </a:solidFill>
              </a:rPr>
              <a:t> Support individuals to minimise pain or discomfort</a:t>
            </a:r>
          </a:p>
          <a:p>
            <a:pPr marL="0" indent="0">
              <a:buNone/>
            </a:pPr>
            <a:r>
              <a:rPr lang="en-GB" dirty="0">
                <a:solidFill>
                  <a:srgbClr val="002060"/>
                </a:solidFill>
              </a:rPr>
              <a:t>5.6</a:t>
            </a:r>
            <a:r>
              <a:rPr lang="en-GB" dirty="0">
                <a:solidFill>
                  <a:srgbClr val="0066CC"/>
                </a:solidFill>
              </a:rPr>
              <a:t> Support the individual to maintain their </a:t>
            </a:r>
            <a:br>
              <a:rPr lang="en-GB" dirty="0">
                <a:solidFill>
                  <a:srgbClr val="0066CC"/>
                </a:solidFill>
              </a:rPr>
            </a:br>
            <a:r>
              <a:rPr lang="en-GB" dirty="0">
                <a:solidFill>
                  <a:srgbClr val="0066CC"/>
                </a:solidFill>
              </a:rPr>
              <a:t>identity and self-esteem </a:t>
            </a:r>
          </a:p>
          <a:p>
            <a:pPr marL="0" indent="0">
              <a:buNone/>
            </a:pPr>
            <a:r>
              <a:rPr lang="en-GB" dirty="0">
                <a:solidFill>
                  <a:srgbClr val="002060"/>
                </a:solidFill>
              </a:rPr>
              <a:t>5.7</a:t>
            </a:r>
            <a:r>
              <a:rPr lang="en-GB" dirty="0">
                <a:solidFill>
                  <a:srgbClr val="0066CC"/>
                </a:solidFill>
              </a:rPr>
              <a:t> Support the individual using person </a:t>
            </a:r>
            <a:br>
              <a:rPr lang="en-GB" dirty="0">
                <a:solidFill>
                  <a:srgbClr val="0066CC"/>
                </a:solidFill>
              </a:rPr>
            </a:br>
            <a:r>
              <a:rPr lang="en-GB" dirty="0">
                <a:solidFill>
                  <a:srgbClr val="0066CC"/>
                </a:solidFill>
              </a:rPr>
              <a:t>centred values</a:t>
            </a:r>
          </a:p>
          <a:p>
            <a:pPr marL="0" indent="0">
              <a:buNone/>
            </a:pPr>
            <a:endParaRPr lang="en-GB" dirty="0"/>
          </a:p>
        </p:txBody>
      </p:sp>
      <p:sp>
        <p:nvSpPr>
          <p:cNvPr id="6" name="Title Placeholder 1"/>
          <p:cNvSpPr txBox="1">
            <a:spLocks/>
          </p:cNvSpPr>
          <p:nvPr/>
        </p:nvSpPr>
        <p:spPr>
          <a:xfrm>
            <a:off x="5183850" y="5766968"/>
            <a:ext cx="2185060" cy="552173"/>
          </a:xfrm>
          <a:prstGeom prst="rect">
            <a:avLst/>
          </a:prstGeom>
        </p:spPr>
        <p:txBody>
          <a:bodyPr vert="horz" lIns="91440" tIns="45720" rIns="91440" bIns="45720" rtlCol="0" anchor="t">
            <a:noAutofit/>
          </a:bodyPr>
          <a:lstStyle>
            <a:lvl1pPr algn="l" defTabSz="914400" rtl="0" eaLnBrk="1" latinLnBrk="0" hangingPunct="1">
              <a:spcBef>
                <a:spcPct val="0"/>
              </a:spcBef>
              <a:buNone/>
              <a:defRPr sz="4400" b="1" kern="1200">
                <a:solidFill>
                  <a:schemeClr val="bg1"/>
                </a:solidFill>
                <a:latin typeface="Arial" panose="020B0604020202020204" pitchFamily="34" charset="0"/>
                <a:ea typeface="+mj-ea"/>
                <a:cs typeface="Arial" panose="020B0604020202020204" pitchFamily="34" charset="0"/>
              </a:defRPr>
            </a:lvl1pPr>
          </a:lstStyle>
          <a:p>
            <a:r>
              <a:rPr lang="en-US" sz="2400" dirty="0">
                <a:solidFill>
                  <a:srgbClr val="002060"/>
                </a:solidFill>
              </a:rPr>
              <a:t>Standard</a:t>
            </a:r>
            <a:endParaRPr lang="en-GB" sz="2400" dirty="0">
              <a:solidFill>
                <a:srgbClr val="002060"/>
              </a:solidFill>
            </a:endParaRPr>
          </a:p>
        </p:txBody>
      </p:sp>
      <p:sp>
        <p:nvSpPr>
          <p:cNvPr id="7" name="TextBox 6"/>
          <p:cNvSpPr txBox="1"/>
          <p:nvPr/>
        </p:nvSpPr>
        <p:spPr>
          <a:xfrm>
            <a:off x="6650171" y="3114767"/>
            <a:ext cx="3135085" cy="4708981"/>
          </a:xfrm>
          <a:prstGeom prst="rect">
            <a:avLst/>
          </a:prstGeom>
          <a:noFill/>
        </p:spPr>
        <p:txBody>
          <a:bodyPr wrap="square" rtlCol="0">
            <a:spAutoFit/>
          </a:bodyPr>
          <a:lstStyle/>
          <a:p>
            <a:r>
              <a:rPr lang="en-GB" sz="30000" dirty="0">
                <a:solidFill>
                  <a:srgbClr val="002060"/>
                </a:solidFill>
                <a:latin typeface="Arial" panose="020B0604020202020204" pitchFamily="34" charset="0"/>
                <a:cs typeface="Arial" panose="020B0604020202020204" pitchFamily="34" charset="0"/>
              </a:rPr>
              <a:t>5</a:t>
            </a:r>
          </a:p>
        </p:txBody>
      </p:sp>
    </p:spTree>
    <p:extLst>
      <p:ext uri="{BB962C8B-B14F-4D97-AF65-F5344CB8AC3E}">
        <p14:creationId xmlns:p14="http://schemas.microsoft.com/office/powerpoint/2010/main" val="432265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500"/>
                                        <p:tgtEl>
                                          <p:spTgt spid="3">
                                            <p:txEl>
                                              <p:pRg st="2" end="2"/>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3" end="3"/>
                                            </p:txEl>
                                          </p:spTgt>
                                        </p:tgtEl>
                                        <p:attrNameLst>
                                          <p:attrName>style.visibility</p:attrName>
                                        </p:attrNameLst>
                                      </p:cBhvr>
                                      <p:to>
                                        <p:strVal val="visible"/>
                                      </p:to>
                                    </p:set>
                                    <p:animEffect transition="in" filter="fade">
                                      <p:cBhvr>
                                        <p:cTn id="16" dur="500"/>
                                        <p:tgtEl>
                                          <p:spTgt spid="3">
                                            <p:txEl>
                                              <p:pRg st="3" end="3"/>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Effect transition="in" filter="fade">
                                      <p:cBhvr>
                                        <p:cTn id="19" dur="500"/>
                                        <p:tgtEl>
                                          <p:spTgt spid="3">
                                            <p:txEl>
                                              <p:pRg st="4" end="4"/>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fade">
                                      <p:cBhvr>
                                        <p:cTn id="22" dur="500"/>
                                        <p:tgtEl>
                                          <p:spTgt spid="3">
                                            <p:txEl>
                                              <p:pRg st="5" end="5"/>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Effect transition="in" filter="fade">
                                      <p:cBhvr>
                                        <p:cTn id="25"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87202"/>
            <a:ext cx="8888675" cy="920234"/>
          </a:xfrm>
        </p:spPr>
        <p:txBody>
          <a:bodyPr>
            <a:normAutofit/>
          </a:bodyPr>
          <a:lstStyle/>
          <a:p>
            <a:r>
              <a:rPr lang="en-GB" sz="2800" dirty="0"/>
              <a:t>Values in Health and Social  Care </a:t>
            </a:r>
          </a:p>
        </p:txBody>
      </p:sp>
      <p:sp>
        <p:nvSpPr>
          <p:cNvPr id="3" name="Content Placeholder 2"/>
          <p:cNvSpPr>
            <a:spLocks noGrp="1"/>
          </p:cNvSpPr>
          <p:nvPr>
            <p:ph idx="1"/>
          </p:nvPr>
        </p:nvSpPr>
        <p:spPr>
          <a:xfrm>
            <a:off x="172200" y="1341043"/>
            <a:ext cx="4822256" cy="1255161"/>
          </a:xfrm>
        </p:spPr>
        <p:txBody>
          <a:bodyPr>
            <a:normAutofit/>
          </a:bodyPr>
          <a:lstStyle/>
          <a:p>
            <a:pPr marL="0" indent="0">
              <a:buNone/>
            </a:pPr>
            <a:r>
              <a:rPr lang="en-GB" dirty="0"/>
              <a:t>Values are beliefs and ideas about how people should behave.</a:t>
            </a:r>
          </a:p>
          <a:p>
            <a:endParaRPr lang="en-GB" dirty="0"/>
          </a:p>
        </p:txBody>
      </p:sp>
      <p:grpSp>
        <p:nvGrpSpPr>
          <p:cNvPr id="33" name="Group 32"/>
          <p:cNvGrpSpPr/>
          <p:nvPr/>
        </p:nvGrpSpPr>
        <p:grpSpPr>
          <a:xfrm>
            <a:off x="182264" y="2347060"/>
            <a:ext cx="4819091" cy="2422953"/>
            <a:chOff x="194945" y="5019218"/>
            <a:chExt cx="4819091" cy="2422953"/>
          </a:xfrm>
        </p:grpSpPr>
        <p:sp>
          <p:nvSpPr>
            <p:cNvPr id="34" name="Rectangle 33"/>
            <p:cNvSpPr/>
            <p:nvPr/>
          </p:nvSpPr>
          <p:spPr>
            <a:xfrm>
              <a:off x="252354" y="5237414"/>
              <a:ext cx="4754782" cy="2204757"/>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35" name="Picture 34"/>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4945" y="5019218"/>
              <a:ext cx="957771" cy="498289"/>
            </a:xfrm>
            <a:prstGeom prst="rect">
              <a:avLst/>
            </a:prstGeom>
          </p:spPr>
        </p:pic>
        <p:sp>
          <p:nvSpPr>
            <p:cNvPr id="36" name="TextBox 35"/>
            <p:cNvSpPr txBox="1"/>
            <p:nvPr/>
          </p:nvSpPr>
          <p:spPr>
            <a:xfrm>
              <a:off x="357066" y="5515568"/>
              <a:ext cx="4656970" cy="1785104"/>
            </a:xfrm>
            <a:prstGeom prst="rect">
              <a:avLst/>
            </a:prstGeom>
            <a:noFill/>
          </p:spPr>
          <p:txBody>
            <a:bodyPr wrap="square" rtlCol="0">
              <a:spAutoFit/>
            </a:bodyPr>
            <a:lstStyle/>
            <a:p>
              <a:r>
                <a:rPr lang="en-GB" sz="2000" b="1" dirty="0">
                  <a:solidFill>
                    <a:srgbClr val="0066CC"/>
                  </a:solidFill>
                  <a:latin typeface="Arial" panose="020B0604020202020204" pitchFamily="34" charset="0"/>
                  <a:cs typeface="Arial" panose="020B0604020202020204" pitchFamily="34" charset="0"/>
                </a:rPr>
                <a:t>Values</a:t>
              </a:r>
            </a:p>
            <a:p>
              <a:r>
                <a:rPr lang="en-GB" dirty="0">
                  <a:latin typeface="Arial" panose="020B0604020202020204" pitchFamily="34" charset="0"/>
                  <a:cs typeface="Arial" panose="020B0604020202020204" pitchFamily="34" charset="0"/>
                </a:rPr>
                <a:t>Values are central to work in health and social care. They are principles that guide workers to understand right from wrong and are about what is important when caring and supporting individuals.</a:t>
              </a:r>
            </a:p>
          </p:txBody>
        </p:sp>
      </p:grpSp>
      <p:pic>
        <p:nvPicPr>
          <p:cNvPr id="5" name="Picture 4"/>
          <p:cNvPicPr>
            <a:picLocks noChangeAspect="1"/>
          </p:cNvPicPr>
          <p:nvPr/>
        </p:nvPicPr>
        <p:blipFill rotWithShape="1">
          <a:blip r:embed="rId4">
            <a:extLst>
              <a:ext uri="{28A0092B-C50C-407E-A947-70E740481C1C}">
                <a14:useLocalDpi xmlns:a14="http://schemas.microsoft.com/office/drawing/2010/main" val="0"/>
              </a:ext>
            </a:extLst>
          </a:blip>
          <a:srcRect l="34430" t="8522" r="4496" b="9438"/>
          <a:stretch/>
        </p:blipFill>
        <p:spPr>
          <a:xfrm>
            <a:off x="5177642" y="1346265"/>
            <a:ext cx="3689448" cy="5028334"/>
          </a:xfrm>
          <a:prstGeom prst="rect">
            <a:avLst/>
          </a:prstGeom>
        </p:spPr>
      </p:pic>
    </p:spTree>
    <p:extLst>
      <p:ext uri="{BB962C8B-B14F-4D97-AF65-F5344CB8AC3E}">
        <p14:creationId xmlns:p14="http://schemas.microsoft.com/office/powerpoint/2010/main" val="123382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3"/>
                                        </p:tgtEl>
                                        <p:attrNameLst>
                                          <p:attrName>style.visibility</p:attrName>
                                        </p:attrNameLst>
                                      </p:cBhvr>
                                      <p:to>
                                        <p:strVal val="visible"/>
                                      </p:to>
                                    </p:set>
                                    <p:animEffect transition="in" filter="fade">
                                      <p:cBhvr>
                                        <p:cTn id="11" dur="500"/>
                                        <p:tgtEl>
                                          <p:spTgt spid="3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 name="Rectangle 39"/>
          <p:cNvSpPr/>
          <p:nvPr/>
        </p:nvSpPr>
        <p:spPr>
          <a:xfrm>
            <a:off x="255324" y="3086089"/>
            <a:ext cx="3219595" cy="347146"/>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1" name="Rectangle 40"/>
          <p:cNvSpPr/>
          <p:nvPr/>
        </p:nvSpPr>
        <p:spPr>
          <a:xfrm>
            <a:off x="234882" y="3434561"/>
            <a:ext cx="3240037" cy="100652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55324" y="87202"/>
            <a:ext cx="8888675" cy="920234"/>
          </a:xfrm>
        </p:spPr>
        <p:txBody>
          <a:bodyPr>
            <a:normAutofit/>
          </a:bodyPr>
          <a:lstStyle/>
          <a:p>
            <a:r>
              <a:rPr lang="en-GB" sz="2800" dirty="0"/>
              <a:t>Values in Health and Social Care</a:t>
            </a:r>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12" name="Rectangle 11"/>
          <p:cNvSpPr/>
          <p:nvPr/>
        </p:nvSpPr>
        <p:spPr>
          <a:xfrm>
            <a:off x="5666116" y="3084047"/>
            <a:ext cx="3219595" cy="347146"/>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3" name="Rectangle 12"/>
          <p:cNvSpPr/>
          <p:nvPr/>
        </p:nvSpPr>
        <p:spPr>
          <a:xfrm>
            <a:off x="5654300" y="3432519"/>
            <a:ext cx="3224147" cy="1006527"/>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4" name="Rectangle 13"/>
          <p:cNvSpPr/>
          <p:nvPr/>
        </p:nvSpPr>
        <p:spPr>
          <a:xfrm>
            <a:off x="229368" y="1263664"/>
            <a:ext cx="4191945" cy="347146"/>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5" name="Rectangle 14"/>
          <p:cNvSpPr/>
          <p:nvPr/>
        </p:nvSpPr>
        <p:spPr>
          <a:xfrm>
            <a:off x="254758" y="1608888"/>
            <a:ext cx="4162863" cy="121743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6" name="Rectangle 15"/>
          <p:cNvSpPr/>
          <p:nvPr/>
        </p:nvSpPr>
        <p:spPr>
          <a:xfrm>
            <a:off x="229368" y="4717556"/>
            <a:ext cx="4191945" cy="347146"/>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17" name="Rectangle 16"/>
          <p:cNvSpPr/>
          <p:nvPr/>
        </p:nvSpPr>
        <p:spPr>
          <a:xfrm>
            <a:off x="251487" y="5054154"/>
            <a:ext cx="4166134" cy="118039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20" name="TextBox 19"/>
          <p:cNvSpPr txBox="1"/>
          <p:nvPr/>
        </p:nvSpPr>
        <p:spPr>
          <a:xfrm>
            <a:off x="244543" y="1229488"/>
            <a:ext cx="2495408" cy="415498"/>
          </a:xfrm>
          <a:prstGeom prst="rect">
            <a:avLst/>
          </a:prstGeom>
          <a:noFill/>
        </p:spPr>
        <p:txBody>
          <a:bodyPr wrap="square" rtlCol="0">
            <a:spAutoFit/>
          </a:bodyPr>
          <a:lstStyle/>
          <a:p>
            <a:r>
              <a:rPr lang="en-GB" sz="2100" b="1" dirty="0">
                <a:solidFill>
                  <a:srgbClr val="002060"/>
                </a:solidFill>
                <a:latin typeface="Arial" panose="020B0604020202020204" pitchFamily="34" charset="0"/>
                <a:cs typeface="Arial" panose="020B0604020202020204" pitchFamily="34" charset="0"/>
              </a:rPr>
              <a:t>Care</a:t>
            </a:r>
          </a:p>
        </p:txBody>
      </p:sp>
      <p:sp>
        <p:nvSpPr>
          <p:cNvPr id="22" name="TextBox 21"/>
          <p:cNvSpPr txBox="1"/>
          <p:nvPr/>
        </p:nvSpPr>
        <p:spPr>
          <a:xfrm>
            <a:off x="251487" y="4649204"/>
            <a:ext cx="2495408" cy="415498"/>
          </a:xfrm>
          <a:prstGeom prst="rect">
            <a:avLst/>
          </a:prstGeom>
          <a:noFill/>
        </p:spPr>
        <p:txBody>
          <a:bodyPr wrap="square" rtlCol="0">
            <a:spAutoFit/>
          </a:bodyPr>
          <a:lstStyle/>
          <a:p>
            <a:r>
              <a:rPr lang="en-GB" sz="2100" b="1" dirty="0">
                <a:solidFill>
                  <a:srgbClr val="002060"/>
                </a:solidFill>
                <a:latin typeface="Arial" panose="020B0604020202020204" pitchFamily="34" charset="0"/>
                <a:cs typeface="Arial" panose="020B0604020202020204" pitchFamily="34" charset="0"/>
              </a:rPr>
              <a:t>Competence</a:t>
            </a:r>
          </a:p>
        </p:txBody>
      </p:sp>
      <p:sp>
        <p:nvSpPr>
          <p:cNvPr id="24" name="TextBox 23"/>
          <p:cNvSpPr txBox="1"/>
          <p:nvPr/>
        </p:nvSpPr>
        <p:spPr>
          <a:xfrm>
            <a:off x="5654300" y="3017716"/>
            <a:ext cx="2495408" cy="415498"/>
          </a:xfrm>
          <a:prstGeom prst="rect">
            <a:avLst/>
          </a:prstGeom>
          <a:noFill/>
        </p:spPr>
        <p:txBody>
          <a:bodyPr wrap="square" rtlCol="0">
            <a:spAutoFit/>
          </a:bodyPr>
          <a:lstStyle/>
          <a:p>
            <a:r>
              <a:rPr lang="en-GB" sz="2100" b="1" dirty="0">
                <a:solidFill>
                  <a:srgbClr val="002060"/>
                </a:solidFill>
                <a:latin typeface="Arial" panose="020B0604020202020204" pitchFamily="34" charset="0"/>
                <a:cs typeface="Arial" panose="020B0604020202020204" pitchFamily="34" charset="0"/>
              </a:rPr>
              <a:t>Courage</a:t>
            </a:r>
          </a:p>
        </p:txBody>
      </p:sp>
      <p:sp>
        <p:nvSpPr>
          <p:cNvPr id="27" name="TextBox 26"/>
          <p:cNvSpPr txBox="1"/>
          <p:nvPr/>
        </p:nvSpPr>
        <p:spPr>
          <a:xfrm>
            <a:off x="255324" y="1697413"/>
            <a:ext cx="4162297"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Having someone’s best interests at heart and doing what you can to maintain or improve their wellbeing</a:t>
            </a:r>
          </a:p>
        </p:txBody>
      </p:sp>
      <p:sp>
        <p:nvSpPr>
          <p:cNvPr id="28" name="TextBox 27"/>
          <p:cNvSpPr txBox="1"/>
          <p:nvPr/>
        </p:nvSpPr>
        <p:spPr>
          <a:xfrm>
            <a:off x="294138" y="5170810"/>
            <a:ext cx="4004730"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To understand what someone needs and have the knowledge and skills to provide it</a:t>
            </a:r>
          </a:p>
        </p:txBody>
      </p:sp>
      <p:sp>
        <p:nvSpPr>
          <p:cNvPr id="32" name="TextBox 31"/>
          <p:cNvSpPr txBox="1"/>
          <p:nvPr/>
        </p:nvSpPr>
        <p:spPr>
          <a:xfrm>
            <a:off x="5687295" y="3480091"/>
            <a:ext cx="3285235"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Not to have fear to try out new things or to say if you are concerned about anything</a:t>
            </a:r>
          </a:p>
        </p:txBody>
      </p:sp>
      <p:pic>
        <p:nvPicPr>
          <p:cNvPr id="25" name="Picture 2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575478" y="3225465"/>
            <a:ext cx="2040669" cy="1061673"/>
          </a:xfrm>
          <a:prstGeom prst="rect">
            <a:avLst/>
          </a:prstGeom>
        </p:spPr>
      </p:pic>
      <p:sp>
        <p:nvSpPr>
          <p:cNvPr id="30" name="TextBox 29"/>
          <p:cNvSpPr txBox="1"/>
          <p:nvPr/>
        </p:nvSpPr>
        <p:spPr>
          <a:xfrm>
            <a:off x="234882" y="3028163"/>
            <a:ext cx="2882714" cy="415498"/>
          </a:xfrm>
          <a:prstGeom prst="rect">
            <a:avLst/>
          </a:prstGeom>
          <a:noFill/>
        </p:spPr>
        <p:txBody>
          <a:bodyPr wrap="square" rtlCol="0">
            <a:spAutoFit/>
          </a:bodyPr>
          <a:lstStyle/>
          <a:p>
            <a:r>
              <a:rPr lang="en-GB" sz="2100" b="1" dirty="0">
                <a:solidFill>
                  <a:srgbClr val="002060"/>
                </a:solidFill>
                <a:latin typeface="Arial" panose="020B0604020202020204" pitchFamily="34" charset="0"/>
                <a:cs typeface="Arial" panose="020B0604020202020204" pitchFamily="34" charset="0"/>
              </a:rPr>
              <a:t>Compassion</a:t>
            </a:r>
          </a:p>
        </p:txBody>
      </p:sp>
      <p:sp>
        <p:nvSpPr>
          <p:cNvPr id="31" name="TextBox 30"/>
          <p:cNvSpPr txBox="1"/>
          <p:nvPr/>
        </p:nvSpPr>
        <p:spPr>
          <a:xfrm>
            <a:off x="243449" y="3464284"/>
            <a:ext cx="3219595"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Being able to feel for someone, to understand them and their situation</a:t>
            </a:r>
          </a:p>
        </p:txBody>
      </p:sp>
      <p:sp>
        <p:nvSpPr>
          <p:cNvPr id="43" name="Rectangle 42"/>
          <p:cNvSpPr/>
          <p:nvPr/>
        </p:nvSpPr>
        <p:spPr>
          <a:xfrm>
            <a:off x="4712820" y="4717556"/>
            <a:ext cx="4176821" cy="347146"/>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4" name="Rectangle 43"/>
          <p:cNvSpPr/>
          <p:nvPr/>
        </p:nvSpPr>
        <p:spPr>
          <a:xfrm>
            <a:off x="4731253" y="5054154"/>
            <a:ext cx="4158389" cy="118039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5" name="TextBox 44"/>
          <p:cNvSpPr txBox="1"/>
          <p:nvPr/>
        </p:nvSpPr>
        <p:spPr>
          <a:xfrm>
            <a:off x="4712820" y="4656483"/>
            <a:ext cx="2882714" cy="415498"/>
          </a:xfrm>
          <a:prstGeom prst="rect">
            <a:avLst/>
          </a:prstGeom>
          <a:noFill/>
        </p:spPr>
        <p:txBody>
          <a:bodyPr wrap="square" rtlCol="0">
            <a:spAutoFit/>
          </a:bodyPr>
          <a:lstStyle/>
          <a:p>
            <a:r>
              <a:rPr lang="en-GB" sz="2100" b="1" dirty="0">
                <a:solidFill>
                  <a:srgbClr val="002060"/>
                </a:solidFill>
                <a:latin typeface="Arial" panose="020B0604020202020204" pitchFamily="34" charset="0"/>
                <a:cs typeface="Arial" panose="020B0604020202020204" pitchFamily="34" charset="0"/>
              </a:rPr>
              <a:t>Communication</a:t>
            </a:r>
          </a:p>
        </p:txBody>
      </p:sp>
      <p:sp>
        <p:nvSpPr>
          <p:cNvPr id="46" name="TextBox 45"/>
          <p:cNvSpPr txBox="1"/>
          <p:nvPr/>
        </p:nvSpPr>
        <p:spPr>
          <a:xfrm>
            <a:off x="4845133" y="5159702"/>
            <a:ext cx="3984574"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To listen carefully but also be able to speak and act in a way that the person can understand</a:t>
            </a:r>
          </a:p>
        </p:txBody>
      </p:sp>
      <p:sp>
        <p:nvSpPr>
          <p:cNvPr id="47" name="Rectangle 46"/>
          <p:cNvSpPr/>
          <p:nvPr/>
        </p:nvSpPr>
        <p:spPr>
          <a:xfrm>
            <a:off x="4704195" y="1271271"/>
            <a:ext cx="4176821" cy="347146"/>
          </a:xfrm>
          <a:prstGeom prst="rect">
            <a:avLst/>
          </a:prstGeom>
          <a:gradFill flip="none" rotWithShape="1">
            <a:gsLst>
              <a:gs pos="1000">
                <a:schemeClr val="bg1"/>
              </a:gs>
              <a:gs pos="67000">
                <a:srgbClr val="0070C0"/>
              </a:gs>
            </a:gsLst>
            <a:lin ang="0" scaled="1"/>
            <a:tileRect/>
          </a:gra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8" name="Rectangle 47"/>
          <p:cNvSpPr/>
          <p:nvPr/>
        </p:nvSpPr>
        <p:spPr>
          <a:xfrm>
            <a:off x="4714504" y="1608513"/>
            <a:ext cx="4163680" cy="1217814"/>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sp>
        <p:nvSpPr>
          <p:cNvPr id="49" name="TextBox 48"/>
          <p:cNvSpPr txBox="1"/>
          <p:nvPr/>
        </p:nvSpPr>
        <p:spPr>
          <a:xfrm>
            <a:off x="4712821" y="1200667"/>
            <a:ext cx="2495408" cy="415498"/>
          </a:xfrm>
          <a:prstGeom prst="rect">
            <a:avLst/>
          </a:prstGeom>
          <a:noFill/>
        </p:spPr>
        <p:txBody>
          <a:bodyPr wrap="square" rtlCol="0">
            <a:spAutoFit/>
          </a:bodyPr>
          <a:lstStyle/>
          <a:p>
            <a:r>
              <a:rPr lang="en-GB" sz="2100" b="1" dirty="0">
                <a:solidFill>
                  <a:srgbClr val="002060"/>
                </a:solidFill>
                <a:latin typeface="Arial" panose="020B0604020202020204" pitchFamily="34" charset="0"/>
                <a:cs typeface="Arial" panose="020B0604020202020204" pitchFamily="34" charset="0"/>
              </a:rPr>
              <a:t>Commitment</a:t>
            </a:r>
          </a:p>
        </p:txBody>
      </p:sp>
      <p:sp>
        <p:nvSpPr>
          <p:cNvPr id="50" name="TextBox 49"/>
          <p:cNvSpPr txBox="1"/>
          <p:nvPr/>
        </p:nvSpPr>
        <p:spPr>
          <a:xfrm>
            <a:off x="4731253" y="1691638"/>
            <a:ext cx="4110328" cy="923330"/>
          </a:xfrm>
          <a:prstGeom prst="rect">
            <a:avLst/>
          </a:prstGeom>
          <a:noFill/>
        </p:spPr>
        <p:txBody>
          <a:bodyPr wrap="square" rtlCol="0">
            <a:spAutoFit/>
          </a:bodyPr>
          <a:lstStyle/>
          <a:p>
            <a:r>
              <a:rPr lang="en-GB" dirty="0">
                <a:solidFill>
                  <a:schemeClr val="bg1"/>
                </a:solidFill>
                <a:latin typeface="Arial" panose="020B0604020202020204" pitchFamily="34" charset="0"/>
                <a:cs typeface="Arial" panose="020B0604020202020204" pitchFamily="34" charset="0"/>
              </a:rPr>
              <a:t>Dedication to providing care and support but also understanding the responsibility you have as a worker</a:t>
            </a:r>
          </a:p>
        </p:txBody>
      </p:sp>
    </p:spTree>
    <p:extLst>
      <p:ext uri="{BB962C8B-B14F-4D97-AF65-F5344CB8AC3E}">
        <p14:creationId xmlns:p14="http://schemas.microsoft.com/office/powerpoint/2010/main" val="191180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6" presetClass="entr" presetSubtype="21" fill="hold" nodeType="afterEffect">
                                  <p:stCondLst>
                                    <p:cond delay="0"/>
                                  </p:stCondLst>
                                  <p:childTnLst>
                                    <p:set>
                                      <p:cBhvr>
                                        <p:cTn id="6" dur="1" fill="hold">
                                          <p:stCondLst>
                                            <p:cond delay="0"/>
                                          </p:stCondLst>
                                        </p:cTn>
                                        <p:tgtEl>
                                          <p:spTgt spid="25"/>
                                        </p:tgtEl>
                                        <p:attrNameLst>
                                          <p:attrName>style.visibility</p:attrName>
                                        </p:attrNameLst>
                                      </p:cBhvr>
                                      <p:to>
                                        <p:strVal val="visible"/>
                                      </p:to>
                                    </p:set>
                                    <p:animEffect transition="in" filter="barn(inVertical)">
                                      <p:cBhvr>
                                        <p:cTn id="7" dur="500"/>
                                        <p:tgtEl>
                                          <p:spTgt spid="2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15"/>
                                        </p:tgtEl>
                                        <p:attrNameLst>
                                          <p:attrName>style.visibility</p:attrName>
                                        </p:attrNameLst>
                                      </p:cBhvr>
                                      <p:to>
                                        <p:strVal val="visible"/>
                                      </p:to>
                                    </p:set>
                                    <p:animEffect transition="in" filter="fade">
                                      <p:cBhvr>
                                        <p:cTn id="15" dur="500"/>
                                        <p:tgtEl>
                                          <p:spTgt spid="15"/>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20"/>
                                        </p:tgtEl>
                                        <p:attrNameLst>
                                          <p:attrName>style.visibility</p:attrName>
                                        </p:attrNameLst>
                                      </p:cBhvr>
                                      <p:to>
                                        <p:strVal val="visible"/>
                                      </p:to>
                                    </p:set>
                                    <p:animEffect transition="in" filter="fade">
                                      <p:cBhvr>
                                        <p:cTn id="18" dur="500"/>
                                        <p:tgtEl>
                                          <p:spTgt spid="20"/>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27"/>
                                        </p:tgtEl>
                                        <p:attrNameLst>
                                          <p:attrName>style.visibility</p:attrName>
                                        </p:attrNameLst>
                                      </p:cBhvr>
                                      <p:to>
                                        <p:strVal val="visible"/>
                                      </p:to>
                                    </p:set>
                                    <p:animEffect transition="in" filter="fade">
                                      <p:cBhvr>
                                        <p:cTn id="21" dur="500"/>
                                        <p:tgtEl>
                                          <p:spTgt spid="27"/>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47"/>
                                        </p:tgtEl>
                                        <p:attrNameLst>
                                          <p:attrName>style.visibility</p:attrName>
                                        </p:attrNameLst>
                                      </p:cBhvr>
                                      <p:to>
                                        <p:strVal val="visible"/>
                                      </p:to>
                                    </p:set>
                                    <p:animEffect transition="in" filter="fade">
                                      <p:cBhvr>
                                        <p:cTn id="26" dur="500"/>
                                        <p:tgtEl>
                                          <p:spTgt spid="47"/>
                                        </p:tgtEl>
                                      </p:cBhvr>
                                    </p:animEffect>
                                  </p:childTnLst>
                                </p:cTn>
                              </p:par>
                              <p:par>
                                <p:cTn id="27" presetID="10" presetClass="entr" presetSubtype="0" fill="hold" grpId="0" nodeType="withEffect">
                                  <p:stCondLst>
                                    <p:cond delay="0"/>
                                  </p:stCondLst>
                                  <p:childTnLst>
                                    <p:set>
                                      <p:cBhvr>
                                        <p:cTn id="28" dur="1" fill="hold">
                                          <p:stCondLst>
                                            <p:cond delay="0"/>
                                          </p:stCondLst>
                                        </p:cTn>
                                        <p:tgtEl>
                                          <p:spTgt spid="48"/>
                                        </p:tgtEl>
                                        <p:attrNameLst>
                                          <p:attrName>style.visibility</p:attrName>
                                        </p:attrNameLst>
                                      </p:cBhvr>
                                      <p:to>
                                        <p:strVal val="visible"/>
                                      </p:to>
                                    </p:set>
                                    <p:animEffect transition="in" filter="fade">
                                      <p:cBhvr>
                                        <p:cTn id="29" dur="500"/>
                                        <p:tgtEl>
                                          <p:spTgt spid="48"/>
                                        </p:tgtEl>
                                      </p:cBhvr>
                                    </p:animEffect>
                                  </p:childTnLst>
                                </p:cTn>
                              </p:par>
                              <p:par>
                                <p:cTn id="30" presetID="10" presetClass="entr" presetSubtype="0" fill="hold" grpId="0" nodeType="withEffect">
                                  <p:stCondLst>
                                    <p:cond delay="0"/>
                                  </p:stCondLst>
                                  <p:childTnLst>
                                    <p:set>
                                      <p:cBhvr>
                                        <p:cTn id="31" dur="1" fill="hold">
                                          <p:stCondLst>
                                            <p:cond delay="0"/>
                                          </p:stCondLst>
                                        </p:cTn>
                                        <p:tgtEl>
                                          <p:spTgt spid="49"/>
                                        </p:tgtEl>
                                        <p:attrNameLst>
                                          <p:attrName>style.visibility</p:attrName>
                                        </p:attrNameLst>
                                      </p:cBhvr>
                                      <p:to>
                                        <p:strVal val="visible"/>
                                      </p:to>
                                    </p:set>
                                    <p:animEffect transition="in" filter="fade">
                                      <p:cBhvr>
                                        <p:cTn id="32" dur="500"/>
                                        <p:tgtEl>
                                          <p:spTgt spid="49"/>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50"/>
                                        </p:tgtEl>
                                        <p:attrNameLst>
                                          <p:attrName>style.visibility</p:attrName>
                                        </p:attrNameLst>
                                      </p:cBhvr>
                                      <p:to>
                                        <p:strVal val="visible"/>
                                      </p:to>
                                    </p:set>
                                    <p:animEffect transition="in" filter="fade">
                                      <p:cBhvr>
                                        <p:cTn id="35" dur="500"/>
                                        <p:tgtEl>
                                          <p:spTgt spid="50"/>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grpId="0" nodeType="clickEffect">
                                  <p:stCondLst>
                                    <p:cond delay="0"/>
                                  </p:stCondLst>
                                  <p:childTnLst>
                                    <p:set>
                                      <p:cBhvr>
                                        <p:cTn id="39" dur="1" fill="hold">
                                          <p:stCondLst>
                                            <p:cond delay="0"/>
                                          </p:stCondLst>
                                        </p:cTn>
                                        <p:tgtEl>
                                          <p:spTgt spid="12"/>
                                        </p:tgtEl>
                                        <p:attrNameLst>
                                          <p:attrName>style.visibility</p:attrName>
                                        </p:attrNameLst>
                                      </p:cBhvr>
                                      <p:to>
                                        <p:strVal val="visible"/>
                                      </p:to>
                                    </p:set>
                                    <p:animEffect transition="in" filter="fade">
                                      <p:cBhvr>
                                        <p:cTn id="40" dur="500"/>
                                        <p:tgtEl>
                                          <p:spTgt spid="12"/>
                                        </p:tgtEl>
                                      </p:cBhvr>
                                    </p:animEffect>
                                  </p:childTnLst>
                                </p:cTn>
                              </p:par>
                              <p:par>
                                <p:cTn id="41" presetID="10" presetClass="entr" presetSubtype="0" fill="hold" grpId="0" nodeType="with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par>
                                <p:cTn id="44" presetID="10" presetClass="entr" presetSubtype="0" fill="hold" grpId="0" nodeType="withEffect">
                                  <p:stCondLst>
                                    <p:cond delay="0"/>
                                  </p:stCondLst>
                                  <p:childTnLst>
                                    <p:set>
                                      <p:cBhvr>
                                        <p:cTn id="45" dur="1" fill="hold">
                                          <p:stCondLst>
                                            <p:cond delay="0"/>
                                          </p:stCondLst>
                                        </p:cTn>
                                        <p:tgtEl>
                                          <p:spTgt spid="24"/>
                                        </p:tgtEl>
                                        <p:attrNameLst>
                                          <p:attrName>style.visibility</p:attrName>
                                        </p:attrNameLst>
                                      </p:cBhvr>
                                      <p:to>
                                        <p:strVal val="visible"/>
                                      </p:to>
                                    </p:set>
                                    <p:animEffect transition="in" filter="fade">
                                      <p:cBhvr>
                                        <p:cTn id="46" dur="500"/>
                                        <p:tgtEl>
                                          <p:spTgt spid="24"/>
                                        </p:tgtEl>
                                      </p:cBhvr>
                                    </p:animEffect>
                                  </p:childTnLst>
                                </p:cTn>
                              </p:par>
                              <p:par>
                                <p:cTn id="47" presetID="10" presetClass="entr" presetSubtype="0" fill="hold" grpId="0" nodeType="withEffect">
                                  <p:stCondLst>
                                    <p:cond delay="0"/>
                                  </p:stCondLst>
                                  <p:childTnLst>
                                    <p:set>
                                      <p:cBhvr>
                                        <p:cTn id="48" dur="1" fill="hold">
                                          <p:stCondLst>
                                            <p:cond delay="0"/>
                                          </p:stCondLst>
                                        </p:cTn>
                                        <p:tgtEl>
                                          <p:spTgt spid="32"/>
                                        </p:tgtEl>
                                        <p:attrNameLst>
                                          <p:attrName>style.visibility</p:attrName>
                                        </p:attrNameLst>
                                      </p:cBhvr>
                                      <p:to>
                                        <p:strVal val="visible"/>
                                      </p:to>
                                    </p:set>
                                    <p:animEffect transition="in" filter="fade">
                                      <p:cBhvr>
                                        <p:cTn id="49" dur="500"/>
                                        <p:tgtEl>
                                          <p:spTgt spid="32"/>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grpId="0" nodeType="clickEffect">
                                  <p:stCondLst>
                                    <p:cond delay="0"/>
                                  </p:stCondLst>
                                  <p:childTnLst>
                                    <p:set>
                                      <p:cBhvr>
                                        <p:cTn id="53" dur="1" fill="hold">
                                          <p:stCondLst>
                                            <p:cond delay="0"/>
                                          </p:stCondLst>
                                        </p:cTn>
                                        <p:tgtEl>
                                          <p:spTgt spid="43"/>
                                        </p:tgtEl>
                                        <p:attrNameLst>
                                          <p:attrName>style.visibility</p:attrName>
                                        </p:attrNameLst>
                                      </p:cBhvr>
                                      <p:to>
                                        <p:strVal val="visible"/>
                                      </p:to>
                                    </p:set>
                                    <p:animEffect transition="in" filter="fade">
                                      <p:cBhvr>
                                        <p:cTn id="54" dur="500"/>
                                        <p:tgtEl>
                                          <p:spTgt spid="43"/>
                                        </p:tgtEl>
                                      </p:cBhvr>
                                    </p:animEffect>
                                  </p:childTnLst>
                                </p:cTn>
                              </p:par>
                              <p:par>
                                <p:cTn id="55" presetID="10" presetClass="entr" presetSubtype="0" fill="hold" grpId="0" nodeType="withEffect">
                                  <p:stCondLst>
                                    <p:cond delay="0"/>
                                  </p:stCondLst>
                                  <p:childTnLst>
                                    <p:set>
                                      <p:cBhvr>
                                        <p:cTn id="56" dur="1" fill="hold">
                                          <p:stCondLst>
                                            <p:cond delay="0"/>
                                          </p:stCondLst>
                                        </p:cTn>
                                        <p:tgtEl>
                                          <p:spTgt spid="44"/>
                                        </p:tgtEl>
                                        <p:attrNameLst>
                                          <p:attrName>style.visibility</p:attrName>
                                        </p:attrNameLst>
                                      </p:cBhvr>
                                      <p:to>
                                        <p:strVal val="visible"/>
                                      </p:to>
                                    </p:set>
                                    <p:animEffect transition="in" filter="fade">
                                      <p:cBhvr>
                                        <p:cTn id="57" dur="500"/>
                                        <p:tgtEl>
                                          <p:spTgt spid="44"/>
                                        </p:tgtEl>
                                      </p:cBhvr>
                                    </p:animEffect>
                                  </p:childTnLst>
                                </p:cTn>
                              </p:par>
                              <p:par>
                                <p:cTn id="58" presetID="10" presetClass="entr" presetSubtype="0" fill="hold" grpId="0" nodeType="withEffect">
                                  <p:stCondLst>
                                    <p:cond delay="0"/>
                                  </p:stCondLst>
                                  <p:childTnLst>
                                    <p:set>
                                      <p:cBhvr>
                                        <p:cTn id="59" dur="1" fill="hold">
                                          <p:stCondLst>
                                            <p:cond delay="0"/>
                                          </p:stCondLst>
                                        </p:cTn>
                                        <p:tgtEl>
                                          <p:spTgt spid="45"/>
                                        </p:tgtEl>
                                        <p:attrNameLst>
                                          <p:attrName>style.visibility</p:attrName>
                                        </p:attrNameLst>
                                      </p:cBhvr>
                                      <p:to>
                                        <p:strVal val="visible"/>
                                      </p:to>
                                    </p:set>
                                    <p:animEffect transition="in" filter="fade">
                                      <p:cBhvr>
                                        <p:cTn id="60" dur="500"/>
                                        <p:tgtEl>
                                          <p:spTgt spid="45"/>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46"/>
                                        </p:tgtEl>
                                        <p:attrNameLst>
                                          <p:attrName>style.visibility</p:attrName>
                                        </p:attrNameLst>
                                      </p:cBhvr>
                                      <p:to>
                                        <p:strVal val="visible"/>
                                      </p:to>
                                    </p:set>
                                    <p:animEffect transition="in" filter="fade">
                                      <p:cBhvr>
                                        <p:cTn id="63" dur="500"/>
                                        <p:tgtEl>
                                          <p:spTgt spid="46"/>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16"/>
                                        </p:tgtEl>
                                        <p:attrNameLst>
                                          <p:attrName>style.visibility</p:attrName>
                                        </p:attrNameLst>
                                      </p:cBhvr>
                                      <p:to>
                                        <p:strVal val="visible"/>
                                      </p:to>
                                    </p:set>
                                    <p:animEffect transition="in" filter="fade">
                                      <p:cBhvr>
                                        <p:cTn id="68" dur="500"/>
                                        <p:tgtEl>
                                          <p:spTgt spid="16"/>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17"/>
                                        </p:tgtEl>
                                        <p:attrNameLst>
                                          <p:attrName>style.visibility</p:attrName>
                                        </p:attrNameLst>
                                      </p:cBhvr>
                                      <p:to>
                                        <p:strVal val="visible"/>
                                      </p:to>
                                    </p:set>
                                    <p:animEffect transition="in" filter="fade">
                                      <p:cBhvr>
                                        <p:cTn id="71" dur="500"/>
                                        <p:tgtEl>
                                          <p:spTgt spid="17"/>
                                        </p:tgtEl>
                                      </p:cBhvr>
                                    </p:animEffect>
                                  </p:childTnLst>
                                </p:cTn>
                              </p:par>
                              <p:par>
                                <p:cTn id="72" presetID="10" presetClass="entr" presetSubtype="0" fill="hold" grpId="0" nodeType="withEffect">
                                  <p:stCondLst>
                                    <p:cond delay="0"/>
                                  </p:stCondLst>
                                  <p:childTnLst>
                                    <p:set>
                                      <p:cBhvr>
                                        <p:cTn id="73" dur="1" fill="hold">
                                          <p:stCondLst>
                                            <p:cond delay="0"/>
                                          </p:stCondLst>
                                        </p:cTn>
                                        <p:tgtEl>
                                          <p:spTgt spid="22"/>
                                        </p:tgtEl>
                                        <p:attrNameLst>
                                          <p:attrName>style.visibility</p:attrName>
                                        </p:attrNameLst>
                                      </p:cBhvr>
                                      <p:to>
                                        <p:strVal val="visible"/>
                                      </p:to>
                                    </p:set>
                                    <p:animEffect transition="in" filter="fade">
                                      <p:cBhvr>
                                        <p:cTn id="74" dur="500"/>
                                        <p:tgtEl>
                                          <p:spTgt spid="22"/>
                                        </p:tgtEl>
                                      </p:cBhvr>
                                    </p:animEffect>
                                  </p:childTnLst>
                                </p:cTn>
                              </p:par>
                              <p:par>
                                <p:cTn id="75" presetID="10" presetClass="entr" presetSubtype="0" fill="hold" grpId="0" nodeType="withEffect">
                                  <p:stCondLst>
                                    <p:cond delay="0"/>
                                  </p:stCondLst>
                                  <p:childTnLst>
                                    <p:set>
                                      <p:cBhvr>
                                        <p:cTn id="76" dur="1" fill="hold">
                                          <p:stCondLst>
                                            <p:cond delay="0"/>
                                          </p:stCondLst>
                                        </p:cTn>
                                        <p:tgtEl>
                                          <p:spTgt spid="28"/>
                                        </p:tgtEl>
                                        <p:attrNameLst>
                                          <p:attrName>style.visibility</p:attrName>
                                        </p:attrNameLst>
                                      </p:cBhvr>
                                      <p:to>
                                        <p:strVal val="visible"/>
                                      </p:to>
                                    </p:set>
                                    <p:animEffect transition="in" filter="fade">
                                      <p:cBhvr>
                                        <p:cTn id="77" dur="500"/>
                                        <p:tgtEl>
                                          <p:spTgt spid="28"/>
                                        </p:tgtEl>
                                      </p:cBhvr>
                                    </p:animEffect>
                                  </p:childTnLst>
                                </p:cTn>
                              </p:par>
                            </p:childTnLst>
                          </p:cTn>
                        </p:par>
                      </p:childTnLst>
                    </p:cTn>
                  </p:par>
                  <p:par>
                    <p:cTn id="78" fill="hold">
                      <p:stCondLst>
                        <p:cond delay="indefinite"/>
                      </p:stCondLst>
                      <p:childTnLst>
                        <p:par>
                          <p:cTn id="79" fill="hold">
                            <p:stCondLst>
                              <p:cond delay="0"/>
                            </p:stCondLst>
                            <p:childTnLst>
                              <p:par>
                                <p:cTn id="80" presetID="10" presetClass="entr" presetSubtype="0" fill="hold" grpId="0" nodeType="clickEffect">
                                  <p:stCondLst>
                                    <p:cond delay="0"/>
                                  </p:stCondLst>
                                  <p:childTnLst>
                                    <p:set>
                                      <p:cBhvr>
                                        <p:cTn id="81" dur="1" fill="hold">
                                          <p:stCondLst>
                                            <p:cond delay="0"/>
                                          </p:stCondLst>
                                        </p:cTn>
                                        <p:tgtEl>
                                          <p:spTgt spid="40"/>
                                        </p:tgtEl>
                                        <p:attrNameLst>
                                          <p:attrName>style.visibility</p:attrName>
                                        </p:attrNameLst>
                                      </p:cBhvr>
                                      <p:to>
                                        <p:strVal val="visible"/>
                                      </p:to>
                                    </p:set>
                                    <p:animEffect transition="in" filter="fade">
                                      <p:cBhvr>
                                        <p:cTn id="82" dur="500"/>
                                        <p:tgtEl>
                                          <p:spTgt spid="40"/>
                                        </p:tgtEl>
                                      </p:cBhvr>
                                    </p:animEffect>
                                  </p:childTnLst>
                                </p:cTn>
                              </p:par>
                              <p:par>
                                <p:cTn id="83" presetID="10" presetClass="entr" presetSubtype="0" fill="hold" grpId="0" nodeType="withEffect">
                                  <p:stCondLst>
                                    <p:cond delay="0"/>
                                  </p:stCondLst>
                                  <p:childTnLst>
                                    <p:set>
                                      <p:cBhvr>
                                        <p:cTn id="84" dur="1" fill="hold">
                                          <p:stCondLst>
                                            <p:cond delay="0"/>
                                          </p:stCondLst>
                                        </p:cTn>
                                        <p:tgtEl>
                                          <p:spTgt spid="41"/>
                                        </p:tgtEl>
                                        <p:attrNameLst>
                                          <p:attrName>style.visibility</p:attrName>
                                        </p:attrNameLst>
                                      </p:cBhvr>
                                      <p:to>
                                        <p:strVal val="visible"/>
                                      </p:to>
                                    </p:set>
                                    <p:animEffect transition="in" filter="fade">
                                      <p:cBhvr>
                                        <p:cTn id="85" dur="500"/>
                                        <p:tgtEl>
                                          <p:spTgt spid="41"/>
                                        </p:tgtEl>
                                      </p:cBhvr>
                                    </p:animEffect>
                                  </p:childTnLst>
                                </p:cTn>
                              </p:par>
                              <p:par>
                                <p:cTn id="86" presetID="10" presetClass="entr" presetSubtype="0" fill="hold" grpId="0" nodeType="withEffect">
                                  <p:stCondLst>
                                    <p:cond delay="0"/>
                                  </p:stCondLst>
                                  <p:childTnLst>
                                    <p:set>
                                      <p:cBhvr>
                                        <p:cTn id="87" dur="1" fill="hold">
                                          <p:stCondLst>
                                            <p:cond delay="0"/>
                                          </p:stCondLst>
                                        </p:cTn>
                                        <p:tgtEl>
                                          <p:spTgt spid="30"/>
                                        </p:tgtEl>
                                        <p:attrNameLst>
                                          <p:attrName>style.visibility</p:attrName>
                                        </p:attrNameLst>
                                      </p:cBhvr>
                                      <p:to>
                                        <p:strVal val="visible"/>
                                      </p:to>
                                    </p:set>
                                    <p:animEffect transition="in" filter="fade">
                                      <p:cBhvr>
                                        <p:cTn id="88" dur="500"/>
                                        <p:tgtEl>
                                          <p:spTgt spid="30"/>
                                        </p:tgtEl>
                                      </p:cBhvr>
                                    </p:animEffect>
                                  </p:childTnLst>
                                </p:cTn>
                              </p:par>
                              <p:par>
                                <p:cTn id="89" presetID="10" presetClass="entr" presetSubtype="0" fill="hold" grpId="0" nodeType="withEffect">
                                  <p:stCondLst>
                                    <p:cond delay="0"/>
                                  </p:stCondLst>
                                  <p:childTnLst>
                                    <p:set>
                                      <p:cBhvr>
                                        <p:cTn id="90" dur="1" fill="hold">
                                          <p:stCondLst>
                                            <p:cond delay="0"/>
                                          </p:stCondLst>
                                        </p:cTn>
                                        <p:tgtEl>
                                          <p:spTgt spid="31"/>
                                        </p:tgtEl>
                                        <p:attrNameLst>
                                          <p:attrName>style.visibility</p:attrName>
                                        </p:attrNameLst>
                                      </p:cBhvr>
                                      <p:to>
                                        <p:strVal val="visible"/>
                                      </p:to>
                                    </p:set>
                                    <p:animEffect transition="in" filter="fade">
                                      <p:cBhvr>
                                        <p:cTn id="91" dur="500"/>
                                        <p:tgtEl>
                                          <p:spTgt spid="3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0" grpId="0" animBg="1"/>
      <p:bldP spid="41" grpId="0" animBg="1"/>
      <p:bldP spid="12" grpId="0" animBg="1"/>
      <p:bldP spid="13" grpId="0" animBg="1"/>
      <p:bldP spid="14" grpId="0" animBg="1"/>
      <p:bldP spid="15" grpId="0" animBg="1"/>
      <p:bldP spid="16" grpId="0" animBg="1"/>
      <p:bldP spid="17" grpId="0" animBg="1"/>
      <p:bldP spid="20" grpId="0"/>
      <p:bldP spid="22" grpId="0"/>
      <p:bldP spid="24" grpId="0"/>
      <p:bldP spid="27" grpId="0"/>
      <p:bldP spid="28" grpId="0"/>
      <p:bldP spid="32" grpId="0"/>
      <p:bldP spid="30" grpId="0"/>
      <p:bldP spid="31" grpId="0"/>
      <p:bldP spid="43" grpId="0" animBg="1"/>
      <p:bldP spid="44" grpId="0" animBg="1"/>
      <p:bldP spid="45" grpId="0"/>
      <p:bldP spid="46" grpId="0"/>
      <p:bldP spid="47" grpId="0" animBg="1"/>
      <p:bldP spid="48" grpId="0" animBg="1"/>
      <p:bldP spid="49" grpId="0"/>
      <p:bldP spid="50"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Values</a:t>
            </a:r>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46455" y="1207712"/>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Individuality</a:t>
            </a:r>
          </a:p>
        </p:txBody>
      </p:sp>
      <p:sp>
        <p:nvSpPr>
          <p:cNvPr id="6" name="Rectangle 5"/>
          <p:cNvSpPr/>
          <p:nvPr/>
        </p:nvSpPr>
        <p:spPr>
          <a:xfrm>
            <a:off x="241257" y="1615387"/>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Each person has their own identity, needs, wishes, choices, beliefs and values. ‘One size fits all’ does not work when it comes to providing care and support</a:t>
            </a:r>
          </a:p>
        </p:txBody>
      </p:sp>
      <p:sp>
        <p:nvSpPr>
          <p:cNvPr id="7" name="Rectangle 6"/>
          <p:cNvSpPr/>
          <p:nvPr/>
        </p:nvSpPr>
        <p:spPr>
          <a:xfrm>
            <a:off x="241257" y="2378325"/>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Choice</a:t>
            </a:r>
          </a:p>
        </p:txBody>
      </p:sp>
      <p:sp>
        <p:nvSpPr>
          <p:cNvPr id="8" name="Rectangle 7"/>
          <p:cNvSpPr/>
          <p:nvPr/>
        </p:nvSpPr>
        <p:spPr>
          <a:xfrm>
            <a:off x="236059" y="2786000"/>
            <a:ext cx="8690092" cy="566976"/>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Each individual should be supported to make choices about their care and support</a:t>
            </a:r>
          </a:p>
        </p:txBody>
      </p:sp>
      <p:sp>
        <p:nvSpPr>
          <p:cNvPr id="9" name="Rectangle 8"/>
          <p:cNvSpPr/>
          <p:nvPr/>
        </p:nvSpPr>
        <p:spPr>
          <a:xfrm>
            <a:off x="236059" y="3405527"/>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Rights</a:t>
            </a:r>
          </a:p>
        </p:txBody>
      </p:sp>
      <p:sp>
        <p:nvSpPr>
          <p:cNvPr id="10" name="Rectangle 9"/>
          <p:cNvSpPr/>
          <p:nvPr/>
        </p:nvSpPr>
        <p:spPr>
          <a:xfrm>
            <a:off x="230861" y="3813201"/>
            <a:ext cx="8690092" cy="69817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You should make sure an individual’s rights are respected, not only by yourself but by other people involved in their care.</a:t>
            </a:r>
          </a:p>
        </p:txBody>
      </p:sp>
      <p:pic>
        <p:nvPicPr>
          <p:cNvPr id="12" name="Picture 11"/>
          <p:cNvPicPr>
            <a:picLocks noChangeAspect="1"/>
          </p:cNvPicPr>
          <p:nvPr/>
        </p:nvPicPr>
        <p:blipFill rotWithShape="1">
          <a:blip r:embed="rId4" cstate="screen">
            <a:extLst>
              <a:ext uri="{28A0092B-C50C-407E-A947-70E740481C1C}">
                <a14:useLocalDpi xmlns:a14="http://schemas.microsoft.com/office/drawing/2010/main"/>
              </a:ext>
            </a:extLst>
          </a:blip>
          <a:srcRect t="18692" b="51506"/>
          <a:stretch/>
        </p:blipFill>
        <p:spPr>
          <a:xfrm>
            <a:off x="236059" y="4579774"/>
            <a:ext cx="8684894" cy="1725492"/>
          </a:xfrm>
          <a:prstGeom prst="rect">
            <a:avLst/>
          </a:prstGeom>
        </p:spPr>
      </p:pic>
    </p:spTree>
    <p:extLst>
      <p:ext uri="{BB962C8B-B14F-4D97-AF65-F5344CB8AC3E}">
        <p14:creationId xmlns:p14="http://schemas.microsoft.com/office/powerpoint/2010/main" val="262495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500"/>
                                        <p:tgtEl>
                                          <p:spTgt spid="6"/>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8"/>
                                        </p:tgtEl>
                                        <p:attrNameLst>
                                          <p:attrName>style.visibility</p:attrName>
                                        </p:attrNameLst>
                                      </p:cBhvr>
                                      <p:to>
                                        <p:strVal val="visible"/>
                                      </p:to>
                                    </p:set>
                                    <p:animEffect transition="in" filter="fade">
                                      <p:cBhvr>
                                        <p:cTn id="25" dur="500"/>
                                        <p:tgtEl>
                                          <p:spTgt spid="8"/>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 Centred Values</a:t>
            </a:r>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46455" y="1207712"/>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Privacy</a:t>
            </a:r>
          </a:p>
        </p:txBody>
      </p:sp>
      <p:sp>
        <p:nvSpPr>
          <p:cNvPr id="6" name="Rectangle 5"/>
          <p:cNvSpPr/>
          <p:nvPr/>
        </p:nvSpPr>
        <p:spPr>
          <a:xfrm>
            <a:off x="241257" y="1615387"/>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Everyone has a right to private space and time when they need it. Privacy includes the individual’s private information</a:t>
            </a:r>
          </a:p>
        </p:txBody>
      </p:sp>
      <p:sp>
        <p:nvSpPr>
          <p:cNvPr id="7" name="Rectangle 6"/>
          <p:cNvSpPr/>
          <p:nvPr/>
        </p:nvSpPr>
        <p:spPr>
          <a:xfrm>
            <a:off x="241257" y="2419269"/>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Dignity</a:t>
            </a:r>
          </a:p>
        </p:txBody>
      </p:sp>
      <p:sp>
        <p:nvSpPr>
          <p:cNvPr id="8" name="Rectangle 7"/>
          <p:cNvSpPr/>
          <p:nvPr/>
        </p:nvSpPr>
        <p:spPr>
          <a:xfrm>
            <a:off x="236059" y="2826944"/>
            <a:ext cx="8690092" cy="803360"/>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Treating an individual in a dignified way shows respect, values their individuality and their ethical and moral beliefs. Do not make assumptions about their needs.</a:t>
            </a:r>
          </a:p>
        </p:txBody>
      </p:sp>
      <p:sp>
        <p:nvSpPr>
          <p:cNvPr id="9" name="Rectangle 8"/>
          <p:cNvSpPr/>
          <p:nvPr/>
        </p:nvSpPr>
        <p:spPr>
          <a:xfrm>
            <a:off x="236059" y="3733079"/>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Respect</a:t>
            </a:r>
          </a:p>
        </p:txBody>
      </p:sp>
      <p:sp>
        <p:nvSpPr>
          <p:cNvPr id="10" name="Rectangle 9"/>
          <p:cNvSpPr/>
          <p:nvPr/>
        </p:nvSpPr>
        <p:spPr>
          <a:xfrm>
            <a:off x="230861" y="4140753"/>
            <a:ext cx="8690092" cy="936206"/>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Believing and showing that an individual has importance as an individual. It involves recognising that they have their own opinions and feelings even if you do not agree with them.</a:t>
            </a:r>
          </a:p>
        </p:txBody>
      </p:sp>
      <p:sp>
        <p:nvSpPr>
          <p:cNvPr id="11" name="Rectangle 10"/>
          <p:cNvSpPr/>
          <p:nvPr/>
        </p:nvSpPr>
        <p:spPr>
          <a:xfrm>
            <a:off x="230861" y="5168283"/>
            <a:ext cx="8684894" cy="409276"/>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000" b="1" dirty="0">
                <a:solidFill>
                  <a:srgbClr val="002060"/>
                </a:solidFill>
                <a:latin typeface="Arial" panose="020B0604020202020204" pitchFamily="34" charset="0"/>
                <a:cs typeface="Arial" panose="020B0604020202020204" pitchFamily="34" charset="0"/>
              </a:rPr>
              <a:t>Partnership</a:t>
            </a:r>
          </a:p>
        </p:txBody>
      </p:sp>
      <p:sp>
        <p:nvSpPr>
          <p:cNvPr id="13" name="Rectangle 12"/>
          <p:cNvSpPr/>
          <p:nvPr/>
        </p:nvSpPr>
        <p:spPr>
          <a:xfrm>
            <a:off x="225663" y="5575957"/>
            <a:ext cx="8690092" cy="72930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buClr>
                <a:schemeClr val="bg1"/>
              </a:buClr>
            </a:pPr>
            <a:r>
              <a:rPr lang="en-GB" dirty="0">
                <a:solidFill>
                  <a:prstClr val="white"/>
                </a:solidFill>
                <a:latin typeface="Arial" panose="020B0604020202020204" pitchFamily="34" charset="0"/>
                <a:cs typeface="Arial" panose="020B0604020202020204" pitchFamily="34" charset="0"/>
              </a:rPr>
              <a:t>Working with the individual, their family and other workers. Successful partnership relies on communication and trust; valuing and respecting what others have to say.</a:t>
            </a:r>
          </a:p>
        </p:txBody>
      </p:sp>
    </p:spTree>
    <p:extLst>
      <p:ext uri="{BB962C8B-B14F-4D97-AF65-F5344CB8AC3E}">
        <p14:creationId xmlns:p14="http://schemas.microsoft.com/office/powerpoint/2010/main" val="30432118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7"/>
                                        </p:tgtEl>
                                        <p:attrNameLst>
                                          <p:attrName>style.visibility</p:attrName>
                                        </p:attrNameLst>
                                      </p:cBhvr>
                                      <p:to>
                                        <p:strVal val="visible"/>
                                      </p:to>
                                    </p:set>
                                    <p:animEffect transition="in" filter="fade">
                                      <p:cBhvr>
                                        <p:cTn id="11" dur="500"/>
                                        <p:tgtEl>
                                          <p:spTgt spid="7"/>
                                        </p:tgtEl>
                                      </p:cBhvr>
                                    </p:animEffect>
                                  </p:childTnLst>
                                </p:cTn>
                              </p:par>
                            </p:childTnLst>
                          </p:cTn>
                        </p:par>
                        <p:par>
                          <p:cTn id="12" fill="hold">
                            <p:stCondLst>
                              <p:cond delay="1000"/>
                            </p:stCondLst>
                            <p:childTnLst>
                              <p:par>
                                <p:cTn id="13" presetID="10" presetClass="entr" presetSubtype="0" fill="hold" grpId="0" nodeType="after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par>
                          <p:cTn id="16" fill="hold">
                            <p:stCondLst>
                              <p:cond delay="1500"/>
                            </p:stCondLst>
                            <p:childTnLst>
                              <p:par>
                                <p:cTn id="17" presetID="10" presetClass="entr" presetSubtype="0" fill="hold" grpId="0" nodeType="afterEffect">
                                  <p:stCondLst>
                                    <p:cond delay="0"/>
                                  </p:stCondLst>
                                  <p:childTnLst>
                                    <p:set>
                                      <p:cBhvr>
                                        <p:cTn id="18" dur="1" fill="hold">
                                          <p:stCondLst>
                                            <p:cond delay="0"/>
                                          </p:stCondLst>
                                        </p:cTn>
                                        <p:tgtEl>
                                          <p:spTgt spid="11"/>
                                        </p:tgtEl>
                                        <p:attrNameLst>
                                          <p:attrName>style.visibility</p:attrName>
                                        </p:attrNameLst>
                                      </p:cBhvr>
                                      <p:to>
                                        <p:strVal val="visible"/>
                                      </p:to>
                                    </p:set>
                                    <p:animEffect transition="in" filter="fade">
                                      <p:cBhvr>
                                        <p:cTn id="19" dur="500"/>
                                        <p:tgtEl>
                                          <p:spTgt spid="11"/>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6"/>
                                        </p:tgtEl>
                                        <p:attrNameLst>
                                          <p:attrName>style.visibility</p:attrName>
                                        </p:attrNameLst>
                                      </p:cBhvr>
                                      <p:to>
                                        <p:strVal val="visible"/>
                                      </p:to>
                                    </p:set>
                                    <p:animEffect transition="in" filter="fade">
                                      <p:cBhvr>
                                        <p:cTn id="24" dur="500"/>
                                        <p:tgtEl>
                                          <p:spTgt spid="6"/>
                                        </p:tgtEl>
                                      </p:cBhvr>
                                    </p:animEffect>
                                  </p:childTnLst>
                                </p:cTn>
                              </p:par>
                            </p:childTnLst>
                          </p:cTn>
                        </p:par>
                      </p:childTnLst>
                    </p:cTn>
                  </p:par>
                  <p:par>
                    <p:cTn id="25" fill="hold">
                      <p:stCondLst>
                        <p:cond delay="indefinite"/>
                      </p:stCondLst>
                      <p:childTnLst>
                        <p:par>
                          <p:cTn id="26" fill="hold">
                            <p:stCondLst>
                              <p:cond delay="0"/>
                            </p:stCondLst>
                            <p:childTnLst>
                              <p:par>
                                <p:cTn id="27" presetID="10" presetClass="entr" presetSubtype="0" fill="hold" grpId="0" nodeType="clickEffect">
                                  <p:stCondLst>
                                    <p:cond delay="0"/>
                                  </p:stCondLst>
                                  <p:childTnLst>
                                    <p:set>
                                      <p:cBhvr>
                                        <p:cTn id="28" dur="1" fill="hold">
                                          <p:stCondLst>
                                            <p:cond delay="0"/>
                                          </p:stCondLst>
                                        </p:cTn>
                                        <p:tgtEl>
                                          <p:spTgt spid="8"/>
                                        </p:tgtEl>
                                        <p:attrNameLst>
                                          <p:attrName>style.visibility</p:attrName>
                                        </p:attrNameLst>
                                      </p:cBhvr>
                                      <p:to>
                                        <p:strVal val="visible"/>
                                      </p:to>
                                    </p:set>
                                    <p:animEffect transition="in" filter="fade">
                                      <p:cBhvr>
                                        <p:cTn id="29" dur="500"/>
                                        <p:tgtEl>
                                          <p:spTgt spid="8"/>
                                        </p:tgtEl>
                                      </p:cBhvr>
                                    </p:animEffect>
                                  </p:childTnLst>
                                </p:cTn>
                              </p:par>
                            </p:childTnLst>
                          </p:cTn>
                        </p:par>
                      </p:childTnLst>
                    </p:cTn>
                  </p:par>
                  <p:par>
                    <p:cTn id="30" fill="hold">
                      <p:stCondLst>
                        <p:cond delay="indefinite"/>
                      </p:stCondLst>
                      <p:childTnLst>
                        <p:par>
                          <p:cTn id="31" fill="hold">
                            <p:stCondLst>
                              <p:cond delay="0"/>
                            </p:stCondLst>
                            <p:childTnLst>
                              <p:par>
                                <p:cTn id="32" presetID="10" presetClass="entr" presetSubtype="0" fill="hold" grpId="0" nodeType="clickEffect">
                                  <p:stCondLst>
                                    <p:cond delay="0"/>
                                  </p:stCondLst>
                                  <p:childTnLst>
                                    <p:set>
                                      <p:cBhvr>
                                        <p:cTn id="33" dur="1" fill="hold">
                                          <p:stCondLst>
                                            <p:cond delay="0"/>
                                          </p:stCondLst>
                                        </p:cTn>
                                        <p:tgtEl>
                                          <p:spTgt spid="10"/>
                                        </p:tgtEl>
                                        <p:attrNameLst>
                                          <p:attrName>style.visibility</p:attrName>
                                        </p:attrNameLst>
                                      </p:cBhvr>
                                      <p:to>
                                        <p:strVal val="visible"/>
                                      </p:to>
                                    </p:set>
                                    <p:animEffect transition="in" filter="fade">
                                      <p:cBhvr>
                                        <p:cTn id="34" dur="500"/>
                                        <p:tgtEl>
                                          <p:spTgt spid="10"/>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3"/>
                                        </p:tgtEl>
                                        <p:attrNameLst>
                                          <p:attrName>style.visibility</p:attrName>
                                        </p:attrNameLst>
                                      </p:cBhvr>
                                      <p:to>
                                        <p:strVal val="visible"/>
                                      </p:to>
                                    </p:set>
                                    <p:animEffect transition="in" filter="fade">
                                      <p:cBhvr>
                                        <p:cTn id="39"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Working in a person centred way</a:t>
            </a:r>
          </a:p>
        </p:txBody>
      </p:sp>
      <p:sp>
        <p:nvSpPr>
          <p:cNvPr id="3" name="Content Placeholder 2"/>
          <p:cNvSpPr>
            <a:spLocks noGrp="1"/>
          </p:cNvSpPr>
          <p:nvPr>
            <p:ph idx="1"/>
          </p:nvPr>
        </p:nvSpPr>
        <p:spPr>
          <a:xfrm>
            <a:off x="255325" y="1156897"/>
            <a:ext cx="4071015" cy="1477121"/>
          </a:xfrm>
        </p:spPr>
        <p:txBody>
          <a:bodyPr/>
          <a:lstStyle/>
          <a:p>
            <a:pPr marL="0" indent="0">
              <a:buNone/>
            </a:pPr>
            <a:r>
              <a:rPr lang="en-GB" dirty="0"/>
              <a:t>Person centred working puts the individual at the centre of their care and support. It has four key principles:</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t="20350" r="15658" b="34819"/>
          <a:stretch/>
        </p:blipFill>
        <p:spPr>
          <a:xfrm>
            <a:off x="4809127" y="1244007"/>
            <a:ext cx="4089213" cy="1449043"/>
          </a:xfrm>
          <a:prstGeom prst="rect">
            <a:avLst/>
          </a:prstGeom>
        </p:spPr>
      </p:pic>
      <p:sp>
        <p:nvSpPr>
          <p:cNvPr id="5" name="Rectangle 4"/>
          <p:cNvSpPr/>
          <p:nvPr/>
        </p:nvSpPr>
        <p:spPr>
          <a:xfrm>
            <a:off x="255326" y="2740970"/>
            <a:ext cx="540470" cy="86949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3000" b="1" dirty="0">
                <a:solidFill>
                  <a:srgbClr val="002060"/>
                </a:solidFill>
                <a:latin typeface="Arial" panose="020B0604020202020204" pitchFamily="34" charset="0"/>
                <a:cs typeface="Arial" panose="020B0604020202020204" pitchFamily="34" charset="0"/>
              </a:rPr>
              <a:t>1</a:t>
            </a:r>
          </a:p>
        </p:txBody>
      </p:sp>
      <p:sp>
        <p:nvSpPr>
          <p:cNvPr id="6" name="Rectangle 5"/>
          <p:cNvSpPr/>
          <p:nvPr/>
        </p:nvSpPr>
        <p:spPr>
          <a:xfrm>
            <a:off x="795796" y="2740970"/>
            <a:ext cx="8102544" cy="86949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dirty="0">
                <a:latin typeface="Arial" panose="020B0604020202020204" pitchFamily="34" charset="0"/>
                <a:cs typeface="Arial" panose="020B0604020202020204" pitchFamily="34" charset="0"/>
              </a:rPr>
              <a:t>The belief that an individual can plan for themselves</a:t>
            </a:r>
            <a:endParaRPr lang="en-GB" sz="2200" dirty="0">
              <a:solidFill>
                <a:srgbClr val="002060"/>
              </a:solidFill>
              <a:latin typeface="Arial" panose="020B0604020202020204" pitchFamily="34" charset="0"/>
              <a:cs typeface="Arial" panose="020B0604020202020204" pitchFamily="34" charset="0"/>
            </a:endParaRPr>
          </a:p>
        </p:txBody>
      </p:sp>
      <p:sp>
        <p:nvSpPr>
          <p:cNvPr id="7" name="Rectangle 6"/>
          <p:cNvSpPr/>
          <p:nvPr/>
        </p:nvSpPr>
        <p:spPr>
          <a:xfrm>
            <a:off x="255326" y="3646941"/>
            <a:ext cx="540470" cy="86949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3000" b="1" dirty="0">
                <a:solidFill>
                  <a:srgbClr val="002060"/>
                </a:solidFill>
                <a:latin typeface="Arial" panose="020B0604020202020204" pitchFamily="34" charset="0"/>
                <a:cs typeface="Arial" panose="020B0604020202020204" pitchFamily="34" charset="0"/>
              </a:rPr>
              <a:t>2</a:t>
            </a:r>
          </a:p>
        </p:txBody>
      </p:sp>
      <p:sp>
        <p:nvSpPr>
          <p:cNvPr id="8" name="Rectangle 7"/>
          <p:cNvSpPr/>
          <p:nvPr/>
        </p:nvSpPr>
        <p:spPr>
          <a:xfrm>
            <a:off x="795796" y="3646942"/>
            <a:ext cx="8102544" cy="86949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dirty="0">
                <a:latin typeface="Arial" panose="020B0604020202020204" pitchFamily="34" charset="0"/>
                <a:cs typeface="Arial" panose="020B0604020202020204" pitchFamily="34" charset="0"/>
              </a:rPr>
              <a:t>The care plan is written in the first person to make clear that it is the individual who owns it</a:t>
            </a:r>
            <a:endParaRPr lang="en-GB" sz="2200" dirty="0">
              <a:solidFill>
                <a:srgbClr val="002060"/>
              </a:solidFill>
              <a:latin typeface="Arial" panose="020B0604020202020204" pitchFamily="34" charset="0"/>
              <a:cs typeface="Arial" panose="020B0604020202020204" pitchFamily="34" charset="0"/>
            </a:endParaRPr>
          </a:p>
        </p:txBody>
      </p:sp>
      <p:sp>
        <p:nvSpPr>
          <p:cNvPr id="9" name="Rectangle 8"/>
          <p:cNvSpPr/>
          <p:nvPr/>
        </p:nvSpPr>
        <p:spPr>
          <a:xfrm>
            <a:off x="255326" y="4555397"/>
            <a:ext cx="540470" cy="86949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3000" b="1" dirty="0">
                <a:solidFill>
                  <a:srgbClr val="002060"/>
                </a:solidFill>
                <a:latin typeface="Arial" panose="020B0604020202020204" pitchFamily="34" charset="0"/>
                <a:cs typeface="Arial" panose="020B0604020202020204" pitchFamily="34" charset="0"/>
              </a:rPr>
              <a:t>3</a:t>
            </a:r>
          </a:p>
        </p:txBody>
      </p:sp>
      <p:sp>
        <p:nvSpPr>
          <p:cNvPr id="10" name="Rectangle 9"/>
          <p:cNvSpPr/>
          <p:nvPr/>
        </p:nvSpPr>
        <p:spPr>
          <a:xfrm>
            <a:off x="795796" y="4555398"/>
            <a:ext cx="8102544" cy="86949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dirty="0">
                <a:latin typeface="Arial" panose="020B0604020202020204" pitchFamily="34" charset="0"/>
                <a:cs typeface="Arial" panose="020B0604020202020204" pitchFamily="34" charset="0"/>
              </a:rPr>
              <a:t>The individual has as much control as possible over the choices they can make</a:t>
            </a:r>
          </a:p>
        </p:txBody>
      </p:sp>
      <p:sp>
        <p:nvSpPr>
          <p:cNvPr id="11" name="Rectangle 10"/>
          <p:cNvSpPr/>
          <p:nvPr/>
        </p:nvSpPr>
        <p:spPr>
          <a:xfrm>
            <a:off x="255325" y="5460326"/>
            <a:ext cx="540470" cy="869491"/>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sz="3000" b="1" dirty="0">
                <a:solidFill>
                  <a:srgbClr val="002060"/>
                </a:solidFill>
                <a:latin typeface="Arial" panose="020B0604020202020204" pitchFamily="34" charset="0"/>
                <a:cs typeface="Arial" panose="020B0604020202020204" pitchFamily="34" charset="0"/>
              </a:rPr>
              <a:t>4</a:t>
            </a:r>
          </a:p>
        </p:txBody>
      </p:sp>
      <p:sp>
        <p:nvSpPr>
          <p:cNvPr id="12" name="Rectangle 11"/>
          <p:cNvSpPr/>
          <p:nvPr/>
        </p:nvSpPr>
        <p:spPr>
          <a:xfrm>
            <a:off x="795795" y="5460327"/>
            <a:ext cx="8102544" cy="86949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dirty="0">
                <a:latin typeface="Arial" panose="020B0604020202020204" pitchFamily="34" charset="0"/>
                <a:cs typeface="Arial" panose="020B0604020202020204" pitchFamily="34" charset="0"/>
              </a:rPr>
              <a:t>The plan is there to make the individual’s life better, not to fit them into an existing service.</a:t>
            </a:r>
          </a:p>
        </p:txBody>
      </p:sp>
      <p:pic>
        <p:nvPicPr>
          <p:cNvPr id="13" name="Picture 12"/>
          <p:cNvPicPr>
            <a:picLocks/>
          </p:cNvPicPr>
          <p:nvPr/>
        </p:nvPicPr>
        <p:blipFill rotWithShape="1">
          <a:blip r:embed="rId4"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Tree>
    <p:extLst>
      <p:ext uri="{BB962C8B-B14F-4D97-AF65-F5344CB8AC3E}">
        <p14:creationId xmlns:p14="http://schemas.microsoft.com/office/powerpoint/2010/main" val="6228323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par>
                          <p:cTn id="22" fill="hold">
                            <p:stCondLst>
                              <p:cond delay="500"/>
                            </p:stCondLst>
                            <p:childTnLst>
                              <p:par>
                                <p:cTn id="23" presetID="10" presetClass="entr" presetSubtype="0" fill="hold" grpId="0" nodeType="after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fade">
                                      <p:cBhvr>
                                        <p:cTn id="25" dur="500"/>
                                        <p:tgtEl>
                                          <p:spTgt spid="9"/>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0"/>
                                        </p:tgtEl>
                                        <p:attrNameLst>
                                          <p:attrName>style.visibility</p:attrName>
                                        </p:attrNameLst>
                                      </p:cBhvr>
                                      <p:to>
                                        <p:strVal val="visible"/>
                                      </p:to>
                                    </p:set>
                                    <p:animEffect transition="in" filter="fade">
                                      <p:cBhvr>
                                        <p:cTn id="30" dur="500"/>
                                        <p:tgtEl>
                                          <p:spTgt spid="10"/>
                                        </p:tgtEl>
                                      </p:cBhvr>
                                    </p:animEffect>
                                  </p:childTnLst>
                                </p:cTn>
                              </p:par>
                            </p:childTnLst>
                          </p:cTn>
                        </p:par>
                        <p:par>
                          <p:cTn id="31" fill="hold">
                            <p:stCondLst>
                              <p:cond delay="500"/>
                            </p:stCondLst>
                            <p:childTnLst>
                              <p:par>
                                <p:cTn id="32" presetID="10" presetClass="entr" presetSubtype="0" fill="hold" grpId="0" nodeType="afterEffect">
                                  <p:stCondLst>
                                    <p:cond delay="0"/>
                                  </p:stCondLst>
                                  <p:childTnLst>
                                    <p:set>
                                      <p:cBhvr>
                                        <p:cTn id="33" dur="1" fill="hold">
                                          <p:stCondLst>
                                            <p:cond delay="0"/>
                                          </p:stCondLst>
                                        </p:cTn>
                                        <p:tgtEl>
                                          <p:spTgt spid="11"/>
                                        </p:tgtEl>
                                        <p:attrNameLst>
                                          <p:attrName>style.visibility</p:attrName>
                                        </p:attrNameLst>
                                      </p:cBhvr>
                                      <p:to>
                                        <p:strVal val="visible"/>
                                      </p:to>
                                    </p:set>
                                    <p:animEffect transition="in" filter="fade">
                                      <p:cBhvr>
                                        <p:cTn id="34" dur="500"/>
                                        <p:tgtEl>
                                          <p:spTgt spid="11"/>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12"/>
                                        </p:tgtEl>
                                        <p:attrNameLst>
                                          <p:attrName>style.visibility</p:attrName>
                                        </p:attrNameLst>
                                      </p:cBhvr>
                                      <p:to>
                                        <p:strVal val="visible"/>
                                      </p:to>
                                    </p:set>
                                    <p:animEffect transition="in" filter="fade">
                                      <p:cBhvr>
                                        <p:cTn id="3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P spid="9" grpId="0" animBg="1"/>
      <p:bldP spid="10" grpId="0" animBg="1"/>
      <p:bldP spid="11" grpId="0" animBg="1"/>
      <p:bldP spid="12"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5" y="87202"/>
            <a:ext cx="8627418" cy="920234"/>
          </a:xfrm>
        </p:spPr>
        <p:txBody>
          <a:bodyPr>
            <a:normAutofit/>
          </a:bodyPr>
          <a:lstStyle/>
          <a:p>
            <a:r>
              <a:rPr lang="en-GB" dirty="0"/>
              <a:t>Life history, preferences, wishes and needs</a:t>
            </a:r>
          </a:p>
        </p:txBody>
      </p:sp>
      <p:sp>
        <p:nvSpPr>
          <p:cNvPr id="3" name="Content Placeholder 2"/>
          <p:cNvSpPr>
            <a:spLocks noGrp="1"/>
          </p:cNvSpPr>
          <p:nvPr>
            <p:ph idx="1"/>
          </p:nvPr>
        </p:nvSpPr>
        <p:spPr>
          <a:xfrm>
            <a:off x="255325" y="1261299"/>
            <a:ext cx="8627418" cy="1208770"/>
          </a:xfrm>
        </p:spPr>
        <p:txBody>
          <a:bodyPr/>
          <a:lstStyle/>
          <a:p>
            <a:pPr marL="0" indent="0">
              <a:buNone/>
            </a:pPr>
            <a:r>
              <a:rPr lang="en-GB" dirty="0"/>
              <a:t>Taking time to find out about an individual’s personal history can help you to understand their likes and dislikes. </a:t>
            </a:r>
          </a:p>
          <a:p>
            <a:pPr marL="0" indent="0">
              <a:buNone/>
            </a:pPr>
            <a:r>
              <a:rPr lang="en-GB" dirty="0"/>
              <a:t>This will help to put an effective care plan together.</a:t>
            </a:r>
          </a:p>
          <a:p>
            <a:endParaRPr lang="en-GB" dirty="0"/>
          </a:p>
        </p:txBody>
      </p:sp>
      <p:grpSp>
        <p:nvGrpSpPr>
          <p:cNvPr id="4" name="Group 3"/>
          <p:cNvGrpSpPr/>
          <p:nvPr/>
        </p:nvGrpSpPr>
        <p:grpSpPr>
          <a:xfrm>
            <a:off x="194139" y="2340893"/>
            <a:ext cx="9120437" cy="1228833"/>
            <a:chOff x="194945" y="5019218"/>
            <a:chExt cx="9120437" cy="1228833"/>
          </a:xfrm>
        </p:grpSpPr>
        <p:sp>
          <p:nvSpPr>
            <p:cNvPr id="5" name="Rectangle 4"/>
            <p:cNvSpPr/>
            <p:nvPr/>
          </p:nvSpPr>
          <p:spPr>
            <a:xfrm>
              <a:off x="252353" y="5237415"/>
              <a:ext cx="8639293" cy="1010636"/>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6" name="Picture 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194945" y="5019218"/>
              <a:ext cx="957771" cy="498289"/>
            </a:xfrm>
            <a:prstGeom prst="rect">
              <a:avLst/>
            </a:prstGeom>
          </p:spPr>
        </p:pic>
        <p:sp>
          <p:nvSpPr>
            <p:cNvPr id="7" name="TextBox 6"/>
            <p:cNvSpPr txBox="1"/>
            <p:nvPr/>
          </p:nvSpPr>
          <p:spPr>
            <a:xfrm>
              <a:off x="303648" y="5432443"/>
              <a:ext cx="9011734" cy="800219"/>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Care plan</a:t>
              </a:r>
            </a:p>
            <a:p>
              <a:r>
                <a:rPr lang="en-GB" sz="1500" dirty="0">
                  <a:latin typeface="Arial" panose="020B0604020202020204" pitchFamily="34" charset="0"/>
                  <a:cs typeface="Arial" panose="020B0604020202020204" pitchFamily="34" charset="0"/>
                </a:rPr>
                <a:t>A required document that sets out in detail the way daily care and support must be provided to an individual. Care plans may also be known as ‘plans of support’, ‘individual plans’, etc.</a:t>
              </a:r>
            </a:p>
          </p:txBody>
        </p:sp>
      </p:grpSp>
      <p:pic>
        <p:nvPicPr>
          <p:cNvPr id="8" name="Picture 7"/>
          <p:cNvPicPr>
            <a:picLocks noChangeAspect="1"/>
          </p:cNvPicPr>
          <p:nvPr/>
        </p:nvPicPr>
        <p:blipFill rotWithShape="1">
          <a:blip r:embed="rId4" cstate="screen">
            <a:extLst>
              <a:ext uri="{28A0092B-C50C-407E-A947-70E740481C1C}">
                <a14:useLocalDpi xmlns:a14="http://schemas.microsoft.com/office/drawing/2010/main"/>
              </a:ext>
            </a:extLst>
          </a:blip>
          <a:srcRect t="25825" b="29434"/>
          <a:stretch/>
        </p:blipFill>
        <p:spPr>
          <a:xfrm>
            <a:off x="251547" y="3751709"/>
            <a:ext cx="8599890" cy="2565071"/>
          </a:xfrm>
          <a:prstGeom prst="rect">
            <a:avLst/>
          </a:prstGeom>
        </p:spPr>
      </p:pic>
    </p:spTree>
    <p:extLst>
      <p:ext uri="{BB962C8B-B14F-4D97-AF65-F5344CB8AC3E}">
        <p14:creationId xmlns:p14="http://schemas.microsoft.com/office/powerpoint/2010/main" val="33655293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500"/>
                                        <p:tgtEl>
                                          <p:spTgt spid="3">
                                            <p:txEl>
                                              <p:pRg st="1" end="1"/>
                                            </p:txEl>
                                          </p:spTgt>
                                        </p:tgtEl>
                                      </p:cBhvr>
                                    </p:animEffect>
                                  </p:childTnLst>
                                </p:cTn>
                              </p:par>
                            </p:childTnLst>
                          </p:cTn>
                        </p:par>
                        <p:par>
                          <p:cTn id="11" fill="hold">
                            <p:stCondLst>
                              <p:cond delay="500"/>
                            </p:stCondLst>
                            <p:childTnLst>
                              <p:par>
                                <p:cTn id="12" presetID="10" presetClass="entr" presetSubtype="0" fill="hold" nodeType="after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Changing needs</a:t>
            </a:r>
          </a:p>
        </p:txBody>
      </p:sp>
      <p:sp>
        <p:nvSpPr>
          <p:cNvPr id="3" name="Content Placeholder 2"/>
          <p:cNvSpPr>
            <a:spLocks noGrp="1"/>
          </p:cNvSpPr>
          <p:nvPr>
            <p:ph idx="1"/>
          </p:nvPr>
        </p:nvSpPr>
        <p:spPr>
          <a:xfrm>
            <a:off x="4857007" y="1273173"/>
            <a:ext cx="4079293" cy="4528932"/>
          </a:xfrm>
        </p:spPr>
        <p:txBody>
          <a:bodyPr/>
          <a:lstStyle/>
          <a:p>
            <a:pPr marL="0" indent="0">
              <a:buNone/>
            </a:pPr>
            <a:r>
              <a:rPr lang="en-GB" dirty="0"/>
              <a:t>Care and support plans must be reviewed regularly to ensure that they are up to date and show the individual's current needs and preferences.</a:t>
            </a:r>
          </a:p>
          <a:p>
            <a:pPr marL="0" indent="0">
              <a:buNone/>
            </a:pPr>
            <a:endParaRPr lang="en-GB" dirty="0"/>
          </a:p>
          <a:p>
            <a:pPr marL="0" indent="0">
              <a:buNone/>
            </a:pPr>
            <a:r>
              <a:rPr lang="en-GB" dirty="0"/>
              <a:t>An up-to-date care plan enables all workers to provide the best possible standard of person centred care.</a:t>
            </a:r>
          </a:p>
          <a:p>
            <a:endParaRPr lang="en-GB" dirty="0"/>
          </a:p>
        </p:txBody>
      </p:sp>
      <p:pic>
        <p:nvPicPr>
          <p:cNvPr id="4" name="Picture 3"/>
          <p:cNvPicPr>
            <a:picLocks noChangeAspect="1"/>
          </p:cNvPicPr>
          <p:nvPr/>
        </p:nvPicPr>
        <p:blipFill rotWithShape="1">
          <a:blip r:embed="rId3" cstate="screen">
            <a:extLst>
              <a:ext uri="{28A0092B-C50C-407E-A947-70E740481C1C}">
                <a14:useLocalDpi xmlns:a14="http://schemas.microsoft.com/office/drawing/2010/main"/>
              </a:ext>
            </a:extLst>
          </a:blip>
          <a:srcRect l="25454" r="14286"/>
          <a:stretch/>
        </p:blipFill>
        <p:spPr>
          <a:xfrm>
            <a:off x="255325" y="1273173"/>
            <a:ext cx="4340488" cy="4801978"/>
          </a:xfrm>
          <a:prstGeom prst="rect">
            <a:avLst/>
          </a:prstGeom>
        </p:spPr>
      </p:pic>
    </p:spTree>
    <p:extLst>
      <p:ext uri="{BB962C8B-B14F-4D97-AF65-F5344CB8AC3E}">
        <p14:creationId xmlns:p14="http://schemas.microsoft.com/office/powerpoint/2010/main" val="16157747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Planning for the future</a:t>
            </a:r>
          </a:p>
        </p:txBody>
      </p:sp>
      <p:sp>
        <p:nvSpPr>
          <p:cNvPr id="3" name="Content Placeholder 2"/>
          <p:cNvSpPr>
            <a:spLocks noGrp="1"/>
          </p:cNvSpPr>
          <p:nvPr>
            <p:ph idx="1"/>
          </p:nvPr>
        </p:nvSpPr>
        <p:spPr/>
        <p:txBody>
          <a:bodyPr/>
          <a:lstStyle/>
          <a:p>
            <a:pPr marL="0" indent="0">
              <a:buNone/>
            </a:pPr>
            <a:r>
              <a:rPr lang="en-GB" dirty="0"/>
              <a:t>Planning for the future can help to ensure an individual’s wellbeing and fulfilment.  It can be especially important for people who may not be able to:</a:t>
            </a:r>
          </a:p>
          <a:p>
            <a:r>
              <a:rPr lang="en-GB" dirty="0"/>
              <a:t>Communicate their wishes </a:t>
            </a:r>
          </a:p>
          <a:p>
            <a:r>
              <a:rPr lang="en-GB" dirty="0"/>
              <a:t>Make decisions. </a:t>
            </a:r>
          </a:p>
          <a:p>
            <a:endParaRPr lang="en-GB" dirty="0"/>
          </a:p>
        </p:txBody>
      </p:sp>
      <p:pic>
        <p:nvPicPr>
          <p:cNvPr id="5" name="Picture 4"/>
          <p:cNvPicPr>
            <a:picLocks noChangeAspect="1"/>
          </p:cNvPicPr>
          <p:nvPr/>
        </p:nvPicPr>
        <p:blipFill rotWithShape="1">
          <a:blip r:embed="rId3" cstate="screen">
            <a:extLst>
              <a:ext uri="{28A0092B-C50C-407E-A947-70E740481C1C}">
                <a14:useLocalDpi xmlns:a14="http://schemas.microsoft.com/office/drawing/2010/main"/>
              </a:ext>
            </a:extLst>
          </a:blip>
          <a:srcRect l="2791" t="21140" r="2987" b="24622"/>
          <a:stretch/>
        </p:blipFill>
        <p:spPr>
          <a:xfrm>
            <a:off x="255324" y="3253839"/>
            <a:ext cx="8615544" cy="3051958"/>
          </a:xfrm>
          <a:prstGeom prst="rect">
            <a:avLst/>
          </a:prstGeom>
        </p:spPr>
      </p:pic>
    </p:spTree>
    <p:extLst>
      <p:ext uri="{BB962C8B-B14F-4D97-AF65-F5344CB8AC3E}">
        <p14:creationId xmlns:p14="http://schemas.microsoft.com/office/powerpoint/2010/main" val="1303862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Effect transition="in" filter="fade">
                                      <p:cBhvr>
                                        <p:cTn id="11" dur="500"/>
                                        <p:tgtEl>
                                          <p:spTgt spid="3">
                                            <p:txEl>
                                              <p:pRg st="1" end="1"/>
                                            </p:txEl>
                                          </p:spTgt>
                                        </p:tgtEl>
                                      </p:cBhvr>
                                    </p:animEffect>
                                  </p:childTnLst>
                                </p:cTn>
                              </p:par>
                              <p:par>
                                <p:cTn id="12" presetID="10" presetClass="entr" presetSubtype="0" fill="hold" nodeType="with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Minimising discomfort and distress </a:t>
            </a:r>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sp>
        <p:nvSpPr>
          <p:cNvPr id="5" name="Rectangle 4"/>
          <p:cNvSpPr/>
          <p:nvPr/>
        </p:nvSpPr>
        <p:spPr>
          <a:xfrm>
            <a:off x="246455" y="1275447"/>
            <a:ext cx="8684894" cy="725057"/>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srgbClr val="002060"/>
                </a:solidFill>
                <a:latin typeface="Arial" panose="020B0604020202020204" pitchFamily="34" charset="0"/>
                <a:cs typeface="Arial" panose="020B0604020202020204" pitchFamily="34" charset="0"/>
              </a:rPr>
              <a:t>Environmental factors that can affect an individual’s comfort and wellbeing:</a:t>
            </a:r>
          </a:p>
        </p:txBody>
      </p:sp>
      <p:sp>
        <p:nvSpPr>
          <p:cNvPr id="6" name="Rectangle 5"/>
          <p:cNvSpPr/>
          <p:nvPr/>
        </p:nvSpPr>
        <p:spPr>
          <a:xfrm>
            <a:off x="241257" y="1995387"/>
            <a:ext cx="8690092" cy="702512"/>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285750" indent="-285750">
              <a:buClr>
                <a:schemeClr val="bg1"/>
              </a:buClr>
              <a:buFont typeface="Arial" panose="020B0604020202020204" pitchFamily="34" charset="0"/>
              <a:buChar char="■"/>
            </a:pPr>
            <a:r>
              <a:rPr lang="en-GB" dirty="0">
                <a:solidFill>
                  <a:prstClr val="white"/>
                </a:solidFill>
                <a:latin typeface="Arial" panose="020B0604020202020204" pitchFamily="34" charset="0"/>
                <a:cs typeface="Arial" panose="020B0604020202020204" pitchFamily="34" charset="0"/>
              </a:rPr>
              <a:t>Lighting</a:t>
            </a:r>
          </a:p>
          <a:p>
            <a:pPr marL="285750" indent="-285750">
              <a:buClr>
                <a:schemeClr val="bg1"/>
              </a:buClr>
              <a:buFont typeface="Arial" panose="020B0604020202020204" pitchFamily="34" charset="0"/>
              <a:buChar char="■"/>
            </a:pPr>
            <a:r>
              <a:rPr lang="en-GB" dirty="0">
                <a:solidFill>
                  <a:prstClr val="white"/>
                </a:solidFill>
                <a:latin typeface="Arial" panose="020B0604020202020204" pitchFamily="34" charset="0"/>
                <a:cs typeface="Arial" panose="020B0604020202020204" pitchFamily="34" charset="0"/>
              </a:rPr>
              <a:t>Noise</a:t>
            </a:r>
          </a:p>
        </p:txBody>
      </p:sp>
      <p:sp>
        <p:nvSpPr>
          <p:cNvPr id="7" name="TextBox 6"/>
          <p:cNvSpPr txBox="1"/>
          <p:nvPr/>
        </p:nvSpPr>
        <p:spPr>
          <a:xfrm>
            <a:off x="4144478" y="2023477"/>
            <a:ext cx="2814452" cy="646331"/>
          </a:xfrm>
          <a:prstGeom prst="rect">
            <a:avLst/>
          </a:prstGeom>
          <a:noFill/>
        </p:spPr>
        <p:txBody>
          <a:bodyPr wrap="square" rtlCol="0">
            <a:spAutoFit/>
          </a:bodyPr>
          <a:lstStyle/>
          <a:p>
            <a:pPr marL="285750" indent="-285750">
              <a:buClr>
                <a:schemeClr val="bg1"/>
              </a:buCl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Temperature</a:t>
            </a:r>
          </a:p>
          <a:p>
            <a:pPr marL="285750" indent="-285750">
              <a:buClr>
                <a:schemeClr val="bg1"/>
              </a:buCl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Odours</a:t>
            </a:r>
          </a:p>
        </p:txBody>
      </p:sp>
      <p:sp>
        <p:nvSpPr>
          <p:cNvPr id="8" name="Rectangle 7"/>
          <p:cNvSpPr/>
          <p:nvPr/>
        </p:nvSpPr>
        <p:spPr>
          <a:xfrm>
            <a:off x="265007" y="2860458"/>
            <a:ext cx="8666341" cy="769441"/>
          </a:xfrm>
          <a:prstGeom prst="rect">
            <a:avLst/>
          </a:prstGeom>
        </p:spPr>
        <p:txBody>
          <a:bodyPr wrap="square">
            <a:spAutoFit/>
          </a:bodyPr>
          <a:lstStyle/>
          <a:p>
            <a:r>
              <a:rPr lang="en-GB" sz="2200" b="1" dirty="0">
                <a:latin typeface="Arial" panose="020B0604020202020204" pitchFamily="34" charset="0"/>
                <a:cs typeface="Arial" panose="020B0604020202020204" pitchFamily="34" charset="0"/>
              </a:rPr>
              <a:t>Ask the individual if they want you to change their environment to make them more comfortable - NEVER assume.</a:t>
            </a:r>
          </a:p>
        </p:txBody>
      </p:sp>
      <p:sp>
        <p:nvSpPr>
          <p:cNvPr id="9" name="Rectangle 8"/>
          <p:cNvSpPr/>
          <p:nvPr/>
        </p:nvSpPr>
        <p:spPr>
          <a:xfrm>
            <a:off x="270205" y="3736831"/>
            <a:ext cx="8684894" cy="725057"/>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srgbClr val="002060"/>
                </a:solidFill>
                <a:latin typeface="Arial" panose="020B0604020202020204" pitchFamily="34" charset="0"/>
                <a:cs typeface="Arial" panose="020B0604020202020204" pitchFamily="34" charset="0"/>
              </a:rPr>
              <a:t>Actions that can affect an individual’s comfort and wellbeing:</a:t>
            </a:r>
          </a:p>
        </p:txBody>
      </p:sp>
      <p:sp>
        <p:nvSpPr>
          <p:cNvPr id="10" name="Rectangle 9"/>
          <p:cNvSpPr/>
          <p:nvPr/>
        </p:nvSpPr>
        <p:spPr>
          <a:xfrm>
            <a:off x="265007" y="4459256"/>
            <a:ext cx="8690092" cy="935043"/>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285750" indent="-285750">
              <a:buClr>
                <a:schemeClr val="bg1"/>
              </a:buClr>
              <a:buFont typeface="Arial" panose="020B0604020202020204" pitchFamily="34" charset="0"/>
              <a:buChar char="■"/>
            </a:pPr>
            <a:r>
              <a:rPr lang="en-GB" dirty="0">
                <a:solidFill>
                  <a:prstClr val="white"/>
                </a:solidFill>
                <a:latin typeface="Arial" panose="020B0604020202020204" pitchFamily="34" charset="0"/>
                <a:cs typeface="Arial" panose="020B0604020202020204" pitchFamily="34" charset="0"/>
              </a:rPr>
              <a:t>Moving a person who has</a:t>
            </a:r>
            <a:br>
              <a:rPr lang="en-GB" dirty="0">
                <a:solidFill>
                  <a:prstClr val="white"/>
                </a:solidFill>
                <a:latin typeface="Arial" panose="020B0604020202020204" pitchFamily="34" charset="0"/>
                <a:cs typeface="Arial" panose="020B0604020202020204" pitchFamily="34" charset="0"/>
              </a:rPr>
            </a:br>
            <a:r>
              <a:rPr lang="en-GB" dirty="0">
                <a:solidFill>
                  <a:prstClr val="white"/>
                </a:solidFill>
                <a:latin typeface="Arial" panose="020B0604020202020204" pitchFamily="34" charset="0"/>
                <a:cs typeface="Arial" panose="020B0604020202020204" pitchFamily="34" charset="0"/>
              </a:rPr>
              <a:t>stiff muscles or joints</a:t>
            </a:r>
          </a:p>
        </p:txBody>
      </p:sp>
      <p:sp>
        <p:nvSpPr>
          <p:cNvPr id="11" name="TextBox 10"/>
          <p:cNvSpPr txBox="1"/>
          <p:nvPr/>
        </p:nvSpPr>
        <p:spPr>
          <a:xfrm>
            <a:off x="4186052" y="4494276"/>
            <a:ext cx="2814452" cy="923330"/>
          </a:xfrm>
          <a:prstGeom prst="rect">
            <a:avLst/>
          </a:prstGeom>
          <a:noFill/>
        </p:spPr>
        <p:txBody>
          <a:bodyPr wrap="square" rtlCol="0">
            <a:spAutoFit/>
          </a:bodyPr>
          <a:lstStyle/>
          <a:p>
            <a:pPr marL="285750" indent="-285750">
              <a:buClr>
                <a:schemeClr val="bg1"/>
              </a:buCl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Changing  a dressing </a:t>
            </a:r>
          </a:p>
          <a:p>
            <a:pPr marL="285750" indent="-285750">
              <a:buClr>
                <a:schemeClr val="bg1"/>
              </a:buCl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Letting in bright light</a:t>
            </a:r>
          </a:p>
          <a:p>
            <a:pPr marL="285750" indent="-285750">
              <a:buClr>
                <a:schemeClr val="bg1"/>
              </a:buCl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Making a loud noise</a:t>
            </a:r>
          </a:p>
        </p:txBody>
      </p:sp>
      <p:sp>
        <p:nvSpPr>
          <p:cNvPr id="12" name="Rectangle 11"/>
          <p:cNvSpPr/>
          <p:nvPr/>
        </p:nvSpPr>
        <p:spPr>
          <a:xfrm>
            <a:off x="270204" y="5544281"/>
            <a:ext cx="8661143" cy="769441"/>
          </a:xfrm>
          <a:prstGeom prst="rect">
            <a:avLst/>
          </a:prstGeom>
        </p:spPr>
        <p:txBody>
          <a:bodyPr wrap="square">
            <a:spAutoFit/>
          </a:bodyPr>
          <a:lstStyle/>
          <a:p>
            <a:r>
              <a:rPr lang="en-GB" sz="2200" b="1" dirty="0">
                <a:latin typeface="Arial" panose="020B0604020202020204" pitchFamily="34" charset="0"/>
                <a:cs typeface="Arial" panose="020B0604020202020204" pitchFamily="34" charset="0"/>
              </a:rPr>
              <a:t>Always warn the individual if something may be uncomfortable. You MUST have consent to carry out a task</a:t>
            </a:r>
          </a:p>
        </p:txBody>
      </p:sp>
    </p:spTree>
    <p:extLst>
      <p:ext uri="{BB962C8B-B14F-4D97-AF65-F5344CB8AC3E}">
        <p14:creationId xmlns:p14="http://schemas.microsoft.com/office/powerpoint/2010/main" val="5810315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par>
                          <p:cTn id="13" fill="hold">
                            <p:stCondLst>
                              <p:cond delay="500"/>
                            </p:stCondLst>
                            <p:childTnLst>
                              <p:par>
                                <p:cTn id="14" presetID="10" presetClass="entr" presetSubtype="0" fill="hold" grpId="0" nodeType="afterEffect">
                                  <p:stCondLst>
                                    <p:cond delay="0"/>
                                  </p:stCondLst>
                                  <p:childTnLst>
                                    <p:set>
                                      <p:cBhvr>
                                        <p:cTn id="15" dur="1" fill="hold">
                                          <p:stCondLst>
                                            <p:cond delay="0"/>
                                          </p:stCondLst>
                                        </p:cTn>
                                        <p:tgtEl>
                                          <p:spTgt spid="8"/>
                                        </p:tgtEl>
                                        <p:attrNameLst>
                                          <p:attrName>style.visibility</p:attrName>
                                        </p:attrNameLst>
                                      </p:cBhvr>
                                      <p:to>
                                        <p:strVal val="visible"/>
                                      </p:to>
                                    </p:set>
                                    <p:animEffect transition="in" filter="fade">
                                      <p:cBhvr>
                                        <p:cTn id="16" dur="500"/>
                                        <p:tgtEl>
                                          <p:spTgt spid="8"/>
                                        </p:tgtEl>
                                      </p:cBhvr>
                                    </p:animEffect>
                                  </p:childTnLst>
                                </p:cTn>
                              </p:par>
                            </p:childTnLst>
                          </p:cTn>
                        </p:par>
                        <p:par>
                          <p:cTn id="17" fill="hold">
                            <p:stCondLst>
                              <p:cond delay="1000"/>
                            </p:stCondLst>
                            <p:childTnLst>
                              <p:par>
                                <p:cTn id="18" presetID="10" presetClass="entr" presetSubtype="0" fill="hold" grpId="0" nodeType="afterEffect">
                                  <p:stCondLst>
                                    <p:cond delay="0"/>
                                  </p:stCondLst>
                                  <p:childTnLst>
                                    <p:set>
                                      <p:cBhvr>
                                        <p:cTn id="19" dur="1" fill="hold">
                                          <p:stCondLst>
                                            <p:cond delay="0"/>
                                          </p:stCondLst>
                                        </p:cTn>
                                        <p:tgtEl>
                                          <p:spTgt spid="9"/>
                                        </p:tgtEl>
                                        <p:attrNameLst>
                                          <p:attrName>style.visibility</p:attrName>
                                        </p:attrNameLst>
                                      </p:cBhvr>
                                      <p:to>
                                        <p:strVal val="visible"/>
                                      </p:to>
                                    </p:set>
                                    <p:animEffect transition="in" filter="fade">
                                      <p:cBhvr>
                                        <p:cTn id="20" dur="500"/>
                                        <p:tgtEl>
                                          <p:spTgt spid="9"/>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par>
                          <p:cTn id="26" fill="hold">
                            <p:stCondLst>
                              <p:cond delay="500"/>
                            </p:stCondLst>
                            <p:childTnLst>
                              <p:par>
                                <p:cTn id="27" presetID="10" presetClass="entr" presetSubtype="0" fill="hold" grpId="0" nodeType="afterEffect">
                                  <p:stCondLst>
                                    <p:cond delay="0"/>
                                  </p:stCondLst>
                                  <p:childTnLst>
                                    <p:set>
                                      <p:cBhvr>
                                        <p:cTn id="28" dur="1" fill="hold">
                                          <p:stCondLst>
                                            <p:cond delay="0"/>
                                          </p:stCondLst>
                                        </p:cTn>
                                        <p:tgtEl>
                                          <p:spTgt spid="12"/>
                                        </p:tgtEl>
                                        <p:attrNameLst>
                                          <p:attrName>style.visibility</p:attrName>
                                        </p:attrNameLst>
                                      </p:cBhvr>
                                      <p:to>
                                        <p:strVal val="visible"/>
                                      </p:to>
                                    </p:set>
                                    <p:animEffect transition="in" filter="fade">
                                      <p:cBhvr>
                                        <p:cTn id="29"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8" grpId="0"/>
      <p:bldP spid="9" grpId="0" animBg="1"/>
      <p:bldP spid="10" grpId="0" animBg="1"/>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5324" y="87202"/>
            <a:ext cx="8639293" cy="920234"/>
          </a:xfrm>
        </p:spPr>
        <p:txBody>
          <a:bodyPr>
            <a:normAutofit fontScale="90000"/>
          </a:bodyPr>
          <a:lstStyle/>
          <a:p>
            <a:r>
              <a:rPr lang="en-GB" dirty="0"/>
              <a:t>Supporting individuals to minimise pain or discomfort</a:t>
            </a:r>
          </a:p>
        </p:txBody>
      </p:sp>
      <p:sp>
        <p:nvSpPr>
          <p:cNvPr id="3" name="Content Placeholder 2"/>
          <p:cNvSpPr>
            <a:spLocks noGrp="1"/>
          </p:cNvSpPr>
          <p:nvPr>
            <p:ph idx="1"/>
          </p:nvPr>
        </p:nvSpPr>
        <p:spPr>
          <a:xfrm>
            <a:off x="243450" y="1225673"/>
            <a:ext cx="8817424" cy="4528932"/>
          </a:xfrm>
        </p:spPr>
        <p:txBody>
          <a:bodyPr/>
          <a:lstStyle/>
          <a:p>
            <a:pPr marL="0" indent="0">
              <a:buNone/>
            </a:pPr>
            <a:r>
              <a:rPr lang="en-GB" sz="2150" dirty="0"/>
              <a:t>You must able to identify when people are in pain but are less </a:t>
            </a:r>
            <a:br>
              <a:rPr lang="en-GB" sz="2150" dirty="0"/>
            </a:br>
            <a:r>
              <a:rPr lang="en-GB" sz="2150" dirty="0"/>
              <a:t>able to communicate or to move into a more comfortable position</a:t>
            </a:r>
          </a:p>
          <a:p>
            <a:endParaRPr lang="en-GB" dirty="0"/>
          </a:p>
        </p:txBody>
      </p:sp>
      <p:pic>
        <p:nvPicPr>
          <p:cNvPr id="4" name="Picture 3"/>
          <p:cNvPicPr>
            <a:picLocks/>
          </p:cNvPicPr>
          <p:nvPr/>
        </p:nvPicPr>
        <p:blipFill rotWithShape="1">
          <a:blip r:embed="rId3" cstate="screen">
            <a:extLst>
              <a:ext uri="{28A0092B-C50C-407E-A947-70E740481C1C}">
                <a14:useLocalDpi xmlns:a14="http://schemas.microsoft.com/office/drawing/2010/main"/>
              </a:ext>
            </a:extLst>
          </a:blip>
          <a:srcRect l="-8812" t="-35807" r="-8812" b="-35807"/>
          <a:stretch/>
        </p:blipFill>
        <p:spPr>
          <a:xfrm>
            <a:off x="8110847" y="584501"/>
            <a:ext cx="718859" cy="597960"/>
          </a:xfrm>
          <a:prstGeom prst="ellipse">
            <a:avLst/>
          </a:prstGeom>
          <a:solidFill>
            <a:srgbClr val="002060"/>
          </a:solidFill>
          <a:ln w="31750">
            <a:solidFill>
              <a:schemeClr val="bg1"/>
            </a:solidFill>
          </a:ln>
        </p:spPr>
      </p:pic>
      <p:pic>
        <p:nvPicPr>
          <p:cNvPr id="5" name="Picture 4"/>
          <p:cNvPicPr>
            <a:picLocks noChangeAspect="1"/>
          </p:cNvPicPr>
          <p:nvPr/>
        </p:nvPicPr>
        <p:blipFill rotWithShape="1">
          <a:blip r:embed="rId4" cstate="screen">
            <a:extLst>
              <a:ext uri="{28A0092B-C50C-407E-A947-70E740481C1C}">
                <a14:useLocalDpi xmlns:a14="http://schemas.microsoft.com/office/drawing/2010/main"/>
              </a:ext>
            </a:extLst>
          </a:blip>
          <a:srcRect l="25584" t="21992" b="19134"/>
          <a:stretch/>
        </p:blipFill>
        <p:spPr>
          <a:xfrm>
            <a:off x="5492336" y="2256311"/>
            <a:ext cx="3402281" cy="4037611"/>
          </a:xfrm>
          <a:prstGeom prst="rect">
            <a:avLst/>
          </a:prstGeom>
        </p:spPr>
      </p:pic>
      <p:sp>
        <p:nvSpPr>
          <p:cNvPr id="6" name="Rectangle 5"/>
          <p:cNvSpPr/>
          <p:nvPr/>
        </p:nvSpPr>
        <p:spPr>
          <a:xfrm>
            <a:off x="260522" y="2282313"/>
            <a:ext cx="5012122" cy="807825"/>
          </a:xfrm>
          <a:prstGeom prst="rect">
            <a:avLst/>
          </a:prstGeom>
          <a:solidFill>
            <a:schemeClr val="accent1">
              <a:lumMod val="60000"/>
              <a:lumOff val="4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r>
              <a:rPr lang="en-GB" sz="2200" b="1" dirty="0">
                <a:solidFill>
                  <a:srgbClr val="002060"/>
                </a:solidFill>
                <a:latin typeface="Arial" panose="020B0604020202020204" pitchFamily="34" charset="0"/>
                <a:cs typeface="Arial" panose="020B0604020202020204" pitchFamily="34" charset="0"/>
              </a:rPr>
              <a:t>Non-verbal signs of pain and discomfort</a:t>
            </a:r>
          </a:p>
        </p:txBody>
      </p:sp>
      <p:sp>
        <p:nvSpPr>
          <p:cNvPr id="7" name="Rectangle 6"/>
          <p:cNvSpPr/>
          <p:nvPr/>
        </p:nvSpPr>
        <p:spPr>
          <a:xfrm>
            <a:off x="260522" y="3078262"/>
            <a:ext cx="5015122" cy="3215659"/>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28575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Doubling over</a:t>
            </a:r>
          </a:p>
          <a:p>
            <a:pPr marL="28575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Gritted teeth </a:t>
            </a:r>
          </a:p>
          <a:p>
            <a:pPr marL="28575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Pale complexion</a:t>
            </a:r>
          </a:p>
          <a:p>
            <a:pPr marL="28575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Sweating</a:t>
            </a:r>
          </a:p>
          <a:p>
            <a:pPr marL="28575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Tears or crying</a:t>
            </a:r>
          </a:p>
          <a:p>
            <a:pPr marL="28575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Becoming quiet and withdrawn</a:t>
            </a:r>
          </a:p>
          <a:p>
            <a:pPr marL="28575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Becoming aggressive</a:t>
            </a:r>
          </a:p>
          <a:p>
            <a:pPr marL="28575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Furrowed brows</a:t>
            </a:r>
          </a:p>
          <a:p>
            <a:pPr marL="28575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Environmental factors such as soiled clothes or bedlinen.</a:t>
            </a:r>
          </a:p>
        </p:txBody>
      </p:sp>
    </p:spTree>
    <p:extLst>
      <p:ext uri="{BB962C8B-B14F-4D97-AF65-F5344CB8AC3E}">
        <p14:creationId xmlns:p14="http://schemas.microsoft.com/office/powerpoint/2010/main" val="3025170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6"/>
                                        </p:tgtEl>
                                        <p:attrNameLst>
                                          <p:attrName>style.visibility</p:attrName>
                                        </p:attrNameLst>
                                      </p:cBhvr>
                                      <p:to>
                                        <p:strVal val="visible"/>
                                      </p:to>
                                    </p:set>
                                    <p:animEffect transition="in" filter="fade">
                                      <p:cBhvr>
                                        <p:cTn id="11" dur="500"/>
                                        <p:tgtEl>
                                          <p:spTgt spid="6"/>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7"/>
                                        </p:tgtEl>
                                        <p:attrNameLst>
                                          <p:attrName>style.visibility</p:attrName>
                                        </p:attrNameLst>
                                      </p:cBhvr>
                                      <p:to>
                                        <p:strVal val="visible"/>
                                      </p:to>
                                    </p:set>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Maintaining identity and self-esteem</a:t>
            </a:r>
          </a:p>
        </p:txBody>
      </p:sp>
      <p:sp>
        <p:nvSpPr>
          <p:cNvPr id="3" name="Content Placeholder 2"/>
          <p:cNvSpPr>
            <a:spLocks noGrp="1"/>
          </p:cNvSpPr>
          <p:nvPr>
            <p:ph idx="1"/>
          </p:nvPr>
        </p:nvSpPr>
        <p:spPr>
          <a:xfrm>
            <a:off x="255325" y="1154423"/>
            <a:ext cx="8627418" cy="805006"/>
          </a:xfrm>
        </p:spPr>
        <p:txBody>
          <a:bodyPr/>
          <a:lstStyle/>
          <a:p>
            <a:pPr marL="0" indent="0">
              <a:buNone/>
            </a:pPr>
            <a:r>
              <a:rPr lang="en-GB" dirty="0"/>
              <a:t>The individual’s sense of wellbeing and identity are associated with many aspects of their life, including:</a:t>
            </a:r>
          </a:p>
          <a:p>
            <a:endParaRPr lang="en-GB" dirty="0"/>
          </a:p>
        </p:txBody>
      </p:sp>
      <p:sp>
        <p:nvSpPr>
          <p:cNvPr id="4" name="Rectangle 3"/>
          <p:cNvSpPr/>
          <p:nvPr/>
        </p:nvSpPr>
        <p:spPr>
          <a:xfrm>
            <a:off x="255325" y="1976213"/>
            <a:ext cx="5316800" cy="1443881"/>
          </a:xfrm>
          <a:prstGeom prst="rect">
            <a:avLst/>
          </a:prstGeom>
          <a:solidFill>
            <a:srgbClr val="002060"/>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marL="39600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Spiritual </a:t>
            </a:r>
          </a:p>
          <a:p>
            <a:pPr marL="39600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Emotional </a:t>
            </a:r>
          </a:p>
          <a:p>
            <a:pPr marL="39600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Cultural</a:t>
            </a:r>
          </a:p>
          <a:p>
            <a:pPr marL="39600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Religious </a:t>
            </a:r>
          </a:p>
          <a:p>
            <a:pPr marL="396000" indent="-285750">
              <a:buClr>
                <a:schemeClr val="bg1"/>
              </a:buClr>
              <a:buFont typeface="Arial" panose="020B0604020202020204" pitchFamily="34" charset="0"/>
              <a:buChar char="■"/>
            </a:pPr>
            <a:r>
              <a:rPr lang="en-GB" sz="1900" dirty="0">
                <a:solidFill>
                  <a:prstClr val="white"/>
                </a:solidFill>
                <a:latin typeface="Arial" panose="020B0604020202020204" pitchFamily="34" charset="0"/>
                <a:cs typeface="Arial" panose="020B0604020202020204" pitchFamily="34" charset="0"/>
              </a:rPr>
              <a:t>Social </a:t>
            </a:r>
          </a:p>
        </p:txBody>
      </p:sp>
      <p:sp>
        <p:nvSpPr>
          <p:cNvPr id="5" name="TextBox 4"/>
          <p:cNvSpPr txBox="1"/>
          <p:nvPr/>
        </p:nvSpPr>
        <p:spPr>
          <a:xfrm>
            <a:off x="3354837" y="1974352"/>
            <a:ext cx="1407226" cy="1200329"/>
          </a:xfrm>
          <a:prstGeom prst="rect">
            <a:avLst/>
          </a:prstGeom>
          <a:noFill/>
        </p:spPr>
        <p:txBody>
          <a:bodyPr wrap="square" rtlCol="0">
            <a:spAutoFit/>
          </a:bodyPr>
          <a:lstStyle/>
          <a:p>
            <a:pPr marL="285750" indent="-285750">
              <a:buClr>
                <a:schemeClr val="bg1"/>
              </a:buCl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Political</a:t>
            </a:r>
          </a:p>
          <a:p>
            <a:pPr marL="285750" indent="-285750">
              <a:buClr>
                <a:schemeClr val="bg1"/>
              </a:buCl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Sexual</a:t>
            </a:r>
          </a:p>
          <a:p>
            <a:pPr marL="285750" indent="-285750">
              <a:buClr>
                <a:schemeClr val="bg1"/>
              </a:buCl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Physical </a:t>
            </a:r>
          </a:p>
          <a:p>
            <a:pPr marL="285750" indent="-285750">
              <a:buClr>
                <a:schemeClr val="bg1"/>
              </a:buClr>
              <a:buFont typeface="Arial" panose="020B0604020202020204" pitchFamily="34" charset="0"/>
              <a:buChar char="■"/>
            </a:pPr>
            <a:r>
              <a:rPr lang="en-GB" dirty="0">
                <a:solidFill>
                  <a:schemeClr val="bg1"/>
                </a:solidFill>
                <a:latin typeface="Arial" panose="020B0604020202020204" pitchFamily="34" charset="0"/>
                <a:cs typeface="Arial" panose="020B0604020202020204" pitchFamily="34" charset="0"/>
              </a:rPr>
              <a:t>Mental.</a:t>
            </a:r>
          </a:p>
        </p:txBody>
      </p:sp>
      <p:pic>
        <p:nvPicPr>
          <p:cNvPr id="6" name="Picture 5"/>
          <p:cNvPicPr>
            <a:picLocks noChangeAspect="1"/>
          </p:cNvPicPr>
          <p:nvPr/>
        </p:nvPicPr>
        <p:blipFill rotWithShape="1">
          <a:blip r:embed="rId3">
            <a:extLst>
              <a:ext uri="{28A0092B-C50C-407E-A947-70E740481C1C}">
                <a14:useLocalDpi xmlns:a14="http://schemas.microsoft.com/office/drawing/2010/main" val="0"/>
              </a:ext>
            </a:extLst>
          </a:blip>
          <a:srcRect l="23805" t="11445" r="26946" b="5799"/>
          <a:stretch/>
        </p:blipFill>
        <p:spPr>
          <a:xfrm>
            <a:off x="5789468" y="1983827"/>
            <a:ext cx="3093275" cy="3466947"/>
          </a:xfrm>
          <a:prstGeom prst="rect">
            <a:avLst/>
          </a:prstGeom>
        </p:spPr>
      </p:pic>
      <p:grpSp>
        <p:nvGrpSpPr>
          <p:cNvPr id="7" name="Group 6"/>
          <p:cNvGrpSpPr/>
          <p:nvPr/>
        </p:nvGrpSpPr>
        <p:grpSpPr>
          <a:xfrm>
            <a:off x="194139" y="3431979"/>
            <a:ext cx="5377986" cy="1905941"/>
            <a:chOff x="194945" y="5019218"/>
            <a:chExt cx="5377986" cy="1905941"/>
          </a:xfrm>
        </p:grpSpPr>
        <p:sp>
          <p:nvSpPr>
            <p:cNvPr id="8" name="Rectangle 7"/>
            <p:cNvSpPr/>
            <p:nvPr/>
          </p:nvSpPr>
          <p:spPr>
            <a:xfrm>
              <a:off x="252353" y="5237414"/>
              <a:ext cx="5320578" cy="1687745"/>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9" name="Picture 8"/>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94945" y="5019218"/>
              <a:ext cx="957771" cy="498289"/>
            </a:xfrm>
            <a:prstGeom prst="rect">
              <a:avLst/>
            </a:prstGeom>
          </p:spPr>
        </p:pic>
        <p:sp>
          <p:nvSpPr>
            <p:cNvPr id="10" name="TextBox 9"/>
            <p:cNvSpPr txBox="1"/>
            <p:nvPr/>
          </p:nvSpPr>
          <p:spPr>
            <a:xfrm>
              <a:off x="303647" y="5432443"/>
              <a:ext cx="5269284" cy="1492716"/>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Wellbeing</a:t>
              </a:r>
            </a:p>
            <a:p>
              <a:r>
                <a:rPr lang="en-GB" sz="1500" dirty="0">
                  <a:latin typeface="Arial" panose="020B0604020202020204" pitchFamily="34" charset="0"/>
                  <a:cs typeface="Arial" panose="020B0604020202020204" pitchFamily="34" charset="0"/>
                </a:rPr>
                <a:t>A person’s wellbeing may include their sense of hope, confidence and self-esteem, their ability to communicate their wants and needs, to make contact with others, to show warmth and affection, and to experience and show pleasure or enjoyment.</a:t>
              </a:r>
            </a:p>
          </p:txBody>
        </p:sp>
      </p:grpSp>
      <p:grpSp>
        <p:nvGrpSpPr>
          <p:cNvPr id="11" name="Group 10"/>
          <p:cNvGrpSpPr/>
          <p:nvPr/>
        </p:nvGrpSpPr>
        <p:grpSpPr>
          <a:xfrm>
            <a:off x="182463" y="5343934"/>
            <a:ext cx="8700280" cy="982612"/>
            <a:chOff x="194945" y="5019218"/>
            <a:chExt cx="8700280" cy="982612"/>
          </a:xfrm>
        </p:grpSpPr>
        <p:sp>
          <p:nvSpPr>
            <p:cNvPr id="12" name="Rectangle 11"/>
            <p:cNvSpPr/>
            <p:nvPr/>
          </p:nvSpPr>
          <p:spPr>
            <a:xfrm>
              <a:off x="252353" y="5237415"/>
              <a:ext cx="8642872" cy="764415"/>
            </a:xfrm>
            <a:prstGeom prst="rect">
              <a:avLst/>
            </a:prstGeom>
            <a:solidFill>
              <a:schemeClr val="bg1">
                <a:lumMod val="85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194945" y="5019218"/>
              <a:ext cx="957771" cy="498289"/>
            </a:xfrm>
            <a:prstGeom prst="rect">
              <a:avLst/>
            </a:prstGeom>
          </p:spPr>
        </p:pic>
        <p:sp>
          <p:nvSpPr>
            <p:cNvPr id="14" name="TextBox 13"/>
            <p:cNvSpPr txBox="1"/>
            <p:nvPr/>
          </p:nvSpPr>
          <p:spPr>
            <a:xfrm>
              <a:off x="303646" y="5432443"/>
              <a:ext cx="8496575" cy="569387"/>
            </a:xfrm>
            <a:prstGeom prst="rect">
              <a:avLst/>
            </a:prstGeom>
            <a:noFill/>
          </p:spPr>
          <p:txBody>
            <a:bodyPr wrap="square" rtlCol="0">
              <a:spAutoFit/>
            </a:bodyPr>
            <a:lstStyle/>
            <a:p>
              <a:r>
                <a:rPr lang="en-GB" sz="1600" b="1" dirty="0">
                  <a:solidFill>
                    <a:srgbClr val="0066CC"/>
                  </a:solidFill>
                  <a:latin typeface="Arial" panose="020B0604020202020204" pitchFamily="34" charset="0"/>
                  <a:cs typeface="Arial" panose="020B0604020202020204" pitchFamily="34" charset="0"/>
                </a:rPr>
                <a:t>Identity</a:t>
              </a:r>
            </a:p>
            <a:p>
              <a:r>
                <a:rPr lang="en-GB" sz="1500" dirty="0">
                  <a:latin typeface="Arial" panose="020B0604020202020204" pitchFamily="34" charset="0"/>
                  <a:cs typeface="Arial" panose="020B0604020202020204" pitchFamily="34" charset="0"/>
                </a:rPr>
                <a:t>Our identity refers to our view of ourselves, who we are and what makes us who we are.</a:t>
              </a:r>
            </a:p>
          </p:txBody>
        </p:sp>
      </p:grpSp>
    </p:spTree>
    <p:extLst>
      <p:ext uri="{BB962C8B-B14F-4D97-AF65-F5344CB8AC3E}">
        <p14:creationId xmlns:p14="http://schemas.microsoft.com/office/powerpoint/2010/main" val="31561522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after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par>
                          <p:cTn id="8" fill="hold">
                            <p:stCondLst>
                              <p:cond delay="500"/>
                            </p:stCondLst>
                            <p:childTnLst>
                              <p:par>
                                <p:cTn id="9" presetID="10" presetClass="entr" presetSubtype="0" fill="hold" grpId="0" nodeType="after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0" presetClass="entr" presetSubtype="0" fill="hold" grpId="0" nodeType="with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fade">
                                      <p:cBhvr>
                                        <p:cTn id="14" dur="500"/>
                                        <p:tgtEl>
                                          <p:spTgt spid="5"/>
                                        </p:tgtEl>
                                      </p:cBhvr>
                                    </p:animEffect>
                                  </p:childTnLst>
                                </p:cTn>
                              </p:par>
                            </p:childTnLst>
                          </p:cTn>
                        </p:par>
                        <p:par>
                          <p:cTn id="15" fill="hold">
                            <p:stCondLst>
                              <p:cond delay="1000"/>
                            </p:stCondLst>
                            <p:childTnLst>
                              <p:par>
                                <p:cTn id="16" presetID="10" presetClass="entr" presetSubtype="0" fill="hold" nodeType="after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childTnLst>
                          </p:cTn>
                        </p:par>
                        <p:par>
                          <p:cTn id="19" fill="hold">
                            <p:stCondLst>
                              <p:cond delay="1500"/>
                            </p:stCondLst>
                            <p:childTnLst>
                              <p:par>
                                <p:cTn id="20" presetID="10" presetClass="entr" presetSubtype="0" fill="hold" nodeType="after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fade">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P spid="5"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45007"/>
            <a:ext cx="9619013" cy="1200329"/>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423132"/>
            <a:ext cx="8639293" cy="830997"/>
          </a:xfrm>
          <a:prstGeom prst="rect">
            <a:avLst/>
          </a:prstGeom>
        </p:spPr>
        <p:txBody>
          <a:bodyPr wrap="square">
            <a:spAutoFit/>
          </a:bodyPr>
          <a:lstStyle/>
          <a:p>
            <a:r>
              <a:rPr lang="en-GB" sz="2400" b="1" dirty="0">
                <a:solidFill>
                  <a:prstClr val="white"/>
                </a:solidFill>
                <a:latin typeface="Arial" panose="020B0604020202020204" pitchFamily="34" charset="0"/>
                <a:cs typeface="Arial" panose="020B0604020202020204" pitchFamily="34" charset="0"/>
              </a:rPr>
              <a:t>Which of the following is an example of non-verbal communication of pain? </a:t>
            </a:r>
          </a:p>
        </p:txBody>
      </p:sp>
      <p:sp>
        <p:nvSpPr>
          <p:cNvPr id="22" name="TextBox 21"/>
          <p:cNvSpPr txBox="1"/>
          <p:nvPr/>
        </p:nvSpPr>
        <p:spPr>
          <a:xfrm>
            <a:off x="1046578" y="2805949"/>
            <a:ext cx="5769858"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Pale complexion</a:t>
            </a:r>
          </a:p>
        </p:txBody>
      </p:sp>
      <p:sp>
        <p:nvSpPr>
          <p:cNvPr id="23" name="TextBox 22"/>
          <p:cNvSpPr txBox="1"/>
          <p:nvPr/>
        </p:nvSpPr>
        <p:spPr>
          <a:xfrm>
            <a:off x="1046578" y="3718303"/>
            <a:ext cx="605486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Talking</a:t>
            </a:r>
          </a:p>
        </p:txBody>
      </p:sp>
      <p:sp>
        <p:nvSpPr>
          <p:cNvPr id="24" name="TextBox 23"/>
          <p:cNvSpPr txBox="1"/>
          <p:nvPr/>
        </p:nvSpPr>
        <p:spPr>
          <a:xfrm>
            <a:off x="1047900" y="4631415"/>
            <a:ext cx="5768535"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Shouting </a:t>
            </a:r>
          </a:p>
        </p:txBody>
      </p:sp>
      <p:sp>
        <p:nvSpPr>
          <p:cNvPr id="25" name="TextBox 24"/>
          <p:cNvSpPr txBox="1"/>
          <p:nvPr/>
        </p:nvSpPr>
        <p:spPr>
          <a:xfrm>
            <a:off x="1046579" y="5603902"/>
            <a:ext cx="547297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Complaining </a:t>
            </a:r>
          </a:p>
        </p:txBody>
      </p:sp>
      <p:pic>
        <p:nvPicPr>
          <p:cNvPr id="36" name="Picture 3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310895" y="2542593"/>
            <a:ext cx="617417" cy="872258"/>
          </a:xfrm>
          <a:prstGeom prst="rect">
            <a:avLst/>
          </a:prstGeom>
        </p:spPr>
      </p:pic>
      <p:pic>
        <p:nvPicPr>
          <p:cNvPr id="37" name="Picture 36"/>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310895" y="3486859"/>
            <a:ext cx="617417" cy="872258"/>
          </a:xfrm>
          <a:prstGeom prst="rect">
            <a:avLst/>
          </a:prstGeom>
        </p:spPr>
      </p:pic>
      <p:pic>
        <p:nvPicPr>
          <p:cNvPr id="38" name="Picture 3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10895" y="4422963"/>
            <a:ext cx="617417" cy="872258"/>
          </a:xfrm>
          <a:prstGeom prst="rect">
            <a:avLst/>
          </a:prstGeom>
        </p:spPr>
      </p:pic>
      <p:pic>
        <p:nvPicPr>
          <p:cNvPr id="39" name="Picture 3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10895" y="5350905"/>
            <a:ext cx="617417" cy="872258"/>
          </a:xfrm>
          <a:prstGeom prst="rect">
            <a:avLst/>
          </a:prstGeom>
        </p:spPr>
      </p:pic>
      <p:grpSp>
        <p:nvGrpSpPr>
          <p:cNvPr id="16" name="Group 15"/>
          <p:cNvGrpSpPr/>
          <p:nvPr/>
        </p:nvGrpSpPr>
        <p:grpSpPr>
          <a:xfrm>
            <a:off x="5408854" y="3142624"/>
            <a:ext cx="3711396" cy="4564662"/>
            <a:chOff x="5432604" y="2420888"/>
            <a:chExt cx="3711396" cy="4564662"/>
          </a:xfrm>
        </p:grpSpPr>
        <p:pic>
          <p:nvPicPr>
            <p:cNvPr id="17" name="Picture 16"/>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rot="282173">
              <a:off x="5432604"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8" name="Picture 2" descr="\\DESIGNARCHIVE\Archive\PowerPoints\PPT symbols and documents\ABCD cards\A.png"/>
            <p:cNvPicPr>
              <a:picLocks noChangeAspect="1" noChangeArrowheads="1"/>
            </p:cNvPicPr>
            <p:nvPr/>
          </p:nvPicPr>
          <p:blipFill rotWithShape="1">
            <a:blip r:embed="rId8" cstate="screen">
              <a:extLst>
                <a:ext uri="{28A0092B-C50C-407E-A947-70E740481C1C}">
                  <a14:useLocalDpi xmlns:a14="http://schemas.microsoft.com/office/drawing/2010/main"/>
                </a:ext>
              </a:extLst>
            </a:blip>
            <a:srcRect t="4624"/>
            <a:stretch/>
          </p:blipFill>
          <p:spPr bwMode="auto">
            <a:xfrm rot="385857">
              <a:off x="6473422" y="2556201"/>
              <a:ext cx="1897871" cy="2557254"/>
            </a:xfrm>
            <a:prstGeom prst="rect">
              <a:avLst/>
            </a:prstGeom>
            <a:noFill/>
            <a:extLst>
              <a:ext uri="{909E8E84-426E-40DD-AFC4-6F175D3DCCD1}">
                <a14:hiddenFill xmlns:a14="http://schemas.microsoft.com/office/drawing/2010/main">
                  <a:solidFill>
                    <a:srgbClr val="FFFFFF"/>
                  </a:solidFill>
                </a14:hiddenFill>
              </a:ext>
            </a:extLst>
          </p:spPr>
        </p:pic>
      </p:grpSp>
      <p:pic>
        <p:nvPicPr>
          <p:cNvPr id="19" name="Picture 18"/>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0" name="Rectangle 19"/>
          <p:cNvSpPr/>
          <p:nvPr/>
        </p:nvSpPr>
        <p:spPr>
          <a:xfrm>
            <a:off x="6237027" y="2556566"/>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42932538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36"/>
                                        </p:tgtEl>
                                        <p:attrNameLst>
                                          <p:attrName>style.visibility</p:attrName>
                                        </p:attrNameLst>
                                      </p:cBhvr>
                                      <p:to>
                                        <p:strVal val="visible"/>
                                      </p:to>
                                    </p:set>
                                    <p:animEffect transition="in" filter="fade">
                                      <p:cBhvr>
                                        <p:cTn id="7" dur="500"/>
                                        <p:tgtEl>
                                          <p:spTgt spid="36"/>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2"/>
                                        </p:tgtEl>
                                        <p:attrNameLst>
                                          <p:attrName>style.visibility</p:attrName>
                                        </p:attrNameLst>
                                      </p:cBhvr>
                                      <p:to>
                                        <p:strVal val="visible"/>
                                      </p:to>
                                    </p:set>
                                    <p:animEffect transition="in" filter="fade">
                                      <p:cBhvr>
                                        <p:cTn id="10" dur="500"/>
                                        <p:tgtEl>
                                          <p:spTgt spid="22"/>
                                        </p:tgtEl>
                                      </p:cBhvr>
                                    </p:animEffect>
                                  </p:childTnLst>
                                </p:cTn>
                              </p:par>
                              <p:par>
                                <p:cTn id="11" presetID="10" presetClass="entr" presetSubtype="0" fill="hold" nodeType="withEffect">
                                  <p:stCondLst>
                                    <p:cond delay="0"/>
                                  </p:stCondLst>
                                  <p:childTnLst>
                                    <p:set>
                                      <p:cBhvr>
                                        <p:cTn id="12" dur="1" fill="hold">
                                          <p:stCondLst>
                                            <p:cond delay="0"/>
                                          </p:stCondLst>
                                        </p:cTn>
                                        <p:tgtEl>
                                          <p:spTgt spid="37"/>
                                        </p:tgtEl>
                                        <p:attrNameLst>
                                          <p:attrName>style.visibility</p:attrName>
                                        </p:attrNameLst>
                                      </p:cBhvr>
                                      <p:to>
                                        <p:strVal val="visible"/>
                                      </p:to>
                                    </p:set>
                                    <p:animEffect transition="in" filter="fade">
                                      <p:cBhvr>
                                        <p:cTn id="13" dur="500"/>
                                        <p:tgtEl>
                                          <p:spTgt spid="37"/>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23"/>
                                        </p:tgtEl>
                                        <p:attrNameLst>
                                          <p:attrName>style.visibility</p:attrName>
                                        </p:attrNameLst>
                                      </p:cBhvr>
                                      <p:to>
                                        <p:strVal val="visible"/>
                                      </p:to>
                                    </p:set>
                                    <p:animEffect transition="in" filter="fade">
                                      <p:cBhvr>
                                        <p:cTn id="16" dur="500"/>
                                        <p:tgtEl>
                                          <p:spTgt spid="23"/>
                                        </p:tgtEl>
                                      </p:cBhvr>
                                    </p:animEffect>
                                  </p:childTnLst>
                                </p:cTn>
                              </p:par>
                              <p:par>
                                <p:cTn id="17" presetID="10" presetClass="entr" presetSubtype="0" fill="hold" nodeType="withEffect">
                                  <p:stCondLst>
                                    <p:cond delay="0"/>
                                  </p:stCondLst>
                                  <p:childTnLst>
                                    <p:set>
                                      <p:cBhvr>
                                        <p:cTn id="18" dur="1" fill="hold">
                                          <p:stCondLst>
                                            <p:cond delay="0"/>
                                          </p:stCondLst>
                                        </p:cTn>
                                        <p:tgtEl>
                                          <p:spTgt spid="38"/>
                                        </p:tgtEl>
                                        <p:attrNameLst>
                                          <p:attrName>style.visibility</p:attrName>
                                        </p:attrNameLst>
                                      </p:cBhvr>
                                      <p:to>
                                        <p:strVal val="visible"/>
                                      </p:to>
                                    </p:set>
                                    <p:animEffect transition="in" filter="fade">
                                      <p:cBhvr>
                                        <p:cTn id="19" dur="500"/>
                                        <p:tgtEl>
                                          <p:spTgt spid="38"/>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24"/>
                                        </p:tgtEl>
                                        <p:attrNameLst>
                                          <p:attrName>style.visibility</p:attrName>
                                        </p:attrNameLst>
                                      </p:cBhvr>
                                      <p:to>
                                        <p:strVal val="visible"/>
                                      </p:to>
                                    </p:set>
                                    <p:animEffect transition="in" filter="fade">
                                      <p:cBhvr>
                                        <p:cTn id="22" dur="500"/>
                                        <p:tgtEl>
                                          <p:spTgt spid="24"/>
                                        </p:tgtEl>
                                      </p:cBhvr>
                                    </p:animEffect>
                                  </p:childTnLst>
                                </p:cTn>
                              </p:par>
                              <p:par>
                                <p:cTn id="23" presetID="10" presetClass="entr" presetSubtype="0" fill="hold" nodeType="withEffect">
                                  <p:stCondLst>
                                    <p:cond delay="0"/>
                                  </p:stCondLst>
                                  <p:childTnLst>
                                    <p:set>
                                      <p:cBhvr>
                                        <p:cTn id="24" dur="1" fill="hold">
                                          <p:stCondLst>
                                            <p:cond delay="0"/>
                                          </p:stCondLst>
                                        </p:cTn>
                                        <p:tgtEl>
                                          <p:spTgt spid="39"/>
                                        </p:tgtEl>
                                        <p:attrNameLst>
                                          <p:attrName>style.visibility</p:attrName>
                                        </p:attrNameLst>
                                      </p:cBhvr>
                                      <p:to>
                                        <p:strVal val="visible"/>
                                      </p:to>
                                    </p:set>
                                    <p:animEffect transition="in" filter="fade">
                                      <p:cBhvr>
                                        <p:cTn id="25" dur="500"/>
                                        <p:tgtEl>
                                          <p:spTgt spid="39"/>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25"/>
                                        </p:tgtEl>
                                        <p:attrNameLst>
                                          <p:attrName>style.visibility</p:attrName>
                                        </p:attrNameLst>
                                      </p:cBhvr>
                                      <p:to>
                                        <p:strVal val="visible"/>
                                      </p:to>
                                    </p:set>
                                    <p:animEffect transition="in" filter="fade">
                                      <p:cBhvr>
                                        <p:cTn id="28" dur="500"/>
                                        <p:tgtEl>
                                          <p:spTgt spid="25"/>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0"/>
                                        </p:tgtEl>
                                        <p:attrNameLst>
                                          <p:attrName>style.visibility</p:attrName>
                                        </p:attrNameLst>
                                      </p:cBhvr>
                                      <p:to>
                                        <p:strVal val="visible"/>
                                      </p:to>
                                    </p:set>
                                    <p:animEffect transition="in" filter="fade">
                                      <p:cBhvr>
                                        <p:cTn id="32" dur="500"/>
                                        <p:tgtEl>
                                          <p:spTgt spid="20"/>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37"/>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23"/>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38"/>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24"/>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39"/>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25"/>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6"/>
                                        </p:tgtEl>
                                        <p:attrNameLst>
                                          <p:attrName>style.visibility</p:attrName>
                                        </p:attrNameLst>
                                      </p:cBhvr>
                                      <p:to>
                                        <p:strVal val="visible"/>
                                      </p:to>
                                    </p:set>
                                    <p:anim calcmode="lin" valueType="num">
                                      <p:cBhvr additive="base">
                                        <p:cTn id="49" dur="500" fill="hold"/>
                                        <p:tgtEl>
                                          <p:spTgt spid="16"/>
                                        </p:tgtEl>
                                        <p:attrNameLst>
                                          <p:attrName>ppt_x</p:attrName>
                                        </p:attrNameLst>
                                      </p:cBhvr>
                                      <p:tavLst>
                                        <p:tav tm="0">
                                          <p:val>
                                            <p:strVal val="#ppt_x"/>
                                          </p:val>
                                        </p:tav>
                                        <p:tav tm="100000">
                                          <p:val>
                                            <p:strVal val="#ppt_x"/>
                                          </p:val>
                                        </p:tav>
                                      </p:tavLst>
                                    </p:anim>
                                    <p:anim calcmode="lin" valueType="num">
                                      <p:cBhvr additive="base">
                                        <p:cTn id="50" dur="500" fill="hold"/>
                                        <p:tgtEl>
                                          <p:spTgt spid="1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23" grpId="0"/>
      <p:bldP spid="23" grpId="1"/>
      <p:bldP spid="24" grpId="0"/>
      <p:bldP spid="24" grpId="1"/>
      <p:bldP spid="25" grpId="0"/>
      <p:bldP spid="25" grpId="1"/>
      <p:bldP spid="20"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183620" y="1257236"/>
            <a:ext cx="9619013" cy="987624"/>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304382"/>
            <a:ext cx="8639293" cy="769441"/>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Who is placed at the centre of person centred care and support?</a:t>
            </a:r>
          </a:p>
        </p:txBody>
      </p:sp>
      <p:sp>
        <p:nvSpPr>
          <p:cNvPr id="11" name="TextBox 10"/>
          <p:cNvSpPr txBox="1"/>
          <p:nvPr/>
        </p:nvSpPr>
        <p:spPr>
          <a:xfrm>
            <a:off x="1046578" y="287286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The worker</a:t>
            </a:r>
          </a:p>
        </p:txBody>
      </p:sp>
      <p:sp>
        <p:nvSpPr>
          <p:cNvPr id="12" name="TextBox 11"/>
          <p:cNvSpPr txBox="1"/>
          <p:nvPr/>
        </p:nvSpPr>
        <p:spPr>
          <a:xfrm>
            <a:off x="1067421" y="3773274"/>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The individual</a:t>
            </a:r>
          </a:p>
        </p:txBody>
      </p:sp>
      <p:sp>
        <p:nvSpPr>
          <p:cNvPr id="13" name="TextBox 12"/>
          <p:cNvSpPr txBox="1"/>
          <p:nvPr/>
        </p:nvSpPr>
        <p:spPr>
          <a:xfrm>
            <a:off x="1067421" y="4727603"/>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An advocate</a:t>
            </a:r>
          </a:p>
        </p:txBody>
      </p:sp>
      <p:sp>
        <p:nvSpPr>
          <p:cNvPr id="14" name="TextBox 13"/>
          <p:cNvSpPr txBox="1"/>
          <p:nvPr/>
        </p:nvSpPr>
        <p:spPr>
          <a:xfrm>
            <a:off x="1046578" y="5666158"/>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The individual’s family and friends</a:t>
            </a:r>
          </a:p>
        </p:txBody>
      </p:sp>
      <p:grpSp>
        <p:nvGrpSpPr>
          <p:cNvPr id="15" name="Group 14"/>
          <p:cNvGrpSpPr/>
          <p:nvPr/>
        </p:nvGrpSpPr>
        <p:grpSpPr>
          <a:xfrm>
            <a:off x="5543119" y="2953984"/>
            <a:ext cx="3711396" cy="4564662"/>
            <a:chOff x="5469116" y="2420888"/>
            <a:chExt cx="3711396" cy="4564662"/>
          </a:xfrm>
        </p:grpSpPr>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69116"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7" name="Picture 4" descr="\\DESIGNARCHIVE\Archive\PowerPoints\PPT symbols and documents\ABCD cards\B.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221" b="7959"/>
            <a:stretch/>
          </p:blipFill>
          <p:spPr bwMode="auto">
            <a:xfrm rot="302735">
              <a:off x="6457181" y="2617595"/>
              <a:ext cx="1902988" cy="2360978"/>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5523" y="2662173"/>
            <a:ext cx="617417" cy="872258"/>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5523" y="3606439"/>
            <a:ext cx="617417" cy="872258"/>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5523" y="4542543"/>
            <a:ext cx="617417" cy="872258"/>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523" y="5470485"/>
            <a:ext cx="617417" cy="872258"/>
          </a:xfrm>
          <a:prstGeom prst="rect">
            <a:avLst/>
          </a:prstGeom>
        </p:spPr>
      </p:pic>
      <p:pic>
        <p:nvPicPr>
          <p:cNvPr id="22" name="Picture 21"/>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3" name="Rectangle 22"/>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25841497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8"/>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1"/>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20"/>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4"/>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P spid="13" grpId="0"/>
      <p:bldP spid="13" grpId="1"/>
      <p:bldP spid="14" grpId="0"/>
      <p:bldP spid="14" grpId="1"/>
      <p:bldP spid="23"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Knowledge check</a:t>
            </a:r>
          </a:p>
        </p:txBody>
      </p:sp>
      <p:sp>
        <p:nvSpPr>
          <p:cNvPr id="4" name="Rectangle 3"/>
          <p:cNvSpPr/>
          <p:nvPr/>
        </p:nvSpPr>
        <p:spPr>
          <a:xfrm>
            <a:off x="-201880" y="1221187"/>
            <a:ext cx="9619013" cy="987624"/>
          </a:xfrm>
          <a:prstGeom prst="rect">
            <a:avLst/>
          </a:prstGeom>
          <a:solidFill>
            <a:srgbClr val="2154AC"/>
          </a:solidFill>
        </p:spPr>
        <p:style>
          <a:lnRef idx="1">
            <a:schemeClr val="accent1"/>
          </a:lnRef>
          <a:fillRef idx="3">
            <a:schemeClr val="accent1"/>
          </a:fillRef>
          <a:effectRef idx="2">
            <a:schemeClr val="accent1"/>
          </a:effectRef>
          <a:fontRef idx="minor">
            <a:schemeClr val="lt1"/>
          </a:fontRef>
        </p:style>
        <p:txBody>
          <a:bodyPr rtlCol="0" anchor="ctr"/>
          <a:lstStyle/>
          <a:p>
            <a:pPr algn="ctr"/>
            <a:endParaRPr lang="en-GB">
              <a:solidFill>
                <a:prstClr val="white"/>
              </a:solidFill>
            </a:endParaRPr>
          </a:p>
        </p:txBody>
      </p:sp>
      <p:sp>
        <p:nvSpPr>
          <p:cNvPr id="6" name="Rectangle 5"/>
          <p:cNvSpPr/>
          <p:nvPr/>
        </p:nvSpPr>
        <p:spPr>
          <a:xfrm>
            <a:off x="255324" y="1522750"/>
            <a:ext cx="8639293" cy="430887"/>
          </a:xfrm>
          <a:prstGeom prst="rect">
            <a:avLst/>
          </a:prstGeom>
        </p:spPr>
        <p:txBody>
          <a:bodyPr wrap="square">
            <a:spAutoFit/>
          </a:bodyPr>
          <a:lstStyle/>
          <a:p>
            <a:r>
              <a:rPr lang="en-GB" sz="2200" b="1" dirty="0">
                <a:solidFill>
                  <a:prstClr val="white"/>
                </a:solidFill>
                <a:latin typeface="Arial" panose="020B0604020202020204" pitchFamily="34" charset="0"/>
                <a:cs typeface="Arial" panose="020B0604020202020204" pitchFamily="34" charset="0"/>
              </a:rPr>
              <a:t>Which of the following are the values known as the 6Cs: </a:t>
            </a:r>
          </a:p>
        </p:txBody>
      </p:sp>
      <p:sp>
        <p:nvSpPr>
          <p:cNvPr id="11" name="TextBox 10"/>
          <p:cNvSpPr txBox="1"/>
          <p:nvPr/>
        </p:nvSpPr>
        <p:spPr>
          <a:xfrm>
            <a:off x="1046578" y="2718488"/>
            <a:ext cx="705678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Empathy, listening, support, respecting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privacy, promoting dignity</a:t>
            </a:r>
          </a:p>
        </p:txBody>
      </p:sp>
      <p:sp>
        <p:nvSpPr>
          <p:cNvPr id="12" name="TextBox 11"/>
          <p:cNvSpPr txBox="1"/>
          <p:nvPr/>
        </p:nvSpPr>
        <p:spPr>
          <a:xfrm>
            <a:off x="1067421" y="3678274"/>
            <a:ext cx="705678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Care, compassion, competence, </a:t>
            </a:r>
            <a:br>
              <a:rPr lang="en-GB" sz="2200" b="1" dirty="0">
                <a:solidFill>
                  <a:prstClr val="black"/>
                </a:solidFill>
                <a:latin typeface="Arial" panose="020B0604020202020204" pitchFamily="34" charset="0"/>
                <a:cs typeface="Arial" panose="020B0604020202020204" pitchFamily="34" charset="0"/>
              </a:rPr>
            </a:br>
            <a:r>
              <a:rPr lang="en-GB" sz="2200" b="1" dirty="0">
                <a:solidFill>
                  <a:prstClr val="black"/>
                </a:solidFill>
                <a:latin typeface="Arial" panose="020B0604020202020204" pitchFamily="34" charset="0"/>
                <a:cs typeface="Arial" panose="020B0604020202020204" pitchFamily="34" charset="0"/>
              </a:rPr>
              <a:t>communication, courage, commitment</a:t>
            </a:r>
          </a:p>
        </p:txBody>
      </p:sp>
      <p:sp>
        <p:nvSpPr>
          <p:cNvPr id="13" name="TextBox 12"/>
          <p:cNvSpPr txBox="1"/>
          <p:nvPr/>
        </p:nvSpPr>
        <p:spPr>
          <a:xfrm>
            <a:off x="1067421" y="4632603"/>
            <a:ext cx="7056784" cy="769441"/>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Spiritual, emotional, cultural, religious, social, physical</a:t>
            </a:r>
          </a:p>
        </p:txBody>
      </p:sp>
      <p:sp>
        <p:nvSpPr>
          <p:cNvPr id="14" name="TextBox 13"/>
          <p:cNvSpPr txBox="1"/>
          <p:nvPr/>
        </p:nvSpPr>
        <p:spPr>
          <a:xfrm>
            <a:off x="1046578" y="5666158"/>
            <a:ext cx="7056784" cy="430887"/>
          </a:xfrm>
          <a:prstGeom prst="rect">
            <a:avLst/>
          </a:prstGeom>
          <a:noFill/>
        </p:spPr>
        <p:txBody>
          <a:bodyPr wrap="square" rtlCol="0">
            <a:spAutoFit/>
          </a:bodyPr>
          <a:lstStyle/>
          <a:p>
            <a:r>
              <a:rPr lang="en-GB" sz="2200" b="1" dirty="0">
                <a:solidFill>
                  <a:prstClr val="black"/>
                </a:solidFill>
                <a:latin typeface="Arial" panose="020B0604020202020204" pitchFamily="34" charset="0"/>
                <a:cs typeface="Arial" panose="020B0604020202020204" pitchFamily="34" charset="0"/>
              </a:rPr>
              <a:t>Lighting, noise, temperature, odours </a:t>
            </a:r>
          </a:p>
        </p:txBody>
      </p:sp>
      <p:grpSp>
        <p:nvGrpSpPr>
          <p:cNvPr id="15" name="Group 14"/>
          <p:cNvGrpSpPr/>
          <p:nvPr/>
        </p:nvGrpSpPr>
        <p:grpSpPr>
          <a:xfrm>
            <a:off x="5529471" y="2913040"/>
            <a:ext cx="3711396" cy="4564662"/>
            <a:chOff x="5469116" y="2420888"/>
            <a:chExt cx="3711396" cy="4564662"/>
          </a:xfrm>
        </p:grpSpPr>
        <p:pic>
          <p:nvPicPr>
            <p:cNvPr id="16" name="Picture 15"/>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rot="282173">
              <a:off x="5469116" y="2420888"/>
              <a:ext cx="3711396" cy="4564662"/>
            </a:xfrm>
            <a:prstGeom prst="rect">
              <a:avLst/>
            </a:prstGeom>
            <a:effectLst>
              <a:outerShdw blurRad="63500" sx="102000" sy="102000" algn="ctr" rotWithShape="0">
                <a:schemeClr val="tx1">
                  <a:lumMod val="65000"/>
                  <a:lumOff val="35000"/>
                  <a:alpha val="40000"/>
                </a:schemeClr>
              </a:outerShdw>
            </a:effectLst>
          </p:spPr>
        </p:pic>
        <p:pic>
          <p:nvPicPr>
            <p:cNvPr id="17" name="Picture 4" descr="\\DESIGNARCHIVE\Archive\PowerPoints\PPT symbols and documents\ABCD cards\B.png"/>
            <p:cNvPicPr>
              <a:picLocks noChangeAspect="1" noChangeArrowheads="1"/>
            </p:cNvPicPr>
            <p:nvPr/>
          </p:nvPicPr>
          <p:blipFill rotWithShape="1">
            <a:blip r:embed="rId4" cstate="screen">
              <a:extLst>
                <a:ext uri="{28A0092B-C50C-407E-A947-70E740481C1C}">
                  <a14:useLocalDpi xmlns:a14="http://schemas.microsoft.com/office/drawing/2010/main"/>
                </a:ext>
              </a:extLst>
            </a:blip>
            <a:srcRect t="4221" b="7959"/>
            <a:stretch/>
          </p:blipFill>
          <p:spPr bwMode="auto">
            <a:xfrm rot="302735">
              <a:off x="6457181" y="2617595"/>
              <a:ext cx="1902988" cy="2360978"/>
            </a:xfrm>
            <a:prstGeom prst="rect">
              <a:avLst/>
            </a:prstGeom>
            <a:noFill/>
            <a:extLst>
              <a:ext uri="{909E8E84-426E-40DD-AFC4-6F175D3DCCD1}">
                <a14:hiddenFill xmlns:a14="http://schemas.microsoft.com/office/drawing/2010/main">
                  <a:solidFill>
                    <a:srgbClr val="FFFFFF"/>
                  </a:solidFill>
                </a14:hiddenFill>
              </a:ext>
            </a:extLst>
          </p:spPr>
        </p:pic>
      </p:grpSp>
      <p:pic>
        <p:nvPicPr>
          <p:cNvPr id="18" name="Picture 17"/>
          <p:cNvPicPr>
            <a:picLocks noChangeAspect="1"/>
          </p:cNvPicPr>
          <p:nvPr/>
        </p:nvPicPr>
        <p:blipFill>
          <a:blip r:embed="rId5" cstate="screen">
            <a:extLst>
              <a:ext uri="{28A0092B-C50C-407E-A947-70E740481C1C}">
                <a14:useLocalDpi xmlns:a14="http://schemas.microsoft.com/office/drawing/2010/main"/>
              </a:ext>
            </a:extLst>
          </a:blip>
          <a:stretch>
            <a:fillRect/>
          </a:stretch>
        </p:blipFill>
        <p:spPr>
          <a:xfrm>
            <a:off x="325523" y="2662173"/>
            <a:ext cx="617417" cy="872258"/>
          </a:xfrm>
          <a:prstGeom prst="rect">
            <a:avLst/>
          </a:prstGeom>
        </p:spPr>
      </p:pic>
      <p:pic>
        <p:nvPicPr>
          <p:cNvPr id="19" name="Picture 18"/>
          <p:cNvPicPr>
            <a:picLocks noChangeAspect="1"/>
          </p:cNvPicPr>
          <p:nvPr/>
        </p:nvPicPr>
        <p:blipFill>
          <a:blip r:embed="rId6" cstate="screen">
            <a:extLst>
              <a:ext uri="{28A0092B-C50C-407E-A947-70E740481C1C}">
                <a14:useLocalDpi xmlns:a14="http://schemas.microsoft.com/office/drawing/2010/main"/>
              </a:ext>
            </a:extLst>
          </a:blip>
          <a:stretch>
            <a:fillRect/>
          </a:stretch>
        </p:blipFill>
        <p:spPr>
          <a:xfrm>
            <a:off x="325523" y="3606439"/>
            <a:ext cx="617417" cy="872258"/>
          </a:xfrm>
          <a:prstGeom prst="rect">
            <a:avLst/>
          </a:prstGeom>
        </p:spPr>
      </p:pic>
      <p:pic>
        <p:nvPicPr>
          <p:cNvPr id="20" name="Picture 19"/>
          <p:cNvPicPr>
            <a:picLocks noChangeAspect="1"/>
          </p:cNvPicPr>
          <p:nvPr/>
        </p:nvPicPr>
        <p:blipFill>
          <a:blip r:embed="rId7" cstate="screen">
            <a:extLst>
              <a:ext uri="{28A0092B-C50C-407E-A947-70E740481C1C}">
                <a14:useLocalDpi xmlns:a14="http://schemas.microsoft.com/office/drawing/2010/main"/>
              </a:ext>
            </a:extLst>
          </a:blip>
          <a:stretch>
            <a:fillRect/>
          </a:stretch>
        </p:blipFill>
        <p:spPr>
          <a:xfrm>
            <a:off x="325523" y="4542543"/>
            <a:ext cx="617417" cy="872258"/>
          </a:xfrm>
          <a:prstGeom prst="rect">
            <a:avLst/>
          </a:prstGeom>
        </p:spPr>
      </p:pic>
      <p:pic>
        <p:nvPicPr>
          <p:cNvPr id="21" name="Picture 20"/>
          <p:cNvPicPr>
            <a:picLocks noChangeAspect="1"/>
          </p:cNvPicPr>
          <p:nvPr/>
        </p:nvPicPr>
        <p:blipFill>
          <a:blip r:embed="rId8" cstate="screen">
            <a:extLst>
              <a:ext uri="{28A0092B-C50C-407E-A947-70E740481C1C}">
                <a14:useLocalDpi xmlns:a14="http://schemas.microsoft.com/office/drawing/2010/main"/>
              </a:ext>
            </a:extLst>
          </a:blip>
          <a:stretch>
            <a:fillRect/>
          </a:stretch>
        </p:blipFill>
        <p:spPr>
          <a:xfrm>
            <a:off x="325523" y="5470485"/>
            <a:ext cx="617417" cy="872258"/>
          </a:xfrm>
          <a:prstGeom prst="rect">
            <a:avLst/>
          </a:prstGeom>
        </p:spPr>
      </p:pic>
      <p:pic>
        <p:nvPicPr>
          <p:cNvPr id="22" name="Picture 21"/>
          <p:cNvPicPr>
            <a:picLocks/>
          </p:cNvPicPr>
          <p:nvPr/>
        </p:nvPicPr>
        <p:blipFill rotWithShape="1">
          <a:blip r:embed="rId9" cstate="screen">
            <a:extLst>
              <a:ext uri="{28A0092B-C50C-407E-A947-70E740481C1C}">
                <a14:useLocalDpi xmlns:a14="http://schemas.microsoft.com/office/drawing/2010/main"/>
              </a:ext>
            </a:extLst>
          </a:blip>
          <a:srcRect l="-27624" t="-13361" r="-27624" b="-13361"/>
          <a:stretch/>
        </p:blipFill>
        <p:spPr>
          <a:xfrm>
            <a:off x="8088925" y="554081"/>
            <a:ext cx="740782" cy="628380"/>
          </a:xfrm>
          <a:prstGeom prst="ellipse">
            <a:avLst/>
          </a:prstGeom>
          <a:solidFill>
            <a:srgbClr val="002060"/>
          </a:solidFill>
          <a:ln w="31750">
            <a:solidFill>
              <a:schemeClr val="bg1"/>
            </a:solidFill>
          </a:ln>
        </p:spPr>
      </p:pic>
      <p:sp>
        <p:nvSpPr>
          <p:cNvPr id="23" name="Rectangle 22"/>
          <p:cNvSpPr/>
          <p:nvPr/>
        </p:nvSpPr>
        <p:spPr>
          <a:xfrm>
            <a:off x="6237027" y="2324550"/>
            <a:ext cx="2657590" cy="405864"/>
          </a:xfrm>
          <a:prstGeom prst="rect">
            <a:avLst/>
          </a:prstGeom>
          <a:solidFill>
            <a:srgbClr val="1C5ECA"/>
          </a:solidFill>
          <a:ln>
            <a:solidFill>
              <a:srgbClr val="002060"/>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Click to reveal answer</a:t>
            </a:r>
          </a:p>
        </p:txBody>
      </p:sp>
    </p:spTree>
    <p:extLst>
      <p:ext uri="{BB962C8B-B14F-4D97-AF65-F5344CB8AC3E}">
        <p14:creationId xmlns:p14="http://schemas.microsoft.com/office/powerpoint/2010/main" val="1983848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11"/>
                                        </p:tgtEl>
                                        <p:attrNameLst>
                                          <p:attrName>style.visibility</p:attrName>
                                        </p:attrNameLst>
                                      </p:cBhvr>
                                      <p:to>
                                        <p:strVal val="visible"/>
                                      </p:to>
                                    </p:set>
                                    <p:animEffect transition="in" filter="fade">
                                      <p:cBhvr>
                                        <p:cTn id="10" dur="500"/>
                                        <p:tgtEl>
                                          <p:spTgt spid="11"/>
                                        </p:tgtEl>
                                      </p:cBhvr>
                                    </p:animEffect>
                                  </p:childTnLst>
                                </p:cTn>
                              </p:par>
                              <p:par>
                                <p:cTn id="11" presetID="10" presetClass="entr" presetSubtype="0" fill="hold" nodeType="withEffect">
                                  <p:stCondLst>
                                    <p:cond delay="0"/>
                                  </p:stCondLst>
                                  <p:childTnLst>
                                    <p:set>
                                      <p:cBhvr>
                                        <p:cTn id="12" dur="1" fill="hold">
                                          <p:stCondLst>
                                            <p:cond delay="0"/>
                                          </p:stCondLst>
                                        </p:cTn>
                                        <p:tgtEl>
                                          <p:spTgt spid="19"/>
                                        </p:tgtEl>
                                        <p:attrNameLst>
                                          <p:attrName>style.visibility</p:attrName>
                                        </p:attrNameLst>
                                      </p:cBhvr>
                                      <p:to>
                                        <p:strVal val="visible"/>
                                      </p:to>
                                    </p:set>
                                    <p:animEffect transition="in" filter="fade">
                                      <p:cBhvr>
                                        <p:cTn id="13" dur="500"/>
                                        <p:tgtEl>
                                          <p:spTgt spid="19"/>
                                        </p:tgtEl>
                                      </p:cBhvr>
                                    </p:animEffect>
                                  </p:childTnLst>
                                </p:cTn>
                              </p:par>
                              <p:par>
                                <p:cTn id="14" presetID="10" presetClass="entr" presetSubtype="0" fill="hold" grpId="0" nodeType="withEffect">
                                  <p:stCondLst>
                                    <p:cond delay="0"/>
                                  </p:stCondLst>
                                  <p:childTnLst>
                                    <p:set>
                                      <p:cBhvr>
                                        <p:cTn id="15" dur="1" fill="hold">
                                          <p:stCondLst>
                                            <p:cond delay="0"/>
                                          </p:stCondLst>
                                        </p:cTn>
                                        <p:tgtEl>
                                          <p:spTgt spid="12"/>
                                        </p:tgtEl>
                                        <p:attrNameLst>
                                          <p:attrName>style.visibility</p:attrName>
                                        </p:attrNameLst>
                                      </p:cBhvr>
                                      <p:to>
                                        <p:strVal val="visible"/>
                                      </p:to>
                                    </p:set>
                                    <p:animEffect transition="in" filter="fade">
                                      <p:cBhvr>
                                        <p:cTn id="16" dur="500"/>
                                        <p:tgtEl>
                                          <p:spTgt spid="12"/>
                                        </p:tgtEl>
                                      </p:cBhvr>
                                    </p:animEffect>
                                  </p:childTnLst>
                                </p:cTn>
                              </p:par>
                              <p:par>
                                <p:cTn id="17" presetID="10" presetClass="entr" presetSubtype="0" fill="hold" nodeType="withEffect">
                                  <p:stCondLst>
                                    <p:cond delay="0"/>
                                  </p:stCondLst>
                                  <p:childTnLst>
                                    <p:set>
                                      <p:cBhvr>
                                        <p:cTn id="18" dur="1" fill="hold">
                                          <p:stCondLst>
                                            <p:cond delay="0"/>
                                          </p:stCondLst>
                                        </p:cTn>
                                        <p:tgtEl>
                                          <p:spTgt spid="20"/>
                                        </p:tgtEl>
                                        <p:attrNameLst>
                                          <p:attrName>style.visibility</p:attrName>
                                        </p:attrNameLst>
                                      </p:cBhvr>
                                      <p:to>
                                        <p:strVal val="visible"/>
                                      </p:to>
                                    </p:set>
                                    <p:animEffect transition="in" filter="fade">
                                      <p:cBhvr>
                                        <p:cTn id="19" dur="500"/>
                                        <p:tgtEl>
                                          <p:spTgt spid="20"/>
                                        </p:tgtEl>
                                      </p:cBhvr>
                                    </p:animEffect>
                                  </p:childTnLst>
                                </p:cTn>
                              </p:par>
                              <p:par>
                                <p:cTn id="20" presetID="10" presetClass="entr" presetSubtype="0" fill="hold" grpId="0" nodeType="withEffect">
                                  <p:stCondLst>
                                    <p:cond delay="0"/>
                                  </p:stCondLst>
                                  <p:childTnLst>
                                    <p:set>
                                      <p:cBhvr>
                                        <p:cTn id="21" dur="1" fill="hold">
                                          <p:stCondLst>
                                            <p:cond delay="0"/>
                                          </p:stCondLst>
                                        </p:cTn>
                                        <p:tgtEl>
                                          <p:spTgt spid="13"/>
                                        </p:tgtEl>
                                        <p:attrNameLst>
                                          <p:attrName>style.visibility</p:attrName>
                                        </p:attrNameLst>
                                      </p:cBhvr>
                                      <p:to>
                                        <p:strVal val="visible"/>
                                      </p:to>
                                    </p:set>
                                    <p:animEffect transition="in" filter="fade">
                                      <p:cBhvr>
                                        <p:cTn id="22" dur="500"/>
                                        <p:tgtEl>
                                          <p:spTgt spid="13"/>
                                        </p:tgtEl>
                                      </p:cBhvr>
                                    </p:animEffect>
                                  </p:childTnLst>
                                </p:cTn>
                              </p:par>
                              <p:par>
                                <p:cTn id="23" presetID="10" presetClass="entr" presetSubtype="0" fill="hold" nodeType="withEffect">
                                  <p:stCondLst>
                                    <p:cond delay="0"/>
                                  </p:stCondLst>
                                  <p:childTnLst>
                                    <p:set>
                                      <p:cBhvr>
                                        <p:cTn id="24" dur="1" fill="hold">
                                          <p:stCondLst>
                                            <p:cond delay="0"/>
                                          </p:stCondLst>
                                        </p:cTn>
                                        <p:tgtEl>
                                          <p:spTgt spid="21"/>
                                        </p:tgtEl>
                                        <p:attrNameLst>
                                          <p:attrName>style.visibility</p:attrName>
                                        </p:attrNameLst>
                                      </p:cBhvr>
                                      <p:to>
                                        <p:strVal val="visible"/>
                                      </p:to>
                                    </p:set>
                                    <p:animEffect transition="in" filter="fade">
                                      <p:cBhvr>
                                        <p:cTn id="25" dur="500"/>
                                        <p:tgtEl>
                                          <p:spTgt spid="21"/>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14"/>
                                        </p:tgtEl>
                                        <p:attrNameLst>
                                          <p:attrName>style.visibility</p:attrName>
                                        </p:attrNameLst>
                                      </p:cBhvr>
                                      <p:to>
                                        <p:strVal val="visible"/>
                                      </p:to>
                                    </p:set>
                                    <p:animEffect transition="in" filter="fade">
                                      <p:cBhvr>
                                        <p:cTn id="28" dur="500"/>
                                        <p:tgtEl>
                                          <p:spTgt spid="14"/>
                                        </p:tgtEl>
                                      </p:cBhvr>
                                    </p:animEffect>
                                  </p:childTnLst>
                                </p:cTn>
                              </p:par>
                            </p:childTnLst>
                          </p:cTn>
                        </p:par>
                        <p:par>
                          <p:cTn id="29" fill="hold">
                            <p:stCondLst>
                              <p:cond delay="500"/>
                            </p:stCondLst>
                            <p:childTnLst>
                              <p:par>
                                <p:cTn id="30" presetID="10" presetClass="entr" presetSubtype="0" fill="hold" grpId="0" nodeType="afterEffect">
                                  <p:stCondLst>
                                    <p:cond delay="0"/>
                                  </p:stCondLst>
                                  <p:childTnLst>
                                    <p:set>
                                      <p:cBhvr>
                                        <p:cTn id="31" dur="1" fill="hold">
                                          <p:stCondLst>
                                            <p:cond delay="0"/>
                                          </p:stCondLst>
                                        </p:cTn>
                                        <p:tgtEl>
                                          <p:spTgt spid="23"/>
                                        </p:tgtEl>
                                        <p:attrNameLst>
                                          <p:attrName>style.visibility</p:attrName>
                                        </p:attrNameLst>
                                      </p:cBhvr>
                                      <p:to>
                                        <p:strVal val="visible"/>
                                      </p:to>
                                    </p:set>
                                    <p:animEffect transition="in" filter="fade">
                                      <p:cBhvr>
                                        <p:cTn id="32" dur="500"/>
                                        <p:tgtEl>
                                          <p:spTgt spid="23"/>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xit" presetSubtype="0" fill="hold" nodeType="clickEffect">
                                  <p:stCondLst>
                                    <p:cond delay="0"/>
                                  </p:stCondLst>
                                  <p:childTnLst>
                                    <p:set>
                                      <p:cBhvr>
                                        <p:cTn id="36" dur="1" fill="hold">
                                          <p:stCondLst>
                                            <p:cond delay="0"/>
                                          </p:stCondLst>
                                        </p:cTn>
                                        <p:tgtEl>
                                          <p:spTgt spid="18"/>
                                        </p:tgtEl>
                                        <p:attrNameLst>
                                          <p:attrName>style.visibility</p:attrName>
                                        </p:attrNameLst>
                                      </p:cBhvr>
                                      <p:to>
                                        <p:strVal val="hidden"/>
                                      </p:to>
                                    </p:set>
                                  </p:childTnLst>
                                </p:cTn>
                              </p:par>
                              <p:par>
                                <p:cTn id="37" presetID="1" presetClass="exit" presetSubtype="0" fill="hold" grpId="1" nodeType="withEffect">
                                  <p:stCondLst>
                                    <p:cond delay="0"/>
                                  </p:stCondLst>
                                  <p:childTnLst>
                                    <p:set>
                                      <p:cBhvr>
                                        <p:cTn id="38" dur="1" fill="hold">
                                          <p:stCondLst>
                                            <p:cond delay="0"/>
                                          </p:stCondLst>
                                        </p:cTn>
                                        <p:tgtEl>
                                          <p:spTgt spid="11"/>
                                        </p:tgtEl>
                                        <p:attrNameLst>
                                          <p:attrName>style.visibility</p:attrName>
                                        </p:attrNameLst>
                                      </p:cBhvr>
                                      <p:to>
                                        <p:strVal val="hidden"/>
                                      </p:to>
                                    </p:set>
                                  </p:childTnLst>
                                </p:cTn>
                              </p:par>
                              <p:par>
                                <p:cTn id="39" presetID="1" presetClass="exit" presetSubtype="0" fill="hold" nodeType="withEffect">
                                  <p:stCondLst>
                                    <p:cond delay="0"/>
                                  </p:stCondLst>
                                  <p:childTnLst>
                                    <p:set>
                                      <p:cBhvr>
                                        <p:cTn id="40" dur="1" fill="hold">
                                          <p:stCondLst>
                                            <p:cond delay="0"/>
                                          </p:stCondLst>
                                        </p:cTn>
                                        <p:tgtEl>
                                          <p:spTgt spid="20"/>
                                        </p:tgtEl>
                                        <p:attrNameLst>
                                          <p:attrName>style.visibility</p:attrName>
                                        </p:attrNameLst>
                                      </p:cBhvr>
                                      <p:to>
                                        <p:strVal val="hidden"/>
                                      </p:to>
                                    </p:set>
                                  </p:childTnLst>
                                </p:cTn>
                              </p:par>
                              <p:par>
                                <p:cTn id="41" presetID="1" presetClass="exit" presetSubtype="0" fill="hold" grpId="1" nodeType="withEffect">
                                  <p:stCondLst>
                                    <p:cond delay="0"/>
                                  </p:stCondLst>
                                  <p:childTnLst>
                                    <p:set>
                                      <p:cBhvr>
                                        <p:cTn id="42" dur="1" fill="hold">
                                          <p:stCondLst>
                                            <p:cond delay="0"/>
                                          </p:stCondLst>
                                        </p:cTn>
                                        <p:tgtEl>
                                          <p:spTgt spid="13"/>
                                        </p:tgtEl>
                                        <p:attrNameLst>
                                          <p:attrName>style.visibility</p:attrName>
                                        </p:attrNameLst>
                                      </p:cBhvr>
                                      <p:to>
                                        <p:strVal val="hidden"/>
                                      </p:to>
                                    </p:set>
                                  </p:childTnLst>
                                </p:cTn>
                              </p:par>
                              <p:par>
                                <p:cTn id="43" presetID="1" presetClass="exit" presetSubtype="0" fill="hold" nodeType="withEffect">
                                  <p:stCondLst>
                                    <p:cond delay="0"/>
                                  </p:stCondLst>
                                  <p:childTnLst>
                                    <p:set>
                                      <p:cBhvr>
                                        <p:cTn id="44" dur="1" fill="hold">
                                          <p:stCondLst>
                                            <p:cond delay="0"/>
                                          </p:stCondLst>
                                        </p:cTn>
                                        <p:tgtEl>
                                          <p:spTgt spid="21"/>
                                        </p:tgtEl>
                                        <p:attrNameLst>
                                          <p:attrName>style.visibility</p:attrName>
                                        </p:attrNameLst>
                                      </p:cBhvr>
                                      <p:to>
                                        <p:strVal val="hidden"/>
                                      </p:to>
                                    </p:set>
                                  </p:childTnLst>
                                </p:cTn>
                              </p:par>
                              <p:par>
                                <p:cTn id="45" presetID="1" presetClass="exit" presetSubtype="0" fill="hold" grpId="1" nodeType="withEffect">
                                  <p:stCondLst>
                                    <p:cond delay="0"/>
                                  </p:stCondLst>
                                  <p:childTnLst>
                                    <p:set>
                                      <p:cBhvr>
                                        <p:cTn id="46" dur="1" fill="hold">
                                          <p:stCondLst>
                                            <p:cond delay="0"/>
                                          </p:stCondLst>
                                        </p:cTn>
                                        <p:tgtEl>
                                          <p:spTgt spid="14"/>
                                        </p:tgtEl>
                                        <p:attrNameLst>
                                          <p:attrName>style.visibility</p:attrName>
                                        </p:attrNameLst>
                                      </p:cBhvr>
                                      <p:to>
                                        <p:strVal val="hidden"/>
                                      </p:to>
                                    </p:set>
                                  </p:childTnLst>
                                </p:cTn>
                              </p:par>
                              <p:par>
                                <p:cTn id="47" presetID="2" presetClass="entr" presetSubtype="4" fill="hold" nodeType="withEffect">
                                  <p:stCondLst>
                                    <p:cond delay="0"/>
                                  </p:stCondLst>
                                  <p:childTnLst>
                                    <p:set>
                                      <p:cBhvr>
                                        <p:cTn id="48" dur="1" fill="hold">
                                          <p:stCondLst>
                                            <p:cond delay="0"/>
                                          </p:stCondLst>
                                        </p:cTn>
                                        <p:tgtEl>
                                          <p:spTgt spid="15"/>
                                        </p:tgtEl>
                                        <p:attrNameLst>
                                          <p:attrName>style.visibility</p:attrName>
                                        </p:attrNameLst>
                                      </p:cBhvr>
                                      <p:to>
                                        <p:strVal val="visible"/>
                                      </p:to>
                                    </p:set>
                                    <p:anim calcmode="lin" valueType="num">
                                      <p:cBhvr additive="base">
                                        <p:cTn id="49" dur="500" fill="hold"/>
                                        <p:tgtEl>
                                          <p:spTgt spid="15"/>
                                        </p:tgtEl>
                                        <p:attrNameLst>
                                          <p:attrName>ppt_x</p:attrName>
                                        </p:attrNameLst>
                                      </p:cBhvr>
                                      <p:tavLst>
                                        <p:tav tm="0">
                                          <p:val>
                                            <p:strVal val="#ppt_x"/>
                                          </p:val>
                                        </p:tav>
                                        <p:tav tm="100000">
                                          <p:val>
                                            <p:strVal val="#ppt_x"/>
                                          </p:val>
                                        </p:tav>
                                      </p:tavLst>
                                    </p:anim>
                                    <p:anim calcmode="lin" valueType="num">
                                      <p:cBhvr additive="base">
                                        <p:cTn id="50" dur="500" fill="hold"/>
                                        <p:tgtEl>
                                          <p:spTgt spid="1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1" grpId="1"/>
      <p:bldP spid="12" grpId="0"/>
      <p:bldP spid="13" grpId="0"/>
      <p:bldP spid="13" grpId="1"/>
      <p:bldP spid="14" grpId="0"/>
      <p:bldP spid="14" grpId="1"/>
      <p:bldP spid="23" grpId="0" animBg="1"/>
    </p:bldLst>
  </p:timing>
</p:sld>
</file>

<file path=ppt/theme/theme1.xml><?xml version="1.0" encoding="utf-8"?>
<a:theme xmlns:a="http://schemas.openxmlformats.org/drawingml/2006/main" name="1_Custom Design">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5058</TotalTime>
  <Words>2828</Words>
  <Application>Microsoft Office PowerPoint</Application>
  <PresentationFormat>On-screen Show (4:3)</PresentationFormat>
  <Paragraphs>289</Paragraphs>
  <Slides>16</Slides>
  <Notes>15</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16</vt:i4>
      </vt:variant>
    </vt:vector>
  </HeadingPairs>
  <TitlesOfParts>
    <vt:vector size="21" baseType="lpstr">
      <vt:lpstr>Arial</vt:lpstr>
      <vt:lpstr>Calibri</vt:lpstr>
      <vt:lpstr>Wingdings</vt:lpstr>
      <vt:lpstr>1_Custom Design</vt:lpstr>
      <vt:lpstr>Office Theme</vt:lpstr>
      <vt:lpstr>PowerPoint Presentation</vt:lpstr>
      <vt:lpstr>Learning outcomes</vt:lpstr>
      <vt:lpstr>Values in Health and Social  Care </vt:lpstr>
      <vt:lpstr>Values in Health and Social Care</vt:lpstr>
      <vt:lpstr>Person Centred Values</vt:lpstr>
      <vt:lpstr>Person Centred Values</vt:lpstr>
      <vt:lpstr>Working in a person centred way</vt:lpstr>
      <vt:lpstr>Life history, preferences, wishes and needs</vt:lpstr>
      <vt:lpstr>Changing needs</vt:lpstr>
      <vt:lpstr>Planning for the future</vt:lpstr>
      <vt:lpstr>Minimising discomfort and distress </vt:lpstr>
      <vt:lpstr>Supporting individuals to minimise pain or discomfort</vt:lpstr>
      <vt:lpstr>Maintaining identity and self-esteem</vt:lpstr>
      <vt:lpstr>Knowledge check</vt:lpstr>
      <vt:lpstr>Knowledge check</vt:lpstr>
      <vt:lpstr>Knowledge check</vt:lpstr>
    </vt:vector>
  </TitlesOfParts>
  <Company>Highfield.co.uk Ltd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Rachel Craven</dc:creator>
  <cp:lastModifiedBy>Janet Howells-Johnson</cp:lastModifiedBy>
  <cp:revision>529</cp:revision>
  <cp:lastPrinted>2015-04-02T14:54:04Z</cp:lastPrinted>
  <dcterms:created xsi:type="dcterms:W3CDTF">2015-01-20T17:14:44Z</dcterms:created>
  <dcterms:modified xsi:type="dcterms:W3CDTF">2023-10-02T10:09:20Z</dcterms:modified>
</cp:coreProperties>
</file>