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</p:sldIdLst>
  <p:sldSz cx="32918400" cy="32918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197"/>
  </p:normalViewPr>
  <p:slideViewPr>
    <p:cSldViewPr snapToGrid="0" snapToObjects="1">
      <p:cViewPr>
        <p:scale>
          <a:sx n="28" d="100"/>
          <a:sy n="28" d="100"/>
        </p:scale>
        <p:origin x="196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68880" y="5387342"/>
            <a:ext cx="27980640" cy="11460480"/>
          </a:xfrm>
        </p:spPr>
        <p:txBody>
          <a:bodyPr anchor="b"/>
          <a:lstStyle>
            <a:lvl1pPr algn="ctr">
              <a:defRPr sz="21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14800" y="17289782"/>
            <a:ext cx="24688800" cy="7947658"/>
          </a:xfrm>
        </p:spPr>
        <p:txBody>
          <a:bodyPr/>
          <a:lstStyle>
            <a:lvl1pPr marL="0" indent="0" algn="ctr">
              <a:buNone/>
              <a:defRPr sz="8640"/>
            </a:lvl1pPr>
            <a:lvl2pPr marL="1645920" indent="0" algn="ctr">
              <a:buNone/>
              <a:defRPr sz="7200"/>
            </a:lvl2pPr>
            <a:lvl3pPr marL="3291840" indent="0" algn="ctr">
              <a:buNone/>
              <a:defRPr sz="6480"/>
            </a:lvl3pPr>
            <a:lvl4pPr marL="4937760" indent="0" algn="ctr">
              <a:buNone/>
              <a:defRPr sz="5760"/>
            </a:lvl4pPr>
            <a:lvl5pPr marL="6583680" indent="0" algn="ctr">
              <a:buNone/>
              <a:defRPr sz="5760"/>
            </a:lvl5pPr>
            <a:lvl6pPr marL="8229600" indent="0" algn="ctr">
              <a:buNone/>
              <a:defRPr sz="5760"/>
            </a:lvl6pPr>
            <a:lvl7pPr marL="9875520" indent="0" algn="ctr">
              <a:buNone/>
              <a:defRPr sz="5760"/>
            </a:lvl7pPr>
            <a:lvl8pPr marL="11521440" indent="0" algn="ctr">
              <a:buNone/>
              <a:defRPr sz="5760"/>
            </a:lvl8pPr>
            <a:lvl9pPr marL="13167360" indent="0" algn="ctr">
              <a:buNone/>
              <a:defRPr sz="576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78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936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5997" y="8206749"/>
            <a:ext cx="28392120" cy="13693138"/>
          </a:xfrm>
        </p:spPr>
        <p:txBody>
          <a:bodyPr anchor="b"/>
          <a:lstStyle>
            <a:lvl1pPr>
              <a:defRPr sz="21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5997" y="22029429"/>
            <a:ext cx="28392120" cy="7200898"/>
          </a:xfrm>
        </p:spPr>
        <p:txBody>
          <a:bodyPr/>
          <a:lstStyle>
            <a:lvl1pPr marL="0" indent="0">
              <a:buNone/>
              <a:defRPr sz="8640">
                <a:solidFill>
                  <a:schemeClr val="tx1"/>
                </a:solidFill>
              </a:defRPr>
            </a:lvl1pPr>
            <a:lvl2pPr marL="1645920" indent="0">
              <a:buNone/>
              <a:defRPr sz="7200">
                <a:solidFill>
                  <a:schemeClr val="tx1">
                    <a:tint val="75000"/>
                  </a:schemeClr>
                </a:solidFill>
              </a:defRPr>
            </a:lvl2pPr>
            <a:lvl3pPr marL="3291840" indent="0">
              <a:buNone/>
              <a:defRPr sz="6480">
                <a:solidFill>
                  <a:schemeClr val="tx1">
                    <a:tint val="75000"/>
                  </a:schemeClr>
                </a:solidFill>
              </a:defRPr>
            </a:lvl3pPr>
            <a:lvl4pPr marL="4937760" indent="0">
              <a:buNone/>
              <a:defRPr sz="5760">
                <a:solidFill>
                  <a:schemeClr val="tx1">
                    <a:tint val="75000"/>
                  </a:schemeClr>
                </a:solidFill>
              </a:defRPr>
            </a:lvl4pPr>
            <a:lvl5pPr marL="6583680" indent="0">
              <a:buNone/>
              <a:defRPr sz="5760">
                <a:solidFill>
                  <a:schemeClr val="tx1">
                    <a:tint val="75000"/>
                  </a:schemeClr>
                </a:solidFill>
              </a:defRPr>
            </a:lvl5pPr>
            <a:lvl6pPr marL="8229600" indent="0">
              <a:buNone/>
              <a:defRPr sz="5760">
                <a:solidFill>
                  <a:schemeClr val="tx1">
                    <a:tint val="75000"/>
                  </a:schemeClr>
                </a:solidFill>
              </a:defRPr>
            </a:lvl6pPr>
            <a:lvl7pPr marL="9875520" indent="0">
              <a:buNone/>
              <a:defRPr sz="5760">
                <a:solidFill>
                  <a:schemeClr val="tx1">
                    <a:tint val="75000"/>
                  </a:schemeClr>
                </a:solidFill>
              </a:defRPr>
            </a:lvl7pPr>
            <a:lvl8pPr marL="11521440" indent="0">
              <a:buNone/>
              <a:defRPr sz="5760">
                <a:solidFill>
                  <a:schemeClr val="tx1">
                    <a:tint val="75000"/>
                  </a:schemeClr>
                </a:solidFill>
              </a:defRPr>
            </a:lvl8pPr>
            <a:lvl9pPr marL="13167360" indent="0">
              <a:buNone/>
              <a:defRPr sz="57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509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63140" y="8763000"/>
            <a:ext cx="13990320" cy="208864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664940" y="8763000"/>
            <a:ext cx="13990320" cy="208864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489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428" y="1752607"/>
            <a:ext cx="28392120" cy="6362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7431" y="8069582"/>
            <a:ext cx="13926024" cy="3954778"/>
          </a:xfrm>
        </p:spPr>
        <p:txBody>
          <a:bodyPr anchor="b"/>
          <a:lstStyle>
            <a:lvl1pPr marL="0" indent="0">
              <a:buNone/>
              <a:defRPr sz="8640" b="1"/>
            </a:lvl1pPr>
            <a:lvl2pPr marL="1645920" indent="0">
              <a:buNone/>
              <a:defRPr sz="7200" b="1"/>
            </a:lvl2pPr>
            <a:lvl3pPr marL="3291840" indent="0">
              <a:buNone/>
              <a:defRPr sz="6480" b="1"/>
            </a:lvl3pPr>
            <a:lvl4pPr marL="4937760" indent="0">
              <a:buNone/>
              <a:defRPr sz="5760" b="1"/>
            </a:lvl4pPr>
            <a:lvl5pPr marL="6583680" indent="0">
              <a:buNone/>
              <a:defRPr sz="5760" b="1"/>
            </a:lvl5pPr>
            <a:lvl6pPr marL="8229600" indent="0">
              <a:buNone/>
              <a:defRPr sz="5760" b="1"/>
            </a:lvl6pPr>
            <a:lvl7pPr marL="9875520" indent="0">
              <a:buNone/>
              <a:defRPr sz="5760" b="1"/>
            </a:lvl7pPr>
            <a:lvl8pPr marL="11521440" indent="0">
              <a:buNone/>
              <a:defRPr sz="5760" b="1"/>
            </a:lvl8pPr>
            <a:lvl9pPr marL="13167360" indent="0">
              <a:buNone/>
              <a:defRPr sz="57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67431" y="12024360"/>
            <a:ext cx="13926024" cy="176860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664942" y="8069582"/>
            <a:ext cx="13994608" cy="3954778"/>
          </a:xfrm>
        </p:spPr>
        <p:txBody>
          <a:bodyPr anchor="b"/>
          <a:lstStyle>
            <a:lvl1pPr marL="0" indent="0">
              <a:buNone/>
              <a:defRPr sz="8640" b="1"/>
            </a:lvl1pPr>
            <a:lvl2pPr marL="1645920" indent="0">
              <a:buNone/>
              <a:defRPr sz="7200" b="1"/>
            </a:lvl2pPr>
            <a:lvl3pPr marL="3291840" indent="0">
              <a:buNone/>
              <a:defRPr sz="6480" b="1"/>
            </a:lvl3pPr>
            <a:lvl4pPr marL="4937760" indent="0">
              <a:buNone/>
              <a:defRPr sz="5760" b="1"/>
            </a:lvl4pPr>
            <a:lvl5pPr marL="6583680" indent="0">
              <a:buNone/>
              <a:defRPr sz="5760" b="1"/>
            </a:lvl5pPr>
            <a:lvl6pPr marL="8229600" indent="0">
              <a:buNone/>
              <a:defRPr sz="5760" b="1"/>
            </a:lvl6pPr>
            <a:lvl7pPr marL="9875520" indent="0">
              <a:buNone/>
              <a:defRPr sz="5760" b="1"/>
            </a:lvl7pPr>
            <a:lvl8pPr marL="11521440" indent="0">
              <a:buNone/>
              <a:defRPr sz="5760" b="1"/>
            </a:lvl8pPr>
            <a:lvl9pPr marL="13167360" indent="0">
              <a:buNone/>
              <a:defRPr sz="57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664942" y="12024360"/>
            <a:ext cx="13994608" cy="176860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741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79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988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428" y="2194560"/>
            <a:ext cx="10617041" cy="7680960"/>
          </a:xfrm>
        </p:spPr>
        <p:txBody>
          <a:bodyPr anchor="b"/>
          <a:lstStyle>
            <a:lvl1pPr>
              <a:defRPr sz="115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94608" y="4739647"/>
            <a:ext cx="16664940" cy="23393400"/>
          </a:xfrm>
        </p:spPr>
        <p:txBody>
          <a:bodyPr/>
          <a:lstStyle>
            <a:lvl1pPr>
              <a:defRPr sz="11520"/>
            </a:lvl1pPr>
            <a:lvl2pPr>
              <a:defRPr sz="10080"/>
            </a:lvl2pPr>
            <a:lvl3pPr>
              <a:defRPr sz="8640"/>
            </a:lvl3pPr>
            <a:lvl4pPr>
              <a:defRPr sz="7200"/>
            </a:lvl4pPr>
            <a:lvl5pPr>
              <a:defRPr sz="7200"/>
            </a:lvl5pPr>
            <a:lvl6pPr>
              <a:defRPr sz="7200"/>
            </a:lvl6pPr>
            <a:lvl7pPr>
              <a:defRPr sz="7200"/>
            </a:lvl7pPr>
            <a:lvl8pPr>
              <a:defRPr sz="7200"/>
            </a:lvl8pPr>
            <a:lvl9pPr>
              <a:defRPr sz="7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7428" y="9875520"/>
            <a:ext cx="10617041" cy="18295622"/>
          </a:xfrm>
        </p:spPr>
        <p:txBody>
          <a:bodyPr/>
          <a:lstStyle>
            <a:lvl1pPr marL="0" indent="0">
              <a:buNone/>
              <a:defRPr sz="5760"/>
            </a:lvl1pPr>
            <a:lvl2pPr marL="1645920" indent="0">
              <a:buNone/>
              <a:defRPr sz="5040"/>
            </a:lvl2pPr>
            <a:lvl3pPr marL="3291840" indent="0">
              <a:buNone/>
              <a:defRPr sz="4320"/>
            </a:lvl3pPr>
            <a:lvl4pPr marL="4937760" indent="0">
              <a:buNone/>
              <a:defRPr sz="3600"/>
            </a:lvl4pPr>
            <a:lvl5pPr marL="6583680" indent="0">
              <a:buNone/>
              <a:defRPr sz="3600"/>
            </a:lvl5pPr>
            <a:lvl6pPr marL="8229600" indent="0">
              <a:buNone/>
              <a:defRPr sz="3600"/>
            </a:lvl6pPr>
            <a:lvl7pPr marL="9875520" indent="0">
              <a:buNone/>
              <a:defRPr sz="3600"/>
            </a:lvl7pPr>
            <a:lvl8pPr marL="11521440" indent="0">
              <a:buNone/>
              <a:defRPr sz="3600"/>
            </a:lvl8pPr>
            <a:lvl9pPr marL="13167360" indent="0">
              <a:buNone/>
              <a:defRPr sz="36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328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428" y="2194560"/>
            <a:ext cx="10617041" cy="7680960"/>
          </a:xfrm>
        </p:spPr>
        <p:txBody>
          <a:bodyPr anchor="b"/>
          <a:lstStyle>
            <a:lvl1pPr>
              <a:defRPr sz="115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994608" y="4739647"/>
            <a:ext cx="16664940" cy="23393400"/>
          </a:xfrm>
        </p:spPr>
        <p:txBody>
          <a:bodyPr anchor="t"/>
          <a:lstStyle>
            <a:lvl1pPr marL="0" indent="0">
              <a:buNone/>
              <a:defRPr sz="11520"/>
            </a:lvl1pPr>
            <a:lvl2pPr marL="1645920" indent="0">
              <a:buNone/>
              <a:defRPr sz="10080"/>
            </a:lvl2pPr>
            <a:lvl3pPr marL="3291840" indent="0">
              <a:buNone/>
              <a:defRPr sz="8640"/>
            </a:lvl3pPr>
            <a:lvl4pPr marL="4937760" indent="0">
              <a:buNone/>
              <a:defRPr sz="7200"/>
            </a:lvl4pPr>
            <a:lvl5pPr marL="6583680" indent="0">
              <a:buNone/>
              <a:defRPr sz="7200"/>
            </a:lvl5pPr>
            <a:lvl6pPr marL="8229600" indent="0">
              <a:buNone/>
              <a:defRPr sz="7200"/>
            </a:lvl6pPr>
            <a:lvl7pPr marL="9875520" indent="0">
              <a:buNone/>
              <a:defRPr sz="7200"/>
            </a:lvl7pPr>
            <a:lvl8pPr marL="11521440" indent="0">
              <a:buNone/>
              <a:defRPr sz="7200"/>
            </a:lvl8pPr>
            <a:lvl9pPr marL="13167360" indent="0">
              <a:buNone/>
              <a:defRPr sz="7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67428" y="9875520"/>
            <a:ext cx="10617041" cy="18295622"/>
          </a:xfrm>
        </p:spPr>
        <p:txBody>
          <a:bodyPr/>
          <a:lstStyle>
            <a:lvl1pPr marL="0" indent="0">
              <a:buNone/>
              <a:defRPr sz="5760"/>
            </a:lvl1pPr>
            <a:lvl2pPr marL="1645920" indent="0">
              <a:buNone/>
              <a:defRPr sz="5040"/>
            </a:lvl2pPr>
            <a:lvl3pPr marL="3291840" indent="0">
              <a:buNone/>
              <a:defRPr sz="4320"/>
            </a:lvl3pPr>
            <a:lvl4pPr marL="4937760" indent="0">
              <a:buNone/>
              <a:defRPr sz="3600"/>
            </a:lvl4pPr>
            <a:lvl5pPr marL="6583680" indent="0">
              <a:buNone/>
              <a:defRPr sz="3600"/>
            </a:lvl5pPr>
            <a:lvl6pPr marL="8229600" indent="0">
              <a:buNone/>
              <a:defRPr sz="3600"/>
            </a:lvl6pPr>
            <a:lvl7pPr marL="9875520" indent="0">
              <a:buNone/>
              <a:defRPr sz="3600"/>
            </a:lvl7pPr>
            <a:lvl8pPr marL="11521440" indent="0">
              <a:buNone/>
              <a:defRPr sz="3600"/>
            </a:lvl8pPr>
            <a:lvl9pPr marL="13167360" indent="0">
              <a:buNone/>
              <a:defRPr sz="36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232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763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557232" y="1752600"/>
            <a:ext cx="7098030" cy="2789682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63142" y="1752600"/>
            <a:ext cx="20882610" cy="2789682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917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63140" y="1752607"/>
            <a:ext cx="28392120" cy="6362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3140" y="8763000"/>
            <a:ext cx="28392120" cy="20886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63140" y="30510487"/>
            <a:ext cx="740664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2D6AA-A2F9-F045-920E-13A854E8A0DF}" type="datetimeFigureOut">
              <a:rPr lang="en-US" smtClean="0"/>
              <a:t>5/27/22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04220" y="30510487"/>
            <a:ext cx="1110996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3248620" y="30510487"/>
            <a:ext cx="740664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D3FDE-A3B4-BA41-99D9-1FD8C138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781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291840" rtl="0" eaLnBrk="1" latinLnBrk="0" hangingPunct="1">
        <a:lnSpc>
          <a:spcPct val="90000"/>
        </a:lnSpc>
        <a:spcBef>
          <a:spcPct val="0"/>
        </a:spcBef>
        <a:buNone/>
        <a:defRPr sz="15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822960" indent="-822960" algn="l" defTabSz="3291840" rtl="0" eaLnBrk="1" latinLnBrk="0" hangingPunct="1">
        <a:lnSpc>
          <a:spcPct val="90000"/>
        </a:lnSpc>
        <a:spcBef>
          <a:spcPts val="3600"/>
        </a:spcBef>
        <a:buFont typeface="Arial" panose="020B0604020202020204" pitchFamily="34" charset="0"/>
        <a:buChar char="•"/>
        <a:defRPr sz="10080" kern="1200">
          <a:solidFill>
            <a:schemeClr val="tx1"/>
          </a:solidFill>
          <a:latin typeface="+mn-lt"/>
          <a:ea typeface="+mn-ea"/>
          <a:cs typeface="+mn-cs"/>
        </a:defRPr>
      </a:lvl1pPr>
      <a:lvl2pPr marL="246888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11480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7200" kern="1200">
          <a:solidFill>
            <a:schemeClr val="tx1"/>
          </a:solidFill>
          <a:latin typeface="+mn-lt"/>
          <a:ea typeface="+mn-ea"/>
          <a:cs typeface="+mn-cs"/>
        </a:defRPr>
      </a:lvl3pPr>
      <a:lvl4pPr marL="576072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4pPr>
      <a:lvl5pPr marL="740664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5pPr>
      <a:lvl6pPr marL="905256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7pPr>
      <a:lvl8pPr marL="1234440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8pPr>
      <a:lvl9pPr marL="1399032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1pPr>
      <a:lvl2pPr marL="164592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2pPr>
      <a:lvl3pPr marL="329184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3pPr>
      <a:lvl4pPr marL="493776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4pPr>
      <a:lvl5pPr marL="658368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5pPr>
      <a:lvl6pPr marL="822960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6pPr>
      <a:lvl7pPr marL="987552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7pPr>
      <a:lvl8pPr marL="1152144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8pPr>
      <a:lvl9pPr marL="1316736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ancemagazine.com/why-are-we-still-so-bad-at-addressing-dancers-mental-health/" TargetMode="External"/><Relationship Id="rId13" Type="http://schemas.openxmlformats.org/officeDocument/2006/relationships/hyperlink" Target="https://www.bbc.com/future/article/20180219-toxic-perfectionism-is-on-the-rise" TargetMode="External"/><Relationship Id="rId3" Type="http://schemas.openxmlformats.org/officeDocument/2006/relationships/hyperlink" Target="https://research.com/research/primary-research-vs-secondary-research" TargetMode="External"/><Relationship Id="rId7" Type="http://schemas.openxmlformats.org/officeDocument/2006/relationships/hyperlink" Target="https://www.sbstatesman.com/2021/10/17/the-negative-effects-of-dance-culture-on-mental-health-need-to-be-acknowledged/" TargetMode="External"/><Relationship Id="rId12" Type="http://schemas.openxmlformats.org/officeDocument/2006/relationships/hyperlink" Target="https://www.nhsconfed.org/publications/how-dance-improves-physical-and-mental-health" TargetMode="External"/><Relationship Id="rId2" Type="http://schemas.openxmlformats.org/officeDocument/2006/relationships/image" Target="../media/image3.png"/><Relationship Id="rId16" Type="http://schemas.openxmlformats.org/officeDocument/2006/relationships/hyperlink" Target="https://www.who.int/health-topics/mental-health#tab=tab_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ps.org.uk/blogs/guest/influence-body-image-mental-health" TargetMode="External"/><Relationship Id="rId11" Type="http://schemas.openxmlformats.org/officeDocument/2006/relationships/hyperlink" Target="https://www.wearemindingthegap.org/survey-results" TargetMode="External"/><Relationship Id="rId5" Type="http://schemas.openxmlformats.org/officeDocument/2006/relationships/hyperlink" Target="https://www.theballetblog.com/portfolio/dealing-with-rejection/" TargetMode="External"/><Relationship Id="rId15" Type="http://schemas.openxmlformats.org/officeDocument/2006/relationships/hyperlink" Target="https://hwb.gov.wales/api/storage/460a740a-7bf1-4c7b-b4ae-348ae380879b/professional-standards-further-education-teachers-work-based-learning-practitioners-wales.pdf" TargetMode="External"/><Relationship Id="rId10" Type="http://schemas.openxmlformats.org/officeDocument/2006/relationships/hyperlink" Target="https://canadacollege.edu/dreamers/docs/Maslows-Hierarchy-of-Needs.pdf" TargetMode="External"/><Relationship Id="rId4" Type="http://schemas.openxmlformats.org/officeDocument/2006/relationships/hyperlink" Target="http://www.doi.org.ezproxy.uwtsd.ac.uk/10.4135/9781483387680.n3" TargetMode="External"/><Relationship Id="rId9" Type="http://schemas.openxmlformats.org/officeDocument/2006/relationships/hyperlink" Target="https://www.bupa.co.uk/newsroom/ourviews/health-benefits-dancing" TargetMode="External"/><Relationship Id="rId14" Type="http://schemas.openxmlformats.org/officeDocument/2006/relationships/hyperlink" Target="https://www.psychologytoday.com/gb/blog/the-truth-about-exercise-addiction/201608/why-is-change-so-ha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CEF60E0-33BC-2D54-56C2-D748EBE898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6894" y="0"/>
            <a:ext cx="32972188" cy="32918400"/>
          </a:xfrm>
          <a:prstGeom prst="rect">
            <a:avLst/>
          </a:prstGeom>
        </p:spPr>
      </p:pic>
      <p:pic>
        <p:nvPicPr>
          <p:cNvPr id="12" name="Action Research Project A2 Voice Recording.m4a" descr="Action Research Project A2 Voice Recording.m4a">
            <a:hlinkClick r:id="" action="ppaction://media"/>
            <a:extLst>
              <a:ext uri="{FF2B5EF4-FFF2-40B4-BE49-F238E27FC236}">
                <a16:creationId xmlns:a16="http://schemas.microsoft.com/office/drawing/2014/main" id="{F85BD5AC-9575-08FE-0D68-14B0962FDE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01640" y="27025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3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563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1025334B-E235-1787-FECA-ED9B8F77FD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6894"/>
            <a:ext cx="32918400" cy="329721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E2561D-6712-2F01-E819-59D10003112A}"/>
              </a:ext>
            </a:extLst>
          </p:cNvPr>
          <p:cNvSpPr txBox="1"/>
          <p:nvPr/>
        </p:nvSpPr>
        <p:spPr>
          <a:xfrm>
            <a:off x="2148840" y="4434840"/>
            <a:ext cx="29718000" cy="180594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71D341-2980-0168-46C5-BF2227DF95A2}"/>
              </a:ext>
            </a:extLst>
          </p:cNvPr>
          <p:cNvSpPr txBox="1"/>
          <p:nvPr/>
        </p:nvSpPr>
        <p:spPr>
          <a:xfrm>
            <a:off x="2148840" y="4297680"/>
            <a:ext cx="29718000" cy="18189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Bettle, N. Bettle, O. Neumarker, U. Neumarker, K, J. (2001) ‘BODY IMAGE AND SELF-ESTEEM IN ADOLESCENT BALLET DANCERS’, </a:t>
            </a:r>
            <a:r>
              <a:rPr lang="en-GB" sz="2800" i="1" dirty="0"/>
              <a:t>Perceptual and Motor Skills,</a:t>
            </a:r>
            <a:r>
              <a:rPr lang="en-GB" sz="2800" dirty="0"/>
              <a:t> 93 (1), pp. 297-309.</a:t>
            </a:r>
          </a:p>
          <a:p>
            <a:endParaRPr lang="en-GB" sz="2800" dirty="0"/>
          </a:p>
          <a:p>
            <a:r>
              <a:rPr lang="en-GB" sz="2800" dirty="0"/>
              <a:t>Bouchrika, I. (2021) ‘Primary Research vs Secondary Research: Definitions, Differences, and Examples’ </a:t>
            </a:r>
            <a:r>
              <a:rPr lang="en-GB" sz="2800" i="1" dirty="0"/>
              <a:t>Reasearch.com.</a:t>
            </a:r>
            <a:r>
              <a:rPr lang="en-GB" sz="2800" dirty="0"/>
              <a:t> 5</a:t>
            </a:r>
            <a:r>
              <a:rPr lang="en-GB" sz="2800" baseline="30000" dirty="0"/>
              <a:t>th</a:t>
            </a:r>
            <a:r>
              <a:rPr lang="en-GB" sz="2800" dirty="0"/>
              <a:t> May. Available at: </a:t>
            </a:r>
            <a:r>
              <a:rPr lang="en-GB" sz="2800" u="sng" dirty="0">
                <a:hlinkClick r:id="rId3"/>
              </a:rPr>
              <a:t>https://research.com/research/primary-research-vs-secondary-research</a:t>
            </a:r>
            <a:r>
              <a:rPr lang="en-GB" sz="2800" dirty="0"/>
              <a:t> (Accessed: 10</a:t>
            </a:r>
            <a:r>
              <a:rPr lang="en-GB" sz="2800" baseline="30000" dirty="0"/>
              <a:t>th</a:t>
            </a:r>
            <a:r>
              <a:rPr lang="en-GB" sz="2800" dirty="0"/>
              <a:t> May 2022).</a:t>
            </a:r>
          </a:p>
          <a:p>
            <a:endParaRPr lang="en-GB" sz="2800" b="1" dirty="0"/>
          </a:p>
          <a:p>
            <a:r>
              <a:rPr lang="en-GB" sz="2800" dirty="0"/>
              <a:t>Cooper, N. and Garner, B. K. 2012. Who Are the Students We Teach? How Knowing Our Students Affects Teaching and Learning. In: 2012. </a:t>
            </a:r>
            <a:r>
              <a:rPr lang="en-GB" sz="2800" i="1" dirty="0"/>
              <a:t>Developing a Learning Classroom: Moving Beyond Management Through Relationships, Relevance, and Rigor</a:t>
            </a:r>
            <a:r>
              <a:rPr lang="en-GB" sz="2800" dirty="0"/>
              <a:t>, Thousand Oaks, CA: Corwin Press. pp. 27-46 Available at: </a:t>
            </a:r>
            <a:r>
              <a:rPr lang="en-GB" sz="2800" u="sng" dirty="0">
                <a:hlinkClick r:id="rId4"/>
              </a:rPr>
              <a:t>http://www.doi.org.ezproxy.uwtsd.ac.uk/10.4135/9781483387680.n3</a:t>
            </a:r>
            <a:r>
              <a:rPr lang="en-GB" sz="2800" dirty="0"/>
              <a:t>  (Accessed: 20 February 2022).</a:t>
            </a:r>
          </a:p>
          <a:p>
            <a:endParaRPr lang="en-GB" sz="2800" dirty="0"/>
          </a:p>
          <a:p>
            <a:r>
              <a:rPr lang="en-GB" sz="2800" dirty="0"/>
              <a:t>Frost, R, Marten, P. Lahart, C. Rosenblate, R. (1990). ‘The dimensions of perfectionism’, </a:t>
            </a:r>
            <a:r>
              <a:rPr lang="en-GB" sz="2800" i="1" dirty="0"/>
              <a:t>Cognitive Therapy and Research, </a:t>
            </a:r>
            <a:r>
              <a:rPr lang="en-GB" sz="2800" b="1" dirty="0"/>
              <a:t>14 </a:t>
            </a:r>
            <a:r>
              <a:rPr lang="en-GB" sz="2800" dirty="0"/>
              <a:t>(5), pp. 449-468.</a:t>
            </a:r>
          </a:p>
          <a:p>
            <a:r>
              <a:rPr lang="en-GB" sz="2800" dirty="0"/>
              <a:t>Howell, L. (2013) ‘Dealing With Rejection’ </a:t>
            </a:r>
            <a:r>
              <a:rPr lang="en-GB" sz="2800" i="1" dirty="0"/>
              <a:t>The Ballet Blog</a:t>
            </a:r>
            <a:r>
              <a:rPr lang="en-GB" sz="2800" dirty="0"/>
              <a:t> [blog] 23 May. Available at: </a:t>
            </a:r>
            <a:r>
              <a:rPr lang="en-GB" sz="2800" u="sng" dirty="0">
                <a:hlinkClick r:id="rId5"/>
              </a:rPr>
              <a:t>https://www.theballetblog.com/portfolio/dealing-with-rejection/</a:t>
            </a:r>
            <a:r>
              <a:rPr lang="en-GB" sz="2800" dirty="0"/>
              <a:t> (Accessed: 4 May 2022).</a:t>
            </a:r>
          </a:p>
          <a:p>
            <a:endParaRPr lang="en-GB" sz="2800" dirty="0"/>
          </a:p>
          <a:p>
            <a:r>
              <a:rPr lang="en-GB" sz="2800" dirty="0"/>
              <a:t>Mair, C. (2019) ‘The influence of body image on mental health’, </a:t>
            </a:r>
            <a:r>
              <a:rPr lang="en-GB" sz="2800" i="1" dirty="0"/>
              <a:t>the British psychological society,</a:t>
            </a:r>
            <a:r>
              <a:rPr lang="en-GB" sz="2800" dirty="0"/>
              <a:t> 17 May. Available at: </a:t>
            </a:r>
            <a:r>
              <a:rPr lang="en-GB" sz="2800" u="sng" dirty="0">
                <a:hlinkClick r:id="rId6"/>
              </a:rPr>
              <a:t>https://www.bps.org.uk/blogs/guest/influence-body-image-mental-health</a:t>
            </a:r>
            <a:r>
              <a:rPr lang="en-GB" sz="2800" dirty="0"/>
              <a:t> (Accessed: 8 May 2022).</a:t>
            </a:r>
          </a:p>
          <a:p>
            <a:endParaRPr lang="en-GB" sz="2800" b="1" dirty="0"/>
          </a:p>
          <a:p>
            <a:r>
              <a:rPr lang="en-GB" sz="2800" dirty="0"/>
              <a:t>Mcdonald, A. (2021) ‘The negative effects of dance culture on mental health need to be acknowledged’ </a:t>
            </a:r>
            <a:r>
              <a:rPr lang="en-GB" sz="2800" i="1" dirty="0"/>
              <a:t>Arts dance mental health special issue 2021.</a:t>
            </a:r>
            <a:r>
              <a:rPr lang="en-GB" sz="2800" dirty="0"/>
              <a:t> 17</a:t>
            </a:r>
            <a:r>
              <a:rPr lang="en-GB" sz="2800" baseline="30000" dirty="0"/>
              <a:t>th</a:t>
            </a:r>
            <a:r>
              <a:rPr lang="en-GB" sz="2800" dirty="0"/>
              <a:t> October. Available at: </a:t>
            </a:r>
            <a:r>
              <a:rPr lang="en-GB" sz="2800" u="sng" dirty="0">
                <a:hlinkClick r:id="rId7"/>
              </a:rPr>
              <a:t>https://www.sbstatesman.com/2021/10/17/the-negative-effects-of-dance-culture-on-mental-health-need-to-be-acknowledged/</a:t>
            </a:r>
            <a:r>
              <a:rPr lang="en-GB" sz="2800" dirty="0"/>
              <a:t> (Accessed: 15 May 2022).</a:t>
            </a:r>
          </a:p>
          <a:p>
            <a:endParaRPr lang="en-GB" sz="2800" b="1" dirty="0"/>
          </a:p>
          <a:p>
            <a:r>
              <a:rPr lang="en-GB" sz="2800" dirty="0"/>
              <a:t>McGuire, K. (2017) ‘Why Are We Still So Bad At Addressing Dancers’ Mental Health’ </a:t>
            </a:r>
            <a:r>
              <a:rPr lang="en-GB" sz="2800" i="1" dirty="0"/>
              <a:t>Dance Magazine.</a:t>
            </a:r>
            <a:r>
              <a:rPr lang="en-GB" sz="2800" dirty="0"/>
              <a:t> 26</a:t>
            </a:r>
            <a:r>
              <a:rPr lang="en-GB" sz="2800" baseline="30000" dirty="0"/>
              <a:t>th</a:t>
            </a:r>
            <a:r>
              <a:rPr lang="en-GB" sz="2800" dirty="0"/>
              <a:t> July. Available at: </a:t>
            </a:r>
            <a:r>
              <a:rPr lang="en-GB" sz="2800" u="sng" dirty="0">
                <a:hlinkClick r:id="rId8"/>
              </a:rPr>
              <a:t>https://www.dancemagazine.com/why-are-we-still-so-bad-at-addressing-dancers-mental-health/</a:t>
            </a:r>
            <a:r>
              <a:rPr lang="en-GB" sz="2800" dirty="0"/>
              <a:t> (Accessed: 24 April 2022).</a:t>
            </a:r>
          </a:p>
          <a:p>
            <a:endParaRPr lang="en-GB" sz="2800" dirty="0"/>
          </a:p>
          <a:p>
            <a:r>
              <a:rPr lang="en-GB" sz="2800" dirty="0"/>
              <a:t>McKay, L. (2021) </a:t>
            </a:r>
            <a:r>
              <a:rPr lang="en-GB" sz="2800" i="1" dirty="0"/>
              <a:t>Dancing: Getting Started.</a:t>
            </a:r>
            <a:r>
              <a:rPr lang="en-GB" sz="2800" dirty="0"/>
              <a:t> Available at: </a:t>
            </a:r>
            <a:r>
              <a:rPr lang="en-GB" sz="2800" u="sng" dirty="0">
                <a:hlinkClick r:id="rId9"/>
              </a:rPr>
              <a:t>https://www.bupa.co.uk/newsroom/ourviews/health-benefits-dancing</a:t>
            </a:r>
            <a:r>
              <a:rPr lang="en-GB" sz="2800" dirty="0"/>
              <a:t> (Accessed: 15 May 2022).</a:t>
            </a:r>
          </a:p>
          <a:p>
            <a:r>
              <a:rPr lang="en-GB" sz="2800" dirty="0"/>
              <a:t>McLeod, S. (2018) ‘Maslow’s Hierarchy of Needs’ </a:t>
            </a:r>
            <a:r>
              <a:rPr lang="en-GB" sz="2800" i="1" dirty="0"/>
              <a:t>Simply Psychology</a:t>
            </a:r>
            <a:r>
              <a:rPr lang="en-GB" sz="2800" dirty="0"/>
              <a:t>. pp. 1-16. Available at: </a:t>
            </a:r>
            <a:r>
              <a:rPr lang="en-GB" sz="2800" u="sng" dirty="0">
                <a:hlinkClick r:id="rId10"/>
              </a:rPr>
              <a:t>https://canadacollege.edu/dreamers/docs/Maslows-Hierarchy-of-Needs.pdf</a:t>
            </a:r>
            <a:r>
              <a:rPr lang="en-GB" sz="2800" dirty="0"/>
              <a:t> (Accessed: 28 April 2022).</a:t>
            </a:r>
          </a:p>
          <a:p>
            <a:endParaRPr lang="en-GB" sz="2800" dirty="0"/>
          </a:p>
          <a:p>
            <a:r>
              <a:rPr lang="en-GB" sz="2800" dirty="0"/>
              <a:t>Minding the gap, (2020). </a:t>
            </a:r>
            <a:r>
              <a:rPr lang="en-GB" sz="2800" i="1" dirty="0"/>
              <a:t>We are minding the gap in mental health.</a:t>
            </a:r>
            <a:r>
              <a:rPr lang="en-GB" sz="2800" dirty="0"/>
              <a:t> Available at: </a:t>
            </a:r>
            <a:r>
              <a:rPr lang="en-GB" sz="2800" u="sng" dirty="0">
                <a:hlinkClick r:id="rId11"/>
              </a:rPr>
              <a:t>https://www.wearemindingthegap.org/survey-results</a:t>
            </a:r>
            <a:r>
              <a:rPr lang="en-GB" sz="2800" dirty="0"/>
              <a:t> (Accessed: 18 May 2022).</a:t>
            </a:r>
          </a:p>
          <a:p>
            <a:pPr fontAlgn="base"/>
            <a:endParaRPr lang="en-GB" sz="2800" dirty="0"/>
          </a:p>
          <a:p>
            <a:pPr fontAlgn="base"/>
            <a:r>
              <a:rPr lang="en-GB" sz="2800" dirty="0"/>
              <a:t>NHS Confederation (2019) </a:t>
            </a:r>
            <a:r>
              <a:rPr lang="en-GB" sz="2800" i="1" dirty="0"/>
              <a:t>How dance improves physical and mental health: a briefing for the Cross-Party Group on Arts and Health.</a:t>
            </a:r>
            <a:r>
              <a:rPr lang="en-GB" sz="2800" dirty="0"/>
              <a:t> Available at: </a:t>
            </a:r>
            <a:r>
              <a:rPr lang="en-GB" sz="2800" u="sng" dirty="0">
                <a:hlinkClick r:id="rId12"/>
              </a:rPr>
              <a:t>https://www.nhsconfed.org/publications/how-dance-improves-physical-and-mental-health</a:t>
            </a:r>
            <a:r>
              <a:rPr lang="en-GB" sz="2800" dirty="0"/>
              <a:t> (Accessed: 28 April 2022).</a:t>
            </a:r>
          </a:p>
          <a:p>
            <a:pPr fontAlgn="base"/>
            <a:endParaRPr lang="en-GB" sz="2800" b="1" dirty="0"/>
          </a:p>
          <a:p>
            <a:r>
              <a:rPr lang="en-GB" sz="2800" dirty="0"/>
              <a:t>Reece, I. Walker, S. (2007) Teaching, training &amp; learning A practical guide. 6th edn revised. Great Britain: Business Education Publishers Limited. </a:t>
            </a:r>
          </a:p>
          <a:p>
            <a:r>
              <a:rPr lang="en-GB" sz="2800" dirty="0"/>
              <a:t>Ruggeri, A. (2018) ‘The dangerous downsides of perfectionism’ </a:t>
            </a:r>
            <a:r>
              <a:rPr lang="en-GB" sz="2800" i="1" dirty="0"/>
              <a:t>BBC NEWS.</a:t>
            </a:r>
            <a:r>
              <a:rPr lang="en-GB" sz="2800" dirty="0"/>
              <a:t> 21</a:t>
            </a:r>
            <a:r>
              <a:rPr lang="en-GB" sz="2800" baseline="30000" dirty="0"/>
              <a:t>ST</a:t>
            </a:r>
            <a:r>
              <a:rPr lang="en-GB" sz="2800" dirty="0"/>
              <a:t> February. Available at: </a:t>
            </a:r>
            <a:r>
              <a:rPr lang="en-GB" sz="2800" u="sng" dirty="0">
                <a:hlinkClick r:id="rId13"/>
              </a:rPr>
              <a:t>https://www.bbc.com/future/article/20180219-toxic-perfectionism-is-on-the-rise</a:t>
            </a:r>
            <a:r>
              <a:rPr lang="en-GB" sz="2800" dirty="0"/>
              <a:t> (Accessed: 22 May 2022).</a:t>
            </a:r>
          </a:p>
          <a:p>
            <a:endParaRPr lang="en-GB" sz="2800" dirty="0"/>
          </a:p>
          <a:p>
            <a:r>
              <a:rPr lang="en-GB" sz="2800" dirty="0"/>
              <a:t>Schreiber, K. (2016) ‘Why is change so hard’ </a:t>
            </a:r>
            <a:r>
              <a:rPr lang="en-GB" sz="2800" i="1" dirty="0"/>
              <a:t>Psychology Today,</a:t>
            </a:r>
            <a:r>
              <a:rPr lang="en-GB" sz="2800" dirty="0"/>
              <a:t> 8</a:t>
            </a:r>
            <a:r>
              <a:rPr lang="en-GB" sz="2800" baseline="30000" dirty="0"/>
              <a:t>th</a:t>
            </a:r>
            <a:r>
              <a:rPr lang="en-GB" sz="2800" dirty="0"/>
              <a:t> August. Available at: </a:t>
            </a:r>
            <a:r>
              <a:rPr lang="en-GB" sz="2800" u="sng" dirty="0">
                <a:hlinkClick r:id="rId14"/>
              </a:rPr>
              <a:t>https://www.psychologytoday.com/gb/blog/the-truth-about-exercise-addiction/201608/why-is-change-so-hard</a:t>
            </a:r>
            <a:r>
              <a:rPr lang="en-GB" sz="2800" dirty="0"/>
              <a:t> (Accessed: 22 May 2022).</a:t>
            </a:r>
          </a:p>
          <a:p>
            <a:endParaRPr lang="en-GB" sz="2800" b="1" dirty="0"/>
          </a:p>
          <a:p>
            <a:r>
              <a:rPr lang="en-GB" sz="2800" dirty="0"/>
              <a:t>Tornblom, A, W. Werbart, A. Rydelius, P. (2013) </a:t>
            </a:r>
            <a:r>
              <a:rPr lang="en-GB" sz="2800" i="1" dirty="0"/>
              <a:t>Shame Behind the Masks: The Parents' Perspective on Their Sons' Suicide.</a:t>
            </a:r>
            <a:r>
              <a:rPr lang="en-GB" sz="2800" dirty="0"/>
              <a:t> London: Routledge, p.24</a:t>
            </a:r>
          </a:p>
          <a:p>
            <a:r>
              <a:rPr lang="en-GB" sz="2800" dirty="0"/>
              <a:t>Welsh Government, (2017) </a:t>
            </a:r>
            <a:r>
              <a:rPr lang="en-GB" sz="2800" i="1" dirty="0"/>
              <a:t>Professional standards for further education teachers and work-based learning practitioners in Wales. </a:t>
            </a:r>
            <a:r>
              <a:rPr lang="en-GB" sz="2800" dirty="0"/>
              <a:t>Available at: </a:t>
            </a:r>
            <a:r>
              <a:rPr lang="en-GB" sz="2800" u="sng" dirty="0">
                <a:hlinkClick r:id="rId15"/>
              </a:rPr>
              <a:t>https://hwb.gov.wales/api/storage/460a740a-7bf1-4c7b-b4ae-348ae380879b/professional-standards-further-education-teachers-work-based-learning-practitioners-wales.pdf</a:t>
            </a:r>
            <a:r>
              <a:rPr lang="en-GB" sz="2800" dirty="0"/>
              <a:t> (Accessed: 22 May 2022). </a:t>
            </a:r>
          </a:p>
          <a:p>
            <a:endParaRPr lang="en-GB" sz="2800" dirty="0"/>
          </a:p>
          <a:p>
            <a:r>
              <a:rPr lang="en-GB" sz="2800" dirty="0"/>
              <a:t>World Health Organisation, (2022). ‘Mental Health’ Available at: </a:t>
            </a:r>
            <a:r>
              <a:rPr lang="en-GB" sz="2800" u="sng" dirty="0">
                <a:hlinkClick r:id="rId16"/>
              </a:rPr>
              <a:t>https://www.who.int/health-topics/mental-health#tab=tab_1</a:t>
            </a:r>
            <a:r>
              <a:rPr lang="en-GB" sz="2800" dirty="0"/>
              <a:t> (Accessed: 18 May 2022).</a:t>
            </a:r>
            <a:endParaRPr lang="en-GB" sz="2800" b="1" dirty="0"/>
          </a:p>
          <a:p>
            <a:endParaRPr lang="en-US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128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</TotalTime>
  <Words>818</Words>
  <Application>Microsoft Macintosh PowerPoint</Application>
  <PresentationFormat>Custom</PresentationFormat>
  <Paragraphs>31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David (2104386)</dc:creator>
  <cp:lastModifiedBy>Harriet David (2104386)</cp:lastModifiedBy>
  <cp:revision>1</cp:revision>
  <dcterms:created xsi:type="dcterms:W3CDTF">2022-05-27T19:16:57Z</dcterms:created>
  <dcterms:modified xsi:type="dcterms:W3CDTF">2022-05-27T19:26:52Z</dcterms:modified>
</cp:coreProperties>
</file>