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1FCC5C-9227-42FE-BEB6-1E087D894857}" type="datetimeFigureOut">
              <a:rPr lang="en-GB" smtClean="0"/>
              <a:t>16/12/2014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2EEC501-E538-4889-9DC7-EDA9C3F54D0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Study Skills (level 4)</a:t>
            </a:r>
            <a:br>
              <a:rPr lang="en-GB" dirty="0" smtClean="0"/>
            </a:br>
            <a:r>
              <a:rPr lang="en-GB" dirty="0" smtClean="0"/>
              <a:t>module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Module Aims to help you learn essential skills for success.</a:t>
            </a:r>
          </a:p>
          <a:p>
            <a:r>
              <a:rPr lang="en-GB" dirty="0" smtClean="0"/>
              <a:t>To gain the:</a:t>
            </a:r>
          </a:p>
          <a:p>
            <a:pPr lvl="1"/>
            <a:r>
              <a:rPr lang="en-GB" sz="2700" b="1" dirty="0" smtClean="0"/>
              <a:t>Knowledge</a:t>
            </a:r>
            <a:r>
              <a:rPr lang="en-GB" sz="2700" dirty="0" smtClean="0"/>
              <a:t> </a:t>
            </a:r>
          </a:p>
          <a:p>
            <a:pPr lvl="1"/>
            <a:r>
              <a:rPr lang="en-GB" sz="2700" b="1" dirty="0" smtClean="0"/>
              <a:t>Self-Awareness</a:t>
            </a:r>
          </a:p>
          <a:p>
            <a:pPr lvl="1"/>
            <a:r>
              <a:rPr lang="en-GB" sz="2700" b="1" dirty="0" smtClean="0"/>
              <a:t>Skills</a:t>
            </a:r>
            <a:r>
              <a:rPr lang="en-GB" sz="2700" dirty="0" smtClean="0"/>
              <a:t> </a:t>
            </a:r>
          </a:p>
          <a:p>
            <a:pPr lvl="1"/>
            <a:r>
              <a:rPr lang="en-GB" sz="2700" b="1" dirty="0" smtClean="0"/>
              <a:t>Self-belief</a:t>
            </a:r>
            <a:r>
              <a:rPr lang="en-GB" sz="2700" dirty="0" smtClean="0"/>
              <a:t> &amp; </a:t>
            </a:r>
            <a:r>
              <a:rPr lang="en-GB" sz="2700" b="1" dirty="0" smtClean="0"/>
              <a:t>Confidence</a:t>
            </a:r>
            <a:r>
              <a:rPr lang="en-GB" sz="2700" dirty="0" smtClean="0"/>
              <a:t> </a:t>
            </a:r>
          </a:p>
          <a:p>
            <a:r>
              <a:rPr lang="en-GB" dirty="0" smtClean="0"/>
              <a:t>that underpin </a:t>
            </a:r>
            <a:r>
              <a:rPr lang="en-GB" b="1" dirty="0" smtClean="0"/>
              <a:t>Personal</a:t>
            </a:r>
            <a:r>
              <a:rPr lang="en-GB" dirty="0" smtClean="0"/>
              <a:t> </a:t>
            </a:r>
            <a:r>
              <a:rPr lang="en-GB" b="1" dirty="0" smtClean="0"/>
              <a:t>Academic</a:t>
            </a:r>
            <a:r>
              <a:rPr lang="en-GB" dirty="0" smtClean="0"/>
              <a:t> &amp; </a:t>
            </a:r>
            <a:r>
              <a:rPr lang="en-GB" b="1" dirty="0" smtClean="0"/>
              <a:t>Professional</a:t>
            </a:r>
            <a:r>
              <a:rPr lang="en-GB" dirty="0" smtClean="0"/>
              <a:t> success.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To develop skills to </a:t>
            </a:r>
            <a:r>
              <a:rPr lang="en-GB" b="1" dirty="0" smtClean="0"/>
              <a:t>succeed</a:t>
            </a:r>
            <a:r>
              <a:rPr lang="en-GB" dirty="0" smtClean="0"/>
              <a:t> in Higher-education.</a:t>
            </a:r>
          </a:p>
          <a:p>
            <a:pPr lvl="0"/>
            <a:r>
              <a:rPr lang="en-GB" b="1" dirty="0" smtClean="0"/>
              <a:t>Understand yourself: </a:t>
            </a:r>
            <a:r>
              <a:rPr lang="en-GB" dirty="0" smtClean="0"/>
              <a:t>your skills strengths qualities and attributes.</a:t>
            </a:r>
          </a:p>
          <a:p>
            <a:r>
              <a:rPr lang="en-GB" dirty="0" smtClean="0"/>
              <a:t>Help you learn</a:t>
            </a:r>
            <a:r>
              <a:rPr lang="en-GB" b="1" dirty="0" smtClean="0"/>
              <a:t> transferable skills </a:t>
            </a:r>
            <a:r>
              <a:rPr lang="en-GB" dirty="0" smtClean="0"/>
              <a:t>desired in Employment.</a:t>
            </a:r>
          </a:p>
          <a:p>
            <a:pPr lvl="0"/>
            <a:r>
              <a:rPr lang="en-GB" dirty="0" smtClean="0"/>
              <a:t>Support your </a:t>
            </a:r>
            <a:r>
              <a:rPr lang="en-GB" b="1" dirty="0" smtClean="0"/>
              <a:t>Lifelong Learning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Support your </a:t>
            </a:r>
            <a:r>
              <a:rPr lang="en-GB" b="1" dirty="0" smtClean="0"/>
              <a:t>Personal &amp; Professional </a:t>
            </a:r>
            <a:r>
              <a:rPr lang="en-GB" dirty="0" smtClean="0"/>
              <a:t>development.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9552" y="1268760"/>
          <a:ext cx="8532440" cy="4271507"/>
        </p:xfrm>
        <a:graphic>
          <a:graphicData uri="http://schemas.openxmlformats.org/drawingml/2006/table">
            <a:tbl>
              <a:tblPr/>
              <a:tblGrid>
                <a:gridCol w="2520280"/>
                <a:gridCol w="6012160"/>
              </a:tblGrid>
              <a:tr h="2337345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Create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a personal development plan based on a </a:t>
                      </a:r>
                      <a:r>
                        <a:rPr lang="en-GB" sz="18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self-evaluation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of skills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50292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Document the results of a personal skills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analysis</a:t>
                      </a:r>
                      <a:r>
                        <a:rPr lang="en-GB" sz="1800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that identifies your strengths and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areas for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potential improvement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50292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Identify</a:t>
                      </a:r>
                      <a:r>
                        <a:rPr lang="en-GB" sz="1800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the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skills required for successful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learning in higher education.</a:t>
                      </a:r>
                      <a:endParaRPr lang="en-GB" sz="18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50292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Identify</a:t>
                      </a:r>
                      <a:r>
                        <a:rPr lang="en-GB" sz="1800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and document the skills you need to obtain or enhance in order to succeed on your Higher Education course.</a:t>
                      </a:r>
                      <a:endParaRPr lang="en-GB" sz="18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95363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Font typeface="+mj-lt"/>
                        <a:buAutoNum type="arabicPeriod" startAt="2"/>
                        <a:tabLst>
                          <a:tab pos="228600" algn="l"/>
                          <a:tab pos="457200" algn="l"/>
                        </a:tabLst>
                      </a:pPr>
                      <a:r>
                        <a:rPr lang="en-GB" sz="18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Reflect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800" b="1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on the application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and achievement of the study skills learned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100584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In report format produce a written reflection upon the application of the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skills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learned (e.g. report writing,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 time-management, presentation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techniques, analytical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techniques, revision techniques,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etc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.)</a:t>
                      </a:r>
                      <a:r>
                        <a:rPr lang="en-GB" sz="1800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GB" sz="18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using </a:t>
                      </a:r>
                      <a:r>
                        <a:rPr lang="en-GB" sz="1800" dirty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Times New Roman"/>
                        </a:rPr>
                        <a:t>examples to illustrate their use.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itle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GB" dirty="0" smtClean="0"/>
              <a:t>Learning Outcomes: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39552" y="908721"/>
            <a:ext cx="8604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To successfully complete this module you will need to be able to:</a:t>
            </a:r>
          </a:p>
          <a:p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484784"/>
            <a:ext cx="8229600" cy="3612659"/>
          </a:xfrm>
        </p:spPr>
        <p:txBody>
          <a:bodyPr>
            <a:normAutofit/>
          </a:bodyPr>
          <a:lstStyle/>
          <a:p>
            <a:r>
              <a:rPr lang="en-GB" b="1" dirty="0" smtClean="0"/>
              <a:t>One Assignment:</a:t>
            </a:r>
            <a:r>
              <a:rPr lang="en-GB" dirty="0" smtClean="0"/>
              <a:t> Both Outcomes will be assessed via one assignment, which will be completed in two parts:</a:t>
            </a:r>
          </a:p>
          <a:p>
            <a:pPr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Group Presentation (Lecture sessions)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Individual Report (Tutorial sessions).</a:t>
            </a:r>
          </a:p>
        </p:txBody>
      </p:sp>
      <p:pic>
        <p:nvPicPr>
          <p:cNvPr id="5124" name="Picture 4" descr="MCj008894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857760"/>
            <a:ext cx="1890710" cy="1781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337312"/>
            <a:ext cx="8640960" cy="4827992"/>
          </a:xfrm>
        </p:spPr>
        <p:txBody>
          <a:bodyPr>
            <a:normAutofit lnSpcReduction="10000"/>
          </a:bodyPr>
          <a:lstStyle/>
          <a:p>
            <a:r>
              <a:rPr lang="en-GB" b="1" u="sng" dirty="0" smtClean="0"/>
              <a:t>Topic:</a:t>
            </a:r>
            <a:r>
              <a:rPr lang="en-GB" b="1" dirty="0" smtClean="0"/>
              <a:t> </a:t>
            </a:r>
            <a:r>
              <a:rPr lang="en-GB" dirty="0" smtClean="0"/>
              <a:t>A Guide to Success in University Employment &amp; Life.</a:t>
            </a:r>
            <a:endParaRPr lang="en-GB" sz="2700" dirty="0" smtClean="0"/>
          </a:p>
          <a:p>
            <a:endParaRPr lang="en-GB" dirty="0" smtClean="0"/>
          </a:p>
          <a:p>
            <a:r>
              <a:rPr lang="en-GB" dirty="0" smtClean="0"/>
              <a:t>Group Presentations will take place during the Lecture hour allocated on your timetable.</a:t>
            </a:r>
          </a:p>
          <a:p>
            <a:r>
              <a:rPr lang="en-GB" dirty="0" smtClean="0"/>
              <a:t>You will be </a:t>
            </a:r>
            <a:r>
              <a:rPr lang="en-GB" b="1" dirty="0" smtClean="0"/>
              <a:t>allocated a date </a:t>
            </a:r>
            <a:r>
              <a:rPr lang="en-GB" dirty="0" smtClean="0"/>
              <a:t>to deliver your presentation in the tutorial sessions.</a:t>
            </a:r>
          </a:p>
          <a:p>
            <a:r>
              <a:rPr lang="en-GB" dirty="0" smtClean="0"/>
              <a:t>You are required to attend </a:t>
            </a:r>
            <a:r>
              <a:rPr lang="en-GB" b="1" u="sng" dirty="0" smtClean="0"/>
              <a:t>‘ALL’ </a:t>
            </a:r>
            <a:r>
              <a:rPr lang="en-GB" dirty="0" smtClean="0"/>
              <a:t>tutorials.</a:t>
            </a:r>
          </a:p>
          <a:p>
            <a:r>
              <a:rPr lang="en-GB" dirty="0" smtClean="0"/>
              <a:t>You only need to attend the Lecture hour on the date you will be presenting.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Group Presentation (25%)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Reminder: Only attend the Lecture hour on the date you will be presenting. </a:t>
            </a:r>
          </a:p>
          <a:p>
            <a:r>
              <a:rPr lang="en-GB" dirty="0" smtClean="0"/>
              <a:t>Presentation Teams and dates will be arranged in the tutorial sessions.</a:t>
            </a:r>
          </a:p>
          <a:p>
            <a:r>
              <a:rPr lang="en-GB" dirty="0" smtClean="0"/>
              <a:t>Based on feedback and to help ‘ease’ everyone into ‘talking’ in front of others &amp; delivering presentations, you will deliver your presentation to a small group of students. </a:t>
            </a:r>
          </a:p>
          <a:p>
            <a:r>
              <a:rPr lang="en-GB" dirty="0" smtClean="0"/>
              <a:t>Tip: just Be Yourself </a:t>
            </a:r>
            <a:r>
              <a:rPr lang="en-GB" sz="3600" dirty="0" smtClean="0">
                <a:sym typeface="Wingdings" pitchFamily="2" charset="2"/>
              </a:rPr>
              <a:t></a:t>
            </a:r>
            <a:r>
              <a:rPr lang="en-GB" dirty="0" smtClean="0">
                <a:sym typeface="Wingdings" pitchFamily="2" charset="2"/>
              </a:rPr>
              <a:t>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Group Presentation (25%)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279301"/>
            <a:ext cx="9144000" cy="4525963"/>
          </a:xfrm>
        </p:spPr>
        <p:txBody>
          <a:bodyPr>
            <a:noAutofit/>
          </a:bodyPr>
          <a:lstStyle/>
          <a:p>
            <a:pPr marL="850392" lvl="1" indent="-457200"/>
            <a:r>
              <a:rPr lang="en-GB" sz="2700" b="1" dirty="0" smtClean="0"/>
              <a:t>The written report will consist of four parts</a:t>
            </a:r>
            <a:r>
              <a:rPr lang="en-GB" sz="2700" dirty="0" smtClean="0"/>
              <a:t>: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Self-Evaluation of skills and identification of personal strengths and positive qualities.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Action Plan to complete several Assignments.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Reflection and Evaluation of how you completed several Assignments and what you could do to improve next time.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e-Portfolio / e-PDP: Online Personal Development Portfolio.</a:t>
            </a:r>
          </a:p>
          <a:p>
            <a:pPr marL="850392" lvl="1" indent="-457200"/>
            <a:r>
              <a:rPr lang="en-GB" sz="2700" dirty="0" smtClean="0"/>
              <a:t>The tutorial sessions will guide you through the process required to complete each part.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Individual Report (75%)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643</TotalTime>
  <Words>468</Words>
  <Application>Microsoft Office PowerPoint</Application>
  <PresentationFormat>On-screen Show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Metro</vt:lpstr>
      <vt:lpstr>Study Skills (level 4) module Introduction</vt:lpstr>
      <vt:lpstr>Overview</vt:lpstr>
      <vt:lpstr>Purpose of the Module</vt:lpstr>
      <vt:lpstr>Learning Outcomes:</vt:lpstr>
      <vt:lpstr>Assessment</vt:lpstr>
      <vt:lpstr>1. Group Presentation (25%)</vt:lpstr>
      <vt:lpstr>1. Group Presentation (25%)</vt:lpstr>
      <vt:lpstr>2. Individual Report (75%)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(level 4) module Introduction</dc:title>
  <dc:creator>Administrator</dc:creator>
  <cp:lastModifiedBy>Administrator</cp:lastModifiedBy>
  <cp:revision>65</cp:revision>
  <dcterms:created xsi:type="dcterms:W3CDTF">2014-12-16T16:44:43Z</dcterms:created>
  <dcterms:modified xsi:type="dcterms:W3CDTF">2014-12-17T03:27:48Z</dcterms:modified>
</cp:coreProperties>
</file>