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60" r:id="rId3"/>
    <p:sldId id="271" r:id="rId4"/>
    <p:sldId id="466" r:id="rId5"/>
    <p:sldId id="371" r:id="rId6"/>
    <p:sldId id="578" r:id="rId7"/>
    <p:sldId id="571" r:id="rId8"/>
    <p:sldId id="390" r:id="rId9"/>
    <p:sldId id="381" r:id="rId10"/>
    <p:sldId id="574" r:id="rId11"/>
    <p:sldId id="575" r:id="rId12"/>
    <p:sldId id="573" r:id="rId13"/>
    <p:sldId id="463" r:id="rId14"/>
    <p:sldId id="576" r:id="rId15"/>
    <p:sldId id="57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9D74B-BA85-01EA-8516-B6C63026B70C}" v="127" dt="2019-10-23T09:48:51.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96"/>
    <p:restoredTop sz="94407" autoAdjust="0"/>
  </p:normalViewPr>
  <p:slideViewPr>
    <p:cSldViewPr snapToGrid="0" snapToObjects="1">
      <p:cViewPr varScale="1">
        <p:scale>
          <a:sx n="98" d="100"/>
          <a:sy n="98" d="100"/>
        </p:scale>
        <p:origin x="102" y="162"/>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10/30/2019</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806450"/>
            <a:ext cx="41148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545627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596082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24290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673101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384839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68414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D12154-3FA6-1D47-A7C7-017824C844F7}"/>
              </a:ext>
            </a:extLst>
          </p:cNvPr>
          <p:cNvPicPr>
            <a:picLocks noChangeAspect="1"/>
          </p:cNvPicPr>
          <p:nvPr userDrawn="1"/>
        </p:nvPicPr>
        <p:blipFill>
          <a:blip r:embed="rId2"/>
          <a:stretch>
            <a:fillRect/>
          </a:stretch>
        </p:blipFill>
        <p:spPr>
          <a:xfrm>
            <a:off x="-61123" y="0"/>
            <a:ext cx="9205123"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510400-9C12-2D4C-B404-F9D9AD216E87}"/>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0DA87A-900D-4829-80B1-DA969AA9C453}"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F3D17D-C24C-45EE-9FAA-F61D845E723B}" type="slidenum">
              <a:rPr lang="en-GB" smtClean="0"/>
              <a:t>‹#›</a:t>
            </a:fld>
            <a:endParaRPr lang="en-GB"/>
          </a:p>
        </p:txBody>
      </p:sp>
    </p:spTree>
    <p:extLst>
      <p:ext uri="{BB962C8B-B14F-4D97-AF65-F5344CB8AC3E}">
        <p14:creationId xmlns:p14="http://schemas.microsoft.com/office/powerpoint/2010/main" val="712368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10/30/2019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hwb.gov.wales/datblygiad-proffesiynol/safonau-proffesiynol"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hwb.gov.wales/professional-development/professional-standard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emf"/><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mailto:c.bleasdale@uwtsd.ac.uk" TargetMode="External"/><Relationship Id="rId2" Type="http://schemas.openxmlformats.org/officeDocument/2006/relationships/hyperlink" Target="mailto:rachel.bendall@uwtsd.ac.u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0252" y="792581"/>
            <a:ext cx="8420668" cy="1692771"/>
          </a:xfrm>
          <a:prstGeom prst="rect">
            <a:avLst/>
          </a:prstGeom>
          <a:noFill/>
        </p:spPr>
        <p:txBody>
          <a:bodyPr wrap="square" rtlCol="0">
            <a:spAutoFit/>
          </a:bodyPr>
          <a:lstStyle/>
          <a:p>
            <a:pPr algn="ctr"/>
            <a:r>
              <a:rPr lang="en-GB" sz="3600" b="1" dirty="0" err="1" smtClean="0">
                <a:solidFill>
                  <a:schemeClr val="bg1"/>
                </a:solidFill>
              </a:rPr>
              <a:t>Asesu</a:t>
            </a:r>
            <a:r>
              <a:rPr lang="en-GB" sz="3600" b="1" dirty="0" smtClean="0">
                <a:solidFill>
                  <a:schemeClr val="bg1"/>
                </a:solidFill>
              </a:rPr>
              <a:t> </a:t>
            </a:r>
            <a:r>
              <a:rPr lang="en-GB" sz="3600" b="1" dirty="0" err="1" smtClean="0">
                <a:solidFill>
                  <a:schemeClr val="bg1"/>
                </a:solidFill>
              </a:rPr>
              <a:t>Statws</a:t>
            </a:r>
            <a:r>
              <a:rPr lang="en-GB" sz="3600" b="1" dirty="0" smtClean="0">
                <a:solidFill>
                  <a:schemeClr val="bg1"/>
                </a:solidFill>
              </a:rPr>
              <a:t> </a:t>
            </a:r>
            <a:r>
              <a:rPr lang="en-GB" sz="3600" b="1" dirty="0" err="1" smtClean="0">
                <a:solidFill>
                  <a:schemeClr val="bg1"/>
                </a:solidFill>
              </a:rPr>
              <a:t>Athro</a:t>
            </a:r>
            <a:r>
              <a:rPr lang="en-GB" sz="3600" b="1" dirty="0" smtClean="0">
                <a:solidFill>
                  <a:schemeClr val="bg1"/>
                </a:solidFill>
              </a:rPr>
              <a:t> </a:t>
            </a:r>
            <a:r>
              <a:rPr lang="en-GB" sz="3600" b="1" dirty="0" err="1" smtClean="0">
                <a:solidFill>
                  <a:schemeClr val="bg1"/>
                </a:solidFill>
              </a:rPr>
              <a:t>Cymwysedig</a:t>
            </a:r>
            <a:r>
              <a:rPr lang="en-GB" sz="3600" b="1" dirty="0">
                <a:solidFill>
                  <a:schemeClr val="bg1"/>
                </a:solidFill>
              </a:rPr>
              <a:t> </a:t>
            </a:r>
            <a:r>
              <a:rPr lang="en-GB" sz="3600" b="1" dirty="0" smtClean="0">
                <a:solidFill>
                  <a:schemeClr val="bg1"/>
                </a:solidFill>
              </a:rPr>
              <a:t>(SAC)</a:t>
            </a:r>
          </a:p>
          <a:p>
            <a:pPr algn="ctr"/>
            <a:r>
              <a:rPr lang="en-GB" sz="3600" b="1" dirty="0" smtClean="0">
                <a:solidFill>
                  <a:schemeClr val="bg1"/>
                </a:solidFill>
              </a:rPr>
              <a:t>Assessing Qualified Teacher Status (QTS)</a:t>
            </a:r>
          </a:p>
          <a:p>
            <a:endParaRPr lang="en-GB" sz="32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smtClean="0"/>
              <a:t>Beth </a:t>
            </a:r>
            <a:r>
              <a:rPr lang="en-GB" b="1" dirty="0" err="1" smtClean="0"/>
              <a:t>yw’r</a:t>
            </a:r>
            <a:r>
              <a:rPr lang="en-GB" b="1" dirty="0" smtClean="0"/>
              <a:t> </a:t>
            </a:r>
            <a:r>
              <a:rPr lang="en-GB" b="1" dirty="0" err="1" smtClean="0"/>
              <a:t>Safonau</a:t>
            </a:r>
            <a:r>
              <a:rPr lang="en-GB" b="1" dirty="0" smtClean="0"/>
              <a:t> SAC?</a:t>
            </a:r>
            <a:br>
              <a:rPr lang="en-GB" b="1" dirty="0" smtClean="0"/>
            </a:br>
            <a:r>
              <a:rPr lang="en-GB" b="1" dirty="0" smtClean="0"/>
              <a:t>What are the QTS Standards?</a:t>
            </a:r>
            <a:endParaRPr lang="en-GB" b="1" dirty="0"/>
          </a:p>
        </p:txBody>
      </p:sp>
      <p:sp>
        <p:nvSpPr>
          <p:cNvPr id="13" name="Content Placeholder 12"/>
          <p:cNvSpPr>
            <a:spLocks noGrp="1"/>
          </p:cNvSpPr>
          <p:nvPr>
            <p:ph sz="half" idx="1"/>
          </p:nvPr>
        </p:nvSpPr>
        <p:spPr>
          <a:xfrm>
            <a:off x="445049" y="1922825"/>
            <a:ext cx="8295539" cy="2951575"/>
          </a:xfrm>
        </p:spPr>
        <p:txBody>
          <a:bodyPr>
            <a:normAutofit/>
          </a:bodyPr>
          <a:lstStyle/>
          <a:p>
            <a:pPr marL="0" indent="0">
              <a:buNone/>
            </a:pPr>
            <a:endParaRPr lang="en-GB" sz="3600" dirty="0"/>
          </a:p>
          <a:p>
            <a:pPr marL="0" indent="0">
              <a:buNone/>
            </a:pPr>
            <a:endParaRPr lang="en-GB" sz="3600" dirty="0"/>
          </a:p>
        </p:txBody>
      </p:sp>
      <p:pic>
        <p:nvPicPr>
          <p:cNvPr id="2" name="Picture 1"/>
          <p:cNvPicPr>
            <a:picLocks noChangeAspect="1"/>
          </p:cNvPicPr>
          <p:nvPr/>
        </p:nvPicPr>
        <p:blipFill>
          <a:blip r:embed="rId3"/>
          <a:stretch>
            <a:fillRect/>
          </a:stretch>
        </p:blipFill>
        <p:spPr>
          <a:xfrm>
            <a:off x="4871156" y="1932302"/>
            <a:ext cx="3519671" cy="3304318"/>
          </a:xfrm>
          <a:prstGeom prst="rect">
            <a:avLst/>
          </a:prstGeom>
        </p:spPr>
      </p:pic>
      <p:pic>
        <p:nvPicPr>
          <p:cNvPr id="3" name="Picture 2"/>
          <p:cNvPicPr>
            <a:picLocks noChangeAspect="1"/>
          </p:cNvPicPr>
          <p:nvPr/>
        </p:nvPicPr>
        <p:blipFill>
          <a:blip r:embed="rId4"/>
          <a:stretch>
            <a:fillRect/>
          </a:stretch>
        </p:blipFill>
        <p:spPr>
          <a:xfrm>
            <a:off x="628650" y="1932302"/>
            <a:ext cx="3310415" cy="3304318"/>
          </a:xfrm>
          <a:prstGeom prst="rect">
            <a:avLst/>
          </a:prstGeom>
        </p:spPr>
      </p:pic>
    </p:spTree>
    <p:extLst>
      <p:ext uri="{BB962C8B-B14F-4D97-AF65-F5344CB8AC3E}">
        <p14:creationId xmlns:p14="http://schemas.microsoft.com/office/powerpoint/2010/main" val="1258490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05819"/>
            <a:ext cx="7886700" cy="1325563"/>
          </a:xfrm>
        </p:spPr>
        <p:txBody>
          <a:bodyPr>
            <a:normAutofit/>
          </a:bodyPr>
          <a:lstStyle/>
          <a:p>
            <a:r>
              <a:rPr lang="en-GB" sz="3600" b="1" dirty="0" err="1" smtClean="0"/>
              <a:t>Ble</a:t>
            </a:r>
            <a:r>
              <a:rPr lang="en-GB" sz="3600" b="1" dirty="0" smtClean="0"/>
              <a:t> </a:t>
            </a:r>
            <a:r>
              <a:rPr lang="en-GB" sz="3600" b="1" dirty="0" err="1" smtClean="0"/>
              <a:t>medraf</a:t>
            </a:r>
            <a:r>
              <a:rPr lang="en-GB" sz="3600" b="1" dirty="0" smtClean="0"/>
              <a:t> </a:t>
            </a:r>
            <a:r>
              <a:rPr lang="en-GB" sz="3600" b="1" dirty="0" err="1" smtClean="0"/>
              <a:t>ddod</a:t>
            </a:r>
            <a:r>
              <a:rPr lang="en-GB" sz="3600" b="1" dirty="0" smtClean="0"/>
              <a:t> o </a:t>
            </a:r>
            <a:r>
              <a:rPr lang="en-GB" sz="3600" b="1" dirty="0" err="1" smtClean="0"/>
              <a:t>hyd</a:t>
            </a:r>
            <a:r>
              <a:rPr lang="en-GB" sz="3600" b="1" dirty="0" smtClean="0"/>
              <a:t> </a:t>
            </a:r>
            <a:r>
              <a:rPr lang="en-GB" sz="3600" b="1" dirty="0" err="1"/>
              <a:t>i</a:t>
            </a:r>
            <a:r>
              <a:rPr lang="en-GB" sz="3600" b="1" dirty="0" err="1" smtClean="0"/>
              <a:t>’r</a:t>
            </a:r>
            <a:r>
              <a:rPr lang="en-GB" sz="3600" b="1" dirty="0" smtClean="0"/>
              <a:t> </a:t>
            </a:r>
            <a:r>
              <a:rPr lang="en-GB" sz="3600" b="1" dirty="0" err="1" smtClean="0"/>
              <a:t>Safonau</a:t>
            </a:r>
            <a:r>
              <a:rPr lang="en-GB" sz="3600" b="1" dirty="0" smtClean="0"/>
              <a:t> SAC?</a:t>
            </a:r>
            <a:br>
              <a:rPr lang="en-GB" sz="3600" b="1" dirty="0" smtClean="0"/>
            </a:br>
            <a:r>
              <a:rPr lang="en-GB" sz="3600" b="1" dirty="0" smtClean="0"/>
              <a:t>Where can I find the QTS Standards?</a:t>
            </a:r>
            <a:endParaRPr lang="en-GB" sz="3600" b="1" dirty="0"/>
          </a:p>
        </p:txBody>
      </p:sp>
      <p:sp>
        <p:nvSpPr>
          <p:cNvPr id="5" name="Content Placeholder 4"/>
          <p:cNvSpPr>
            <a:spLocks noGrp="1"/>
          </p:cNvSpPr>
          <p:nvPr>
            <p:ph sz="half" idx="1"/>
          </p:nvPr>
        </p:nvSpPr>
        <p:spPr>
          <a:xfrm>
            <a:off x="628650" y="1431382"/>
            <a:ext cx="3886200" cy="4351338"/>
          </a:xfrm>
        </p:spPr>
        <p:txBody>
          <a:bodyPr/>
          <a:lstStyle/>
          <a:p>
            <a:r>
              <a:rPr lang="en-GB" dirty="0" err="1" smtClean="0"/>
              <a:t>Maen</a:t>
            </a:r>
            <a:r>
              <a:rPr lang="en-GB" dirty="0" smtClean="0"/>
              <a:t> </a:t>
            </a:r>
            <a:r>
              <a:rPr lang="en-GB" dirty="0" err="1" smtClean="0"/>
              <a:t>nhw’n</a:t>
            </a:r>
            <a:r>
              <a:rPr lang="en-GB" dirty="0" smtClean="0"/>
              <a:t> </a:t>
            </a:r>
            <a:r>
              <a:rPr lang="en-GB" dirty="0" err="1" smtClean="0"/>
              <a:t>rhan</a:t>
            </a:r>
            <a:r>
              <a:rPr lang="en-GB" dirty="0" smtClean="0"/>
              <a:t> </a:t>
            </a:r>
            <a:r>
              <a:rPr lang="en-GB" dirty="0" err="1" smtClean="0"/>
              <a:t>o’r</a:t>
            </a:r>
            <a:r>
              <a:rPr lang="en-GB" dirty="0" smtClean="0"/>
              <a:t> </a:t>
            </a:r>
            <a:r>
              <a:rPr lang="en-GB" dirty="0" err="1" smtClean="0"/>
              <a:t>Safonau</a:t>
            </a:r>
            <a:r>
              <a:rPr lang="en-GB" dirty="0" smtClean="0"/>
              <a:t> </a:t>
            </a:r>
            <a:r>
              <a:rPr lang="en-GB" dirty="0" err="1" smtClean="0"/>
              <a:t>Proffesiynol</a:t>
            </a:r>
            <a:r>
              <a:rPr lang="en-GB" dirty="0" smtClean="0"/>
              <a:t> </a:t>
            </a:r>
            <a:r>
              <a:rPr lang="en-GB" dirty="0" err="1" smtClean="0"/>
              <a:t>ar</a:t>
            </a:r>
            <a:r>
              <a:rPr lang="en-GB" dirty="0" smtClean="0"/>
              <a:t> </a:t>
            </a:r>
            <a:r>
              <a:rPr lang="en-GB" dirty="0" err="1" smtClean="0"/>
              <a:t>gyfer</a:t>
            </a:r>
            <a:r>
              <a:rPr lang="en-GB" dirty="0" smtClean="0"/>
              <a:t> </a:t>
            </a:r>
            <a:r>
              <a:rPr lang="en-GB" dirty="0" err="1" smtClean="0"/>
              <a:t>Addysgu</a:t>
            </a:r>
            <a:r>
              <a:rPr lang="en-GB" dirty="0" smtClean="0"/>
              <a:t> ac </a:t>
            </a:r>
            <a:r>
              <a:rPr lang="en-GB" dirty="0" err="1" smtClean="0"/>
              <a:t>Arweinyddiaeth</a:t>
            </a:r>
            <a:r>
              <a:rPr lang="en-GB" dirty="0" smtClean="0"/>
              <a:t>.</a:t>
            </a:r>
          </a:p>
          <a:p>
            <a:r>
              <a:rPr lang="en-GB" dirty="0" smtClean="0">
                <a:hlinkClick r:id="rId3"/>
              </a:rPr>
              <a:t>https://hwb.gov.wales/datblygiad-proffesiynol/safonau-proffesiynol</a:t>
            </a:r>
            <a:endParaRPr lang="en-GB" dirty="0" smtClean="0"/>
          </a:p>
          <a:p>
            <a:r>
              <a:rPr lang="en-GB" dirty="0" smtClean="0"/>
              <a:t>Moodle &gt; </a:t>
            </a:r>
            <a:r>
              <a:rPr lang="en-GB" dirty="0" err="1" smtClean="0"/>
              <a:t>Yr</a:t>
            </a:r>
            <a:r>
              <a:rPr lang="en-GB" dirty="0" smtClean="0"/>
              <a:t> </a:t>
            </a:r>
            <a:r>
              <a:rPr lang="en-GB" dirty="0" err="1" smtClean="0"/>
              <a:t>Athrofa</a:t>
            </a:r>
            <a:r>
              <a:rPr lang="en-GB" dirty="0" smtClean="0"/>
              <a:t> &gt; TAR &gt; PAP</a:t>
            </a:r>
          </a:p>
          <a:p>
            <a:endParaRPr lang="en-GB" dirty="0" smtClean="0"/>
          </a:p>
        </p:txBody>
      </p:sp>
      <p:sp>
        <p:nvSpPr>
          <p:cNvPr id="6" name="Content Placeholder 5"/>
          <p:cNvSpPr>
            <a:spLocks noGrp="1"/>
          </p:cNvSpPr>
          <p:nvPr>
            <p:ph sz="half" idx="2"/>
          </p:nvPr>
        </p:nvSpPr>
        <p:spPr>
          <a:xfrm>
            <a:off x="4629150" y="1431382"/>
            <a:ext cx="3886200" cy="4351338"/>
          </a:xfrm>
        </p:spPr>
        <p:txBody>
          <a:bodyPr/>
          <a:lstStyle/>
          <a:p>
            <a:r>
              <a:rPr lang="en-GB" dirty="0" smtClean="0"/>
              <a:t>They’re part of the Professional Standards for Teaching and Leadership</a:t>
            </a:r>
          </a:p>
          <a:p>
            <a:r>
              <a:rPr lang="en-GB" dirty="0" smtClean="0">
                <a:hlinkClick r:id="rId4"/>
              </a:rPr>
              <a:t>https</a:t>
            </a:r>
            <a:r>
              <a:rPr lang="en-GB" dirty="0">
                <a:hlinkClick r:id="rId4"/>
              </a:rPr>
              <a:t>://</a:t>
            </a:r>
            <a:r>
              <a:rPr lang="en-GB" dirty="0" smtClean="0">
                <a:hlinkClick r:id="rId4"/>
              </a:rPr>
              <a:t>hwb.gov.wales/professional-development/professional-standards</a:t>
            </a:r>
            <a:r>
              <a:rPr lang="en-GB" dirty="0" smtClean="0"/>
              <a:t> </a:t>
            </a:r>
          </a:p>
          <a:p>
            <a:r>
              <a:rPr lang="en-GB" dirty="0" smtClean="0"/>
              <a:t>Moodle &gt; </a:t>
            </a:r>
            <a:r>
              <a:rPr lang="en-GB" dirty="0" err="1" smtClean="0"/>
              <a:t>Yr</a:t>
            </a:r>
            <a:r>
              <a:rPr lang="en-GB" dirty="0" smtClean="0"/>
              <a:t> </a:t>
            </a:r>
            <a:r>
              <a:rPr lang="en-GB" dirty="0" err="1" smtClean="0"/>
              <a:t>Athrofa</a:t>
            </a:r>
            <a:r>
              <a:rPr lang="en-GB" dirty="0" smtClean="0"/>
              <a:t> &gt; PGCE &gt; PTE</a:t>
            </a:r>
            <a:endParaRPr lang="en-GB" dirty="0"/>
          </a:p>
          <a:p>
            <a:endParaRPr lang="en-GB" dirty="0"/>
          </a:p>
        </p:txBody>
      </p:sp>
    </p:spTree>
    <p:extLst>
      <p:ext uri="{BB962C8B-B14F-4D97-AF65-F5344CB8AC3E}">
        <p14:creationId xmlns:p14="http://schemas.microsoft.com/office/powerpoint/2010/main" val="3838866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445C-E48D-8F43-90AA-C80B7D475E18}"/>
              </a:ext>
            </a:extLst>
          </p:cNvPr>
          <p:cNvSpPr>
            <a:spLocks noGrp="1"/>
          </p:cNvSpPr>
          <p:nvPr>
            <p:ph type="title"/>
          </p:nvPr>
        </p:nvSpPr>
        <p:spPr/>
        <p:txBody>
          <a:bodyPr>
            <a:noAutofit/>
          </a:bodyPr>
          <a:lstStyle/>
          <a:p>
            <a:r>
              <a:rPr lang="en-US" sz="3600" b="1" dirty="0" smtClean="0"/>
              <a:t>Sut </a:t>
            </a:r>
            <a:r>
              <a:rPr lang="en-US" sz="3600" b="1" dirty="0" err="1" smtClean="0"/>
              <a:t>fydda</a:t>
            </a:r>
            <a:r>
              <a:rPr lang="en-US" sz="3600" b="1" dirty="0" smtClean="0"/>
              <a:t> </a:t>
            </a:r>
            <a:r>
              <a:rPr lang="en-US" sz="3600" b="1" dirty="0" err="1" smtClean="0"/>
              <a:t>i’n</a:t>
            </a:r>
            <a:r>
              <a:rPr lang="en-US" sz="3600" b="1" dirty="0" smtClean="0"/>
              <a:t> </a:t>
            </a:r>
            <a:r>
              <a:rPr lang="en-US" sz="3600" b="1" dirty="0" err="1" smtClean="0"/>
              <a:t>cael</a:t>
            </a:r>
            <a:r>
              <a:rPr lang="en-US" sz="3600" b="1" dirty="0" smtClean="0"/>
              <a:t> </a:t>
            </a:r>
            <a:r>
              <a:rPr lang="en-US" sz="3600" b="1" dirty="0" err="1" smtClean="0"/>
              <a:t>fy</a:t>
            </a:r>
            <a:r>
              <a:rPr lang="en-US" sz="3600" b="1" dirty="0" smtClean="0"/>
              <a:t> </a:t>
            </a:r>
            <a:r>
              <a:rPr lang="en-US" sz="3600" b="1" dirty="0" err="1" smtClean="0"/>
              <a:t>asesu</a:t>
            </a:r>
            <a:r>
              <a:rPr lang="en-US" sz="3600" b="1" dirty="0" smtClean="0"/>
              <a:t> </a:t>
            </a:r>
            <a:r>
              <a:rPr lang="en-US" sz="3600" b="1" dirty="0" err="1" smtClean="0"/>
              <a:t>yn</a:t>
            </a:r>
            <a:r>
              <a:rPr lang="en-US" sz="3600" b="1" dirty="0" smtClean="0"/>
              <a:t> </a:t>
            </a:r>
            <a:r>
              <a:rPr lang="en-US" sz="3600" b="1" dirty="0" err="1" smtClean="0"/>
              <a:t>erbyn</a:t>
            </a:r>
            <a:r>
              <a:rPr lang="en-US" sz="3600" b="1" dirty="0" smtClean="0"/>
              <a:t> SAC?</a:t>
            </a:r>
            <a:br>
              <a:rPr lang="en-US" sz="3600" b="1" dirty="0" smtClean="0"/>
            </a:br>
            <a:r>
              <a:rPr lang="en-US" sz="3600" b="1" dirty="0" smtClean="0"/>
              <a:t>How will I be assessed against QTS?</a:t>
            </a:r>
            <a:endParaRPr lang="en-US" sz="3600" b="1" dirty="0"/>
          </a:p>
        </p:txBody>
      </p:sp>
      <p:pic>
        <p:nvPicPr>
          <p:cNvPr id="7" name="Picture 6"/>
          <p:cNvPicPr>
            <a:picLocks noChangeAspect="1"/>
          </p:cNvPicPr>
          <p:nvPr/>
        </p:nvPicPr>
        <p:blipFill>
          <a:blip r:embed="rId3"/>
          <a:stretch>
            <a:fillRect/>
          </a:stretch>
        </p:blipFill>
        <p:spPr>
          <a:xfrm>
            <a:off x="450802" y="3561995"/>
            <a:ext cx="8242395" cy="1425836"/>
          </a:xfrm>
          <a:prstGeom prst="rect">
            <a:avLst/>
          </a:prstGeom>
        </p:spPr>
      </p:pic>
      <p:pic>
        <p:nvPicPr>
          <p:cNvPr id="8" name="Picture 7"/>
          <p:cNvPicPr>
            <a:picLocks noChangeAspect="1"/>
          </p:cNvPicPr>
          <p:nvPr/>
        </p:nvPicPr>
        <p:blipFill>
          <a:blip r:embed="rId4"/>
          <a:stretch>
            <a:fillRect/>
          </a:stretch>
        </p:blipFill>
        <p:spPr>
          <a:xfrm>
            <a:off x="450803" y="1725823"/>
            <a:ext cx="8242394" cy="1675047"/>
          </a:xfrm>
          <a:prstGeom prst="rect">
            <a:avLst/>
          </a:prstGeom>
        </p:spPr>
      </p:pic>
    </p:spTree>
    <p:extLst>
      <p:ext uri="{BB962C8B-B14F-4D97-AF65-F5344CB8AC3E}">
        <p14:creationId xmlns:p14="http://schemas.microsoft.com/office/powerpoint/2010/main" val="2029199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p>
        </p:txBody>
      </p:sp>
      <p:sp>
        <p:nvSpPr>
          <p:cNvPr id="3" name="Content Placeholder 2"/>
          <p:cNvSpPr>
            <a:spLocks noGrp="1"/>
          </p:cNvSpPr>
          <p:nvPr>
            <p:ph sz="half" idx="1"/>
          </p:nvPr>
        </p:nvSpPr>
        <p:spPr/>
        <p:txBody>
          <a:bodyPr>
            <a:normAutofit/>
          </a:bodyPr>
          <a:lstStyle/>
          <a:p>
            <a:pPr marL="0" indent="0">
              <a:buNone/>
            </a:pPr>
            <a:endParaRPr lang="en-GB" sz="2800" dirty="0"/>
          </a:p>
          <a:p>
            <a:pPr marL="0" indent="0">
              <a:buNone/>
            </a:pPr>
            <a:endParaRPr lang="en-GB" sz="2400" dirty="0"/>
          </a:p>
        </p:txBody>
      </p:sp>
      <p:sp>
        <p:nvSpPr>
          <p:cNvPr id="13" name="Content Placeholder 12"/>
          <p:cNvSpPr>
            <a:spLocks noGrp="1"/>
          </p:cNvSpPr>
          <p:nvPr>
            <p:ph sz="half" idx="2"/>
          </p:nvPr>
        </p:nvSpPr>
        <p:spPr>
          <a:xfrm>
            <a:off x="628650" y="1485072"/>
            <a:ext cx="4000500" cy="4351338"/>
          </a:xfrm>
        </p:spPr>
        <p:txBody>
          <a:bodyPr/>
          <a:lstStyle/>
          <a:p>
            <a:r>
              <a:rPr lang="en-GB" dirty="0" err="1" smtClean="0"/>
              <a:t>Dyddlyfr</a:t>
            </a:r>
            <a:r>
              <a:rPr lang="en-GB" dirty="0" smtClean="0"/>
              <a:t> </a:t>
            </a:r>
            <a:r>
              <a:rPr lang="en-GB" dirty="0" err="1" smtClean="0"/>
              <a:t>Dysgu</a:t>
            </a:r>
            <a:endParaRPr lang="en-GB" dirty="0" smtClean="0"/>
          </a:p>
          <a:p>
            <a:r>
              <a:rPr lang="en-GB" dirty="0" err="1" smtClean="0"/>
              <a:t>Adfyfyrio</a:t>
            </a:r>
            <a:r>
              <a:rPr lang="en-GB" dirty="0" smtClean="0"/>
              <a:t> </a:t>
            </a:r>
            <a:r>
              <a:rPr lang="en-GB" dirty="0" err="1" smtClean="0"/>
              <a:t>Wythnosol</a:t>
            </a:r>
            <a:endParaRPr lang="en-GB" dirty="0" smtClean="0"/>
          </a:p>
          <a:p>
            <a:r>
              <a:rPr lang="en-GB" dirty="0" err="1" smtClean="0"/>
              <a:t>Adolygiad</a:t>
            </a:r>
            <a:r>
              <a:rPr lang="en-GB" dirty="0" smtClean="0"/>
              <a:t> </a:t>
            </a:r>
            <a:r>
              <a:rPr lang="en-GB" dirty="0" err="1" smtClean="0"/>
              <a:t>Canol</a:t>
            </a:r>
            <a:r>
              <a:rPr lang="en-GB" dirty="0" smtClean="0"/>
              <a:t> </a:t>
            </a:r>
            <a:r>
              <a:rPr lang="en-GB" dirty="0" err="1" smtClean="0"/>
              <a:t>Lleoliad</a:t>
            </a:r>
            <a:endParaRPr lang="en-GB" dirty="0" smtClean="0"/>
          </a:p>
          <a:p>
            <a:r>
              <a:rPr lang="en-GB" dirty="0" err="1" smtClean="0"/>
              <a:t>Ffurflen</a:t>
            </a:r>
            <a:r>
              <a:rPr lang="en-GB" dirty="0" smtClean="0"/>
              <a:t> </a:t>
            </a:r>
            <a:r>
              <a:rPr lang="en-GB" dirty="0" err="1" smtClean="0"/>
              <a:t>Cyd-arsylwi</a:t>
            </a:r>
            <a:endParaRPr lang="en-GB" dirty="0" smtClean="0"/>
          </a:p>
          <a:p>
            <a:r>
              <a:rPr lang="en-GB" dirty="0" err="1" smtClean="0"/>
              <a:t>Adroddiad</a:t>
            </a:r>
            <a:r>
              <a:rPr lang="en-GB" dirty="0" smtClean="0"/>
              <a:t> </a:t>
            </a:r>
            <a:r>
              <a:rPr lang="en-GB" dirty="0" smtClean="0"/>
              <a:t>Interim</a:t>
            </a:r>
          </a:p>
          <a:p>
            <a:r>
              <a:rPr lang="en-GB" dirty="0" err="1" smtClean="0"/>
              <a:t>Cyfnod</a:t>
            </a:r>
            <a:r>
              <a:rPr lang="en-GB" dirty="0" smtClean="0"/>
              <a:t> Olaf </a:t>
            </a:r>
            <a:r>
              <a:rPr lang="en-GB" dirty="0" err="1" smtClean="0"/>
              <a:t>Adolygu</a:t>
            </a:r>
            <a:r>
              <a:rPr lang="en-GB" dirty="0" smtClean="0"/>
              <a:t> SAC</a:t>
            </a:r>
            <a:endParaRPr lang="en-GB" dirty="0" smtClean="0"/>
          </a:p>
          <a:p>
            <a:r>
              <a:rPr lang="en-GB" sz="1800" i="1" dirty="0" err="1" smtClean="0"/>
              <a:t>Gweler</a:t>
            </a:r>
            <a:r>
              <a:rPr lang="en-GB" sz="1800" i="1" dirty="0" smtClean="0"/>
              <a:t> </a:t>
            </a:r>
            <a:r>
              <a:rPr lang="en-GB" sz="1800" i="1" dirty="0" err="1" smtClean="0"/>
              <a:t>tt</a:t>
            </a:r>
            <a:r>
              <a:rPr lang="en-GB" sz="1800" i="1" dirty="0" smtClean="0"/>
              <a:t>. 7-8 </a:t>
            </a:r>
            <a:r>
              <a:rPr lang="en-GB" sz="1800" i="1" dirty="0" err="1" smtClean="0"/>
              <a:t>yn</a:t>
            </a:r>
            <a:r>
              <a:rPr lang="en-GB" sz="1800" i="1" dirty="0" smtClean="0"/>
              <a:t> </a:t>
            </a:r>
            <a:r>
              <a:rPr lang="en-GB" sz="1800" i="1" dirty="0" err="1" smtClean="0"/>
              <a:t>llyfryn</a:t>
            </a:r>
            <a:r>
              <a:rPr lang="en-GB" sz="1800" i="1" dirty="0" smtClean="0"/>
              <a:t> </a:t>
            </a:r>
            <a:r>
              <a:rPr lang="en-GB" sz="1800" i="1" dirty="0" err="1" smtClean="0"/>
              <a:t>Canllaw</a:t>
            </a:r>
            <a:r>
              <a:rPr lang="en-GB" sz="1800" i="1" dirty="0" smtClean="0"/>
              <a:t> </a:t>
            </a:r>
            <a:r>
              <a:rPr lang="en-GB" sz="1800" i="1" dirty="0" smtClean="0"/>
              <a:t>PAP &amp; </a:t>
            </a:r>
            <a:r>
              <a:rPr lang="en-GB" sz="1800" i="1" dirty="0" err="1" smtClean="0"/>
              <a:t>tt</a:t>
            </a:r>
            <a:r>
              <a:rPr lang="en-GB" sz="1800" i="1" dirty="0" smtClean="0"/>
              <a:t>. 20-29 </a:t>
            </a:r>
            <a:r>
              <a:rPr lang="en-GB" sz="1800" i="1" dirty="0" err="1" smtClean="0"/>
              <a:t>yn</a:t>
            </a:r>
            <a:r>
              <a:rPr lang="en-GB" sz="1800" i="1" dirty="0" smtClean="0"/>
              <a:t> </a:t>
            </a:r>
            <a:r>
              <a:rPr lang="en-GB" sz="1800" i="1" dirty="0" err="1" smtClean="0"/>
              <a:t>Llawlyfr</a:t>
            </a:r>
            <a:r>
              <a:rPr lang="en-GB" sz="1800" i="1" dirty="0" smtClean="0"/>
              <a:t> PDPA</a:t>
            </a:r>
            <a:endParaRPr lang="en-GB" sz="1800" i="1" dirty="0"/>
          </a:p>
        </p:txBody>
      </p:sp>
      <p:sp>
        <p:nvSpPr>
          <p:cNvPr id="12" name="Title 1">
            <a:extLst>
              <a:ext uri="{FF2B5EF4-FFF2-40B4-BE49-F238E27FC236}">
                <a16:creationId xmlns:a16="http://schemas.microsoft.com/office/drawing/2014/main" id="{0CE6445C-E48D-8F43-90AA-C80B7D475E18}"/>
              </a:ext>
            </a:extLst>
          </p:cNvPr>
          <p:cNvSpPr txBox="1">
            <a:spLocks/>
          </p:cNvSpPr>
          <p:nvPr/>
        </p:nvSpPr>
        <p:spPr>
          <a:xfrm>
            <a:off x="781050" y="0"/>
            <a:ext cx="78867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smtClean="0"/>
              <a:t>Sut </a:t>
            </a:r>
            <a:r>
              <a:rPr lang="en-US" sz="3600" b="1" dirty="0" err="1" smtClean="0"/>
              <a:t>fydda</a:t>
            </a:r>
            <a:r>
              <a:rPr lang="en-US" sz="3600" b="1" dirty="0" smtClean="0"/>
              <a:t> </a:t>
            </a:r>
            <a:r>
              <a:rPr lang="en-US" sz="3600" b="1" dirty="0" err="1" smtClean="0"/>
              <a:t>i’n</a:t>
            </a:r>
            <a:r>
              <a:rPr lang="en-US" sz="3600" b="1" dirty="0" smtClean="0"/>
              <a:t> </a:t>
            </a:r>
            <a:r>
              <a:rPr lang="en-US" sz="3600" b="1" dirty="0" err="1" smtClean="0"/>
              <a:t>cael</a:t>
            </a:r>
            <a:r>
              <a:rPr lang="en-US" sz="3600" b="1" dirty="0" smtClean="0"/>
              <a:t> </a:t>
            </a:r>
            <a:r>
              <a:rPr lang="en-US" sz="3600" b="1" dirty="0" err="1" smtClean="0"/>
              <a:t>fy</a:t>
            </a:r>
            <a:r>
              <a:rPr lang="en-US" sz="3600" b="1" dirty="0" smtClean="0"/>
              <a:t> </a:t>
            </a:r>
            <a:r>
              <a:rPr lang="en-US" sz="3600" b="1" dirty="0" err="1" smtClean="0"/>
              <a:t>asesu</a:t>
            </a:r>
            <a:r>
              <a:rPr lang="en-US" sz="3600" b="1" dirty="0" smtClean="0"/>
              <a:t> </a:t>
            </a:r>
            <a:r>
              <a:rPr lang="en-US" sz="3600" b="1" dirty="0" err="1" smtClean="0"/>
              <a:t>yn</a:t>
            </a:r>
            <a:r>
              <a:rPr lang="en-US" sz="3600" b="1" dirty="0" smtClean="0"/>
              <a:t> </a:t>
            </a:r>
            <a:r>
              <a:rPr lang="en-US" sz="3600" b="1" dirty="0" err="1" smtClean="0"/>
              <a:t>erbyn</a:t>
            </a:r>
            <a:r>
              <a:rPr lang="en-US" sz="3600" b="1" dirty="0" smtClean="0"/>
              <a:t> SAC?</a:t>
            </a:r>
            <a:br>
              <a:rPr lang="en-US" sz="3600" b="1" dirty="0" smtClean="0"/>
            </a:br>
            <a:r>
              <a:rPr lang="en-US" sz="3600" b="1" dirty="0" smtClean="0"/>
              <a:t>How will I be assessed against QTS?</a:t>
            </a:r>
            <a:endParaRPr lang="en-US" sz="3600" b="1" dirty="0"/>
          </a:p>
        </p:txBody>
      </p:sp>
      <p:sp>
        <p:nvSpPr>
          <p:cNvPr id="14" name="Content Placeholder 12"/>
          <p:cNvSpPr txBox="1">
            <a:spLocks/>
          </p:cNvSpPr>
          <p:nvPr/>
        </p:nvSpPr>
        <p:spPr>
          <a:xfrm>
            <a:off x="4937931" y="1483439"/>
            <a:ext cx="38862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Learning Journal</a:t>
            </a:r>
          </a:p>
          <a:p>
            <a:r>
              <a:rPr lang="en-GB" dirty="0" smtClean="0"/>
              <a:t>Weekly Reflection</a:t>
            </a:r>
          </a:p>
          <a:p>
            <a:r>
              <a:rPr lang="en-GB" dirty="0" smtClean="0"/>
              <a:t>Mid Placement Review</a:t>
            </a:r>
          </a:p>
          <a:p>
            <a:r>
              <a:rPr lang="en-GB" dirty="0" smtClean="0"/>
              <a:t>Joint Observation Form</a:t>
            </a:r>
          </a:p>
          <a:p>
            <a:r>
              <a:rPr lang="en-GB" dirty="0" smtClean="0"/>
              <a:t>Interim </a:t>
            </a:r>
            <a:r>
              <a:rPr lang="en-GB" dirty="0" smtClean="0"/>
              <a:t>Report</a:t>
            </a:r>
          </a:p>
          <a:p>
            <a:r>
              <a:rPr lang="en-GB" dirty="0" smtClean="0"/>
              <a:t>Final QTS Review </a:t>
            </a:r>
          </a:p>
          <a:p>
            <a:pPr marL="0" lvl="0" indent="0">
              <a:lnSpc>
                <a:spcPct val="100000"/>
              </a:lnSpc>
              <a:spcBef>
                <a:spcPts val="0"/>
              </a:spcBef>
              <a:buNone/>
            </a:pPr>
            <a:r>
              <a:rPr lang="en-GB" sz="1800" i="1" dirty="0">
                <a:solidFill>
                  <a:prstClr val="black"/>
                </a:solidFill>
              </a:rPr>
              <a:t>See pp. 6-7 in the PTE Guidance </a:t>
            </a:r>
            <a:r>
              <a:rPr lang="en-GB" sz="1800" i="1" dirty="0" smtClean="0">
                <a:solidFill>
                  <a:prstClr val="black"/>
                </a:solidFill>
              </a:rPr>
              <a:t>booklet &amp; pp. 20-29 in the APLP Handbook</a:t>
            </a:r>
            <a:endParaRPr lang="en-GB" sz="1800" dirty="0">
              <a:solidFill>
                <a:prstClr val="black"/>
              </a:solidFill>
            </a:endParaRPr>
          </a:p>
          <a:p>
            <a:endParaRPr lang="en-GB" dirty="0" smtClean="0"/>
          </a:p>
        </p:txBody>
      </p:sp>
    </p:spTree>
    <p:extLst>
      <p:ext uri="{BB962C8B-B14F-4D97-AF65-F5344CB8AC3E}">
        <p14:creationId xmlns:p14="http://schemas.microsoft.com/office/powerpoint/2010/main" val="2734662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Beth </a:t>
            </a:r>
            <a:r>
              <a:rPr lang="en-GB" b="1" dirty="0" err="1" smtClean="0"/>
              <a:t>os</a:t>
            </a:r>
            <a:r>
              <a:rPr lang="en-GB" b="1" dirty="0" smtClean="0"/>
              <a:t> </a:t>
            </a:r>
            <a:r>
              <a:rPr lang="en-GB" b="1" dirty="0" err="1" smtClean="0"/>
              <a:t>nad</a:t>
            </a:r>
            <a:r>
              <a:rPr lang="en-GB" b="1" dirty="0" smtClean="0"/>
              <a:t> </a:t>
            </a:r>
            <a:r>
              <a:rPr lang="en-GB" b="1" dirty="0" err="1" smtClean="0"/>
              <a:t>ydw</a:t>
            </a:r>
            <a:r>
              <a:rPr lang="en-GB" b="1" dirty="0" smtClean="0"/>
              <a:t> </a:t>
            </a:r>
            <a:r>
              <a:rPr lang="en-GB" b="1" dirty="0" err="1" smtClean="0"/>
              <a:t>i’n</a:t>
            </a:r>
            <a:r>
              <a:rPr lang="en-GB" b="1" dirty="0" smtClean="0"/>
              <a:t> </a:t>
            </a:r>
            <a:r>
              <a:rPr lang="en-GB" b="1" dirty="0" err="1" smtClean="0"/>
              <a:t>cyflawni</a:t>
            </a:r>
            <a:r>
              <a:rPr lang="en-GB" b="1" dirty="0" smtClean="0"/>
              <a:t> SAC?</a:t>
            </a:r>
            <a:br>
              <a:rPr lang="en-GB" b="1" dirty="0" smtClean="0"/>
            </a:br>
            <a:r>
              <a:rPr lang="en-GB" b="1" dirty="0" smtClean="0"/>
              <a:t>What if I’m not achieving QTS?</a:t>
            </a:r>
            <a:endParaRPr lang="en-GB" b="1" dirty="0"/>
          </a:p>
        </p:txBody>
      </p:sp>
      <p:sp>
        <p:nvSpPr>
          <p:cNvPr id="3" name="Content Placeholder 2"/>
          <p:cNvSpPr>
            <a:spLocks noGrp="1"/>
          </p:cNvSpPr>
          <p:nvPr>
            <p:ph sz="half" idx="1"/>
          </p:nvPr>
        </p:nvSpPr>
        <p:spPr/>
        <p:txBody>
          <a:bodyPr/>
          <a:lstStyle/>
          <a:p>
            <a:r>
              <a:rPr lang="en-GB" dirty="0" err="1" smtClean="0"/>
              <a:t>Gosod</a:t>
            </a:r>
            <a:r>
              <a:rPr lang="en-GB" dirty="0" smtClean="0"/>
              <a:t> </a:t>
            </a:r>
            <a:r>
              <a:rPr lang="en-GB" dirty="0" err="1" smtClean="0"/>
              <a:t>targedau</a:t>
            </a:r>
            <a:endParaRPr lang="en-GB" dirty="0" smtClean="0"/>
          </a:p>
          <a:p>
            <a:r>
              <a:rPr lang="en-GB" dirty="0" err="1" smtClean="0"/>
              <a:t>Cynllun</a:t>
            </a:r>
            <a:r>
              <a:rPr lang="en-GB" dirty="0" smtClean="0"/>
              <a:t> </a:t>
            </a:r>
            <a:r>
              <a:rPr lang="en-GB" dirty="0" err="1" smtClean="0"/>
              <a:t>gweithredu</a:t>
            </a:r>
            <a:endParaRPr lang="en-GB" dirty="0" smtClean="0"/>
          </a:p>
          <a:p>
            <a:r>
              <a:rPr lang="en-GB" dirty="0" err="1" smtClean="0"/>
              <a:t>Cynllun</a:t>
            </a:r>
            <a:r>
              <a:rPr lang="en-GB" dirty="0" smtClean="0"/>
              <a:t> </a:t>
            </a:r>
            <a:r>
              <a:rPr lang="en-GB" dirty="0" err="1" smtClean="0"/>
              <a:t>Achos</a:t>
            </a:r>
            <a:r>
              <a:rPr lang="en-GB" dirty="0" smtClean="0"/>
              <a:t> </a:t>
            </a:r>
            <a:r>
              <a:rPr lang="en-GB" dirty="0" err="1" smtClean="0"/>
              <a:t>Pryder</a:t>
            </a:r>
            <a:endParaRPr lang="en-GB" dirty="0" smtClean="0"/>
          </a:p>
          <a:p>
            <a:endParaRPr lang="en-GB" dirty="0" smtClean="0"/>
          </a:p>
          <a:p>
            <a:endParaRPr lang="en-GB" dirty="0"/>
          </a:p>
        </p:txBody>
      </p:sp>
      <p:sp>
        <p:nvSpPr>
          <p:cNvPr id="4" name="Content Placeholder 3"/>
          <p:cNvSpPr>
            <a:spLocks noGrp="1"/>
          </p:cNvSpPr>
          <p:nvPr>
            <p:ph sz="half" idx="2"/>
          </p:nvPr>
        </p:nvSpPr>
        <p:spPr/>
        <p:txBody>
          <a:bodyPr/>
          <a:lstStyle/>
          <a:p>
            <a:r>
              <a:rPr lang="en-GB" dirty="0" smtClean="0"/>
              <a:t>Target </a:t>
            </a:r>
            <a:r>
              <a:rPr lang="en-GB" dirty="0" smtClean="0"/>
              <a:t>setting</a:t>
            </a:r>
          </a:p>
          <a:p>
            <a:r>
              <a:rPr lang="en-GB" dirty="0" smtClean="0"/>
              <a:t>Action </a:t>
            </a:r>
            <a:r>
              <a:rPr lang="en-GB" dirty="0" smtClean="0"/>
              <a:t>planning</a:t>
            </a:r>
          </a:p>
          <a:p>
            <a:r>
              <a:rPr lang="en-GB" dirty="0" smtClean="0"/>
              <a:t>Cause for Concern contingency</a:t>
            </a:r>
            <a:endParaRPr lang="en-GB" dirty="0"/>
          </a:p>
        </p:txBody>
      </p:sp>
    </p:spTree>
    <p:extLst>
      <p:ext uri="{BB962C8B-B14F-4D97-AF65-F5344CB8AC3E}">
        <p14:creationId xmlns:p14="http://schemas.microsoft.com/office/powerpoint/2010/main" val="3781498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5519"/>
            <a:ext cx="7886700" cy="1325563"/>
          </a:xfrm>
        </p:spPr>
        <p:txBody>
          <a:bodyPr>
            <a:normAutofit/>
          </a:bodyPr>
          <a:lstStyle/>
          <a:p>
            <a:r>
              <a:rPr lang="en-GB" sz="3200" b="1" dirty="0" smtClean="0"/>
              <a:t>Sut </a:t>
            </a:r>
            <a:r>
              <a:rPr lang="en-GB" sz="3200" b="1" dirty="0" err="1" smtClean="0"/>
              <a:t>ydw</a:t>
            </a:r>
            <a:r>
              <a:rPr lang="en-GB" sz="3200" b="1" dirty="0" smtClean="0"/>
              <a:t> </a:t>
            </a:r>
            <a:r>
              <a:rPr lang="en-GB" sz="3200" b="1" dirty="0" err="1"/>
              <a:t>i</a:t>
            </a:r>
            <a:r>
              <a:rPr lang="en-GB" sz="3200" b="1" dirty="0" err="1" smtClean="0"/>
              <a:t>’n</a:t>
            </a:r>
            <a:r>
              <a:rPr lang="en-GB" sz="3200" b="1" dirty="0" smtClean="0"/>
              <a:t> </a:t>
            </a:r>
            <a:r>
              <a:rPr lang="en-GB" sz="3200" b="1" dirty="0" err="1" smtClean="0"/>
              <a:t>dangos</a:t>
            </a:r>
            <a:r>
              <a:rPr lang="en-GB" sz="3200" b="1" dirty="0" smtClean="0"/>
              <a:t> </a:t>
            </a:r>
            <a:r>
              <a:rPr lang="en-GB" sz="3200" b="1" dirty="0" err="1" smtClean="0"/>
              <a:t>fy</a:t>
            </a:r>
            <a:r>
              <a:rPr lang="en-GB" sz="3200" b="1" dirty="0" smtClean="0"/>
              <a:t> mod </a:t>
            </a:r>
            <a:r>
              <a:rPr lang="en-GB" sz="3200" b="1" dirty="0" err="1" smtClean="0"/>
              <a:t>yn</a:t>
            </a:r>
            <a:r>
              <a:rPr lang="en-GB" sz="3200" b="1" dirty="0" smtClean="0"/>
              <a:t> </a:t>
            </a:r>
            <a:r>
              <a:rPr lang="en-GB" sz="3200" b="1" dirty="0" err="1" smtClean="0"/>
              <a:t>cyflawni</a:t>
            </a:r>
            <a:r>
              <a:rPr lang="en-GB" sz="3200" b="1" dirty="0" smtClean="0"/>
              <a:t> SAC?</a:t>
            </a:r>
            <a:br>
              <a:rPr lang="en-GB" sz="3200" b="1" dirty="0" smtClean="0"/>
            </a:br>
            <a:r>
              <a:rPr lang="en-GB" sz="3200" b="1" dirty="0" smtClean="0"/>
              <a:t>How do I demonstrate that I’m achieving QTS?</a:t>
            </a:r>
            <a:endParaRPr lang="en-GB" sz="3200" b="1" dirty="0"/>
          </a:p>
        </p:txBody>
      </p:sp>
      <p:sp>
        <p:nvSpPr>
          <p:cNvPr id="3" name="Content Placeholder 2"/>
          <p:cNvSpPr>
            <a:spLocks noGrp="1"/>
          </p:cNvSpPr>
          <p:nvPr>
            <p:ph idx="1"/>
          </p:nvPr>
        </p:nvSpPr>
        <p:spPr>
          <a:xfrm>
            <a:off x="628650" y="1537389"/>
            <a:ext cx="7886700" cy="4351338"/>
          </a:xfrm>
        </p:spPr>
        <p:txBody>
          <a:bodyPr>
            <a:normAutofit/>
          </a:bodyPr>
          <a:lstStyle/>
          <a:p>
            <a:endParaRPr lang="en-GB" sz="2700" dirty="0"/>
          </a:p>
        </p:txBody>
      </p:sp>
      <p:sp>
        <p:nvSpPr>
          <p:cNvPr id="4" name="7-Point Star 3"/>
          <p:cNvSpPr/>
          <p:nvPr/>
        </p:nvSpPr>
        <p:spPr>
          <a:xfrm>
            <a:off x="116006" y="1364776"/>
            <a:ext cx="8911988" cy="4217158"/>
          </a:xfrm>
          <a:prstGeom prst="star7">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Tystiolaeth a </a:t>
            </a:r>
            <a:r>
              <a:rPr lang="en-GB" sz="2800" b="1" dirty="0" err="1">
                <a:solidFill>
                  <a:schemeClr val="tx1"/>
                </a:solidFill>
              </a:rPr>
              <a:t>gyflwynir</a:t>
            </a:r>
            <a:r>
              <a:rPr lang="en-GB" sz="2800" b="1" dirty="0">
                <a:solidFill>
                  <a:schemeClr val="tx1"/>
                </a:solidFill>
              </a:rPr>
              <a:t> </a:t>
            </a:r>
            <a:r>
              <a:rPr lang="en-GB" sz="2800" b="1" dirty="0" err="1">
                <a:solidFill>
                  <a:schemeClr val="tx1"/>
                </a:solidFill>
              </a:rPr>
              <a:t>yn</a:t>
            </a:r>
            <a:r>
              <a:rPr lang="en-GB" sz="2800" b="1" dirty="0">
                <a:solidFill>
                  <a:schemeClr val="tx1"/>
                </a:solidFill>
              </a:rPr>
              <a:t> y </a:t>
            </a:r>
            <a:r>
              <a:rPr lang="en-GB" sz="2800" b="1" dirty="0" err="1">
                <a:solidFill>
                  <a:schemeClr val="tx1"/>
                </a:solidFill>
              </a:rPr>
              <a:t>Pasbort</a:t>
            </a:r>
            <a:r>
              <a:rPr lang="en-GB" sz="2800" b="1" dirty="0">
                <a:solidFill>
                  <a:schemeClr val="tx1"/>
                </a:solidFill>
              </a:rPr>
              <a:t> </a:t>
            </a:r>
            <a:r>
              <a:rPr lang="en-GB" sz="2800" b="1" dirty="0" err="1">
                <a:solidFill>
                  <a:schemeClr val="tx1"/>
                </a:solidFill>
              </a:rPr>
              <a:t>Dysgu</a:t>
            </a:r>
            <a:r>
              <a:rPr lang="en-GB" sz="2800" b="1" dirty="0">
                <a:solidFill>
                  <a:schemeClr val="tx1"/>
                </a:solidFill>
              </a:rPr>
              <a:t> </a:t>
            </a:r>
            <a:r>
              <a:rPr lang="en-GB" sz="2800" b="1" dirty="0" err="1">
                <a:solidFill>
                  <a:schemeClr val="tx1"/>
                </a:solidFill>
              </a:rPr>
              <a:t>Proffesiynol</a:t>
            </a:r>
            <a:endParaRPr lang="en-GB" sz="2800" b="1" dirty="0">
              <a:solidFill>
                <a:schemeClr val="tx1"/>
              </a:solidFill>
            </a:endParaRPr>
          </a:p>
          <a:p>
            <a:pPr algn="ctr"/>
            <a:endParaRPr lang="en-GB" sz="2800" b="1" dirty="0">
              <a:solidFill>
                <a:schemeClr val="tx1"/>
              </a:solidFill>
            </a:endParaRPr>
          </a:p>
          <a:p>
            <a:pPr algn="ctr"/>
            <a:r>
              <a:rPr lang="en-GB" sz="2800" b="1" dirty="0">
                <a:solidFill>
                  <a:schemeClr val="tx1"/>
                </a:solidFill>
              </a:rPr>
              <a:t>Evidence presented in the Professional Learning Passport</a:t>
            </a:r>
          </a:p>
        </p:txBody>
      </p:sp>
    </p:spTree>
    <p:extLst>
      <p:ext uri="{BB962C8B-B14F-4D97-AF65-F5344CB8AC3E}">
        <p14:creationId xmlns:p14="http://schemas.microsoft.com/office/powerpoint/2010/main" val="2886729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10379"/>
            <a:ext cx="7886700" cy="1325563"/>
          </a:xfrm>
        </p:spPr>
        <p:txBody>
          <a:bodyPr/>
          <a:lstStyle/>
          <a:p>
            <a:r>
              <a:rPr lang="en-GB" sz="3200" b="1" dirty="0">
                <a:solidFill>
                  <a:prstClr val="black"/>
                </a:solidFill>
              </a:rPr>
              <a:t>Sut </a:t>
            </a:r>
            <a:r>
              <a:rPr lang="en-GB" sz="3200" b="1" dirty="0" err="1">
                <a:solidFill>
                  <a:prstClr val="black"/>
                </a:solidFill>
              </a:rPr>
              <a:t>ydw</a:t>
            </a:r>
            <a:r>
              <a:rPr lang="en-GB" sz="3200" b="1" dirty="0">
                <a:solidFill>
                  <a:prstClr val="black"/>
                </a:solidFill>
              </a:rPr>
              <a:t> </a:t>
            </a:r>
            <a:r>
              <a:rPr lang="en-GB" sz="3200" b="1" dirty="0" err="1">
                <a:solidFill>
                  <a:prstClr val="black"/>
                </a:solidFill>
              </a:rPr>
              <a:t>i’n</a:t>
            </a:r>
            <a:r>
              <a:rPr lang="en-GB" sz="3200" b="1" dirty="0">
                <a:solidFill>
                  <a:prstClr val="black"/>
                </a:solidFill>
              </a:rPr>
              <a:t> </a:t>
            </a:r>
            <a:r>
              <a:rPr lang="en-GB" sz="3200" b="1" dirty="0" err="1">
                <a:solidFill>
                  <a:prstClr val="black"/>
                </a:solidFill>
              </a:rPr>
              <a:t>dangos</a:t>
            </a:r>
            <a:r>
              <a:rPr lang="en-GB" sz="3200" b="1" dirty="0">
                <a:solidFill>
                  <a:prstClr val="black"/>
                </a:solidFill>
              </a:rPr>
              <a:t> </a:t>
            </a:r>
            <a:r>
              <a:rPr lang="en-GB" sz="3200" b="1" dirty="0" err="1">
                <a:solidFill>
                  <a:prstClr val="black"/>
                </a:solidFill>
              </a:rPr>
              <a:t>fy</a:t>
            </a:r>
            <a:r>
              <a:rPr lang="en-GB" sz="3200" b="1" dirty="0">
                <a:solidFill>
                  <a:prstClr val="black"/>
                </a:solidFill>
              </a:rPr>
              <a:t> mod </a:t>
            </a:r>
            <a:r>
              <a:rPr lang="en-GB" sz="3200" b="1" dirty="0" err="1">
                <a:solidFill>
                  <a:prstClr val="black"/>
                </a:solidFill>
              </a:rPr>
              <a:t>yn</a:t>
            </a:r>
            <a:r>
              <a:rPr lang="en-GB" sz="3200" b="1" dirty="0">
                <a:solidFill>
                  <a:prstClr val="black"/>
                </a:solidFill>
              </a:rPr>
              <a:t> </a:t>
            </a:r>
            <a:r>
              <a:rPr lang="en-GB" sz="3200" b="1" dirty="0" err="1">
                <a:solidFill>
                  <a:prstClr val="black"/>
                </a:solidFill>
              </a:rPr>
              <a:t>cyflawni</a:t>
            </a:r>
            <a:r>
              <a:rPr lang="en-GB" sz="3200" b="1" dirty="0">
                <a:solidFill>
                  <a:prstClr val="black"/>
                </a:solidFill>
              </a:rPr>
              <a:t> SAC?</a:t>
            </a:r>
            <a:br>
              <a:rPr lang="en-GB" sz="3200" b="1" dirty="0">
                <a:solidFill>
                  <a:prstClr val="black"/>
                </a:solidFill>
              </a:rPr>
            </a:br>
            <a:r>
              <a:rPr lang="en-GB" sz="3200" b="1" dirty="0">
                <a:solidFill>
                  <a:prstClr val="black"/>
                </a:solidFill>
              </a:rPr>
              <a:t>How do I demonstrate that I’m achieving QTS?</a:t>
            </a:r>
            <a:endParaRPr lang="en-GB" dirty="0"/>
          </a:p>
        </p:txBody>
      </p:sp>
      <p:sp>
        <p:nvSpPr>
          <p:cNvPr id="5" name="Content Placeholder 4"/>
          <p:cNvSpPr>
            <a:spLocks noGrp="1"/>
          </p:cNvSpPr>
          <p:nvPr>
            <p:ph sz="half" idx="1"/>
          </p:nvPr>
        </p:nvSpPr>
        <p:spPr>
          <a:xfrm>
            <a:off x="628650" y="1435942"/>
            <a:ext cx="3886200" cy="2282351"/>
          </a:xfrm>
        </p:spPr>
        <p:txBody>
          <a:bodyPr>
            <a:normAutofit lnSpcReduction="10000"/>
          </a:bodyPr>
          <a:lstStyle/>
          <a:p>
            <a:r>
              <a:rPr lang="en-GB" dirty="0" smtClean="0"/>
              <a:t>2-4 darn o </a:t>
            </a:r>
            <a:r>
              <a:rPr lang="en-GB" dirty="0" err="1" smtClean="0"/>
              <a:t>dystiolaeth</a:t>
            </a:r>
            <a:r>
              <a:rPr lang="en-GB" dirty="0" smtClean="0"/>
              <a:t> o </a:t>
            </a:r>
            <a:r>
              <a:rPr lang="en-GB" dirty="0" err="1" smtClean="0"/>
              <a:t>ansawdd</a:t>
            </a:r>
            <a:r>
              <a:rPr lang="en-GB" dirty="0" smtClean="0"/>
              <a:t> </a:t>
            </a:r>
            <a:r>
              <a:rPr lang="en-GB" dirty="0" err="1" smtClean="0"/>
              <a:t>ar</a:t>
            </a:r>
            <a:r>
              <a:rPr lang="en-GB" dirty="0" smtClean="0"/>
              <a:t> </a:t>
            </a:r>
            <a:r>
              <a:rPr lang="en-GB" dirty="0" err="1" smtClean="0"/>
              <a:t>gyfer</a:t>
            </a:r>
            <a:r>
              <a:rPr lang="en-GB" dirty="0" smtClean="0"/>
              <a:t> </a:t>
            </a:r>
            <a:r>
              <a:rPr lang="en-GB" dirty="0" err="1" smtClean="0"/>
              <a:t>pob</a:t>
            </a:r>
            <a:r>
              <a:rPr lang="en-GB" dirty="0" smtClean="0"/>
              <a:t> </a:t>
            </a:r>
            <a:r>
              <a:rPr lang="en-GB" dirty="0" err="1" smtClean="0"/>
              <a:t>safon</a:t>
            </a:r>
            <a:r>
              <a:rPr lang="en-GB" dirty="0" smtClean="0"/>
              <a:t>.</a:t>
            </a:r>
          </a:p>
          <a:p>
            <a:r>
              <a:rPr lang="en-GB" dirty="0" err="1" smtClean="0"/>
              <a:t>Datganiad</a:t>
            </a:r>
            <a:r>
              <a:rPr lang="en-GB" dirty="0" smtClean="0"/>
              <a:t> </a:t>
            </a:r>
            <a:r>
              <a:rPr lang="en-GB" dirty="0" err="1" smtClean="0"/>
              <a:t>effaith</a:t>
            </a:r>
            <a:r>
              <a:rPr lang="en-GB" dirty="0" smtClean="0"/>
              <a:t> </a:t>
            </a:r>
            <a:r>
              <a:rPr lang="en-GB" dirty="0" err="1" smtClean="0"/>
              <a:t>ar</a:t>
            </a:r>
            <a:r>
              <a:rPr lang="en-GB" dirty="0" smtClean="0"/>
              <a:t> </a:t>
            </a:r>
            <a:r>
              <a:rPr lang="en-GB" dirty="0" err="1" smtClean="0"/>
              <a:t>gyfer</a:t>
            </a:r>
            <a:r>
              <a:rPr lang="en-GB" dirty="0" smtClean="0"/>
              <a:t> </a:t>
            </a:r>
            <a:r>
              <a:rPr lang="en-GB" dirty="0" err="1" smtClean="0"/>
              <a:t>pob</a:t>
            </a:r>
            <a:r>
              <a:rPr lang="en-GB" dirty="0" smtClean="0"/>
              <a:t> darn o </a:t>
            </a:r>
            <a:r>
              <a:rPr lang="en-GB" dirty="0" err="1" smtClean="0"/>
              <a:t>dystiolaeth</a:t>
            </a:r>
            <a:r>
              <a:rPr lang="en-GB" dirty="0" smtClean="0"/>
              <a:t>.</a:t>
            </a:r>
          </a:p>
        </p:txBody>
      </p:sp>
      <p:sp>
        <p:nvSpPr>
          <p:cNvPr id="6" name="Content Placeholder 5"/>
          <p:cNvSpPr>
            <a:spLocks noGrp="1"/>
          </p:cNvSpPr>
          <p:nvPr>
            <p:ph sz="half" idx="2"/>
          </p:nvPr>
        </p:nvSpPr>
        <p:spPr>
          <a:xfrm>
            <a:off x="4626591" y="1446415"/>
            <a:ext cx="3886200" cy="2282351"/>
          </a:xfrm>
        </p:spPr>
        <p:txBody>
          <a:bodyPr>
            <a:normAutofit lnSpcReduction="10000"/>
          </a:bodyPr>
          <a:lstStyle/>
          <a:p>
            <a:r>
              <a:rPr lang="en-GB" dirty="0" smtClean="0"/>
              <a:t>2-4 pieces of evidence per standard.</a:t>
            </a:r>
          </a:p>
          <a:p>
            <a:r>
              <a:rPr lang="en-GB" dirty="0" smtClean="0"/>
              <a:t>An impact statement for each piece of evidence.</a:t>
            </a:r>
            <a:endParaRPr lang="en-GB" dirty="0"/>
          </a:p>
        </p:txBody>
      </p:sp>
      <p:sp>
        <p:nvSpPr>
          <p:cNvPr id="7" name="TextBox 6"/>
          <p:cNvSpPr txBox="1"/>
          <p:nvPr/>
        </p:nvSpPr>
        <p:spPr>
          <a:xfrm>
            <a:off x="54591" y="3752887"/>
            <a:ext cx="9034818" cy="1771767"/>
          </a:xfrm>
          <a:prstGeom prst="rect">
            <a:avLst/>
          </a:prstGeom>
          <a:solidFill>
            <a:srgbClr val="FFFF00"/>
          </a:solidFill>
        </p:spPr>
        <p:txBody>
          <a:bodyPr wrap="square" rtlCol="0">
            <a:spAutoFit/>
          </a:bodyPr>
          <a:lstStyle/>
          <a:p>
            <a:pPr lvl="0" algn="ctr">
              <a:lnSpc>
                <a:spcPct val="90000"/>
              </a:lnSpc>
              <a:spcBef>
                <a:spcPts val="1000"/>
              </a:spcBef>
            </a:pPr>
            <a:r>
              <a:rPr lang="en-GB" sz="2800" b="1" dirty="0">
                <a:solidFill>
                  <a:prstClr val="black"/>
                </a:solidFill>
              </a:rPr>
              <a:t>Eich </a:t>
            </a:r>
            <a:r>
              <a:rPr lang="en-GB" sz="2800" b="1" dirty="0" err="1">
                <a:solidFill>
                  <a:prstClr val="black"/>
                </a:solidFill>
              </a:rPr>
              <a:t>cyfrifioldeb</a:t>
            </a:r>
            <a:r>
              <a:rPr lang="en-GB" sz="2800" b="1" dirty="0">
                <a:solidFill>
                  <a:prstClr val="black"/>
                </a:solidFill>
              </a:rPr>
              <a:t> chi </a:t>
            </a:r>
            <a:r>
              <a:rPr lang="en-GB" sz="2800" b="1" dirty="0" err="1">
                <a:solidFill>
                  <a:prstClr val="black"/>
                </a:solidFill>
              </a:rPr>
              <a:t>ydyw</a:t>
            </a:r>
            <a:r>
              <a:rPr lang="en-GB" sz="2800" b="1" dirty="0">
                <a:solidFill>
                  <a:prstClr val="black"/>
                </a:solidFill>
              </a:rPr>
              <a:t> </a:t>
            </a:r>
            <a:r>
              <a:rPr lang="en-GB" sz="2800" b="1" dirty="0" err="1">
                <a:solidFill>
                  <a:prstClr val="black"/>
                </a:solidFill>
              </a:rPr>
              <a:t>i</a:t>
            </a:r>
            <a:r>
              <a:rPr lang="en-GB" sz="2800" b="1" dirty="0">
                <a:solidFill>
                  <a:prstClr val="black"/>
                </a:solidFill>
              </a:rPr>
              <a:t> </a:t>
            </a:r>
            <a:r>
              <a:rPr lang="en-GB" sz="2800" b="1" dirty="0" err="1">
                <a:solidFill>
                  <a:prstClr val="black"/>
                </a:solidFill>
              </a:rPr>
              <a:t>gasglu</a:t>
            </a:r>
            <a:r>
              <a:rPr lang="en-GB" sz="2800" b="1" dirty="0">
                <a:solidFill>
                  <a:prstClr val="black"/>
                </a:solidFill>
              </a:rPr>
              <a:t> a </a:t>
            </a:r>
            <a:r>
              <a:rPr lang="en-GB" sz="2800" b="1" dirty="0" err="1">
                <a:solidFill>
                  <a:prstClr val="black"/>
                </a:solidFill>
              </a:rPr>
              <a:t>chyflwyno’r</a:t>
            </a:r>
            <a:r>
              <a:rPr lang="en-GB" sz="2800" b="1" dirty="0">
                <a:solidFill>
                  <a:prstClr val="black"/>
                </a:solidFill>
              </a:rPr>
              <a:t> </a:t>
            </a:r>
            <a:r>
              <a:rPr lang="en-GB" sz="2800" b="1" dirty="0" err="1" smtClean="0">
                <a:solidFill>
                  <a:prstClr val="black"/>
                </a:solidFill>
              </a:rPr>
              <a:t>dystiolaeth</a:t>
            </a:r>
            <a:r>
              <a:rPr lang="en-GB" sz="2800" b="1" dirty="0" smtClean="0">
                <a:solidFill>
                  <a:prstClr val="black"/>
                </a:solidFill>
              </a:rPr>
              <a:t> </a:t>
            </a:r>
            <a:r>
              <a:rPr lang="en-GB" sz="2800" b="1" dirty="0" err="1" smtClean="0">
                <a:solidFill>
                  <a:prstClr val="black"/>
                </a:solidFill>
              </a:rPr>
              <a:t>yn</a:t>
            </a:r>
            <a:r>
              <a:rPr lang="en-GB" sz="2800" b="1" dirty="0" smtClean="0">
                <a:solidFill>
                  <a:prstClr val="black"/>
                </a:solidFill>
              </a:rPr>
              <a:t> </a:t>
            </a:r>
            <a:r>
              <a:rPr lang="en-GB" sz="2800" b="1" dirty="0" err="1" smtClean="0">
                <a:solidFill>
                  <a:prstClr val="black"/>
                </a:solidFill>
              </a:rPr>
              <a:t>eich</a:t>
            </a:r>
            <a:r>
              <a:rPr lang="en-GB" sz="2800" b="1" dirty="0" smtClean="0">
                <a:solidFill>
                  <a:prstClr val="black"/>
                </a:solidFill>
              </a:rPr>
              <a:t> PDP </a:t>
            </a:r>
            <a:r>
              <a:rPr lang="en-GB" sz="2800" b="1" dirty="0" err="1">
                <a:solidFill>
                  <a:prstClr val="black"/>
                </a:solidFill>
              </a:rPr>
              <a:t>sy’n</a:t>
            </a:r>
            <a:r>
              <a:rPr lang="en-GB" sz="2800" b="1" dirty="0">
                <a:solidFill>
                  <a:prstClr val="black"/>
                </a:solidFill>
              </a:rPr>
              <a:t> </a:t>
            </a:r>
            <a:r>
              <a:rPr lang="en-GB" sz="2800" b="1" dirty="0" err="1">
                <a:solidFill>
                  <a:prstClr val="black"/>
                </a:solidFill>
              </a:rPr>
              <a:t>dangos</a:t>
            </a:r>
            <a:r>
              <a:rPr lang="en-GB" sz="2800" b="1" dirty="0">
                <a:solidFill>
                  <a:prstClr val="black"/>
                </a:solidFill>
              </a:rPr>
              <a:t> </a:t>
            </a:r>
            <a:r>
              <a:rPr lang="en-GB" sz="2800" b="1" dirty="0" err="1">
                <a:solidFill>
                  <a:prstClr val="black"/>
                </a:solidFill>
              </a:rPr>
              <a:t>eich</a:t>
            </a:r>
            <a:r>
              <a:rPr lang="en-GB" sz="2800" b="1" dirty="0">
                <a:solidFill>
                  <a:prstClr val="black"/>
                </a:solidFill>
              </a:rPr>
              <a:t> bod </a:t>
            </a:r>
            <a:r>
              <a:rPr lang="en-GB" sz="2800" b="1" dirty="0" err="1">
                <a:solidFill>
                  <a:prstClr val="black"/>
                </a:solidFill>
              </a:rPr>
              <a:t>yn</a:t>
            </a:r>
            <a:r>
              <a:rPr lang="en-GB" sz="2800" b="1" dirty="0">
                <a:solidFill>
                  <a:prstClr val="black"/>
                </a:solidFill>
              </a:rPr>
              <a:t> </a:t>
            </a:r>
            <a:r>
              <a:rPr lang="en-GB" sz="2800" b="1" dirty="0" err="1">
                <a:solidFill>
                  <a:prstClr val="black"/>
                </a:solidFill>
              </a:rPr>
              <a:t>cyflawni</a:t>
            </a:r>
            <a:r>
              <a:rPr lang="en-GB" sz="2800" b="1" dirty="0">
                <a:solidFill>
                  <a:prstClr val="black"/>
                </a:solidFill>
              </a:rPr>
              <a:t> </a:t>
            </a:r>
            <a:r>
              <a:rPr lang="en-GB" sz="2800" b="1" dirty="0" smtClean="0">
                <a:solidFill>
                  <a:prstClr val="black"/>
                </a:solidFill>
              </a:rPr>
              <a:t>SAC.</a:t>
            </a:r>
          </a:p>
          <a:p>
            <a:pPr lvl="0" algn="ctr">
              <a:lnSpc>
                <a:spcPct val="90000"/>
              </a:lnSpc>
              <a:spcBef>
                <a:spcPts val="1000"/>
              </a:spcBef>
            </a:pPr>
            <a:r>
              <a:rPr lang="en-GB" sz="2800" b="1" dirty="0" smtClean="0">
                <a:solidFill>
                  <a:prstClr val="black"/>
                </a:solidFill>
              </a:rPr>
              <a:t>It’s your responsibility to collect and present evidence in your PLP that shows you are achieving QTS.</a:t>
            </a:r>
            <a:endParaRPr lang="en-GB" sz="2800" b="1" dirty="0">
              <a:solidFill>
                <a:prstClr val="black"/>
              </a:solidFill>
            </a:endParaRPr>
          </a:p>
        </p:txBody>
      </p:sp>
    </p:spTree>
    <p:extLst>
      <p:ext uri="{BB962C8B-B14F-4D97-AF65-F5344CB8AC3E}">
        <p14:creationId xmlns:p14="http://schemas.microsoft.com/office/powerpoint/2010/main" val="3680726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1353"/>
            <a:ext cx="7886700" cy="1325563"/>
          </a:xfrm>
        </p:spPr>
        <p:txBody>
          <a:bodyPr/>
          <a:lstStyle/>
          <a:p>
            <a:r>
              <a:rPr lang="en-GB" b="1" dirty="0" err="1" smtClean="0"/>
              <a:t>Ffynonellau</a:t>
            </a:r>
            <a:r>
              <a:rPr lang="en-GB" b="1" dirty="0" smtClean="0"/>
              <a:t> </a:t>
            </a:r>
            <a:r>
              <a:rPr lang="en-GB" b="1" dirty="0" err="1" smtClean="0"/>
              <a:t>tystiolaeth</a:t>
            </a:r>
            <a:r>
              <a:rPr lang="en-GB" b="1" dirty="0" smtClean="0"/>
              <a:t/>
            </a:r>
            <a:br>
              <a:rPr lang="en-GB" b="1" dirty="0" smtClean="0"/>
            </a:br>
            <a:r>
              <a:rPr lang="en-GB" b="1" dirty="0" smtClean="0"/>
              <a:t>Sources of evidence</a:t>
            </a:r>
            <a:endParaRPr lang="en-GB" b="1" dirty="0"/>
          </a:p>
        </p:txBody>
      </p:sp>
      <p:pic>
        <p:nvPicPr>
          <p:cNvPr id="4" name="Content Placeholder 3"/>
          <p:cNvPicPr>
            <a:picLocks noGrp="1" noChangeAspect="1"/>
          </p:cNvPicPr>
          <p:nvPr>
            <p:ph idx="1"/>
          </p:nvPr>
        </p:nvPicPr>
        <p:blipFill>
          <a:blip r:embed="rId2"/>
          <a:stretch>
            <a:fillRect/>
          </a:stretch>
        </p:blipFill>
        <p:spPr>
          <a:xfrm>
            <a:off x="460982" y="1526916"/>
            <a:ext cx="8222035" cy="4015526"/>
          </a:xfrm>
          <a:prstGeom prst="rect">
            <a:avLst/>
          </a:prstGeom>
        </p:spPr>
      </p:pic>
    </p:spTree>
    <p:extLst>
      <p:ext uri="{BB962C8B-B14F-4D97-AF65-F5344CB8AC3E}">
        <p14:creationId xmlns:p14="http://schemas.microsoft.com/office/powerpoint/2010/main" val="184043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Datganiad</a:t>
            </a:r>
            <a:r>
              <a:rPr lang="en-GB" b="1" dirty="0" smtClean="0"/>
              <a:t> </a:t>
            </a:r>
            <a:r>
              <a:rPr lang="en-GB" b="1" dirty="0" err="1" smtClean="0"/>
              <a:t>effaith</a:t>
            </a:r>
            <a:r>
              <a:rPr lang="en-GB" b="1" dirty="0" smtClean="0"/>
              <a:t/>
            </a:r>
            <a:br>
              <a:rPr lang="en-GB" b="1" dirty="0" smtClean="0"/>
            </a:br>
            <a:r>
              <a:rPr lang="en-GB" b="1" dirty="0" smtClean="0"/>
              <a:t>Impact statement</a:t>
            </a:r>
            <a:endParaRPr lang="en-GB" b="1" dirty="0"/>
          </a:p>
        </p:txBody>
      </p:sp>
      <p:sp>
        <p:nvSpPr>
          <p:cNvPr id="6" name="Content Placeholder 5"/>
          <p:cNvSpPr>
            <a:spLocks noGrp="1"/>
          </p:cNvSpPr>
          <p:nvPr>
            <p:ph sz="half" idx="1"/>
          </p:nvPr>
        </p:nvSpPr>
        <p:spPr/>
        <p:txBody>
          <a:bodyPr/>
          <a:lstStyle/>
          <a:p>
            <a:r>
              <a:rPr lang="en-GB" dirty="0" smtClean="0"/>
              <a:t>Eich </a:t>
            </a:r>
            <a:r>
              <a:rPr lang="en-GB" dirty="0" err="1" smtClean="0"/>
              <a:t>amcan</a:t>
            </a:r>
            <a:r>
              <a:rPr lang="en-GB" dirty="0" smtClean="0"/>
              <a:t> (</a:t>
            </a:r>
            <a:r>
              <a:rPr lang="en-GB" dirty="0" err="1" smtClean="0"/>
              <a:t>h.y</a:t>
            </a:r>
            <a:r>
              <a:rPr lang="en-GB" dirty="0" smtClean="0"/>
              <a:t>. </a:t>
            </a:r>
            <a:r>
              <a:rPr lang="en-GB" dirty="0" err="1" smtClean="0"/>
              <a:t>cwrdd</a:t>
            </a:r>
            <a:r>
              <a:rPr lang="en-GB" dirty="0" smtClean="0"/>
              <a:t> </a:t>
            </a:r>
            <a:r>
              <a:rPr lang="en-GB" dirty="0" smtClean="0">
                <a:latin typeface="Calibri" panose="020F0502020204030204" pitchFamily="34" charset="0"/>
              </a:rPr>
              <a:t>â </a:t>
            </a:r>
            <a:r>
              <a:rPr lang="en-GB" dirty="0" err="1" smtClean="0">
                <a:latin typeface="Calibri" panose="020F0502020204030204" pitchFamily="34" charset="0"/>
              </a:rPr>
              <a:t>Safon</a:t>
            </a:r>
            <a:r>
              <a:rPr lang="en-GB" dirty="0" smtClean="0">
                <a:latin typeface="Calibri" panose="020F0502020204030204" pitchFamily="34" charset="0"/>
              </a:rPr>
              <a:t> SAC </a:t>
            </a:r>
            <a:r>
              <a:rPr lang="en-GB" dirty="0" err="1" smtClean="0">
                <a:latin typeface="Calibri" panose="020F0502020204030204" pitchFamily="34" charset="0"/>
              </a:rPr>
              <a:t>benodol</a:t>
            </a:r>
            <a:r>
              <a:rPr lang="en-GB" dirty="0" smtClean="0">
                <a:latin typeface="Calibri" panose="020F0502020204030204" pitchFamily="34" charset="0"/>
              </a:rPr>
              <a:t>)</a:t>
            </a:r>
          </a:p>
          <a:p>
            <a:r>
              <a:rPr lang="en-GB" dirty="0" smtClean="0">
                <a:latin typeface="Calibri" panose="020F0502020204030204" pitchFamily="34" charset="0"/>
              </a:rPr>
              <a:t>Beth </a:t>
            </a:r>
            <a:r>
              <a:rPr lang="en-GB" dirty="0" err="1" smtClean="0">
                <a:latin typeface="Calibri" panose="020F0502020204030204" pitchFamily="34" charset="0"/>
              </a:rPr>
              <a:t>wnaethoch</a:t>
            </a:r>
            <a:r>
              <a:rPr lang="en-GB" dirty="0" smtClean="0">
                <a:latin typeface="Calibri" panose="020F0502020204030204" pitchFamily="34" charset="0"/>
              </a:rPr>
              <a:t> chi, </a:t>
            </a:r>
            <a:r>
              <a:rPr lang="en-GB" dirty="0" err="1" smtClean="0">
                <a:latin typeface="Calibri" panose="020F0502020204030204" pitchFamily="34" charset="0"/>
              </a:rPr>
              <a:t>sut</a:t>
            </a:r>
            <a:r>
              <a:rPr lang="en-GB" dirty="0" smtClean="0">
                <a:latin typeface="Calibri" panose="020F0502020204030204" pitchFamily="34" charset="0"/>
              </a:rPr>
              <a:t> </a:t>
            </a:r>
            <a:r>
              <a:rPr lang="en-GB" dirty="0" err="1" smtClean="0">
                <a:latin typeface="Calibri" panose="020F0502020204030204" pitchFamily="34" charset="0"/>
              </a:rPr>
              <a:t>aethoch</a:t>
            </a:r>
            <a:r>
              <a:rPr lang="en-GB" dirty="0" smtClean="0">
                <a:latin typeface="Calibri" panose="020F0502020204030204" pitchFamily="34" charset="0"/>
              </a:rPr>
              <a:t> chi </a:t>
            </a:r>
            <a:r>
              <a:rPr lang="en-GB" dirty="0" err="1" smtClean="0">
                <a:latin typeface="Calibri" panose="020F0502020204030204" pitchFamily="34" charset="0"/>
              </a:rPr>
              <a:t>ati</a:t>
            </a:r>
            <a:r>
              <a:rPr lang="en-GB" dirty="0" smtClean="0">
                <a:latin typeface="Calibri" panose="020F0502020204030204" pitchFamily="34" charset="0"/>
              </a:rPr>
              <a:t> a </a:t>
            </a:r>
            <a:r>
              <a:rPr lang="en-GB" dirty="0" err="1" smtClean="0">
                <a:latin typeface="Calibri" panose="020F0502020204030204" pitchFamily="34" charset="0"/>
              </a:rPr>
              <a:t>gyda</a:t>
            </a:r>
            <a:r>
              <a:rPr lang="en-GB" dirty="0" smtClean="0">
                <a:latin typeface="Calibri" panose="020F0502020204030204" pitchFamily="34" charset="0"/>
              </a:rPr>
              <a:t> </a:t>
            </a:r>
            <a:r>
              <a:rPr lang="en-GB" dirty="0" err="1" smtClean="0">
                <a:latin typeface="Calibri" panose="020F0502020204030204" pitchFamily="34" charset="0"/>
              </a:rPr>
              <a:t>phwy</a:t>
            </a:r>
            <a:r>
              <a:rPr lang="en-GB" dirty="0" smtClean="0">
                <a:latin typeface="Calibri" panose="020F0502020204030204" pitchFamily="34" charset="0"/>
              </a:rPr>
              <a:t> </a:t>
            </a:r>
            <a:r>
              <a:rPr lang="en-GB" dirty="0" err="1" smtClean="0">
                <a:latin typeface="Calibri" panose="020F0502020204030204" pitchFamily="34" charset="0"/>
              </a:rPr>
              <a:t>gweithioch</a:t>
            </a:r>
            <a:r>
              <a:rPr lang="en-GB" dirty="0" smtClean="0">
                <a:latin typeface="Calibri" panose="020F0502020204030204" pitchFamily="34" charset="0"/>
              </a:rPr>
              <a:t> chi (</a:t>
            </a:r>
            <a:r>
              <a:rPr lang="en-GB" dirty="0" err="1" smtClean="0">
                <a:latin typeface="Calibri" panose="020F0502020204030204" pitchFamily="34" charset="0"/>
              </a:rPr>
              <a:t>h.y</a:t>
            </a:r>
            <a:r>
              <a:rPr lang="en-GB" dirty="0" smtClean="0">
                <a:latin typeface="Calibri" panose="020F0502020204030204" pitchFamily="34" charset="0"/>
              </a:rPr>
              <a:t>. </a:t>
            </a:r>
            <a:r>
              <a:rPr lang="en-GB" dirty="0" err="1" smtClean="0">
                <a:latin typeface="Calibri" panose="020F0502020204030204" pitchFamily="34" charset="0"/>
              </a:rPr>
              <a:t>tystiolaeth</a:t>
            </a:r>
            <a:r>
              <a:rPr lang="en-GB" dirty="0" smtClean="0">
                <a:latin typeface="Calibri" panose="020F0502020204030204" pitchFamily="34" charset="0"/>
              </a:rPr>
              <a:t>)</a:t>
            </a:r>
          </a:p>
          <a:p>
            <a:r>
              <a:rPr lang="en-GB" dirty="0" err="1" smtClean="0">
                <a:latin typeface="Calibri" panose="020F0502020204030204" pitchFamily="34" charset="0"/>
              </a:rPr>
              <a:t>Effaith</a:t>
            </a:r>
            <a:r>
              <a:rPr lang="en-GB" dirty="0" smtClean="0">
                <a:latin typeface="Calibri" panose="020F0502020204030204" pitchFamily="34" charset="0"/>
              </a:rPr>
              <a:t> </a:t>
            </a:r>
            <a:r>
              <a:rPr lang="en-GB" dirty="0" err="1" smtClean="0">
                <a:latin typeface="Calibri" panose="020F0502020204030204" pitchFamily="34" charset="0"/>
              </a:rPr>
              <a:t>ar</a:t>
            </a:r>
            <a:r>
              <a:rPr lang="en-GB" dirty="0" smtClean="0">
                <a:latin typeface="Calibri" panose="020F0502020204030204" pitchFamily="34" charset="0"/>
              </a:rPr>
              <a:t> </a:t>
            </a:r>
            <a:r>
              <a:rPr lang="en-GB" dirty="0" err="1" smtClean="0">
                <a:latin typeface="Calibri" panose="020F0502020204030204" pitchFamily="34" charset="0"/>
              </a:rPr>
              <a:t>addysgu</a:t>
            </a:r>
            <a:r>
              <a:rPr lang="en-GB" dirty="0" smtClean="0">
                <a:latin typeface="Calibri" panose="020F0502020204030204" pitchFamily="34" charset="0"/>
              </a:rPr>
              <a:t> a </a:t>
            </a:r>
            <a:r>
              <a:rPr lang="en-GB" dirty="0" err="1" smtClean="0">
                <a:latin typeface="Calibri" panose="020F0502020204030204" pitchFamily="34" charset="0"/>
              </a:rPr>
              <a:t>dysgu</a:t>
            </a:r>
            <a:r>
              <a:rPr lang="en-GB" dirty="0" smtClean="0">
                <a:latin typeface="Calibri" panose="020F0502020204030204" pitchFamily="34" charset="0"/>
              </a:rPr>
              <a:t> (</a:t>
            </a:r>
            <a:r>
              <a:rPr lang="en-GB" dirty="0" err="1" smtClean="0">
                <a:latin typeface="Calibri" panose="020F0502020204030204" pitchFamily="34" charset="0"/>
              </a:rPr>
              <a:t>h.y</a:t>
            </a:r>
            <a:r>
              <a:rPr lang="en-GB" dirty="0" smtClean="0">
                <a:latin typeface="Calibri" panose="020F0502020204030204" pitchFamily="34" charset="0"/>
              </a:rPr>
              <a:t>. </a:t>
            </a:r>
            <a:r>
              <a:rPr lang="en-GB" dirty="0" err="1" smtClean="0">
                <a:latin typeface="Calibri" panose="020F0502020204030204" pitchFamily="34" charset="0"/>
              </a:rPr>
              <a:t>tystiolaeth</a:t>
            </a:r>
            <a:r>
              <a:rPr lang="en-GB" dirty="0" smtClean="0">
                <a:latin typeface="Calibri" panose="020F0502020204030204" pitchFamily="34" charset="0"/>
              </a:rPr>
              <a:t>) </a:t>
            </a:r>
            <a:endParaRPr lang="en-GB" dirty="0"/>
          </a:p>
        </p:txBody>
      </p:sp>
      <p:sp>
        <p:nvSpPr>
          <p:cNvPr id="7" name="Content Placeholder 6"/>
          <p:cNvSpPr>
            <a:spLocks noGrp="1"/>
          </p:cNvSpPr>
          <p:nvPr>
            <p:ph sz="half" idx="2"/>
          </p:nvPr>
        </p:nvSpPr>
        <p:spPr>
          <a:xfrm>
            <a:off x="4629150" y="1825625"/>
            <a:ext cx="4037178" cy="4351338"/>
          </a:xfrm>
        </p:spPr>
        <p:txBody>
          <a:bodyPr/>
          <a:lstStyle/>
          <a:p>
            <a:r>
              <a:rPr lang="en-GB" dirty="0" smtClean="0"/>
              <a:t>Your aim (i.e. meeting a particular QTS Standard)</a:t>
            </a:r>
          </a:p>
          <a:p>
            <a:r>
              <a:rPr lang="en-GB" dirty="0" smtClean="0"/>
              <a:t>What you did, how you did it and who you worked with (i.e. evidence)</a:t>
            </a:r>
          </a:p>
          <a:p>
            <a:r>
              <a:rPr lang="en-GB" dirty="0" smtClean="0"/>
              <a:t>Impact on teaching and learning (i.e. evidence)</a:t>
            </a:r>
            <a:endParaRPr lang="en-GB" dirty="0"/>
          </a:p>
        </p:txBody>
      </p:sp>
    </p:spTree>
    <p:extLst>
      <p:ext uri="{BB962C8B-B14F-4D97-AF65-F5344CB8AC3E}">
        <p14:creationId xmlns:p14="http://schemas.microsoft.com/office/powerpoint/2010/main" val="3598930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Enghraifft 1</a:t>
            </a:r>
            <a:br>
              <a:rPr lang="en-GB" b="1" dirty="0" smtClean="0"/>
            </a:br>
            <a:r>
              <a:rPr lang="en-GB" b="1" dirty="0" smtClean="0"/>
              <a:t>Example 1</a:t>
            </a:r>
            <a:endParaRPr lang="en-GB" b="1" dirty="0"/>
          </a:p>
        </p:txBody>
      </p:sp>
      <p:pic>
        <p:nvPicPr>
          <p:cNvPr id="9" name="Picture 8"/>
          <p:cNvPicPr>
            <a:picLocks noChangeAspect="1"/>
          </p:cNvPicPr>
          <p:nvPr/>
        </p:nvPicPr>
        <p:blipFill>
          <a:blip r:embed="rId2"/>
          <a:stretch>
            <a:fillRect/>
          </a:stretch>
        </p:blipFill>
        <p:spPr>
          <a:xfrm>
            <a:off x="2803604" y="1911006"/>
            <a:ext cx="5097185" cy="3408128"/>
          </a:xfrm>
          <a:prstGeom prst="rect">
            <a:avLst/>
          </a:prstGeom>
        </p:spPr>
      </p:pic>
      <p:sp>
        <p:nvSpPr>
          <p:cNvPr id="10" name="TextBox 9"/>
          <p:cNvSpPr txBox="1"/>
          <p:nvPr/>
        </p:nvSpPr>
        <p:spPr>
          <a:xfrm>
            <a:off x="508380" y="1911006"/>
            <a:ext cx="1951630" cy="1754326"/>
          </a:xfrm>
          <a:prstGeom prst="rect">
            <a:avLst/>
          </a:prstGeom>
          <a:noFill/>
          <a:ln>
            <a:solidFill>
              <a:schemeClr val="tx1"/>
            </a:solidFill>
          </a:ln>
        </p:spPr>
        <p:txBody>
          <a:bodyPr wrap="square" rtlCol="0">
            <a:spAutoFit/>
          </a:bodyPr>
          <a:lstStyle/>
          <a:p>
            <a:r>
              <a:rPr lang="en-GB" dirty="0" smtClean="0"/>
              <a:t>Evidence here is provided as hyperlinks to lesson plans in the electronic PTE file (OneDrive)</a:t>
            </a:r>
            <a:endParaRPr lang="en-GB" dirty="0"/>
          </a:p>
        </p:txBody>
      </p:sp>
      <p:sp>
        <p:nvSpPr>
          <p:cNvPr id="11" name="TextBox 10"/>
          <p:cNvSpPr txBox="1"/>
          <p:nvPr/>
        </p:nvSpPr>
        <p:spPr>
          <a:xfrm>
            <a:off x="2267803" y="3785125"/>
            <a:ext cx="1951630" cy="1754326"/>
          </a:xfrm>
          <a:prstGeom prst="rect">
            <a:avLst/>
          </a:prstGeom>
          <a:noFill/>
          <a:ln>
            <a:solidFill>
              <a:schemeClr val="tx1"/>
            </a:solidFill>
          </a:ln>
        </p:spPr>
        <p:txBody>
          <a:bodyPr wrap="square" rtlCol="0">
            <a:spAutoFit/>
          </a:bodyPr>
          <a:lstStyle/>
          <a:p>
            <a:r>
              <a:rPr lang="en-GB" dirty="0" smtClean="0"/>
              <a:t>An impact statement for each piece of evidence with a focus on teaching and learning.</a:t>
            </a:r>
            <a:endParaRPr lang="en-GB" dirty="0"/>
          </a:p>
        </p:txBody>
      </p:sp>
      <p:cxnSp>
        <p:nvCxnSpPr>
          <p:cNvPr id="13" name="Straight Arrow Connector 12"/>
          <p:cNvCxnSpPr/>
          <p:nvPr/>
        </p:nvCxnSpPr>
        <p:spPr>
          <a:xfrm flipV="1">
            <a:off x="2460010" y="2866030"/>
            <a:ext cx="1115703" cy="272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4204648" y="3512170"/>
            <a:ext cx="1115703" cy="272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575713" y="90383"/>
            <a:ext cx="5390866" cy="1754326"/>
          </a:xfrm>
          <a:prstGeom prst="rect">
            <a:avLst/>
          </a:prstGeom>
          <a:noFill/>
        </p:spPr>
        <p:txBody>
          <a:bodyPr wrap="square" rtlCol="0">
            <a:spAutoFit/>
          </a:bodyPr>
          <a:lstStyle/>
          <a:p>
            <a:r>
              <a:rPr lang="en-IE" b="1" dirty="0" smtClean="0">
                <a:solidFill>
                  <a:srgbClr val="000000"/>
                </a:solidFill>
                <a:latin typeface="Arial" panose="020B0604020202020204" pitchFamily="34" charset="0"/>
                <a:ea typeface="Times New Roman" panose="02020603050405020304" pitchFamily="18" charset="0"/>
              </a:rPr>
              <a:t>Pedagogy: Refining</a:t>
            </a:r>
          </a:p>
          <a:p>
            <a:r>
              <a:rPr lang="en-IE" b="1" dirty="0" smtClean="0">
                <a:solidFill>
                  <a:srgbClr val="000000"/>
                </a:solidFill>
                <a:latin typeface="Arial" panose="020B0604020202020204" pitchFamily="34" charset="0"/>
                <a:ea typeface="Times New Roman" panose="02020603050405020304" pitchFamily="18" charset="0"/>
              </a:rPr>
              <a:t>Differentiation: </a:t>
            </a:r>
            <a:r>
              <a:rPr lang="en-IE" i="1" dirty="0" smtClean="0">
                <a:solidFill>
                  <a:srgbClr val="000000"/>
                </a:solidFill>
                <a:latin typeface="Arial" panose="020B0604020202020204" pitchFamily="34" charset="0"/>
                <a:ea typeface="Times New Roman" panose="02020603050405020304" pitchFamily="18" charset="0"/>
              </a:rPr>
              <a:t>The </a:t>
            </a:r>
            <a:r>
              <a:rPr lang="en-IE" i="1" dirty="0">
                <a:solidFill>
                  <a:srgbClr val="000000"/>
                </a:solidFill>
                <a:latin typeface="Arial" panose="020B0604020202020204" pitchFamily="34" charset="0"/>
                <a:ea typeface="Times New Roman" panose="02020603050405020304" pitchFamily="18" charset="0"/>
              </a:rPr>
              <a:t>student-teacher demonstrates knowledge, understanding and experience of high expectations and effective practice in meeting the needs of all learners, whatever their different needs.</a:t>
            </a:r>
            <a:endParaRPr lang="en-GB" dirty="0"/>
          </a:p>
        </p:txBody>
      </p:sp>
    </p:spTree>
    <p:extLst>
      <p:ext uri="{BB962C8B-B14F-4D97-AF65-F5344CB8AC3E}">
        <p14:creationId xmlns:p14="http://schemas.microsoft.com/office/powerpoint/2010/main" val="1696975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6A2A06-9C7B-7945-8454-659F01FA432B}"/>
              </a:ext>
            </a:extLst>
          </p:cNvPr>
          <p:cNvSpPr>
            <a:spLocks noGrp="1"/>
          </p:cNvSpPr>
          <p:nvPr>
            <p:ph idx="1"/>
          </p:nvPr>
        </p:nvSpPr>
        <p:spPr/>
        <p:txBody>
          <a:bodyPr/>
          <a:lstStyle/>
          <a:p>
            <a:pPr marL="0" indent="0">
              <a:buNone/>
            </a:pPr>
            <a:endParaRPr lang="en-GB" dirty="0"/>
          </a:p>
          <a:p>
            <a:pPr marL="0" indent="0">
              <a:buNone/>
            </a:pPr>
            <a:endParaRPr lang="en-US" dirty="0"/>
          </a:p>
        </p:txBody>
      </p:sp>
      <p:pic>
        <p:nvPicPr>
          <p:cNvPr id="4" name="Picture 3"/>
          <p:cNvPicPr>
            <a:picLocks noChangeAspect="1"/>
          </p:cNvPicPr>
          <p:nvPr/>
        </p:nvPicPr>
        <p:blipFill>
          <a:blip r:embed="rId3"/>
          <a:stretch>
            <a:fillRect/>
          </a:stretch>
        </p:blipFill>
        <p:spPr>
          <a:xfrm>
            <a:off x="3944203" y="1825625"/>
            <a:ext cx="4762180" cy="3815615"/>
          </a:xfrm>
          <a:prstGeom prst="rect">
            <a:avLst/>
          </a:prstGeom>
        </p:spPr>
      </p:pic>
      <p:sp>
        <p:nvSpPr>
          <p:cNvPr id="5" name="Title 4"/>
          <p:cNvSpPr>
            <a:spLocks noGrp="1"/>
          </p:cNvSpPr>
          <p:nvPr>
            <p:ph type="title"/>
          </p:nvPr>
        </p:nvSpPr>
        <p:spPr/>
        <p:txBody>
          <a:bodyPr/>
          <a:lstStyle/>
          <a:p>
            <a:r>
              <a:rPr lang="en-GB" b="1" dirty="0" smtClean="0"/>
              <a:t>Enghraifft 2</a:t>
            </a:r>
            <a:br>
              <a:rPr lang="en-GB" b="1" dirty="0" smtClean="0"/>
            </a:br>
            <a:r>
              <a:rPr lang="en-GB" b="1" dirty="0" smtClean="0"/>
              <a:t>Example 2</a:t>
            </a:r>
            <a:endParaRPr lang="en-GB" b="1" dirty="0"/>
          </a:p>
        </p:txBody>
      </p:sp>
      <p:sp>
        <p:nvSpPr>
          <p:cNvPr id="6" name="TextBox 5"/>
          <p:cNvSpPr txBox="1"/>
          <p:nvPr/>
        </p:nvSpPr>
        <p:spPr>
          <a:xfrm>
            <a:off x="1177121" y="2757167"/>
            <a:ext cx="1951630" cy="1477328"/>
          </a:xfrm>
          <a:prstGeom prst="rect">
            <a:avLst/>
          </a:prstGeom>
          <a:noFill/>
          <a:ln>
            <a:solidFill>
              <a:schemeClr val="tx1"/>
            </a:solidFill>
          </a:ln>
        </p:spPr>
        <p:txBody>
          <a:bodyPr wrap="square" rtlCol="0">
            <a:spAutoFit/>
          </a:bodyPr>
          <a:lstStyle/>
          <a:p>
            <a:r>
              <a:rPr lang="en-GB" dirty="0" smtClean="0"/>
              <a:t>Evidence here is provided as a photograph of comments in the Learning Journal</a:t>
            </a:r>
            <a:endParaRPr lang="en-GB" dirty="0"/>
          </a:p>
        </p:txBody>
      </p:sp>
      <p:sp>
        <p:nvSpPr>
          <p:cNvPr id="7" name="TextBox 6"/>
          <p:cNvSpPr txBox="1"/>
          <p:nvPr/>
        </p:nvSpPr>
        <p:spPr>
          <a:xfrm>
            <a:off x="3575713" y="90383"/>
            <a:ext cx="5390866" cy="1754326"/>
          </a:xfrm>
          <a:prstGeom prst="rect">
            <a:avLst/>
          </a:prstGeom>
          <a:noFill/>
        </p:spPr>
        <p:txBody>
          <a:bodyPr wrap="square" rtlCol="0">
            <a:spAutoFit/>
          </a:bodyPr>
          <a:lstStyle/>
          <a:p>
            <a:r>
              <a:rPr lang="en-IE" b="1" dirty="0" smtClean="0">
                <a:solidFill>
                  <a:srgbClr val="000000"/>
                </a:solidFill>
                <a:latin typeface="Arial" panose="020B0604020202020204" pitchFamily="34" charset="0"/>
                <a:ea typeface="Times New Roman" panose="02020603050405020304" pitchFamily="18" charset="0"/>
              </a:rPr>
              <a:t>Pedagogy: Refining</a:t>
            </a:r>
          </a:p>
          <a:p>
            <a:r>
              <a:rPr lang="en-IE" b="1" dirty="0" smtClean="0">
                <a:solidFill>
                  <a:srgbClr val="000000"/>
                </a:solidFill>
                <a:latin typeface="Arial" panose="020B0604020202020204" pitchFamily="34" charset="0"/>
                <a:ea typeface="Times New Roman" panose="02020603050405020304" pitchFamily="18" charset="0"/>
              </a:rPr>
              <a:t>Differentiation: </a:t>
            </a:r>
            <a:r>
              <a:rPr lang="en-IE" i="1" dirty="0" smtClean="0">
                <a:solidFill>
                  <a:srgbClr val="000000"/>
                </a:solidFill>
                <a:latin typeface="Arial" panose="020B0604020202020204" pitchFamily="34" charset="0"/>
                <a:ea typeface="Times New Roman" panose="02020603050405020304" pitchFamily="18" charset="0"/>
              </a:rPr>
              <a:t>The </a:t>
            </a:r>
            <a:r>
              <a:rPr lang="en-IE" i="1" dirty="0">
                <a:solidFill>
                  <a:srgbClr val="000000"/>
                </a:solidFill>
                <a:latin typeface="Arial" panose="020B0604020202020204" pitchFamily="34" charset="0"/>
                <a:ea typeface="Times New Roman" panose="02020603050405020304" pitchFamily="18" charset="0"/>
              </a:rPr>
              <a:t>student-teacher demonstrates knowledge, understanding and experience of high expectations and effective practice in meeting the needs of all learners, whatever their different needs.</a:t>
            </a:r>
            <a:endParaRPr lang="en-GB" dirty="0"/>
          </a:p>
        </p:txBody>
      </p:sp>
      <p:cxnSp>
        <p:nvCxnSpPr>
          <p:cNvPr id="8" name="Straight Arrow Connector 7"/>
          <p:cNvCxnSpPr/>
          <p:nvPr/>
        </p:nvCxnSpPr>
        <p:spPr>
          <a:xfrm flipV="1">
            <a:off x="3128751" y="3425931"/>
            <a:ext cx="1115703" cy="272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95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Enghraifft </a:t>
            </a:r>
            <a:r>
              <a:rPr lang="en-GB" b="1" dirty="0" smtClean="0"/>
              <a:t>3</a:t>
            </a:r>
            <a:r>
              <a:rPr lang="en-GB" b="1" dirty="0"/>
              <a:t/>
            </a:r>
            <a:br>
              <a:rPr lang="en-GB" b="1" dirty="0"/>
            </a:br>
            <a:r>
              <a:rPr lang="en-GB" b="1" dirty="0"/>
              <a:t>Example </a:t>
            </a:r>
            <a:r>
              <a:rPr lang="en-GB" b="1" dirty="0" smtClean="0"/>
              <a:t>3</a:t>
            </a:r>
            <a:endParaRPr lang="en-GB" dirty="0"/>
          </a:p>
        </p:txBody>
      </p:sp>
      <p:pic>
        <p:nvPicPr>
          <p:cNvPr id="7" name="Picture 6"/>
          <p:cNvPicPr>
            <a:picLocks noChangeAspect="1"/>
          </p:cNvPicPr>
          <p:nvPr/>
        </p:nvPicPr>
        <p:blipFill>
          <a:blip r:embed="rId2"/>
          <a:stretch>
            <a:fillRect/>
          </a:stretch>
        </p:blipFill>
        <p:spPr>
          <a:xfrm>
            <a:off x="959190" y="2210937"/>
            <a:ext cx="4691658" cy="3048785"/>
          </a:xfrm>
          <a:prstGeom prst="rect">
            <a:avLst/>
          </a:prstGeom>
        </p:spPr>
      </p:pic>
      <p:sp>
        <p:nvSpPr>
          <p:cNvPr id="8" name="TextBox 7"/>
          <p:cNvSpPr txBox="1"/>
          <p:nvPr/>
        </p:nvSpPr>
        <p:spPr>
          <a:xfrm>
            <a:off x="3575713" y="365126"/>
            <a:ext cx="5390866" cy="1477328"/>
          </a:xfrm>
          <a:prstGeom prst="rect">
            <a:avLst/>
          </a:prstGeom>
          <a:noFill/>
        </p:spPr>
        <p:txBody>
          <a:bodyPr wrap="square" rtlCol="0">
            <a:spAutoFit/>
          </a:bodyPr>
          <a:lstStyle/>
          <a:p>
            <a:r>
              <a:rPr lang="en-IE" b="1" dirty="0" err="1" smtClean="0">
                <a:solidFill>
                  <a:srgbClr val="000000"/>
                </a:solidFill>
                <a:latin typeface="Arial" panose="020B0604020202020204" pitchFamily="34" charset="0"/>
                <a:ea typeface="Times New Roman" panose="02020603050405020304" pitchFamily="18" charset="0"/>
              </a:rPr>
              <a:t>Addysgeg</a:t>
            </a:r>
            <a:r>
              <a:rPr lang="en-IE" b="1" dirty="0" smtClean="0">
                <a:solidFill>
                  <a:srgbClr val="000000"/>
                </a:solidFill>
                <a:latin typeface="Arial" panose="020B0604020202020204" pitchFamily="34" charset="0"/>
                <a:ea typeface="Times New Roman" panose="02020603050405020304" pitchFamily="18" charset="0"/>
              </a:rPr>
              <a:t>: </a:t>
            </a:r>
            <a:r>
              <a:rPr lang="en-IE" b="1" dirty="0" err="1" smtClean="0">
                <a:solidFill>
                  <a:srgbClr val="000000"/>
                </a:solidFill>
                <a:latin typeface="Arial" panose="020B0604020202020204" pitchFamily="34" charset="0"/>
                <a:ea typeface="Times New Roman" panose="02020603050405020304" pitchFamily="18" charset="0"/>
              </a:rPr>
              <a:t>Mireinio</a:t>
            </a:r>
            <a:endParaRPr lang="en-IE" b="1" dirty="0" smtClean="0">
              <a:solidFill>
                <a:srgbClr val="000000"/>
              </a:solidFill>
              <a:latin typeface="Arial" panose="020B0604020202020204" pitchFamily="34" charset="0"/>
              <a:ea typeface="Times New Roman" panose="02020603050405020304" pitchFamily="18" charset="0"/>
            </a:endParaRPr>
          </a:p>
          <a:p>
            <a:r>
              <a:rPr lang="en-IE" b="1" dirty="0" err="1" smtClean="0">
                <a:solidFill>
                  <a:srgbClr val="000000"/>
                </a:solidFill>
                <a:latin typeface="Arial" panose="020B0604020202020204" pitchFamily="34" charset="0"/>
                <a:ea typeface="Times New Roman" panose="02020603050405020304" pitchFamily="18" charset="0"/>
              </a:rPr>
              <a:t>Cynnwys</a:t>
            </a:r>
            <a:r>
              <a:rPr lang="en-IE" b="1" dirty="0" smtClean="0">
                <a:solidFill>
                  <a:srgbClr val="000000"/>
                </a:solidFill>
                <a:latin typeface="Arial" panose="020B0604020202020204" pitchFamily="34" charset="0"/>
                <a:ea typeface="Times New Roman" panose="02020603050405020304" pitchFamily="18" charset="0"/>
              </a:rPr>
              <a:t> </a:t>
            </a:r>
            <a:r>
              <a:rPr lang="en-IE" b="1" dirty="0" err="1" smtClean="0">
                <a:solidFill>
                  <a:srgbClr val="000000"/>
                </a:solidFill>
                <a:latin typeface="Arial" panose="020B0604020202020204" pitchFamily="34" charset="0"/>
                <a:ea typeface="Times New Roman" panose="02020603050405020304" pitchFamily="18" charset="0"/>
              </a:rPr>
              <a:t>partneriaid</a:t>
            </a:r>
            <a:r>
              <a:rPr lang="en-IE" b="1" dirty="0" smtClean="0">
                <a:solidFill>
                  <a:srgbClr val="000000"/>
                </a:solidFill>
                <a:latin typeface="Arial" panose="020B0604020202020204" pitchFamily="34" charset="0"/>
                <a:ea typeface="Times New Roman" panose="02020603050405020304" pitchFamily="18" charset="0"/>
              </a:rPr>
              <a:t> </a:t>
            </a:r>
            <a:r>
              <a:rPr lang="en-IE" b="1" dirty="0" err="1" smtClean="0">
                <a:solidFill>
                  <a:srgbClr val="000000"/>
                </a:solidFill>
                <a:latin typeface="Arial" panose="020B0604020202020204" pitchFamily="34" charset="0"/>
                <a:ea typeface="Times New Roman" panose="02020603050405020304" pitchFamily="18" charset="0"/>
              </a:rPr>
              <a:t>mewn</a:t>
            </a:r>
            <a:r>
              <a:rPr lang="en-IE" b="1" dirty="0" smtClean="0">
                <a:solidFill>
                  <a:srgbClr val="000000"/>
                </a:solidFill>
                <a:latin typeface="Arial" panose="020B0604020202020204" pitchFamily="34" charset="0"/>
                <a:ea typeface="Times New Roman" panose="02020603050405020304" pitchFamily="18" charset="0"/>
              </a:rPr>
              <a:t> </a:t>
            </a:r>
            <a:r>
              <a:rPr lang="en-IE" b="1" dirty="0" err="1" smtClean="0">
                <a:solidFill>
                  <a:srgbClr val="000000"/>
                </a:solidFill>
                <a:latin typeface="Arial" panose="020B0604020202020204" pitchFamily="34" charset="0"/>
                <a:ea typeface="Times New Roman" panose="02020603050405020304" pitchFamily="18" charset="0"/>
              </a:rPr>
              <a:t>dysgu</a:t>
            </a:r>
            <a:r>
              <a:rPr lang="en-IE" b="1" dirty="0" smtClean="0">
                <a:solidFill>
                  <a:srgbClr val="000000"/>
                </a:solidFill>
                <a:latin typeface="Arial" panose="020B0604020202020204" pitchFamily="34" charset="0"/>
                <a:ea typeface="Times New Roman" panose="02020603050405020304" pitchFamily="18" charset="0"/>
              </a:rPr>
              <a:t>: </a:t>
            </a:r>
            <a:r>
              <a:rPr lang="en-GB" i="1" dirty="0" err="1"/>
              <a:t>Deall</a:t>
            </a:r>
            <a:r>
              <a:rPr lang="en-GB" i="1" dirty="0"/>
              <a:t> </a:t>
            </a:r>
            <a:r>
              <a:rPr lang="en-GB" i="1" dirty="0" err="1"/>
              <a:t>pwysigrwydd</a:t>
            </a:r>
            <a:r>
              <a:rPr lang="en-GB" i="1" dirty="0"/>
              <a:t> </a:t>
            </a:r>
            <a:r>
              <a:rPr lang="en-GB" i="1" dirty="0" err="1"/>
              <a:t>cynnwys</a:t>
            </a:r>
            <a:r>
              <a:rPr lang="en-GB" i="1" dirty="0"/>
              <a:t> </a:t>
            </a:r>
            <a:r>
              <a:rPr lang="en-GB" i="1" dirty="0" err="1"/>
              <a:t>rhieni</a:t>
            </a:r>
            <a:r>
              <a:rPr lang="en-GB" i="1" dirty="0"/>
              <a:t>/</a:t>
            </a:r>
            <a:r>
              <a:rPr lang="en-GB" i="1" dirty="0" err="1"/>
              <a:t>gofalwyr</a:t>
            </a:r>
            <a:r>
              <a:rPr lang="en-GB" i="1" dirty="0"/>
              <a:t> a </a:t>
            </a:r>
            <a:r>
              <a:rPr lang="en-GB" i="1" dirty="0" err="1"/>
              <a:t>phartneriaid</a:t>
            </a:r>
            <a:r>
              <a:rPr lang="en-GB" i="1" dirty="0"/>
              <a:t> </a:t>
            </a:r>
            <a:r>
              <a:rPr lang="en-GB" i="1" dirty="0" err="1"/>
              <a:t>eraill</a:t>
            </a:r>
            <a:r>
              <a:rPr lang="en-GB" i="1" dirty="0"/>
              <a:t> </a:t>
            </a:r>
            <a:r>
              <a:rPr lang="en-GB" i="1" dirty="0" err="1"/>
              <a:t>mewn</a:t>
            </a:r>
            <a:r>
              <a:rPr lang="en-GB" i="1" dirty="0"/>
              <a:t> </a:t>
            </a:r>
            <a:r>
              <a:rPr lang="en-GB" i="1" dirty="0" err="1"/>
              <a:t>ffordd</a:t>
            </a:r>
            <a:r>
              <a:rPr lang="en-GB" i="1" dirty="0"/>
              <a:t> </a:t>
            </a:r>
            <a:r>
              <a:rPr lang="en-GB" i="1" dirty="0" err="1"/>
              <a:t>gadarnhaol</a:t>
            </a:r>
            <a:r>
              <a:rPr lang="en-GB" i="1" dirty="0"/>
              <a:t> ac </a:t>
            </a:r>
            <a:r>
              <a:rPr lang="en-GB" i="1" dirty="0" err="1"/>
              <a:t>achub</a:t>
            </a:r>
            <a:r>
              <a:rPr lang="en-GB" i="1" dirty="0"/>
              <a:t> </a:t>
            </a:r>
            <a:r>
              <a:rPr lang="en-GB" i="1" dirty="0" err="1"/>
              <a:t>ar</a:t>
            </a:r>
            <a:r>
              <a:rPr lang="en-GB" i="1" dirty="0"/>
              <a:t> </a:t>
            </a:r>
            <a:r>
              <a:rPr lang="en-GB" i="1" dirty="0" err="1"/>
              <a:t>gyfleoedd</a:t>
            </a:r>
            <a:r>
              <a:rPr lang="en-GB" i="1" dirty="0"/>
              <a:t> </a:t>
            </a:r>
            <a:r>
              <a:rPr lang="en-GB" i="1" dirty="0" err="1"/>
              <a:t>i</a:t>
            </a:r>
            <a:r>
              <a:rPr lang="en-GB" i="1" dirty="0"/>
              <a:t> </a:t>
            </a:r>
            <a:r>
              <a:rPr lang="en-GB" i="1" dirty="0" err="1"/>
              <a:t>arsylwi</a:t>
            </a:r>
            <a:r>
              <a:rPr lang="en-GB" i="1" dirty="0"/>
              <a:t> </a:t>
            </a:r>
            <a:r>
              <a:rPr lang="en-GB" i="1" dirty="0" err="1"/>
              <a:t>ar</a:t>
            </a:r>
            <a:r>
              <a:rPr lang="en-GB" i="1" dirty="0"/>
              <a:t> </a:t>
            </a:r>
            <a:r>
              <a:rPr lang="en-GB" i="1" dirty="0" err="1"/>
              <a:t>brosesau</a:t>
            </a:r>
            <a:r>
              <a:rPr lang="en-GB" i="1" dirty="0"/>
              <a:t>, </a:t>
            </a:r>
            <a:r>
              <a:rPr lang="en-GB" i="1" dirty="0" err="1"/>
              <a:t>a’u</a:t>
            </a:r>
            <a:r>
              <a:rPr lang="en-GB" i="1" dirty="0"/>
              <a:t> </a:t>
            </a:r>
            <a:r>
              <a:rPr lang="en-GB" i="1" dirty="0" err="1"/>
              <a:t>gwerthuso</a:t>
            </a:r>
            <a:r>
              <a:rPr lang="en-GB" i="1" dirty="0"/>
              <a:t>.</a:t>
            </a:r>
            <a:endParaRPr lang="en-GB" dirty="0"/>
          </a:p>
        </p:txBody>
      </p:sp>
      <p:sp>
        <p:nvSpPr>
          <p:cNvPr id="9" name="TextBox 8"/>
          <p:cNvSpPr txBox="1"/>
          <p:nvPr/>
        </p:nvSpPr>
        <p:spPr>
          <a:xfrm>
            <a:off x="5981133" y="2620690"/>
            <a:ext cx="1951630" cy="2585323"/>
          </a:xfrm>
          <a:prstGeom prst="rect">
            <a:avLst/>
          </a:prstGeom>
          <a:noFill/>
          <a:ln>
            <a:solidFill>
              <a:schemeClr val="tx1"/>
            </a:solidFill>
          </a:ln>
        </p:spPr>
        <p:txBody>
          <a:bodyPr wrap="square" rtlCol="0">
            <a:spAutoFit/>
          </a:bodyPr>
          <a:lstStyle/>
          <a:p>
            <a:r>
              <a:rPr lang="en-GB" dirty="0" smtClean="0"/>
              <a:t>Evidence here is provided as a record of contributions to extra-curricular activities, and a list of parents’ evenings that have been attended.</a:t>
            </a:r>
            <a:endParaRPr lang="en-GB" dirty="0"/>
          </a:p>
        </p:txBody>
      </p:sp>
      <p:pic>
        <p:nvPicPr>
          <p:cNvPr id="10" name="Picture 9"/>
          <p:cNvPicPr>
            <a:picLocks noChangeAspect="1"/>
          </p:cNvPicPr>
          <p:nvPr/>
        </p:nvPicPr>
        <p:blipFill>
          <a:blip r:embed="rId3"/>
          <a:stretch>
            <a:fillRect/>
          </a:stretch>
        </p:blipFill>
        <p:spPr>
          <a:xfrm rot="12112592">
            <a:off x="3076468" y="2898163"/>
            <a:ext cx="2943640" cy="359695"/>
          </a:xfrm>
          <a:prstGeom prst="rect">
            <a:avLst/>
          </a:prstGeom>
        </p:spPr>
      </p:pic>
      <p:pic>
        <p:nvPicPr>
          <p:cNvPr id="11" name="Picture 10"/>
          <p:cNvPicPr>
            <a:picLocks noChangeAspect="1"/>
          </p:cNvPicPr>
          <p:nvPr/>
        </p:nvPicPr>
        <p:blipFill>
          <a:blip r:embed="rId4"/>
          <a:stretch>
            <a:fillRect/>
          </a:stretch>
        </p:blipFill>
        <p:spPr>
          <a:xfrm>
            <a:off x="3699273" y="3521122"/>
            <a:ext cx="2281859" cy="1143352"/>
          </a:xfrm>
          <a:prstGeom prst="rect">
            <a:avLst/>
          </a:prstGeom>
        </p:spPr>
      </p:pic>
    </p:spTree>
    <p:extLst>
      <p:ext uri="{BB962C8B-B14F-4D97-AF65-F5344CB8AC3E}">
        <p14:creationId xmlns:p14="http://schemas.microsoft.com/office/powerpoint/2010/main" val="3071728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79779" y="1575478"/>
            <a:ext cx="8584442" cy="3970318"/>
          </a:xfrm>
          <a:prstGeom prst="rect">
            <a:avLst/>
          </a:prstGeom>
        </p:spPr>
        <p:txBody>
          <a:bodyPr wrap="square">
            <a:spAutoFit/>
          </a:bodyPr>
          <a:lstStyle/>
          <a:p>
            <a:pPr lvl="0"/>
            <a:r>
              <a:rPr lang="en-GB" b="1" dirty="0"/>
              <a:t>Can I use the same evidence for several </a:t>
            </a:r>
            <a:r>
              <a:rPr lang="en-GB" b="1" dirty="0" smtClean="0"/>
              <a:t>standards?</a:t>
            </a:r>
            <a:endParaRPr lang="en-GB" dirty="0" smtClean="0"/>
          </a:p>
          <a:p>
            <a:pPr lvl="0"/>
            <a:r>
              <a:rPr lang="en-GB" b="1" dirty="0" err="1" smtClean="0"/>
              <a:t>Ydw</a:t>
            </a:r>
            <a:r>
              <a:rPr lang="en-GB" b="1" dirty="0" smtClean="0"/>
              <a:t> </a:t>
            </a:r>
            <a:r>
              <a:rPr lang="en-GB" b="1" dirty="0" err="1"/>
              <a:t>i’n</a:t>
            </a:r>
            <a:r>
              <a:rPr lang="en-GB" b="1" dirty="0"/>
              <a:t> </a:t>
            </a:r>
            <a:r>
              <a:rPr lang="en-GB" b="1" dirty="0" err="1"/>
              <a:t>gallu</a:t>
            </a:r>
            <a:r>
              <a:rPr lang="en-GB" b="1" dirty="0"/>
              <a:t> </a:t>
            </a:r>
            <a:r>
              <a:rPr lang="en-GB" b="1" dirty="0" err="1"/>
              <a:t>defnyddio’r</a:t>
            </a:r>
            <a:r>
              <a:rPr lang="en-GB" b="1" dirty="0"/>
              <a:t> un </a:t>
            </a:r>
            <a:r>
              <a:rPr lang="en-GB" b="1" dirty="0" err="1"/>
              <a:t>dystiolaeth</a:t>
            </a:r>
            <a:r>
              <a:rPr lang="en-GB" b="1" dirty="0"/>
              <a:t> </a:t>
            </a:r>
            <a:r>
              <a:rPr lang="en-GB" b="1" dirty="0" err="1"/>
              <a:t>ar</a:t>
            </a:r>
            <a:r>
              <a:rPr lang="en-GB" b="1" dirty="0"/>
              <a:t> </a:t>
            </a:r>
            <a:r>
              <a:rPr lang="en-GB" b="1" dirty="0" err="1"/>
              <a:t>gyfer</a:t>
            </a:r>
            <a:r>
              <a:rPr lang="en-GB" b="1" dirty="0"/>
              <a:t> </a:t>
            </a:r>
            <a:r>
              <a:rPr lang="en-GB" b="1" dirty="0" err="1"/>
              <a:t>mwy</a:t>
            </a:r>
            <a:r>
              <a:rPr lang="en-GB" b="1" dirty="0"/>
              <a:t> nag un </a:t>
            </a:r>
            <a:r>
              <a:rPr lang="en-GB" b="1" dirty="0" err="1"/>
              <a:t>safon</a:t>
            </a:r>
            <a:r>
              <a:rPr lang="en-GB" b="1" dirty="0"/>
              <a:t>?</a:t>
            </a:r>
            <a:endParaRPr lang="en-GB" dirty="0"/>
          </a:p>
          <a:p>
            <a:pPr marL="457200"/>
            <a:r>
              <a:rPr lang="en-GB" dirty="0"/>
              <a:t> </a:t>
            </a:r>
          </a:p>
          <a:p>
            <a:pPr marL="285750" lvl="0" indent="-285750">
              <a:buFont typeface="Arial" panose="020B0604020202020204" pitchFamily="34" charset="0"/>
              <a:buChar char="•"/>
            </a:pPr>
            <a:r>
              <a:rPr lang="en-GB" dirty="0" smtClean="0"/>
              <a:t>Using </a:t>
            </a:r>
            <a:r>
              <a:rPr lang="en-GB" dirty="0"/>
              <a:t>the same evidence for several standards is acceptable. However, the impact statement each time should have slight differences in accordance with the standard's requirements. Each standard is different so your explanation of how the evidence applies to each standard and the effect it's had on your practice and pupils' learning/ progress/ development/experience (i.e. the impact statement) should be </a:t>
            </a:r>
            <a:r>
              <a:rPr lang="en-GB" dirty="0" smtClean="0"/>
              <a:t>different.</a:t>
            </a:r>
          </a:p>
          <a:p>
            <a:pPr lvl="0"/>
            <a:endParaRPr lang="en-GB" dirty="0"/>
          </a:p>
          <a:p>
            <a:pPr marL="285750" lvl="0" indent="-285750">
              <a:buFont typeface="Arial" panose="020B0604020202020204" pitchFamily="34" charset="0"/>
              <a:buChar char="•"/>
            </a:pPr>
            <a:r>
              <a:rPr lang="en-GB" dirty="0" smtClean="0"/>
              <a:t>Mae </a:t>
            </a:r>
            <a:r>
              <a:rPr lang="en-GB" dirty="0" err="1"/>
              <a:t>defnyddio’r</a:t>
            </a:r>
            <a:r>
              <a:rPr lang="en-GB" dirty="0"/>
              <a:t> un </a:t>
            </a:r>
            <a:r>
              <a:rPr lang="en-GB" dirty="0" err="1"/>
              <a:t>dystiolaeth</a:t>
            </a:r>
            <a:r>
              <a:rPr lang="en-GB" dirty="0"/>
              <a:t> </a:t>
            </a:r>
            <a:r>
              <a:rPr lang="en-GB" dirty="0" err="1"/>
              <a:t>ar</a:t>
            </a:r>
            <a:r>
              <a:rPr lang="en-GB" dirty="0"/>
              <a:t> </a:t>
            </a:r>
            <a:r>
              <a:rPr lang="en-GB" dirty="0" err="1"/>
              <a:t>gyfer</a:t>
            </a:r>
            <a:r>
              <a:rPr lang="en-GB" dirty="0"/>
              <a:t> </a:t>
            </a:r>
            <a:r>
              <a:rPr lang="en-GB" dirty="0" err="1"/>
              <a:t>sawl</a:t>
            </a:r>
            <a:r>
              <a:rPr lang="en-GB" dirty="0"/>
              <a:t> </a:t>
            </a:r>
            <a:r>
              <a:rPr lang="en-GB" dirty="0" err="1"/>
              <a:t>safon</a:t>
            </a:r>
            <a:r>
              <a:rPr lang="en-GB" dirty="0"/>
              <a:t> </a:t>
            </a:r>
            <a:r>
              <a:rPr lang="en-GB" dirty="0" err="1"/>
              <a:t>yn</a:t>
            </a:r>
            <a:r>
              <a:rPr lang="en-GB" dirty="0"/>
              <a:t> </a:t>
            </a:r>
            <a:r>
              <a:rPr lang="en-GB" dirty="0" err="1"/>
              <a:t>dderbyniol</a:t>
            </a:r>
            <a:r>
              <a:rPr lang="en-GB" dirty="0"/>
              <a:t>. </a:t>
            </a:r>
            <a:r>
              <a:rPr lang="en-GB" dirty="0" err="1"/>
              <a:t>Er</a:t>
            </a:r>
            <a:r>
              <a:rPr lang="en-GB" dirty="0"/>
              <a:t> </a:t>
            </a:r>
            <a:r>
              <a:rPr lang="en-GB" dirty="0" err="1"/>
              <a:t>hyn</a:t>
            </a:r>
            <a:r>
              <a:rPr lang="en-GB" dirty="0"/>
              <a:t>, </a:t>
            </a:r>
            <a:r>
              <a:rPr lang="en-GB" dirty="0" err="1"/>
              <a:t>fe</a:t>
            </a:r>
            <a:r>
              <a:rPr lang="en-GB" dirty="0"/>
              <a:t> </a:t>
            </a:r>
            <a:r>
              <a:rPr lang="en-GB" dirty="0" err="1"/>
              <a:t>ddylai’r</a:t>
            </a:r>
            <a:r>
              <a:rPr lang="en-GB" dirty="0"/>
              <a:t> </a:t>
            </a:r>
            <a:r>
              <a:rPr lang="en-GB" dirty="0" err="1"/>
              <a:t>datganiad</a:t>
            </a:r>
            <a:r>
              <a:rPr lang="en-GB" dirty="0"/>
              <a:t> </a:t>
            </a:r>
            <a:r>
              <a:rPr lang="en-GB" dirty="0" err="1"/>
              <a:t>effaith</a:t>
            </a:r>
            <a:r>
              <a:rPr lang="en-GB" dirty="0"/>
              <a:t> bob </a:t>
            </a:r>
            <a:r>
              <a:rPr lang="en-GB" dirty="0" err="1"/>
              <a:t>tro</a:t>
            </a:r>
            <a:r>
              <a:rPr lang="en-GB" dirty="0"/>
              <a:t> </a:t>
            </a:r>
            <a:r>
              <a:rPr lang="en-GB" dirty="0" err="1"/>
              <a:t>fod</a:t>
            </a:r>
            <a:r>
              <a:rPr lang="en-GB" dirty="0"/>
              <a:t> </a:t>
            </a:r>
            <a:r>
              <a:rPr lang="en-GB" dirty="0" err="1"/>
              <a:t>bach</a:t>
            </a:r>
            <a:r>
              <a:rPr lang="en-GB" dirty="0"/>
              <a:t> </a:t>
            </a:r>
            <a:r>
              <a:rPr lang="en-GB" dirty="0" err="1"/>
              <a:t>yn</a:t>
            </a:r>
            <a:r>
              <a:rPr lang="en-GB" dirty="0"/>
              <a:t> </a:t>
            </a:r>
            <a:r>
              <a:rPr lang="en-GB" dirty="0" err="1"/>
              <a:t>wahanol</a:t>
            </a:r>
            <a:r>
              <a:rPr lang="en-GB" dirty="0"/>
              <a:t> </a:t>
            </a:r>
            <a:r>
              <a:rPr lang="en-GB" dirty="0" err="1"/>
              <a:t>fel</a:t>
            </a:r>
            <a:r>
              <a:rPr lang="en-GB" dirty="0"/>
              <a:t> </a:t>
            </a:r>
            <a:r>
              <a:rPr lang="en-GB" dirty="0" err="1"/>
              <a:t>ymateb</a:t>
            </a:r>
            <a:r>
              <a:rPr lang="en-GB" dirty="0"/>
              <a:t> </a:t>
            </a:r>
            <a:r>
              <a:rPr lang="en-GB" dirty="0" err="1"/>
              <a:t>i</a:t>
            </a:r>
            <a:r>
              <a:rPr lang="en-GB" dirty="0"/>
              <a:t> </a:t>
            </a:r>
            <a:r>
              <a:rPr lang="en-GB" dirty="0" err="1"/>
              <a:t>ofynion</a:t>
            </a:r>
            <a:r>
              <a:rPr lang="en-GB" dirty="0"/>
              <a:t> </a:t>
            </a:r>
            <a:r>
              <a:rPr lang="en-GB" dirty="0" err="1"/>
              <a:t>penodol</a:t>
            </a:r>
            <a:r>
              <a:rPr lang="en-GB" dirty="0"/>
              <a:t> </a:t>
            </a:r>
            <a:r>
              <a:rPr lang="en-GB" dirty="0" err="1"/>
              <a:t>pob</a:t>
            </a:r>
            <a:r>
              <a:rPr lang="en-GB" dirty="0"/>
              <a:t> </a:t>
            </a:r>
            <a:r>
              <a:rPr lang="en-GB" dirty="0" err="1"/>
              <a:t>safon</a:t>
            </a:r>
            <a:r>
              <a:rPr lang="en-GB" dirty="0"/>
              <a:t>. Mae </a:t>
            </a:r>
            <a:r>
              <a:rPr lang="en-GB" dirty="0" err="1"/>
              <a:t>pob</a:t>
            </a:r>
            <a:r>
              <a:rPr lang="en-GB" dirty="0"/>
              <a:t> </a:t>
            </a:r>
            <a:r>
              <a:rPr lang="en-GB" dirty="0" err="1"/>
              <a:t>safon</a:t>
            </a:r>
            <a:r>
              <a:rPr lang="en-GB" dirty="0"/>
              <a:t> </a:t>
            </a:r>
            <a:r>
              <a:rPr lang="en-GB" dirty="0" err="1"/>
              <a:t>yn</a:t>
            </a:r>
            <a:r>
              <a:rPr lang="en-GB" dirty="0"/>
              <a:t> </a:t>
            </a:r>
            <a:r>
              <a:rPr lang="en-GB" dirty="0" err="1"/>
              <a:t>wahanol</a:t>
            </a:r>
            <a:r>
              <a:rPr lang="en-GB" dirty="0"/>
              <a:t> felly </a:t>
            </a:r>
            <a:r>
              <a:rPr lang="en-GB" dirty="0" err="1"/>
              <a:t>dylai’ch</a:t>
            </a:r>
            <a:r>
              <a:rPr lang="en-GB" dirty="0"/>
              <a:t> </a:t>
            </a:r>
            <a:r>
              <a:rPr lang="en-GB" dirty="0" err="1"/>
              <a:t>esboniad</a:t>
            </a:r>
            <a:r>
              <a:rPr lang="en-GB" dirty="0"/>
              <a:t> o </a:t>
            </a:r>
            <a:r>
              <a:rPr lang="en-GB" dirty="0" err="1"/>
              <a:t>sut</a:t>
            </a:r>
            <a:r>
              <a:rPr lang="en-GB" dirty="0"/>
              <a:t> </a:t>
            </a:r>
            <a:r>
              <a:rPr lang="en-GB" dirty="0" err="1"/>
              <a:t>mae’r</a:t>
            </a:r>
            <a:r>
              <a:rPr lang="en-GB" dirty="0"/>
              <a:t> </a:t>
            </a:r>
            <a:r>
              <a:rPr lang="en-GB" dirty="0" err="1"/>
              <a:t>dystiolaeth</a:t>
            </a:r>
            <a:r>
              <a:rPr lang="en-GB" dirty="0"/>
              <a:t> </a:t>
            </a:r>
            <a:r>
              <a:rPr lang="en-GB" dirty="0" err="1"/>
              <a:t>yn</a:t>
            </a:r>
            <a:r>
              <a:rPr lang="en-GB" dirty="0"/>
              <a:t> </a:t>
            </a:r>
            <a:r>
              <a:rPr lang="en-GB" dirty="0" err="1"/>
              <a:t>cyfateb</a:t>
            </a:r>
            <a:r>
              <a:rPr lang="en-GB" dirty="0"/>
              <a:t> </a:t>
            </a:r>
            <a:r>
              <a:rPr lang="en-GB" dirty="0" err="1"/>
              <a:t>i</a:t>
            </a:r>
            <a:r>
              <a:rPr lang="en-GB" dirty="0"/>
              <a:t> bob </a:t>
            </a:r>
            <a:r>
              <a:rPr lang="en-GB" dirty="0" err="1"/>
              <a:t>safon</a:t>
            </a:r>
            <a:r>
              <a:rPr lang="en-GB" dirty="0"/>
              <a:t> </a:t>
            </a:r>
            <a:r>
              <a:rPr lang="en-GB" dirty="0" err="1"/>
              <a:t>a’r</a:t>
            </a:r>
            <a:r>
              <a:rPr lang="en-GB" dirty="0"/>
              <a:t> </a:t>
            </a:r>
            <a:r>
              <a:rPr lang="en-GB" dirty="0" err="1"/>
              <a:t>effaith</a:t>
            </a:r>
            <a:r>
              <a:rPr lang="en-GB" dirty="0"/>
              <a:t> </a:t>
            </a:r>
            <a:r>
              <a:rPr lang="en-GB" dirty="0" err="1"/>
              <a:t>mae</a:t>
            </a:r>
            <a:r>
              <a:rPr lang="en-GB" dirty="0"/>
              <a:t> </a:t>
            </a:r>
            <a:r>
              <a:rPr lang="en-GB" dirty="0" err="1"/>
              <a:t>wedi’i</a:t>
            </a:r>
            <a:r>
              <a:rPr lang="en-GB" dirty="0"/>
              <a:t> </a:t>
            </a:r>
            <a:r>
              <a:rPr lang="en-GB" dirty="0" err="1"/>
              <a:t>chael</a:t>
            </a:r>
            <a:r>
              <a:rPr lang="en-GB" dirty="0"/>
              <a:t> </a:t>
            </a:r>
            <a:r>
              <a:rPr lang="en-GB" dirty="0" err="1"/>
              <a:t>ar</a:t>
            </a:r>
            <a:r>
              <a:rPr lang="en-GB" dirty="0"/>
              <a:t> </a:t>
            </a:r>
            <a:r>
              <a:rPr lang="en-GB" dirty="0" err="1"/>
              <a:t>eich</a:t>
            </a:r>
            <a:r>
              <a:rPr lang="en-GB" dirty="0"/>
              <a:t> </a:t>
            </a:r>
            <a:r>
              <a:rPr lang="en-GB" dirty="0" err="1"/>
              <a:t>arferion</a:t>
            </a:r>
            <a:r>
              <a:rPr lang="en-GB" dirty="0"/>
              <a:t> chi a </a:t>
            </a:r>
            <a:r>
              <a:rPr lang="en-GB" dirty="0" err="1"/>
              <a:t>dysgu</a:t>
            </a:r>
            <a:r>
              <a:rPr lang="en-GB" dirty="0"/>
              <a:t>/</a:t>
            </a:r>
            <a:r>
              <a:rPr lang="en-GB" dirty="0" err="1"/>
              <a:t>cynnydd</a:t>
            </a:r>
            <a:r>
              <a:rPr lang="en-GB" dirty="0"/>
              <a:t>/</a:t>
            </a:r>
            <a:r>
              <a:rPr lang="en-GB" dirty="0" err="1"/>
              <a:t>datblygiad</a:t>
            </a:r>
            <a:r>
              <a:rPr lang="en-GB" dirty="0"/>
              <a:t>/</a:t>
            </a:r>
            <a:r>
              <a:rPr lang="en-GB" dirty="0" err="1"/>
              <a:t>profiad</a:t>
            </a:r>
            <a:r>
              <a:rPr lang="en-GB" dirty="0"/>
              <a:t> y </a:t>
            </a:r>
            <a:r>
              <a:rPr lang="en-GB" dirty="0" err="1"/>
              <a:t>dysgwyr</a:t>
            </a:r>
            <a:r>
              <a:rPr lang="en-GB" dirty="0"/>
              <a:t> (</a:t>
            </a:r>
            <a:r>
              <a:rPr lang="en-GB" dirty="0" err="1"/>
              <a:t>h.y</a:t>
            </a:r>
            <a:r>
              <a:rPr lang="en-GB" dirty="0"/>
              <a:t>. y </a:t>
            </a:r>
            <a:r>
              <a:rPr lang="en-GB" dirty="0" err="1"/>
              <a:t>datganiad</a:t>
            </a:r>
            <a:r>
              <a:rPr lang="en-GB" dirty="0"/>
              <a:t> </a:t>
            </a:r>
            <a:r>
              <a:rPr lang="en-GB" dirty="0" err="1"/>
              <a:t>effaith</a:t>
            </a:r>
            <a:r>
              <a:rPr lang="en-GB" dirty="0"/>
              <a:t>) </a:t>
            </a:r>
            <a:r>
              <a:rPr lang="en-GB" dirty="0" err="1"/>
              <a:t>fod</a:t>
            </a:r>
            <a:r>
              <a:rPr lang="en-GB" dirty="0"/>
              <a:t> </a:t>
            </a:r>
            <a:r>
              <a:rPr lang="en-GB" dirty="0" err="1"/>
              <a:t>yn</a:t>
            </a:r>
            <a:r>
              <a:rPr lang="en-GB" dirty="0"/>
              <a:t> </a:t>
            </a:r>
            <a:r>
              <a:rPr lang="en-GB" dirty="0" err="1"/>
              <a:t>wahanol</a:t>
            </a:r>
            <a:r>
              <a:rPr lang="en-GB" dirty="0"/>
              <a:t>.</a:t>
            </a:r>
            <a:endParaRPr lang="en-GB" dirty="0">
              <a:effectLst/>
            </a:endParaRPr>
          </a:p>
        </p:txBody>
      </p:sp>
      <p:sp>
        <p:nvSpPr>
          <p:cNvPr id="6" name="Title 3"/>
          <p:cNvSpPr txBox="1">
            <a:spLocks/>
          </p:cNvSpPr>
          <p:nvPr/>
        </p:nvSpPr>
        <p:spPr>
          <a:xfrm>
            <a:off x="628650" y="11037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smtClean="0"/>
              <a:t>Un </a:t>
            </a:r>
            <a:r>
              <a:rPr lang="en-GB" b="1" dirty="0" err="1" smtClean="0"/>
              <a:t>cwestiwn</a:t>
            </a:r>
            <a:r>
              <a:rPr lang="en-GB" b="1" dirty="0" smtClean="0"/>
              <a:t> </a:t>
            </a:r>
            <a:r>
              <a:rPr lang="en-GB" b="1" dirty="0" err="1" smtClean="0"/>
              <a:t>cyffredin</a:t>
            </a:r>
            <a:r>
              <a:rPr lang="en-GB" b="1" dirty="0" smtClean="0"/>
              <a:t>…</a:t>
            </a:r>
          </a:p>
          <a:p>
            <a:r>
              <a:rPr lang="en-GB" b="1" dirty="0" smtClean="0"/>
              <a:t>One FAQ…</a:t>
            </a:r>
            <a:endParaRPr lang="en-GB" b="1" dirty="0"/>
          </a:p>
        </p:txBody>
      </p:sp>
    </p:spTree>
    <p:extLst>
      <p:ext uri="{BB962C8B-B14F-4D97-AF65-F5344CB8AC3E}">
        <p14:creationId xmlns:p14="http://schemas.microsoft.com/office/powerpoint/2010/main" val="108526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5946" y="1115941"/>
            <a:ext cx="7886700" cy="4351338"/>
          </a:xfrm>
        </p:spPr>
        <p:txBody>
          <a:bodyPr/>
          <a:lstStyle/>
          <a:p>
            <a:pPr marL="0" indent="0" algn="ctr">
              <a:buNone/>
            </a:pPr>
            <a:endParaRPr lang="en-GB" sz="4400" b="1" dirty="0" smtClean="0">
              <a:hlinkClick r:id="rId2"/>
            </a:endParaRPr>
          </a:p>
          <a:p>
            <a:pPr marL="0" indent="0" algn="ctr">
              <a:buNone/>
            </a:pPr>
            <a:r>
              <a:rPr lang="en-GB" sz="4400" b="1" dirty="0" smtClean="0">
                <a:hlinkClick r:id="rId2"/>
              </a:rPr>
              <a:t>rachel.bendall@uwtsd.ac.uk</a:t>
            </a:r>
            <a:endParaRPr lang="en-GB" sz="4400" b="1" dirty="0" smtClean="0"/>
          </a:p>
          <a:p>
            <a:pPr marL="0" indent="0" algn="ctr">
              <a:buNone/>
            </a:pPr>
            <a:r>
              <a:rPr lang="en-GB" sz="4400" b="1" dirty="0" smtClean="0">
                <a:hlinkClick r:id="rId3"/>
              </a:rPr>
              <a:t>c.bleasdale@uwtsd.ac.uk</a:t>
            </a:r>
            <a:endParaRPr lang="en-GB" sz="4400" b="1" dirty="0" smtClean="0"/>
          </a:p>
          <a:p>
            <a:pPr marL="0" indent="0">
              <a:buNone/>
            </a:pPr>
            <a:endParaRPr lang="en-GB" dirty="0"/>
          </a:p>
        </p:txBody>
      </p:sp>
    </p:spTree>
    <p:extLst>
      <p:ext uri="{BB962C8B-B14F-4D97-AF65-F5344CB8AC3E}">
        <p14:creationId xmlns:p14="http://schemas.microsoft.com/office/powerpoint/2010/main" val="25044856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844</TotalTime>
  <Words>579</Words>
  <Application>Microsoft Office PowerPoint</Application>
  <PresentationFormat>On-screen Show (4:3)</PresentationFormat>
  <Paragraphs>84</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PowerPoint Presentation</vt:lpstr>
      <vt:lpstr>Beth yw’r Safonau SAC? What are the QTS Standards?</vt:lpstr>
      <vt:lpstr>Ble medraf ddod o hyd i’r Safonau SAC? Where can I find the QTS Standards?</vt:lpstr>
      <vt:lpstr>Sut fydda i’n cael fy asesu yn erbyn SAC? How will I be assessed against QTS?</vt:lpstr>
      <vt:lpstr>    </vt:lpstr>
      <vt:lpstr>Beth os nad ydw i’n cyflawni SAC? What if I’m not achieving QTS?</vt:lpstr>
      <vt:lpstr>Sut ydw i’n dangos fy mod yn cyflawni SAC? How do I demonstrate that I’m achieving QTS?</vt:lpstr>
      <vt:lpstr>Sut ydw i’n dangos fy mod yn cyflawni SAC? How do I demonstrate that I’m achieving QTS?</vt:lpstr>
      <vt:lpstr>Ffynonellau tystiolaeth Sources of evidence</vt:lpstr>
      <vt:lpstr>Datganiad effaith Impact statement</vt:lpstr>
      <vt:lpstr>Enghraifft 1 Example 1</vt:lpstr>
      <vt:lpstr>Enghraifft 2 Example 2</vt:lpstr>
      <vt:lpstr>Enghraifft 3 Example 3</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Windows User</cp:lastModifiedBy>
  <cp:revision>101</cp:revision>
  <dcterms:created xsi:type="dcterms:W3CDTF">2017-02-08T11:33:06Z</dcterms:created>
  <dcterms:modified xsi:type="dcterms:W3CDTF">2019-10-30T13:04:39Z</dcterms:modified>
</cp:coreProperties>
</file>