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sldIdLst>
    <p:sldId id="256" r:id="rId2"/>
    <p:sldId id="262" r:id="rId3"/>
    <p:sldId id="257" r:id="rId4"/>
    <p:sldId id="259" r:id="rId5"/>
    <p:sldId id="258"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0CD58-A49A-6B3E-5435-C379A0A9E0EF}" v="409" dt="2022-04-13T22:46:34.824"/>
    <p1510:client id="{3B3FC05B-DD45-E0ED-D005-1A2D1FD88A2B}" v="1358" dt="2022-04-13T22:22:02.972"/>
    <p1510:client id="{A2B76C25-06A4-4E61-863C-B662F8782DFB}" v="1840" dt="2022-04-07T13:53:52.735"/>
    <p1510:client id="{D760E0C2-DF73-0097-9867-F19CDD11A952}" v="210" dt="2022-04-14T14:17:34.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4/19/2022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xmlns=""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22687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4/19/2022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xmlns=""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98111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4/19/2022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xmlns=""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21859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4/19/2022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xmlns=""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7609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4/19/2022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72907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4/19/2022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xmlns=""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4266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4/19/2022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7379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4/19/2022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xmlns=""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14681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4/19/2022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xmlns=""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0259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4/19/2022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xmlns=""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7853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4/19/2022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xmlns=""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4841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4/19/2022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092592858"/>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19" r:id="rId6"/>
    <p:sldLayoutId id="2147483815" r:id="rId7"/>
    <p:sldLayoutId id="2147483816" r:id="rId8"/>
    <p:sldLayoutId id="2147483817" r:id="rId9"/>
    <p:sldLayoutId id="2147483818" r:id="rId10"/>
    <p:sldLayoutId id="2147483820"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ctuaries.digital/2019/08/12/improving-mental-wellbeing-through-social-prescribing/"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ocialwork.buffalo.edu/admissions/is-social-work-right-career-for-me/list-of-essential-skills-in-social-work.html" TargetMode="External"/><Relationship Id="rId2" Type="http://schemas.openxmlformats.org/officeDocument/2006/relationships/hyperlink" Target="https://socialworkinterviewquestions.com/what-do-you-consider-to-be-your-strengths-and-weaknesses-as-a-social-worker/" TargetMode="External"/><Relationship Id="rId1" Type="http://schemas.openxmlformats.org/officeDocument/2006/relationships/slideLayout" Target="../slideLayouts/slideLayout2.xml"/><Relationship Id="rId4" Type="http://schemas.openxmlformats.org/officeDocument/2006/relationships/hyperlink" Target="https://cpdonline.co.uk/knowledge-base/business/what-are-personal-development-pla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0" name="Rectangle 66">
            <a:extLst>
              <a:ext uri="{FF2B5EF4-FFF2-40B4-BE49-F238E27FC236}">
                <a16:creationId xmlns:a16="http://schemas.microsoft.com/office/drawing/2014/main" id="{A5D0B0D3-D735-4619-AA45-B57B791E17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15" name="Picture 3" descr="A stack of abstract metal boxes">
            <a:extLst>
              <a:ext uri="{FF2B5EF4-FFF2-40B4-BE49-F238E27FC236}">
                <a16:creationId xmlns:a16="http://schemas.microsoft.com/office/drawing/2014/main" id="{9DD7530A-DF19-21E6-9594-A1E11680F9E6}"/>
              </a:ext>
            </a:extLst>
          </p:cNvPr>
          <p:cNvPicPr>
            <a:picLocks noChangeAspect="1"/>
          </p:cNvPicPr>
          <p:nvPr/>
        </p:nvPicPr>
        <p:blipFill rotWithShape="1">
          <a:blip r:embed="rId2"/>
          <a:srcRect l="56"/>
          <a:stretch/>
        </p:blipFill>
        <p:spPr>
          <a:xfrm>
            <a:off x="20" y="10"/>
            <a:ext cx="12185156" cy="6857990"/>
          </a:xfrm>
          <a:prstGeom prst="rect">
            <a:avLst/>
          </a:prstGeom>
        </p:spPr>
      </p:pic>
      <p:sp>
        <p:nvSpPr>
          <p:cNvPr id="91" name="Rectangle 68">
            <a:extLst>
              <a:ext uri="{FF2B5EF4-FFF2-40B4-BE49-F238E27FC236}">
                <a16:creationId xmlns:a16="http://schemas.microsoft.com/office/drawing/2014/main" id="{948AEA76-67F2-4344-A189-9BFFE00763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0352" y="799521"/>
            <a:ext cx="5565648" cy="2179601"/>
          </a:xfrm>
        </p:spPr>
        <p:txBody>
          <a:bodyPr vert="horz" lIns="91440" tIns="45720" rIns="91440" bIns="45720" rtlCol="0" anchor="b">
            <a:normAutofit/>
          </a:bodyPr>
          <a:lstStyle/>
          <a:p>
            <a:pPr>
              <a:lnSpc>
                <a:spcPct val="90000"/>
              </a:lnSpc>
            </a:pPr>
            <a:r>
              <a:rPr lang="en-US" sz="3100" cap="all" dirty="0">
                <a:solidFill>
                  <a:srgbClr val="FFFFFF"/>
                </a:solidFill>
              </a:rPr>
              <a:t>ACADEMIC &amp; EMPLOYABILITY SKILLS</a:t>
            </a:r>
            <a:r>
              <a:rPr lang="en-US" sz="3100" cap="all">
                <a:solidFill>
                  <a:srgbClr val="FFFFFF"/>
                </a:solidFill>
              </a:rPr>
              <a:t/>
            </a:r>
            <a:br>
              <a:rPr lang="en-US" sz="3100" cap="all">
                <a:solidFill>
                  <a:srgbClr val="FFFFFF"/>
                </a:solidFill>
              </a:rPr>
            </a:br>
            <a:r>
              <a:rPr lang="en-US" sz="3100" cap="all" dirty="0">
                <a:solidFill>
                  <a:srgbClr val="FFFFFF"/>
                </a:solidFill>
              </a:rPr>
              <a:t>SOCIAL WORKER</a:t>
            </a:r>
            <a:endParaRPr lang="en-US" sz="3100" dirty="0">
              <a:solidFill>
                <a:srgbClr val="FFFFFF"/>
              </a:solidFill>
            </a:endParaRPr>
          </a:p>
          <a:p>
            <a:pPr>
              <a:lnSpc>
                <a:spcPct val="90000"/>
              </a:lnSpc>
            </a:pPr>
            <a:endParaRPr lang="en-US" sz="3100">
              <a:solidFill>
                <a:srgbClr val="FFFFFF"/>
              </a:solidFill>
            </a:endParaRPr>
          </a:p>
        </p:txBody>
      </p:sp>
      <p:sp>
        <p:nvSpPr>
          <p:cNvPr id="3" name="Subtitle 2"/>
          <p:cNvSpPr>
            <a:spLocks noGrp="1"/>
          </p:cNvSpPr>
          <p:nvPr>
            <p:ph type="subTitle" idx="1"/>
          </p:nvPr>
        </p:nvSpPr>
        <p:spPr>
          <a:xfrm>
            <a:off x="530352" y="3624760"/>
            <a:ext cx="5565648" cy="1633040"/>
          </a:xfrm>
        </p:spPr>
        <p:txBody>
          <a:bodyPr vert="horz" lIns="91440" tIns="45720" rIns="91440" bIns="45720" rtlCol="0" anchor="t">
            <a:normAutofit fontScale="85000" lnSpcReduction="20000"/>
          </a:bodyPr>
          <a:lstStyle/>
          <a:p>
            <a:pPr>
              <a:lnSpc>
                <a:spcPct val="100000"/>
              </a:lnSpc>
            </a:pPr>
            <a:r>
              <a:rPr lang="en-US" sz="1900" dirty="0">
                <a:solidFill>
                  <a:srgbClr val="FFFFFF"/>
                </a:solidFill>
              </a:rPr>
              <a:t>Name: Kehinde Pius Kolawole</a:t>
            </a:r>
          </a:p>
          <a:p>
            <a:pPr>
              <a:lnSpc>
                <a:spcPct val="100000"/>
              </a:lnSpc>
            </a:pPr>
            <a:r>
              <a:rPr lang="en-US" sz="1900" dirty="0">
                <a:solidFill>
                  <a:srgbClr val="FFFFFF"/>
                </a:solidFill>
              </a:rPr>
              <a:t>ID: 2017909</a:t>
            </a:r>
          </a:p>
          <a:p>
            <a:pPr>
              <a:lnSpc>
                <a:spcPct val="100000"/>
              </a:lnSpc>
            </a:pPr>
            <a:r>
              <a:rPr lang="en-US" sz="1900" dirty="0">
                <a:solidFill>
                  <a:srgbClr val="FFFFFF"/>
                </a:solidFill>
              </a:rPr>
              <a:t>Moodle Number: BMS4001 </a:t>
            </a:r>
          </a:p>
          <a:p>
            <a:pPr>
              <a:lnSpc>
                <a:spcPct val="100000"/>
              </a:lnSpc>
            </a:pPr>
            <a:r>
              <a:rPr lang="en-US" sz="1900" dirty="0">
                <a:solidFill>
                  <a:srgbClr val="FFFFFF"/>
                </a:solidFill>
              </a:rPr>
              <a:t>Academic and employability skills</a:t>
            </a:r>
          </a:p>
          <a:p>
            <a:pPr>
              <a:lnSpc>
                <a:spcPct val="100000"/>
              </a:lnSpc>
            </a:pPr>
            <a:r>
              <a:rPr lang="en-US" sz="1900" dirty="0">
                <a:solidFill>
                  <a:srgbClr val="FFFFFF"/>
                </a:solidFill>
              </a:rPr>
              <a:t>Lecturer : Anita Nan</a:t>
            </a:r>
          </a:p>
          <a:p>
            <a:pPr>
              <a:lnSpc>
                <a:spcPct val="100000"/>
              </a:lnSpc>
            </a:pPr>
            <a:endParaRPr lang="en-US" sz="1900">
              <a:solidFill>
                <a:srgbClr val="FFFFFF"/>
              </a:solidFill>
            </a:endParaRPr>
          </a:p>
        </p:txBody>
      </p:sp>
      <p:grpSp>
        <p:nvGrpSpPr>
          <p:cNvPr id="9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7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5" name="TextBox 4">
            <a:extLst>
              <a:ext uri="{FF2B5EF4-FFF2-40B4-BE49-F238E27FC236}">
                <a16:creationId xmlns:a16="http://schemas.microsoft.com/office/drawing/2014/main" id="{9D457406-21B2-33D5-FAC7-2BCE123CBCD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dirty="0"/>
              <a:t>Click to add text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47B59-5BE9-6474-8D9C-64DCA3D5606D}"/>
              </a:ext>
            </a:extLst>
          </p:cNvPr>
          <p:cNvSpPr>
            <a:spLocks noGrp="1"/>
          </p:cNvSpPr>
          <p:nvPr>
            <p:ph type="title"/>
          </p:nvPr>
        </p:nvSpPr>
        <p:spPr>
          <a:xfrm>
            <a:off x="525717" y="-89950"/>
            <a:ext cx="10077557" cy="908619"/>
          </a:xfrm>
        </p:spPr>
        <p:txBody>
          <a:bodyPr/>
          <a:lstStyle/>
          <a:p>
            <a:r>
              <a:rPr lang="en-US" dirty="0"/>
              <a:t>overview</a:t>
            </a:r>
          </a:p>
        </p:txBody>
      </p:sp>
      <p:sp>
        <p:nvSpPr>
          <p:cNvPr id="3" name="Content Placeholder 2">
            <a:extLst>
              <a:ext uri="{FF2B5EF4-FFF2-40B4-BE49-F238E27FC236}">
                <a16:creationId xmlns:a16="http://schemas.microsoft.com/office/drawing/2014/main" id="{E7B40327-D837-CEA8-8E8C-93C15E72E721}"/>
              </a:ext>
            </a:extLst>
          </p:cNvPr>
          <p:cNvSpPr>
            <a:spLocks noGrp="1"/>
          </p:cNvSpPr>
          <p:nvPr>
            <p:ph idx="1"/>
          </p:nvPr>
        </p:nvSpPr>
        <p:spPr>
          <a:xfrm>
            <a:off x="525717" y="983508"/>
            <a:ext cx="10077557" cy="5087422"/>
          </a:xfrm>
        </p:spPr>
        <p:txBody>
          <a:bodyPr vert="horz" lIns="91440" tIns="45720" rIns="91440" bIns="45720" rtlCol="0" anchor="t">
            <a:normAutofit/>
          </a:bodyPr>
          <a:lstStyle/>
          <a:p>
            <a:pPr marL="342900" indent="-342900">
              <a:buChar char="•"/>
            </a:pPr>
            <a:r>
              <a:rPr lang="en-US" dirty="0"/>
              <a:t>This presentation will be based on Academic and Employability skills based on my career as a Social worker.</a:t>
            </a:r>
          </a:p>
          <a:p>
            <a:pPr marL="342900" indent="-342900">
              <a:buChar char="•"/>
            </a:pPr>
            <a:r>
              <a:rPr lang="en-US" dirty="0"/>
              <a:t>Using the SWOT analysis this presentation help me know how to improve my strengths and weaknesses.</a:t>
            </a:r>
          </a:p>
          <a:p>
            <a:pPr marL="342900" indent="-342900">
              <a:buChar char="•"/>
            </a:pPr>
            <a:r>
              <a:rPr lang="en-US"/>
              <a:t>Summary</a:t>
            </a:r>
          </a:p>
          <a:p>
            <a:pPr marL="342900" indent="-342900">
              <a:buChar char="•"/>
            </a:pPr>
            <a:r>
              <a:rPr lang="en-US" dirty="0"/>
              <a:t>My intended career as a social worker</a:t>
            </a:r>
          </a:p>
          <a:p>
            <a:pPr marL="342900" indent="-342900">
              <a:buChar char="•"/>
            </a:pPr>
            <a:r>
              <a:rPr lang="en-US" dirty="0"/>
              <a:t>SWOT analysis</a:t>
            </a:r>
          </a:p>
          <a:p>
            <a:pPr marL="342900" indent="-342900">
              <a:buChar char="•"/>
            </a:pPr>
            <a:r>
              <a:rPr lang="en-US" dirty="0"/>
              <a:t>Analysis of skills</a:t>
            </a:r>
          </a:p>
          <a:p>
            <a:pPr marL="342900" indent="-342900">
              <a:buChar char="•"/>
            </a:pPr>
            <a:r>
              <a:rPr lang="en-US" dirty="0"/>
              <a:t>Personal development plan</a:t>
            </a:r>
          </a:p>
          <a:p>
            <a:pPr marL="342900" indent="-342900">
              <a:buChar char="•"/>
            </a:pPr>
            <a:r>
              <a:rPr lang="en-US" dirty="0"/>
              <a:t>Conclusion and references.</a:t>
            </a:r>
          </a:p>
        </p:txBody>
      </p:sp>
    </p:spTree>
    <p:extLst>
      <p:ext uri="{BB962C8B-B14F-4D97-AF65-F5344CB8AC3E}">
        <p14:creationId xmlns:p14="http://schemas.microsoft.com/office/powerpoint/2010/main" val="423118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F9C493A-9F03-49B4-B3FB-19CE5AC115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23494DF-6A01-E3B5-7530-381EE9E8ED5E}"/>
              </a:ext>
            </a:extLst>
          </p:cNvPr>
          <p:cNvSpPr>
            <a:spLocks noGrp="1"/>
          </p:cNvSpPr>
          <p:nvPr>
            <p:ph type="title"/>
          </p:nvPr>
        </p:nvSpPr>
        <p:spPr>
          <a:xfrm>
            <a:off x="525717" y="96955"/>
            <a:ext cx="5566263" cy="1253808"/>
          </a:xfrm>
        </p:spPr>
        <p:txBody>
          <a:bodyPr>
            <a:normAutofit/>
          </a:bodyPr>
          <a:lstStyle/>
          <a:p>
            <a:r>
              <a:rPr lang="en-US" dirty="0"/>
              <a:t>My intended career as a social worker</a:t>
            </a:r>
          </a:p>
        </p:txBody>
      </p:sp>
      <p:sp>
        <p:nvSpPr>
          <p:cNvPr id="68" name="Freeform: Shape 67">
            <a:extLst>
              <a:ext uri="{FF2B5EF4-FFF2-40B4-BE49-F238E27FC236}">
                <a16:creationId xmlns:a16="http://schemas.microsoft.com/office/drawing/2014/main" id="{90A46C7D-C1BB-49B8-8D37-39742820E9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0"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71"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2"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3"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35079E7-66F5-9C70-8FC1-9209BDBB870F}"/>
              </a:ext>
            </a:extLst>
          </p:cNvPr>
          <p:cNvSpPr>
            <a:spLocks noGrp="1"/>
          </p:cNvSpPr>
          <p:nvPr>
            <p:ph idx="1"/>
          </p:nvPr>
        </p:nvSpPr>
        <p:spPr>
          <a:xfrm>
            <a:off x="-6244" y="1416201"/>
            <a:ext cx="7305922" cy="5790539"/>
          </a:xfrm>
        </p:spPr>
        <p:txBody>
          <a:bodyPr vert="horz" lIns="91440" tIns="45720" rIns="91440" bIns="45720" rtlCol="0" anchor="t">
            <a:normAutofit/>
          </a:bodyPr>
          <a:lstStyle/>
          <a:p>
            <a:pPr algn="ctr">
              <a:lnSpc>
                <a:spcPct val="100000"/>
              </a:lnSpc>
            </a:pPr>
            <a:r>
              <a:rPr lang="en-US" sz="1700" b="1" u="sng" dirty="0"/>
              <a:t>RESPONSIBILITIES</a:t>
            </a:r>
          </a:p>
          <a:p>
            <a:pPr marL="285750" indent="-285750">
              <a:lnSpc>
                <a:spcPct val="100000"/>
              </a:lnSpc>
              <a:buChar char="•"/>
            </a:pPr>
            <a:r>
              <a:rPr lang="en-US" sz="1700" b="1" dirty="0"/>
              <a:t>Put together support plans for clients</a:t>
            </a:r>
          </a:p>
          <a:p>
            <a:pPr marL="285750" indent="-285750">
              <a:lnSpc>
                <a:spcPct val="100000"/>
              </a:lnSpc>
              <a:buChar char="•"/>
            </a:pPr>
            <a:r>
              <a:rPr lang="en-US" sz="1700" b="1" dirty="0"/>
              <a:t>Keep records and write reports</a:t>
            </a:r>
          </a:p>
          <a:p>
            <a:pPr marL="285750" indent="-285750">
              <a:lnSpc>
                <a:spcPct val="100000"/>
              </a:lnSpc>
              <a:buChar char="•"/>
            </a:pPr>
            <a:r>
              <a:rPr lang="en-US" sz="1700" b="1" dirty="0"/>
              <a:t>Discuss your cases with your supervisors</a:t>
            </a:r>
          </a:p>
          <a:p>
            <a:pPr marL="285750" indent="-285750">
              <a:lnSpc>
                <a:spcPct val="100000"/>
              </a:lnSpc>
              <a:buChar char="•"/>
            </a:pPr>
            <a:r>
              <a:rPr lang="en-US" sz="1700" b="1" dirty="0"/>
              <a:t>Hold meetings and assessments with individuals and families to review their situation</a:t>
            </a:r>
          </a:p>
          <a:p>
            <a:pPr marL="285750" indent="-285750">
              <a:lnSpc>
                <a:spcPct val="100000"/>
              </a:lnSpc>
              <a:buChar char="•"/>
            </a:pPr>
            <a:r>
              <a:rPr lang="en-US" sz="1700" b="1" dirty="0"/>
              <a:t>Help clients develop and maintain independent living skills </a:t>
            </a:r>
          </a:p>
          <a:p>
            <a:pPr marL="285750" indent="-285750">
              <a:lnSpc>
                <a:spcPct val="100000"/>
              </a:lnSpc>
              <a:buChar char="•"/>
            </a:pPr>
            <a:r>
              <a:rPr lang="en-US" sz="1700" b="1" dirty="0"/>
              <a:t>Work closely with communities and other agencies</a:t>
            </a:r>
          </a:p>
          <a:p>
            <a:pPr algn="ctr">
              <a:lnSpc>
                <a:spcPct val="100000"/>
              </a:lnSpc>
            </a:pPr>
            <a:r>
              <a:rPr lang="en-US" sz="1700" b="1" u="sng" dirty="0"/>
              <a:t>SKILLS</a:t>
            </a:r>
          </a:p>
          <a:p>
            <a:pPr marL="285750" indent="-285750">
              <a:lnSpc>
                <a:spcPct val="100000"/>
              </a:lnSpc>
              <a:buChar char="•"/>
            </a:pPr>
            <a:r>
              <a:rPr lang="en-US" sz="1700" b="1" dirty="0"/>
              <a:t>Counselling skills</a:t>
            </a:r>
          </a:p>
          <a:p>
            <a:pPr marL="285750" indent="-285750">
              <a:lnSpc>
                <a:spcPct val="100000"/>
              </a:lnSpc>
              <a:buChar char="•"/>
            </a:pPr>
            <a:r>
              <a:rPr lang="en-US" sz="1700" b="1" dirty="0"/>
              <a:t>Sensitivity and understanding</a:t>
            </a:r>
          </a:p>
          <a:p>
            <a:pPr marL="285750" indent="-285750">
              <a:lnSpc>
                <a:spcPct val="100000"/>
              </a:lnSpc>
              <a:buChar char="•"/>
            </a:pPr>
            <a:r>
              <a:rPr lang="en-US" sz="1700" b="1" dirty="0"/>
              <a:t>To be flexible and open to change</a:t>
            </a:r>
          </a:p>
          <a:p>
            <a:pPr marL="285750" indent="-285750">
              <a:lnSpc>
                <a:spcPct val="100000"/>
              </a:lnSpc>
              <a:buChar char="•"/>
            </a:pPr>
            <a:r>
              <a:rPr lang="en-US" sz="1700" b="1" dirty="0"/>
              <a:t>Active listening skills</a:t>
            </a:r>
          </a:p>
          <a:p>
            <a:pPr marL="285750" indent="-285750">
              <a:lnSpc>
                <a:spcPct val="100000"/>
              </a:lnSpc>
              <a:buChar char="•"/>
            </a:pPr>
            <a:r>
              <a:rPr lang="en-US" sz="1700" b="1" dirty="0"/>
              <a:t>To be able to use computer and the main software packages</a:t>
            </a:r>
          </a:p>
        </p:txBody>
      </p:sp>
      <p:pic>
        <p:nvPicPr>
          <p:cNvPr id="60" name="Picture 60" descr="A picture containing person, indoor&#10;&#10;Description automatically generated">
            <a:extLst>
              <a:ext uri="{FF2B5EF4-FFF2-40B4-BE49-F238E27FC236}">
                <a16:creationId xmlns:a16="http://schemas.microsoft.com/office/drawing/2014/main" id="{00CFDB10-7C4D-01E9-9C8D-3619D22A0DE5}"/>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r="1" b="6206"/>
          <a:stretch/>
        </p:blipFill>
        <p:spPr>
          <a:xfrm>
            <a:off x="7299670" y="530828"/>
            <a:ext cx="4349957" cy="2723412"/>
          </a:xfrm>
          <a:prstGeom prst="rect">
            <a:avLst/>
          </a:prstGeom>
        </p:spPr>
      </p:pic>
      <p:pic>
        <p:nvPicPr>
          <p:cNvPr id="33" name="Picture 34" descr="Group of People Sitting on Concrete Bench · Free Stock Photo">
            <a:extLst>
              <a:ext uri="{FF2B5EF4-FFF2-40B4-BE49-F238E27FC236}">
                <a16:creationId xmlns:a16="http://schemas.microsoft.com/office/drawing/2014/main" id="{06CBED63-098F-C0B2-35F1-4567C70E9A8B}"/>
              </a:ext>
            </a:extLst>
          </p:cNvPr>
          <p:cNvPicPr>
            <a:picLocks noChangeAspect="1"/>
          </p:cNvPicPr>
          <p:nvPr/>
        </p:nvPicPr>
        <p:blipFill rotWithShape="1">
          <a:blip r:embed="rId4"/>
          <a:srcRect l="16544" r="2" b="2"/>
          <a:stretch/>
        </p:blipFill>
        <p:spPr>
          <a:xfrm>
            <a:off x="7299670" y="3505187"/>
            <a:ext cx="4349957" cy="2723412"/>
          </a:xfrm>
          <a:prstGeom prst="rect">
            <a:avLst/>
          </a:prstGeom>
        </p:spPr>
      </p:pic>
      <p:sp>
        <p:nvSpPr>
          <p:cNvPr id="78" name="Freeform: Shape 77">
            <a:extLst>
              <a:ext uri="{FF2B5EF4-FFF2-40B4-BE49-F238E27FC236}">
                <a16:creationId xmlns:a16="http://schemas.microsoft.com/office/drawing/2014/main" id="{D5B4F0F5-BE58-4EC0-B650-A71A07437C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25066"/>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0" name="Group 79">
            <a:extLst>
              <a:ext uri="{FF2B5EF4-FFF2-40B4-BE49-F238E27FC236}">
                <a16:creationId xmlns:a16="http://schemas.microsoft.com/office/drawing/2014/main" id="{E700C1F5-B637-45FE-96CC-270D263A597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81" name="Freeform: Shape 80">
              <a:extLst>
                <a:ext uri="{FF2B5EF4-FFF2-40B4-BE49-F238E27FC236}">
                  <a16:creationId xmlns:a16="http://schemas.microsoft.com/office/drawing/2014/main" id="{83DA22C9-3830-4323-9087-6D7C1E6AA3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2" name="Freeform: Shape 81">
              <a:extLst>
                <a:ext uri="{FF2B5EF4-FFF2-40B4-BE49-F238E27FC236}">
                  <a16:creationId xmlns:a16="http://schemas.microsoft.com/office/drawing/2014/main" id="{A5AC4DA9-FD16-4055-8D2D-95D615C03C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3" name="Freeform: Shape 82">
              <a:extLst>
                <a:ext uri="{FF2B5EF4-FFF2-40B4-BE49-F238E27FC236}">
                  <a16:creationId xmlns:a16="http://schemas.microsoft.com/office/drawing/2014/main" id="{8BA7D58E-9AB5-4B54-A635-2E86BEC786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4"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5"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6"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BEC6A48C-21EF-4485-9836-0445500033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1" name="TextBox 60">
            <a:extLst>
              <a:ext uri="{FF2B5EF4-FFF2-40B4-BE49-F238E27FC236}">
                <a16:creationId xmlns:a16="http://schemas.microsoft.com/office/drawing/2014/main" id="{F40696CF-8396-E57E-7C54-9E417A6EDA53}"/>
              </a:ext>
            </a:extLst>
          </p:cNvPr>
          <p:cNvSpPr txBox="1"/>
          <p:nvPr/>
        </p:nvSpPr>
        <p:spPr>
          <a:xfrm>
            <a:off x="8848860" y="3054185"/>
            <a:ext cx="2800767" cy="200055"/>
          </a:xfrm>
          <a:prstGeom prst="rect">
            <a:avLst/>
          </a:prstGeom>
          <a:solidFill>
            <a:srgbClr val="000000"/>
          </a:solidFill>
        </p:spPr>
        <p:txBody>
          <a:bodyPr wrap="non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xmlns="" val="tx"/>
                    </a:ext>
                  </a:extLst>
                </a:hlinkClick>
              </a:rPr>
              <a:t>This Photo</a:t>
            </a:r>
            <a:r>
              <a:rPr lang="en-US" sz="700" dirty="0">
                <a:solidFill>
                  <a:srgbClr val="FFFFFF"/>
                </a:solidFill>
              </a:rPr>
              <a:t> by Unknown author is licensed under </a:t>
            </a:r>
            <a:r>
              <a:rPr lang="en-US" sz="700" dirty="0">
                <a:solidFill>
                  <a:srgbClr val="FFFFFF"/>
                </a:solidFill>
                <a:hlinkClick r:id="rId5">
                  <a:extLst>
                    <a:ext uri="{A12FA001-AC4F-418D-AE19-62706E023703}">
                      <ahyp:hlinkClr xmlns:ahyp="http://schemas.microsoft.com/office/drawing/2018/hyperlinkcolor" xmlns="" val="tx"/>
                    </a:ext>
                  </a:extLst>
                </a:hlinkClick>
              </a:rPr>
              <a:t>CC BY-NC-ND</a:t>
            </a:r>
            <a:r>
              <a:rPr lang="en-US" sz="700" dirty="0">
                <a:solidFill>
                  <a:srgbClr val="FFFFFF"/>
                </a:solidFill>
              </a:rPr>
              <a:t>.</a:t>
            </a:r>
          </a:p>
        </p:txBody>
      </p:sp>
    </p:spTree>
    <p:extLst>
      <p:ext uri="{BB962C8B-B14F-4D97-AF65-F5344CB8AC3E}">
        <p14:creationId xmlns:p14="http://schemas.microsoft.com/office/powerpoint/2010/main" val="1214719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2B8C2-892A-B831-C7DD-A0E7621925EA}"/>
              </a:ext>
            </a:extLst>
          </p:cNvPr>
          <p:cNvSpPr>
            <a:spLocks noGrp="1"/>
          </p:cNvSpPr>
          <p:nvPr>
            <p:ph type="title"/>
          </p:nvPr>
        </p:nvSpPr>
        <p:spPr/>
        <p:txBody>
          <a:bodyPr/>
          <a:lstStyle/>
          <a:p>
            <a:r>
              <a:rPr lang="en-US" dirty="0"/>
              <a:t>Swot analysis</a:t>
            </a:r>
          </a:p>
        </p:txBody>
      </p:sp>
      <p:graphicFrame>
        <p:nvGraphicFramePr>
          <p:cNvPr id="4" name="Table 4">
            <a:extLst>
              <a:ext uri="{FF2B5EF4-FFF2-40B4-BE49-F238E27FC236}">
                <a16:creationId xmlns:a16="http://schemas.microsoft.com/office/drawing/2014/main" id="{CF75E802-456A-0A01-A026-9031CDD45C04}"/>
              </a:ext>
            </a:extLst>
          </p:cNvPr>
          <p:cNvGraphicFramePr>
            <a:graphicFrameLocks noGrp="1"/>
          </p:cNvGraphicFramePr>
          <p:nvPr>
            <p:ph idx="1"/>
            <p:extLst>
              <p:ext uri="{D42A27DB-BD31-4B8C-83A1-F6EECF244321}">
                <p14:modId xmlns:p14="http://schemas.microsoft.com/office/powerpoint/2010/main" val="3613566880"/>
              </p:ext>
            </p:extLst>
          </p:nvPr>
        </p:nvGraphicFramePr>
        <p:xfrm>
          <a:off x="525463" y="2522538"/>
          <a:ext cx="10077450" cy="4044011"/>
        </p:xfrm>
        <a:graphic>
          <a:graphicData uri="http://schemas.openxmlformats.org/drawingml/2006/table">
            <a:tbl>
              <a:tblPr firstRow="1" bandRow="1">
                <a:tableStyleId>{5C22544A-7EE6-4342-B048-85BDC9FD1C3A}</a:tableStyleId>
              </a:tblPr>
              <a:tblGrid>
                <a:gridCol w="5038725">
                  <a:extLst>
                    <a:ext uri="{9D8B030D-6E8A-4147-A177-3AD203B41FA5}">
                      <a16:colId xmlns:a16="http://schemas.microsoft.com/office/drawing/2014/main" val="3554672843"/>
                    </a:ext>
                  </a:extLst>
                </a:gridCol>
                <a:gridCol w="5038725">
                  <a:extLst>
                    <a:ext uri="{9D8B030D-6E8A-4147-A177-3AD203B41FA5}">
                      <a16:colId xmlns:a16="http://schemas.microsoft.com/office/drawing/2014/main" val="2567242306"/>
                    </a:ext>
                  </a:extLst>
                </a:gridCol>
              </a:tblGrid>
              <a:tr h="2040060">
                <a:tc>
                  <a:txBody>
                    <a:bodyPr/>
                    <a:lstStyle/>
                    <a:p>
                      <a:pPr algn="ctr"/>
                      <a:r>
                        <a:rPr lang="en-US" dirty="0"/>
                        <a:t>STRENGTHS</a:t>
                      </a:r>
                    </a:p>
                    <a:p>
                      <a:pPr marL="285750" lvl="0" indent="-285750" algn="l">
                        <a:buFont typeface="Arial"/>
                        <a:buChar char="•"/>
                      </a:pPr>
                      <a:r>
                        <a:rPr lang="en-US" dirty="0"/>
                        <a:t>Communication</a:t>
                      </a:r>
                    </a:p>
                    <a:p>
                      <a:pPr marL="285750" lvl="0" indent="-285750" algn="l">
                        <a:buFont typeface="Arial"/>
                        <a:buChar char="•"/>
                      </a:pPr>
                      <a:r>
                        <a:rPr lang="en-US" dirty="0"/>
                        <a:t>Determination</a:t>
                      </a:r>
                    </a:p>
                    <a:p>
                      <a:pPr marL="285750" lvl="0" indent="-285750" algn="l">
                        <a:buFont typeface="Arial"/>
                        <a:buChar char="•"/>
                      </a:pPr>
                      <a:r>
                        <a:rPr lang="en-US" dirty="0"/>
                        <a:t>Punctuality</a:t>
                      </a:r>
                    </a:p>
                    <a:p>
                      <a:pPr marL="285750" lvl="0" indent="-285750" algn="l">
                        <a:buFont typeface="Arial"/>
                        <a:buChar char="•"/>
                      </a:pPr>
                      <a:r>
                        <a:rPr lang="en-US" dirty="0"/>
                        <a:t>ambition</a:t>
                      </a:r>
                    </a:p>
                    <a:p>
                      <a:pPr marL="285750" lvl="0" indent="-285750" algn="l">
                        <a:buFont typeface="Arial"/>
                        <a:buChar char="•"/>
                      </a:pPr>
                      <a:endParaRPr lang="en-US" dirty="0" err="1"/>
                    </a:p>
                  </a:txBody>
                  <a:tcPr/>
                </a:tc>
                <a:tc>
                  <a:txBody>
                    <a:bodyPr/>
                    <a:lstStyle/>
                    <a:p>
                      <a:pPr marL="0" indent="0" algn="ctr">
                        <a:buNone/>
                      </a:pPr>
                      <a:r>
                        <a:rPr lang="en-US" dirty="0"/>
                        <a:t>WEAKNESSES</a:t>
                      </a:r>
                    </a:p>
                    <a:p>
                      <a:pPr marL="285750" lvl="0" indent="-285750" algn="l">
                        <a:buFont typeface="Arial"/>
                        <a:buChar char="•"/>
                      </a:pPr>
                      <a:r>
                        <a:rPr lang="en-US" dirty="0"/>
                        <a:t>Lack of experience</a:t>
                      </a:r>
                    </a:p>
                    <a:p>
                      <a:pPr marL="285750" lvl="0" indent="-285750" algn="l">
                        <a:buFont typeface="Arial"/>
                        <a:buChar char="•"/>
                      </a:pPr>
                      <a:r>
                        <a:rPr lang="en-US" dirty="0"/>
                        <a:t>Poor time management</a:t>
                      </a:r>
                    </a:p>
                    <a:p>
                      <a:pPr marL="285750" lvl="0" indent="-285750" algn="l">
                        <a:buFont typeface="Arial"/>
                        <a:buChar char="•"/>
                      </a:pPr>
                      <a:r>
                        <a:rPr lang="en-US" dirty="0"/>
                        <a:t>Struggling to make decision</a:t>
                      </a:r>
                    </a:p>
                    <a:p>
                      <a:pPr marL="285750" lvl="0" indent="-285750" algn="l">
                        <a:buFont typeface="Arial"/>
                        <a:buChar char="•"/>
                      </a:pPr>
                      <a:r>
                        <a:rPr lang="en-US" dirty="0"/>
                        <a:t>Impatience</a:t>
                      </a:r>
                    </a:p>
                    <a:p>
                      <a:pPr marL="285750" lvl="0" indent="-285750" algn="l">
                        <a:buFont typeface="Arial"/>
                        <a:buChar char="•"/>
                      </a:pPr>
                      <a:r>
                        <a:rPr lang="en-US" dirty="0"/>
                        <a:t>Leadership skills</a:t>
                      </a:r>
                    </a:p>
                  </a:txBody>
                  <a:tcPr/>
                </a:tc>
                <a:extLst>
                  <a:ext uri="{0D108BD9-81ED-4DB2-BD59-A6C34878D82A}">
                    <a16:rowId xmlns:a16="http://schemas.microsoft.com/office/drawing/2014/main" val="1313469278"/>
                  </a:ext>
                </a:extLst>
              </a:tr>
              <a:tr h="2003951">
                <a:tc>
                  <a:txBody>
                    <a:bodyPr/>
                    <a:lstStyle/>
                    <a:p>
                      <a:pPr algn="ctr"/>
                      <a:r>
                        <a:rPr lang="en-US" dirty="0"/>
                        <a:t>OPPORTUNITIES</a:t>
                      </a:r>
                    </a:p>
                    <a:p>
                      <a:pPr marL="285750" lvl="0" indent="-285750" algn="l">
                        <a:buFont typeface="Arial"/>
                        <a:buChar char="•"/>
                      </a:pPr>
                      <a:r>
                        <a:rPr lang="en-US" dirty="0"/>
                        <a:t>To study in the University of Wales Trinity saint David</a:t>
                      </a:r>
                    </a:p>
                    <a:p>
                      <a:pPr marL="0" lvl="0" indent="0" algn="l">
                        <a:buNone/>
                      </a:pPr>
                      <a:endParaRPr lang="en-US" dirty="0"/>
                    </a:p>
                  </a:txBody>
                  <a:tcPr/>
                </a:tc>
                <a:tc>
                  <a:txBody>
                    <a:bodyPr/>
                    <a:lstStyle/>
                    <a:p>
                      <a:pPr algn="ctr"/>
                      <a:r>
                        <a:rPr lang="en-US" dirty="0"/>
                        <a:t>THREATS</a:t>
                      </a:r>
                    </a:p>
                    <a:p>
                      <a:pPr marL="285750" lvl="0" indent="-285750" algn="l">
                        <a:buFont typeface="Arial"/>
                        <a:buChar char="•"/>
                      </a:pPr>
                      <a:r>
                        <a:rPr lang="en-US" dirty="0"/>
                        <a:t>Risk</a:t>
                      </a:r>
                    </a:p>
                    <a:p>
                      <a:pPr marL="285750" lvl="0" indent="-285750" algn="l">
                        <a:buFont typeface="Arial"/>
                        <a:buChar char="•"/>
                      </a:pPr>
                      <a:r>
                        <a:rPr lang="en-US" dirty="0"/>
                        <a:t>Misunderstanding</a:t>
                      </a:r>
                    </a:p>
                    <a:p>
                      <a:pPr marL="285750" lvl="0" indent="-285750" algn="l">
                        <a:buFont typeface="Arial"/>
                        <a:buChar char="•"/>
                      </a:pPr>
                      <a:r>
                        <a:rPr lang="en-US" dirty="0"/>
                        <a:t>Economic situation</a:t>
                      </a:r>
                    </a:p>
                  </a:txBody>
                  <a:tcPr/>
                </a:tc>
                <a:extLst>
                  <a:ext uri="{0D108BD9-81ED-4DB2-BD59-A6C34878D82A}">
                    <a16:rowId xmlns:a16="http://schemas.microsoft.com/office/drawing/2014/main" val="1754858130"/>
                  </a:ext>
                </a:extLst>
              </a:tr>
            </a:tbl>
          </a:graphicData>
        </a:graphic>
      </p:graphicFrame>
    </p:spTree>
    <p:extLst>
      <p:ext uri="{BB962C8B-B14F-4D97-AF65-F5344CB8AC3E}">
        <p14:creationId xmlns:p14="http://schemas.microsoft.com/office/powerpoint/2010/main" val="1717257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E2F24-EB5F-7788-E3F7-5192C0A034AD}"/>
              </a:ext>
            </a:extLst>
          </p:cNvPr>
          <p:cNvSpPr>
            <a:spLocks noGrp="1"/>
          </p:cNvSpPr>
          <p:nvPr>
            <p:ph type="title"/>
          </p:nvPr>
        </p:nvSpPr>
        <p:spPr>
          <a:xfrm>
            <a:off x="525717" y="-219347"/>
            <a:ext cx="10077557" cy="980507"/>
          </a:xfrm>
        </p:spPr>
        <p:txBody>
          <a:bodyPr/>
          <a:lstStyle/>
          <a:p>
            <a:r>
              <a:rPr lang="en-US" dirty="0"/>
              <a:t>Analysis of skills</a:t>
            </a:r>
          </a:p>
        </p:txBody>
      </p:sp>
      <p:sp>
        <p:nvSpPr>
          <p:cNvPr id="3" name="Content Placeholder 2">
            <a:extLst>
              <a:ext uri="{FF2B5EF4-FFF2-40B4-BE49-F238E27FC236}">
                <a16:creationId xmlns:a16="http://schemas.microsoft.com/office/drawing/2014/main" id="{8819B3AA-EDC6-A8E6-D04B-173D2378C0A7}"/>
              </a:ext>
            </a:extLst>
          </p:cNvPr>
          <p:cNvSpPr>
            <a:spLocks noGrp="1"/>
          </p:cNvSpPr>
          <p:nvPr>
            <p:ph idx="1"/>
          </p:nvPr>
        </p:nvSpPr>
        <p:spPr>
          <a:xfrm>
            <a:off x="525717" y="652829"/>
            <a:ext cx="10077557" cy="6309497"/>
          </a:xfrm>
        </p:spPr>
        <p:txBody>
          <a:bodyPr vert="horz" lIns="91440" tIns="45720" rIns="91440" bIns="45720" rtlCol="0" anchor="t">
            <a:normAutofit/>
          </a:bodyPr>
          <a:lstStyle/>
          <a:p>
            <a:pPr marL="342900" indent="-342900">
              <a:buFont typeface="Wingdings" panose="020B0604020202020204" pitchFamily="34" charset="0"/>
              <a:buChar char="§"/>
            </a:pPr>
            <a:r>
              <a:rPr lang="en-US" b="1" dirty="0"/>
              <a:t>Communication skills: </a:t>
            </a:r>
          </a:p>
          <a:p>
            <a:pPr marL="342900" indent="-342900">
              <a:buFont typeface="Wingdings" panose="020B0604020202020204" pitchFamily="34" charset="0"/>
              <a:buChar char="v"/>
            </a:pPr>
            <a:r>
              <a:rPr lang="en-US" b="1" dirty="0"/>
              <a:t>The ability to communicate clearly with a wide range of people</a:t>
            </a:r>
          </a:p>
          <a:p>
            <a:pPr marL="342900" indent="-342900">
              <a:buFont typeface="Wingdings" panose="020B0604020202020204" pitchFamily="34" charset="0"/>
              <a:buChar char="v"/>
            </a:pPr>
            <a:r>
              <a:rPr lang="en-US" b="1" dirty="0"/>
              <a:t>A social worker must communicate with care providers</a:t>
            </a:r>
          </a:p>
          <a:p>
            <a:pPr marL="342900" indent="-342900">
              <a:buFont typeface="Wingdings" panose="020B0604020202020204" pitchFamily="34" charset="0"/>
              <a:buChar char="§"/>
            </a:pPr>
            <a:r>
              <a:rPr lang="en-US" b="1" dirty="0"/>
              <a:t>Empathy</a:t>
            </a:r>
          </a:p>
          <a:p>
            <a:pPr marL="342900" indent="-342900">
              <a:buFont typeface="Wingdings" panose="020B0604020202020204" pitchFamily="34" charset="0"/>
              <a:buChar char="v"/>
            </a:pPr>
            <a:r>
              <a:rPr lang="en-US" b="1" dirty="0"/>
              <a:t>A social worker must understand another person's experience </a:t>
            </a:r>
          </a:p>
          <a:p>
            <a:pPr marL="342900" indent="-342900">
              <a:buFont typeface="Arial"/>
              <a:buChar char="•"/>
            </a:pPr>
            <a:r>
              <a:rPr lang="en-US" b="1" dirty="0"/>
              <a:t>Active listening</a:t>
            </a:r>
          </a:p>
          <a:p>
            <a:pPr marL="342900" indent="-342900">
              <a:buFont typeface="Wingdings" panose="020B0604020202020204" pitchFamily="34" charset="0"/>
              <a:buChar char="v"/>
            </a:pPr>
            <a:r>
              <a:rPr lang="en-US" b="1" dirty="0"/>
              <a:t>A social worker must understand and identify the clients need</a:t>
            </a:r>
          </a:p>
          <a:p>
            <a:pPr marL="342900" indent="-342900">
              <a:buFont typeface="Wingdings" panose="020B0604020202020204" pitchFamily="34" charset="0"/>
              <a:buChar char="v"/>
            </a:pPr>
            <a:r>
              <a:rPr lang="en-US" b="1" dirty="0"/>
              <a:t>Must listen carefully and ask the right question</a:t>
            </a:r>
          </a:p>
          <a:p>
            <a:pPr marL="342900" indent="-342900">
              <a:buFont typeface="Wingdings" panose="020B0604020202020204" pitchFamily="34" charset="0"/>
              <a:buChar char="§"/>
            </a:pPr>
            <a:r>
              <a:rPr lang="en-US" b="1" dirty="0"/>
              <a:t>Self care</a:t>
            </a:r>
            <a:endParaRPr lang="en-US" b="1"/>
          </a:p>
          <a:p>
            <a:pPr marL="342900" indent="-342900">
              <a:buFont typeface="Wingdings" panose="020B0604020202020204" pitchFamily="34" charset="0"/>
              <a:buChar char="v"/>
            </a:pPr>
            <a:r>
              <a:rPr lang="en-US" b="1" dirty="0"/>
              <a:t>By taking better time to </a:t>
            </a:r>
            <a:r>
              <a:rPr lang="en-US" b="1" dirty="0" err="1"/>
              <a:t>takecare</a:t>
            </a:r>
            <a:r>
              <a:rPr lang="en-US" b="1" dirty="0"/>
              <a:t> of themselves</a:t>
            </a:r>
          </a:p>
          <a:p>
            <a:pPr marL="342900" indent="-342900">
              <a:buFont typeface="Wingdings" panose="020B0604020202020204" pitchFamily="34" charset="0"/>
              <a:buChar char="v"/>
            </a:pPr>
            <a:r>
              <a:rPr lang="en-US" b="1" dirty="0"/>
              <a:t>By maintaining a healthy work life balance</a:t>
            </a:r>
          </a:p>
          <a:p>
            <a:pPr marL="342900" indent="-342900">
              <a:buFont typeface="Wingdings" panose="020B0604020202020204" pitchFamily="34" charset="0"/>
              <a:buChar char="§"/>
            </a:pPr>
            <a:r>
              <a:rPr lang="en-US" b="1" dirty="0"/>
              <a:t>Professional commitment</a:t>
            </a:r>
          </a:p>
          <a:p>
            <a:pPr marL="342900" indent="-342900">
              <a:buFont typeface="Wingdings" panose="020B0604020202020204" pitchFamily="34" charset="0"/>
              <a:buChar char="v"/>
            </a:pPr>
            <a:r>
              <a:rPr lang="en-US" b="1" dirty="0"/>
              <a:t>Must have a professional commitment, help and meet basic human needs of all people</a:t>
            </a:r>
          </a:p>
        </p:txBody>
      </p:sp>
    </p:spTree>
    <p:extLst>
      <p:ext uri="{BB962C8B-B14F-4D97-AF65-F5344CB8AC3E}">
        <p14:creationId xmlns:p14="http://schemas.microsoft.com/office/powerpoint/2010/main" val="377861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7DF7-8C40-897E-B2F5-729BD9A60141}"/>
              </a:ext>
            </a:extLst>
          </p:cNvPr>
          <p:cNvSpPr>
            <a:spLocks noGrp="1"/>
          </p:cNvSpPr>
          <p:nvPr>
            <p:ph type="title"/>
          </p:nvPr>
        </p:nvSpPr>
        <p:spPr>
          <a:xfrm>
            <a:off x="525717" y="82578"/>
            <a:ext cx="10077557" cy="592318"/>
          </a:xfrm>
        </p:spPr>
        <p:txBody>
          <a:bodyPr>
            <a:normAutofit fontScale="90000"/>
          </a:bodyPr>
          <a:lstStyle/>
          <a:p>
            <a:pPr algn="ctr"/>
            <a:r>
              <a:rPr lang="en-US" dirty="0"/>
              <a:t>Personal development plan</a:t>
            </a:r>
            <a:endParaRPr lang="en-US"/>
          </a:p>
        </p:txBody>
      </p:sp>
      <p:sp>
        <p:nvSpPr>
          <p:cNvPr id="4" name="Content Placeholder 3">
            <a:extLst>
              <a:ext uri="{FF2B5EF4-FFF2-40B4-BE49-F238E27FC236}">
                <a16:creationId xmlns:a16="http://schemas.microsoft.com/office/drawing/2014/main" id="{729328A9-F685-6861-9E48-953199920F80}"/>
              </a:ext>
            </a:extLst>
          </p:cNvPr>
          <p:cNvSpPr>
            <a:spLocks noGrp="1"/>
          </p:cNvSpPr>
          <p:nvPr>
            <p:ph idx="1"/>
          </p:nvPr>
        </p:nvSpPr>
        <p:spPr>
          <a:xfrm>
            <a:off x="525717" y="739093"/>
            <a:ext cx="10077557" cy="5331837"/>
          </a:xfrm>
        </p:spPr>
        <p:txBody>
          <a:bodyPr vert="horz" lIns="91440" tIns="45720" rIns="91440" bIns="45720" rtlCol="0" anchor="t">
            <a:normAutofit fontScale="92500" lnSpcReduction="20000"/>
          </a:bodyPr>
          <a:lstStyle/>
          <a:p>
            <a:pPr algn="ctr"/>
            <a:r>
              <a:rPr lang="en-US" u="sng" dirty="0"/>
              <a:t>Poor time management</a:t>
            </a:r>
          </a:p>
          <a:p>
            <a:pPr marL="342900" indent="-342900">
              <a:buChar char="•"/>
            </a:pPr>
            <a:r>
              <a:rPr lang="en-US" dirty="0"/>
              <a:t>Failing to keep my to-do-list</a:t>
            </a:r>
          </a:p>
          <a:p>
            <a:pPr marL="342900" indent="-342900">
              <a:buChar char="•"/>
            </a:pPr>
            <a:r>
              <a:rPr lang="en-US" dirty="0"/>
              <a:t>Not setting my personal goals</a:t>
            </a:r>
          </a:p>
          <a:p>
            <a:pPr marL="342900" indent="-342900">
              <a:buChar char="•"/>
            </a:pPr>
            <a:r>
              <a:rPr lang="en-US" dirty="0"/>
              <a:t>Not taking breaks</a:t>
            </a:r>
          </a:p>
          <a:p>
            <a:pPr algn="ctr"/>
            <a:r>
              <a:rPr lang="en-US" u="sng" dirty="0"/>
              <a:t>Struggling with making decision</a:t>
            </a:r>
          </a:p>
          <a:p>
            <a:pPr marL="342900" indent="-342900">
              <a:buChar char="•"/>
            </a:pPr>
            <a:r>
              <a:rPr lang="en-US" dirty="0"/>
              <a:t>Not doing my research</a:t>
            </a:r>
          </a:p>
          <a:p>
            <a:pPr marL="342900" indent="-342900">
              <a:buChar char="•"/>
            </a:pPr>
            <a:r>
              <a:rPr lang="en-US" dirty="0"/>
              <a:t>Waiting too long</a:t>
            </a:r>
          </a:p>
          <a:p>
            <a:pPr marL="342900" indent="-342900">
              <a:buChar char="•"/>
            </a:pPr>
            <a:r>
              <a:rPr lang="en-US" dirty="0"/>
              <a:t>Avoiding plans</a:t>
            </a:r>
          </a:p>
          <a:p>
            <a:pPr marL="342900" indent="-342900">
              <a:buChar char="•"/>
            </a:pPr>
            <a:r>
              <a:rPr lang="en-US" dirty="0"/>
              <a:t>Waiting too long</a:t>
            </a:r>
          </a:p>
          <a:p>
            <a:pPr algn="ctr"/>
            <a:r>
              <a:rPr lang="en-US" u="sng" dirty="0"/>
              <a:t>Leadership skills</a:t>
            </a:r>
          </a:p>
          <a:p>
            <a:pPr marL="342900" indent="-342900">
              <a:buChar char="•"/>
            </a:pPr>
            <a:r>
              <a:rPr lang="en-US" dirty="0"/>
              <a:t>Self development</a:t>
            </a:r>
          </a:p>
          <a:p>
            <a:pPr marL="342900" indent="-342900">
              <a:buChar char="•"/>
            </a:pPr>
            <a:r>
              <a:rPr lang="en-US" dirty="0"/>
              <a:t>Team development</a:t>
            </a:r>
          </a:p>
          <a:p>
            <a:pPr marL="342900" indent="-342900">
              <a:buChar char="•"/>
            </a:pPr>
            <a:r>
              <a:rPr lang="en-US" dirty="0"/>
              <a:t>Strategic thinking and acting</a:t>
            </a:r>
          </a:p>
        </p:txBody>
      </p:sp>
    </p:spTree>
    <p:extLst>
      <p:ext uri="{BB962C8B-B14F-4D97-AF65-F5344CB8AC3E}">
        <p14:creationId xmlns:p14="http://schemas.microsoft.com/office/powerpoint/2010/main" val="690020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8EC6B-CC63-3048-6391-FC27B5A0C3D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24ADA82D-A834-BCF6-7829-B1E4BEE27355}"/>
              </a:ext>
            </a:extLst>
          </p:cNvPr>
          <p:cNvSpPr>
            <a:spLocks noGrp="1"/>
          </p:cNvSpPr>
          <p:nvPr>
            <p:ph idx="1"/>
          </p:nvPr>
        </p:nvSpPr>
        <p:spPr>
          <a:xfrm>
            <a:off x="223792" y="2622527"/>
            <a:ext cx="10077557" cy="4541082"/>
          </a:xfrm>
        </p:spPr>
        <p:txBody>
          <a:bodyPr vert="horz" lIns="91440" tIns="45720" rIns="91440" bIns="45720" rtlCol="0" anchor="t">
            <a:normAutofit/>
          </a:bodyPr>
          <a:lstStyle/>
          <a:p>
            <a:r>
              <a:rPr lang="en-US" dirty="0"/>
              <a:t>Social work is a profession that works for betterment of society. It promotes wellbeing by empowering clients, families or groups. And also the SWOT analysis helps me to know my strength and weaknesses and how to improve them, the personal development plan helps me with my weaknesses. </a:t>
            </a:r>
          </a:p>
        </p:txBody>
      </p:sp>
    </p:spTree>
    <p:extLst>
      <p:ext uri="{BB962C8B-B14F-4D97-AF65-F5344CB8AC3E}">
        <p14:creationId xmlns:p14="http://schemas.microsoft.com/office/powerpoint/2010/main" val="184337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36E99-9A89-962B-2442-E302C586869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CD9A7B7-E96C-38CA-57CE-49FE3D4E03F8}"/>
              </a:ext>
            </a:extLst>
          </p:cNvPr>
          <p:cNvSpPr>
            <a:spLocks noGrp="1"/>
          </p:cNvSpPr>
          <p:nvPr>
            <p:ph idx="1"/>
          </p:nvPr>
        </p:nvSpPr>
        <p:spPr/>
        <p:txBody>
          <a:bodyPr vert="horz" lIns="91440" tIns="45720" rIns="91440" bIns="45720" rtlCol="0" anchor="t">
            <a:normAutofit/>
          </a:bodyPr>
          <a:lstStyle/>
          <a:p>
            <a:pPr marL="342900" indent="-342900">
              <a:buChar char="•"/>
            </a:pPr>
            <a:r>
              <a:rPr lang="en-US" dirty="0"/>
              <a:t>Astra W, (2022) Strength and weaknesses (online) Available at </a:t>
            </a:r>
            <a:r>
              <a:rPr lang="en-US" u="sng" dirty="0">
                <a:ea typeface="+mn-lt"/>
                <a:cs typeface="+mn-lt"/>
                <a:hlinkClick r:id="rId2"/>
              </a:rPr>
              <a:t>https://socialworkinterviewquestions.com/what-do-you-consider-to-be-your-strengths-and-weaknesses-as-a-social-worker/</a:t>
            </a:r>
            <a:r>
              <a:rPr lang="en-US" u="sng" dirty="0">
                <a:ea typeface="+mn-lt"/>
                <a:cs typeface="+mn-lt"/>
              </a:rPr>
              <a:t> </a:t>
            </a:r>
            <a:r>
              <a:rPr lang="en-US" dirty="0">
                <a:ea typeface="+mn-lt"/>
                <a:cs typeface="+mn-lt"/>
              </a:rPr>
              <a:t>accessed at 12/04/2022</a:t>
            </a:r>
            <a:endParaRPr lang="en-US" dirty="0"/>
          </a:p>
          <a:p>
            <a:pPr marL="342900" indent="-342900">
              <a:buChar char="•"/>
            </a:pPr>
            <a:r>
              <a:rPr lang="en-US" dirty="0">
                <a:ea typeface="+mn-lt"/>
                <a:cs typeface="+mn-lt"/>
              </a:rPr>
              <a:t>Buffalo U, (2022) Analysis of skills (online) Available at </a:t>
            </a:r>
            <a:r>
              <a:rPr lang="en-US" dirty="0">
                <a:ea typeface="+mn-lt"/>
                <a:cs typeface="+mn-lt"/>
                <a:hlinkClick r:id="rId3"/>
              </a:rPr>
              <a:t>https://socialwork.buffalo.edu/admissions/is-social-work-right-career-for-me/list-of-essential-skills-in-social-work.html</a:t>
            </a:r>
            <a:r>
              <a:rPr lang="en-US" dirty="0">
                <a:ea typeface="+mn-lt"/>
                <a:cs typeface="+mn-lt"/>
              </a:rPr>
              <a:t> accessed at 12/04/2022</a:t>
            </a:r>
          </a:p>
          <a:p>
            <a:pPr marL="342900" indent="-342900">
              <a:buChar char="•"/>
            </a:pPr>
            <a:r>
              <a:rPr lang="en-US" dirty="0">
                <a:ea typeface="+mn-lt"/>
                <a:cs typeface="+mn-lt"/>
              </a:rPr>
              <a:t>Michelle P, (2021) Personal development plan (online) Available at </a:t>
            </a:r>
            <a:r>
              <a:rPr lang="en-US" dirty="0">
                <a:ea typeface="+mn-lt"/>
                <a:cs typeface="+mn-lt"/>
                <a:hlinkClick r:id="rId4"/>
              </a:rPr>
              <a:t>https://cpdonline.co.uk/knowledge-base/business/what-are-personal-development-plans/</a:t>
            </a:r>
            <a:r>
              <a:rPr lang="en-US" dirty="0">
                <a:ea typeface="+mn-lt"/>
                <a:cs typeface="+mn-lt"/>
              </a:rPr>
              <a:t> accessed at 12/04/2022</a:t>
            </a:r>
          </a:p>
        </p:txBody>
      </p:sp>
    </p:spTree>
    <p:extLst>
      <p:ext uri="{BB962C8B-B14F-4D97-AF65-F5344CB8AC3E}">
        <p14:creationId xmlns:p14="http://schemas.microsoft.com/office/powerpoint/2010/main" val="687277833"/>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482</Words>
  <Application>Microsoft Office PowerPoint</Application>
  <PresentationFormat>Widescreen</PresentationFormat>
  <Paragraphs>83</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Avenir Next LT Pro</vt:lpstr>
      <vt:lpstr>Avenir Next LT Pro Light</vt:lpstr>
      <vt:lpstr>Georgia Pro Semibold</vt:lpstr>
      <vt:lpstr>Wingdings</vt:lpstr>
      <vt:lpstr>RocaVTI</vt:lpstr>
      <vt:lpstr>ACADEMIC &amp; EMPLOYABILITY SKILLS SOCIAL WORKER </vt:lpstr>
      <vt:lpstr>overview</vt:lpstr>
      <vt:lpstr>My intended career as a social worker</vt:lpstr>
      <vt:lpstr>Swot analysis</vt:lpstr>
      <vt:lpstr>Analysis of skills</vt:lpstr>
      <vt:lpstr>Personal development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Novia Ng</dc:creator>
  <cp:lastModifiedBy>Novia Ng</cp:lastModifiedBy>
  <cp:revision>776</cp:revision>
  <dcterms:created xsi:type="dcterms:W3CDTF">2022-04-07T08:53:10Z</dcterms:created>
  <dcterms:modified xsi:type="dcterms:W3CDTF">2022-04-19T13:47:11Z</dcterms:modified>
</cp:coreProperties>
</file>