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3" r:id="rId6"/>
    <p:sldId id="265" r:id="rId7"/>
    <p:sldId id="266" r:id="rId8"/>
    <p:sldId id="267" r:id="rId9"/>
    <p:sldId id="268" r:id="rId10"/>
    <p:sldId id="262" r:id="rId11"/>
    <p:sldId id="260" r:id="rId12"/>
    <p:sldId id="259" r:id="rId13"/>
    <p:sldId id="264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3" d="100"/>
          <a:sy n="93" d="100"/>
        </p:scale>
        <p:origin x="-146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780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17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625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208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580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944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238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076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92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594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760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9E10E9-251D-124F-B147-40D309224E8B}" type="datetimeFigureOut">
              <a:rPr lang="en-US" smtClean="0"/>
              <a:t>29/11/2019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1F1DB5-CBC5-D84B-8884-E9A5DC09ED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793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yh8tVK6gzDU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away.org.uk/2019/11/study-confirms-transformational-impact-of-residentials-on-pupils/" TargetMode="External"/><Relationship Id="rId4" Type="http://schemas.openxmlformats.org/officeDocument/2006/relationships/hyperlink" Target="https://www.outwardbound.org.uk/" TargetMode="External"/><Relationship Id="rId5" Type="http://schemas.openxmlformats.org/officeDocument/2006/relationships/hyperlink" Target="https://www.kingswood.co.uk/" TargetMode="External"/><Relationship Id="rId6" Type="http://schemas.openxmlformats.org/officeDocument/2006/relationships/hyperlink" Target="https://www.princes-trust.org.uk/" TargetMode="External"/><Relationship Id="rId7" Type="http://schemas.openxmlformats.org/officeDocument/2006/relationships/hyperlink" Target="https://www.brathay.com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v.uk/government/publications/character-education-framework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oxford-review.com/oxford-review-encyclopaedia-terms/phronesis-definition-mean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Personal and Social Development through Outdoor Adventure Education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75201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25476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An increasing ability to apply practical reasoning (</a:t>
            </a:r>
            <a:r>
              <a:rPr lang="en-US" dirty="0" err="1" smtClean="0"/>
              <a:t>phronesis</a:t>
            </a:r>
            <a:r>
              <a:rPr lang="en-US" dirty="0" smtClean="0"/>
              <a:t>), individually and in social settings, and making wise personal judgements as well as positively contributing to group deliberation and decision making (</a:t>
            </a:r>
            <a:r>
              <a:rPr lang="en-US" dirty="0" err="1" smtClean="0"/>
              <a:t>Thorburn</a:t>
            </a:r>
            <a:r>
              <a:rPr lang="en-US" dirty="0" smtClean="0"/>
              <a:t> and Marshall, 2011</a:t>
            </a:r>
            <a:r>
              <a:rPr lang="en-US" dirty="0" smtClean="0"/>
              <a:t>)</a:t>
            </a:r>
          </a:p>
          <a:p>
            <a:endParaRPr lang="en-US" dirty="0"/>
          </a:p>
          <a:p>
            <a:r>
              <a:rPr lang="en-US" dirty="0" err="1" smtClean="0"/>
              <a:t>Phronesis</a:t>
            </a:r>
            <a:r>
              <a:rPr lang="en-US" dirty="0" smtClean="0"/>
              <a:t>: (Prudence) </a:t>
            </a:r>
            <a:r>
              <a:rPr lang="en-US" dirty="0"/>
              <a:t>E</a:t>
            </a:r>
            <a:r>
              <a:rPr lang="en-US" dirty="0" smtClean="0"/>
              <a:t>nables </a:t>
            </a:r>
            <a:r>
              <a:rPr lang="en-US" dirty="0"/>
              <a:t>the individual to discern and make good </a:t>
            </a:r>
            <a:r>
              <a:rPr lang="en-US" dirty="0" smtClean="0"/>
              <a:t>judgments </a:t>
            </a:r>
            <a:r>
              <a:rPr lang="en-US" dirty="0"/>
              <a:t>about what is the right thing to do in a situation</a:t>
            </a:r>
            <a:r>
              <a:rPr lang="en-US" dirty="0" smtClean="0"/>
              <a:t>. (The Oxford Review)</a:t>
            </a:r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1907177" y="5809937"/>
            <a:ext cx="526191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3200" dirty="0" err="1" smtClean="0">
                <a:solidFill>
                  <a:prstClr val="black"/>
                </a:solidFill>
              </a:rPr>
              <a:t>Behaviour</a:t>
            </a:r>
            <a:r>
              <a:rPr lang="en-US" sz="3200" dirty="0" smtClean="0">
                <a:solidFill>
                  <a:prstClr val="black"/>
                </a:solidFill>
              </a:rPr>
              <a:t> </a:t>
            </a:r>
            <a:r>
              <a:rPr lang="en-US" sz="3200" dirty="0">
                <a:solidFill>
                  <a:prstClr val="black"/>
                </a:solidFill>
              </a:rPr>
              <a:t>(</a:t>
            </a:r>
            <a:r>
              <a:rPr lang="en-US" sz="3200" dirty="0">
                <a:solidFill>
                  <a:prstClr val="black"/>
                </a:solidFill>
                <a:hlinkClick r:id="rId2"/>
              </a:rPr>
              <a:t>VT Video</a:t>
            </a:r>
            <a:r>
              <a:rPr lang="en-US" sz="3200" dirty="0" smtClean="0">
                <a:solidFill>
                  <a:prstClr val="black"/>
                </a:solidFill>
              </a:rPr>
              <a:t>)</a:t>
            </a:r>
            <a:endParaRPr lang="en-US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2031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he outddor Tree - Priest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8131" r="-58131"/>
          <a:stretch>
            <a:fillRect/>
          </a:stretch>
        </p:blipFill>
        <p:spPr>
          <a:xfrm>
            <a:off x="0" y="0"/>
            <a:ext cx="8998982" cy="6857999"/>
          </a:xfrm>
        </p:spPr>
      </p:pic>
    </p:spTree>
    <p:extLst>
      <p:ext uri="{BB962C8B-B14F-4D97-AF65-F5344CB8AC3E}">
        <p14:creationId xmlns:p14="http://schemas.microsoft.com/office/powerpoint/2010/main" val="23626403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Settings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Residential Outdoor Centers (private, public, charitable/3</a:t>
            </a:r>
            <a:r>
              <a:rPr lang="en-US" baseline="30000" dirty="0" smtClean="0"/>
              <a:t>rd</a:t>
            </a:r>
            <a:r>
              <a:rPr lang="en-US" dirty="0" smtClean="0"/>
              <a:t> sector)</a:t>
            </a:r>
          </a:p>
          <a:p>
            <a:r>
              <a:rPr lang="en-US" dirty="0" smtClean="0"/>
              <a:t>Day Activity Providers (Centers, clubs, private)</a:t>
            </a:r>
          </a:p>
          <a:p>
            <a:r>
              <a:rPr lang="en-US" dirty="0" smtClean="0"/>
              <a:t>Youth Services (Outreach, clubs, schools)</a:t>
            </a:r>
          </a:p>
          <a:p>
            <a:r>
              <a:rPr lang="en-US" dirty="0" smtClean="0"/>
              <a:t>Pupil Referral Units (PRU)</a:t>
            </a:r>
          </a:p>
          <a:p>
            <a:r>
              <a:rPr lang="en-US" dirty="0" smtClean="0"/>
              <a:t>National Citizenship Scheme</a:t>
            </a:r>
          </a:p>
          <a:p>
            <a:r>
              <a:rPr lang="en-US" dirty="0" smtClean="0"/>
              <a:t>Expedition based (World Challenge, BSE)</a:t>
            </a:r>
          </a:p>
          <a:p>
            <a:r>
              <a:rPr lang="en-US" dirty="0" smtClean="0"/>
              <a:t>Peripatetic Delivery (Charities, councils </a:t>
            </a:r>
            <a:r>
              <a:rPr lang="en-US" dirty="0" err="1" smtClean="0"/>
              <a:t>etc</a:t>
            </a:r>
            <a:r>
              <a:rPr lang="en-US" dirty="0" smtClean="0"/>
              <a:t>)</a:t>
            </a:r>
          </a:p>
          <a:p>
            <a:r>
              <a:rPr lang="en-US" dirty="0" smtClean="0"/>
              <a:t>Schools (</a:t>
            </a:r>
            <a:r>
              <a:rPr lang="en-US" dirty="0" err="1" smtClean="0"/>
              <a:t>LOtC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8991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Theories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/>
              <a:t>We already know several theories or models associated with personal and/or social development: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KOLB</a:t>
            </a:r>
          </a:p>
          <a:p>
            <a:pPr marL="0" indent="0">
              <a:buNone/>
            </a:pPr>
            <a:r>
              <a:rPr lang="en-US" dirty="0" smtClean="0"/>
              <a:t>GIBBS</a:t>
            </a:r>
          </a:p>
          <a:p>
            <a:pPr marL="0" indent="0">
              <a:buNone/>
            </a:pPr>
            <a:r>
              <a:rPr lang="en-US" dirty="0" smtClean="0"/>
              <a:t>AEP</a:t>
            </a:r>
          </a:p>
          <a:p>
            <a:pPr marL="0" indent="0">
              <a:buNone/>
            </a:pPr>
            <a:r>
              <a:rPr lang="en-US" dirty="0" smtClean="0"/>
              <a:t>MASLOW</a:t>
            </a:r>
          </a:p>
          <a:p>
            <a:pPr marL="0" indent="0">
              <a:buNone/>
            </a:pPr>
            <a:r>
              <a:rPr lang="en-US" dirty="0" smtClean="0"/>
              <a:t>MORTLOCK</a:t>
            </a:r>
          </a:p>
          <a:p>
            <a:endParaRPr lang="en-US" dirty="0"/>
          </a:p>
          <a:p>
            <a:r>
              <a:rPr lang="en-US" dirty="0" smtClean="0"/>
              <a:t>Group Development – </a:t>
            </a:r>
            <a:r>
              <a:rPr lang="en-US" dirty="0" err="1" smtClean="0"/>
              <a:t>Tuckmans</a:t>
            </a:r>
            <a:r>
              <a:rPr lang="en-US" dirty="0" smtClean="0"/>
              <a:t> stages of group development</a:t>
            </a:r>
          </a:p>
          <a:p>
            <a:r>
              <a:rPr lang="en-US" dirty="0" err="1" smtClean="0"/>
              <a:t>Behaviour</a:t>
            </a:r>
            <a:r>
              <a:rPr lang="en-US" dirty="0" smtClean="0"/>
              <a:t> – Choice Theory</a:t>
            </a:r>
          </a:p>
          <a:p>
            <a:r>
              <a:rPr lang="en-US" dirty="0" smtClean="0"/>
              <a:t>Team Roles – </a:t>
            </a:r>
            <a:r>
              <a:rPr lang="en-US" dirty="0" err="1" smtClean="0"/>
              <a:t>Belbin</a:t>
            </a:r>
            <a:r>
              <a:rPr lang="en-US" dirty="0" smtClean="0"/>
              <a:t> 9 team roles</a:t>
            </a:r>
          </a:p>
          <a:p>
            <a:r>
              <a:rPr lang="en-US" dirty="0" smtClean="0"/>
              <a:t>Growth Mindset – Carol </a:t>
            </a:r>
            <a:r>
              <a:rPr lang="en-US" dirty="0" err="1" smtClean="0"/>
              <a:t>Dweck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3383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Tuckmans</a:t>
            </a:r>
            <a:r>
              <a:rPr lang="en-US" dirty="0" smtClean="0"/>
              <a:t> stages of Group Development (Social)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Bruce </a:t>
            </a:r>
            <a:r>
              <a:rPr lang="en-US" dirty="0" err="1" smtClean="0"/>
              <a:t>Tuckman</a:t>
            </a:r>
            <a:r>
              <a:rPr lang="en-US" dirty="0" smtClean="0"/>
              <a:t> (Psychology professor) 1965</a:t>
            </a:r>
          </a:p>
          <a:p>
            <a:endParaRPr lang="en-US" dirty="0"/>
          </a:p>
          <a:p>
            <a:r>
              <a:rPr lang="en-US" dirty="0" smtClean="0"/>
              <a:t>Four Stages:</a:t>
            </a:r>
          </a:p>
          <a:p>
            <a:pPr lvl="1"/>
            <a:r>
              <a:rPr lang="en-US" dirty="0" smtClean="0"/>
              <a:t>Forming</a:t>
            </a:r>
          </a:p>
          <a:p>
            <a:pPr lvl="1"/>
            <a:r>
              <a:rPr lang="en-US" dirty="0" smtClean="0"/>
              <a:t>Storming</a:t>
            </a:r>
          </a:p>
          <a:p>
            <a:pPr lvl="1"/>
            <a:r>
              <a:rPr lang="en-US" dirty="0" smtClean="0"/>
              <a:t>Norming</a:t>
            </a:r>
          </a:p>
          <a:p>
            <a:pPr lvl="1"/>
            <a:r>
              <a:rPr lang="en-US" dirty="0" smtClean="0"/>
              <a:t>Performing</a:t>
            </a:r>
          </a:p>
          <a:p>
            <a:pPr lvl="1"/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See paper by Jerome Gabriel (2016) on </a:t>
            </a:r>
            <a:r>
              <a:rPr lang="en-US" dirty="0" err="1" smtClean="0"/>
              <a:t>Tuckman</a:t>
            </a:r>
            <a:r>
              <a:rPr lang="en-US" dirty="0" smtClean="0"/>
              <a:t> and Situational Leadership (Hersey and Blanchard)</a:t>
            </a:r>
          </a:p>
          <a:p>
            <a:pPr marL="0" indent="0">
              <a:buNone/>
            </a:pPr>
            <a:r>
              <a:rPr lang="en-US" dirty="0" smtClean="0"/>
              <a:t>Do we have enough time with our groups to go through this process?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06117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Choice Theory (Personal)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Dr</a:t>
            </a:r>
            <a:r>
              <a:rPr lang="en-US" dirty="0" smtClean="0"/>
              <a:t> William </a:t>
            </a:r>
            <a:r>
              <a:rPr lang="en-US" dirty="0" err="1" smtClean="0"/>
              <a:t>Glasser</a:t>
            </a:r>
            <a:r>
              <a:rPr lang="en-US" dirty="0" smtClean="0"/>
              <a:t>, published in 1960’s</a:t>
            </a:r>
          </a:p>
          <a:p>
            <a:endParaRPr lang="en-US" dirty="0"/>
          </a:p>
          <a:p>
            <a:r>
              <a:rPr lang="en-US" dirty="0" err="1"/>
              <a:t>Glasser</a:t>
            </a:r>
            <a:r>
              <a:rPr lang="en-US" dirty="0"/>
              <a:t> argues that we have total agency in the entirety of our ‘total </a:t>
            </a:r>
            <a:r>
              <a:rPr lang="en-US" dirty="0" err="1"/>
              <a:t>behaviour</a:t>
            </a:r>
            <a:r>
              <a:rPr lang="en-US" dirty="0"/>
              <a:t>’, leading to a more responsible, empowered, co-dependency, blame free, life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smtClean="0"/>
              <a:t>Positive Go-Kart Exercise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25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Belbin’s</a:t>
            </a:r>
            <a:r>
              <a:rPr lang="en-US" dirty="0" smtClean="0"/>
              <a:t> Team Roles (Personal and Social)</a:t>
            </a:r>
            <a:endParaRPr lang="en-US" dirty="0"/>
          </a:p>
        </p:txBody>
      </p:sp>
      <p:pic>
        <p:nvPicPr>
          <p:cNvPr id="4" name="Content Placeholder 3" descr="Belbin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193" r="-9193"/>
          <a:stretch>
            <a:fillRect/>
          </a:stretch>
        </p:blipFill>
        <p:spPr/>
      </p:pic>
      <p:sp>
        <p:nvSpPr>
          <p:cNvPr id="5" name="TextBox 4"/>
          <p:cNvSpPr txBox="1"/>
          <p:nvPr/>
        </p:nvSpPr>
        <p:spPr>
          <a:xfrm>
            <a:off x="1529405" y="6349368"/>
            <a:ext cx="6049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Raymond Meredith </a:t>
            </a:r>
            <a:r>
              <a:rPr lang="en-US" dirty="0" err="1" smtClean="0"/>
              <a:t>Belbin</a:t>
            </a:r>
            <a:r>
              <a:rPr lang="en-US" dirty="0" smtClean="0"/>
              <a:t> – English Management Consultant.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611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Growth Mindset (Personal)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Carol </a:t>
            </a:r>
            <a:r>
              <a:rPr lang="en-US" dirty="0" err="1" smtClean="0"/>
              <a:t>Dweck</a:t>
            </a:r>
            <a:r>
              <a:rPr lang="en-US" dirty="0" smtClean="0"/>
              <a:t> (American Psychologist) 1990’s</a:t>
            </a:r>
          </a:p>
          <a:p>
            <a:endParaRPr lang="en-US" dirty="0"/>
          </a:p>
        </p:txBody>
      </p:sp>
      <p:pic>
        <p:nvPicPr>
          <p:cNvPr id="4" name="Picture 3" descr="Growth Mindset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365" y="2298699"/>
            <a:ext cx="7013039" cy="4395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625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Groups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Group 1: </a:t>
            </a:r>
            <a:r>
              <a:rPr lang="en-GB" dirty="0" smtClean="0"/>
              <a:t>Four </a:t>
            </a:r>
            <a:r>
              <a:rPr lang="en-GB" dirty="0" smtClean="0"/>
              <a:t>progressive </a:t>
            </a:r>
            <a:r>
              <a:rPr lang="en-GB" dirty="0" smtClean="0"/>
              <a:t>activities focusing on social (interpersonal) development </a:t>
            </a:r>
            <a:r>
              <a:rPr lang="en-GB" dirty="0" smtClean="0"/>
              <a:t>for year 6 pupils integrating KOLB’s model of </a:t>
            </a:r>
            <a:r>
              <a:rPr lang="en-GB" dirty="0" smtClean="0"/>
              <a:t>reflection</a:t>
            </a:r>
          </a:p>
          <a:p>
            <a:endParaRPr lang="en-GB" dirty="0"/>
          </a:p>
          <a:p>
            <a:r>
              <a:rPr lang="en-GB" dirty="0" smtClean="0"/>
              <a:t>Group 2: </a:t>
            </a:r>
            <a:r>
              <a:rPr lang="en-GB" dirty="0" smtClean="0"/>
              <a:t>Four </a:t>
            </a:r>
            <a:r>
              <a:rPr lang="en-GB" dirty="0" smtClean="0"/>
              <a:t>progressive activities for year 10 </a:t>
            </a:r>
            <a:r>
              <a:rPr lang="en-GB" dirty="0" smtClean="0"/>
              <a:t>pupils focusing on personal development (Intrapersonal) </a:t>
            </a:r>
            <a:r>
              <a:rPr lang="en-GB" dirty="0" smtClean="0"/>
              <a:t>using the Adventure Experience Paradigm as the underpinning </a:t>
            </a:r>
            <a:r>
              <a:rPr lang="en-GB" dirty="0" smtClean="0"/>
              <a:t>theory.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Group 3: </a:t>
            </a:r>
            <a:r>
              <a:rPr lang="en-GB" dirty="0" smtClean="0"/>
              <a:t>Four </a:t>
            </a:r>
            <a:r>
              <a:rPr lang="en-GB" dirty="0" smtClean="0"/>
              <a:t>progressive activities for corporate development focusing on </a:t>
            </a:r>
            <a:r>
              <a:rPr lang="en-GB" dirty="0" smtClean="0"/>
              <a:t>developing a project teams </a:t>
            </a:r>
            <a:r>
              <a:rPr lang="en-GB" dirty="0" smtClean="0"/>
              <a:t>performance</a:t>
            </a:r>
            <a:r>
              <a:rPr lang="en-GB" dirty="0" smtClean="0"/>
              <a:t> (</a:t>
            </a:r>
            <a:r>
              <a:rPr lang="en-GB" dirty="0" err="1" smtClean="0"/>
              <a:t>Tuckman</a:t>
            </a:r>
            <a:r>
              <a:rPr lang="en-GB" dirty="0" smtClean="0"/>
              <a:t>)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 each group identify </a:t>
            </a:r>
            <a:r>
              <a:rPr lang="en-GB" b="1" dirty="0" smtClean="0"/>
              <a:t>what</a:t>
            </a:r>
            <a:r>
              <a:rPr lang="en-GB" dirty="0" smtClean="0"/>
              <a:t> </a:t>
            </a:r>
            <a:r>
              <a:rPr lang="en-GB" dirty="0" smtClean="0"/>
              <a:t>activities you could do and </a:t>
            </a:r>
            <a:r>
              <a:rPr lang="en-GB" b="1" dirty="0" smtClean="0"/>
              <a:t>why</a:t>
            </a:r>
            <a:r>
              <a:rPr lang="en-GB" dirty="0" smtClean="0"/>
              <a:t> each activity is appropriate (outcomes and transfer of learning) to that particular </a:t>
            </a:r>
            <a:r>
              <a:rPr lang="en-GB" dirty="0" smtClean="0"/>
              <a:t>group. </a:t>
            </a:r>
            <a:r>
              <a:rPr lang="en-GB" b="1" dirty="0" smtClean="0"/>
              <a:t>How </a:t>
            </a:r>
            <a:r>
              <a:rPr lang="en-GB" dirty="0" smtClean="0"/>
              <a:t>would you facilitate these outcomes in an experiential learning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1137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 Education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Half our Futures (Newsom, 1963)</a:t>
            </a:r>
          </a:p>
          <a:p>
            <a:pPr lvl="1"/>
            <a:r>
              <a:rPr lang="en-US" dirty="0" smtClean="0"/>
              <a:t>Time and Resources to those average and below average</a:t>
            </a:r>
          </a:p>
          <a:p>
            <a:pPr lvl="1"/>
            <a:r>
              <a:rPr lang="en-US" dirty="0" smtClean="0"/>
              <a:t>Raise school leaving age to 16</a:t>
            </a:r>
          </a:p>
          <a:p>
            <a:pPr lvl="1"/>
            <a:r>
              <a:rPr lang="en-US" dirty="0" smtClean="0"/>
              <a:t>Hay day for Outdoor Education Provision</a:t>
            </a:r>
          </a:p>
          <a:p>
            <a:r>
              <a:rPr lang="en-US" dirty="0" smtClean="0"/>
              <a:t>National Curriculum (1988)</a:t>
            </a:r>
          </a:p>
          <a:p>
            <a:pPr lvl="1"/>
            <a:r>
              <a:rPr lang="en-US" dirty="0" smtClean="0"/>
              <a:t>Added pressures to outcomes – Teaching to the test</a:t>
            </a:r>
          </a:p>
          <a:p>
            <a:r>
              <a:rPr lang="en-US" dirty="0" smtClean="0"/>
              <a:t>Donaldson Report (Wales, 2015)</a:t>
            </a:r>
          </a:p>
          <a:p>
            <a:pPr lvl="1"/>
            <a:r>
              <a:rPr lang="en-US" dirty="0" smtClean="0"/>
              <a:t>Move back to child centered learning – health and wellbeing one of the six key areas of learning</a:t>
            </a:r>
          </a:p>
          <a:p>
            <a:pPr lvl="1"/>
            <a:r>
              <a:rPr lang="en-US" dirty="0" smtClean="0"/>
              <a:t>More emphasis on equipping young people for life</a:t>
            </a:r>
          </a:p>
        </p:txBody>
      </p:sp>
    </p:spTree>
    <p:extLst>
      <p:ext uri="{BB962C8B-B14F-4D97-AF65-F5344CB8AC3E}">
        <p14:creationId xmlns:p14="http://schemas.microsoft.com/office/powerpoint/2010/main" val="28505153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Independent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See Moodle page for articles and </a:t>
            </a:r>
            <a:r>
              <a:rPr lang="en-US" dirty="0" smtClean="0"/>
              <a:t>links</a:t>
            </a:r>
          </a:p>
          <a:p>
            <a:endParaRPr lang="en-US" dirty="0" smtClean="0"/>
          </a:p>
          <a:p>
            <a:r>
              <a:rPr lang="en-US" dirty="0" smtClean="0"/>
              <a:t>Search JAEOL for related </a:t>
            </a:r>
            <a:r>
              <a:rPr lang="en-US" dirty="0" smtClean="0"/>
              <a:t>literature</a:t>
            </a:r>
          </a:p>
          <a:p>
            <a:endParaRPr lang="en-US" dirty="0" smtClean="0"/>
          </a:p>
          <a:p>
            <a:r>
              <a:rPr lang="en-US" dirty="0" smtClean="0"/>
              <a:t>Read the following:</a:t>
            </a:r>
          </a:p>
          <a:p>
            <a:pPr lvl="1"/>
            <a:r>
              <a:rPr lang="en-US" dirty="0">
                <a:hlinkClick r:id="rId2"/>
              </a:rPr>
              <a:t>Government Guidance on ‘Character Education and Development’ in schools. </a:t>
            </a:r>
            <a:endParaRPr lang="en-US" dirty="0"/>
          </a:p>
          <a:p>
            <a:pPr lvl="1"/>
            <a:r>
              <a:rPr lang="en-US" dirty="0">
                <a:hlinkClick r:id="rId3"/>
              </a:rPr>
              <a:t>Transformational impact of residential </a:t>
            </a:r>
            <a:r>
              <a:rPr lang="en-US" dirty="0" smtClean="0">
                <a:hlinkClick r:id="rId3"/>
              </a:rPr>
              <a:t>experiences</a:t>
            </a:r>
            <a:endParaRPr lang="en-US" dirty="0" smtClean="0"/>
          </a:p>
          <a:p>
            <a:r>
              <a:rPr lang="en-US" dirty="0" smtClean="0"/>
              <a:t>Research the following organisations for their ‘claims’ and variety of approaches to personal and social development:</a:t>
            </a:r>
          </a:p>
          <a:p>
            <a:pPr lvl="1"/>
            <a:r>
              <a:rPr lang="en-US" dirty="0" smtClean="0">
                <a:hlinkClick r:id="rId4"/>
              </a:rPr>
              <a:t>Outward Bound Trust</a:t>
            </a:r>
            <a:endParaRPr lang="en-US" dirty="0" smtClean="0"/>
          </a:p>
          <a:p>
            <a:pPr lvl="1"/>
            <a:r>
              <a:rPr lang="en-US" dirty="0" smtClean="0">
                <a:hlinkClick r:id="rId5"/>
              </a:rPr>
              <a:t>Kingswood</a:t>
            </a:r>
            <a:endParaRPr lang="en-US" dirty="0" smtClean="0"/>
          </a:p>
          <a:p>
            <a:pPr lvl="1"/>
            <a:r>
              <a:rPr lang="en-US" dirty="0" smtClean="0">
                <a:hlinkClick r:id="rId6"/>
              </a:rPr>
              <a:t>The Princes Trust</a:t>
            </a:r>
            <a:endParaRPr lang="en-US" dirty="0" smtClean="0"/>
          </a:p>
          <a:p>
            <a:pPr lvl="1"/>
            <a:r>
              <a:rPr lang="en-US" dirty="0" smtClean="0">
                <a:hlinkClick r:id="rId7"/>
              </a:rPr>
              <a:t>Brathay Trust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0662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US" dirty="0" smtClean="0"/>
          </a:p>
          <a:p>
            <a:r>
              <a:rPr lang="en-US" dirty="0"/>
              <a:t>Gabriel, Jerome. (2016). Situational Leadership and Group Development Theory for the Outdoor Leader. </a:t>
            </a:r>
            <a:r>
              <a:rPr lang="en-US" i="1" dirty="0"/>
              <a:t>Association of Outdoor Recreation &amp; Education Conference Proceedings,</a:t>
            </a:r>
            <a:r>
              <a:rPr lang="en-US" dirty="0"/>
              <a:t> 38-44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smtClean="0"/>
              <a:t>The Oxford Review (No Date) Available at: </a:t>
            </a:r>
            <a:r>
              <a:rPr lang="en-US" dirty="0" smtClean="0">
                <a:hlinkClick r:id="rId2"/>
              </a:rPr>
              <a:t>https</a:t>
            </a:r>
            <a:r>
              <a:rPr lang="en-US" dirty="0">
                <a:hlinkClick r:id="rId2"/>
              </a:rPr>
              <a:t>://www.oxford-review.com/oxford-review-encyclopaedia-terms/phronesis-definition-meaning</a:t>
            </a:r>
            <a:r>
              <a:rPr lang="en-US" dirty="0" smtClean="0">
                <a:hlinkClick r:id="rId2"/>
              </a:rPr>
              <a:t>/</a:t>
            </a:r>
            <a:r>
              <a:rPr lang="en-US" dirty="0" smtClean="0"/>
              <a:t> Accessed 29/11/19</a:t>
            </a:r>
          </a:p>
          <a:p>
            <a:endParaRPr lang="en-US" dirty="0" smtClean="0"/>
          </a:p>
          <a:p>
            <a:r>
              <a:rPr lang="en-US" dirty="0" err="1"/>
              <a:t>Thorburn</a:t>
            </a:r>
            <a:r>
              <a:rPr lang="en-US" dirty="0"/>
              <a:t>, M &amp; Marshall, A </a:t>
            </a:r>
            <a:r>
              <a:rPr lang="en-US" dirty="0" smtClean="0"/>
              <a:t>(2011</a:t>
            </a:r>
            <a:r>
              <a:rPr lang="en-US" dirty="0"/>
              <a:t>)</a:t>
            </a:r>
            <a:r>
              <a:rPr lang="en-US" dirty="0" smtClean="0"/>
              <a:t> </a:t>
            </a:r>
            <a:r>
              <a:rPr lang="en-US" i="1" dirty="0"/>
              <a:t>'Lost in translation? Measuring and articulating personal and social development gains in outdoor learning.</a:t>
            </a:r>
            <a:r>
              <a:rPr lang="en-US" dirty="0"/>
              <a:t> Paper presented at British Educational Research Association (BERA) Annual Conference, September 6th-8th, Institute of Education, London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25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3757</TotalTime>
  <Words>702</Words>
  <Application>Microsoft Macintosh PowerPoint</Application>
  <PresentationFormat>On-screen Show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Personal and Social Development through Outdoor Adventure Education</vt:lpstr>
      <vt:lpstr>Definition</vt:lpstr>
      <vt:lpstr>PowerPoint Presentation</vt:lpstr>
      <vt:lpstr>Settings</vt:lpstr>
      <vt:lpstr>Theories</vt:lpstr>
      <vt:lpstr>Tuckmans stages of Group Development (Social)</vt:lpstr>
      <vt:lpstr>Choice Theory (Personal)</vt:lpstr>
      <vt:lpstr>Belbin’s Team Roles (Personal and Social)</vt:lpstr>
      <vt:lpstr>Growth Mindset (Personal)</vt:lpstr>
      <vt:lpstr>Groups tasks</vt:lpstr>
      <vt:lpstr>In Education</vt:lpstr>
      <vt:lpstr>Independent Research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and Social Development through Outdoor Adventure Education</dc:title>
  <dc:creator>shoe</dc:creator>
  <cp:lastModifiedBy>shoe</cp:lastModifiedBy>
  <cp:revision>26</cp:revision>
  <dcterms:created xsi:type="dcterms:W3CDTF">2018-11-11T22:01:23Z</dcterms:created>
  <dcterms:modified xsi:type="dcterms:W3CDTF">2019-12-01T21:49:36Z</dcterms:modified>
</cp:coreProperties>
</file>