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slideLayouts/slideLayout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5.xml" ContentType="application/vnd.openxmlformats-officedocument.them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6.xml" ContentType="application/vnd.openxmlformats-officedocument.them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4"/>
    <p:sldMasterId id="2147483666" r:id="rId5"/>
    <p:sldMasterId id="2147483667" r:id="rId6"/>
    <p:sldMasterId id="2147483669" r:id="rId7"/>
    <p:sldMasterId id="2147483670" r:id="rId8"/>
    <p:sldMasterId id="2147483676" r:id="rId9"/>
    <p:sldMasterId id="2147483689" r:id="rId10"/>
  </p:sldMasterIdLst>
  <p:notesMasterIdLst>
    <p:notesMasterId r:id="rId24"/>
  </p:notesMasterIdLst>
  <p:sldIdLst>
    <p:sldId id="256" r:id="rId11"/>
    <p:sldId id="257" r:id="rId12"/>
    <p:sldId id="472" r:id="rId13"/>
    <p:sldId id="474" r:id="rId14"/>
    <p:sldId id="265" r:id="rId15"/>
    <p:sldId id="475" r:id="rId16"/>
    <p:sldId id="476" r:id="rId17"/>
    <p:sldId id="477" r:id="rId18"/>
    <p:sldId id="478" r:id="rId19"/>
    <p:sldId id="479" r:id="rId20"/>
    <p:sldId id="480" r:id="rId21"/>
    <p:sldId id="268" r:id="rId22"/>
    <p:sldId id="468" r:id="rId23"/>
  </p:sldIdLst>
  <p:sldSz cx="12192000" cy="6858000"/>
  <p:notesSz cx="6858000" cy="9144000"/>
  <p:embeddedFontLst>
    <p:embeddedFont>
      <p:font typeface="Segoe UI" panose="020B0502040204020203" pitchFamily="34" charset="0"/>
      <p:regular r:id="rId25"/>
      <p:bold r:id="rId26"/>
      <p:italic r:id="rId27"/>
      <p:boldItalic r:id="rId28"/>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1F1442A-1149-8DB2-F924-DB6E08AA9871}" v="74" dt="2026-10-18T17:26:18.51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000" autoAdjust="0"/>
    <p:restoredTop sz="94660"/>
  </p:normalViewPr>
  <p:slideViewPr>
    <p:cSldViewPr snapToGrid="0">
      <p:cViewPr varScale="1">
        <p:scale>
          <a:sx n="93" d="100"/>
          <a:sy n="93" d="100"/>
        </p:scale>
        <p:origin x="92" y="1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3.xml"/><Relationship Id="rId18" Type="http://schemas.openxmlformats.org/officeDocument/2006/relationships/slide" Target="slides/slide8.xml"/><Relationship Id="rId26" Type="http://schemas.openxmlformats.org/officeDocument/2006/relationships/font" Target="fonts/font2.fntdata"/><Relationship Id="rId3" Type="http://schemas.openxmlformats.org/officeDocument/2006/relationships/customXml" Target="../customXml/item3.xml"/><Relationship Id="rId21" Type="http://schemas.openxmlformats.org/officeDocument/2006/relationships/slide" Target="slides/slide11.xml"/><Relationship Id="rId7" Type="http://schemas.openxmlformats.org/officeDocument/2006/relationships/slideMaster" Target="slideMasters/slideMaster4.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font" Target="fonts/font1.fntdata"/><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6.xml"/><Relationship Id="rId20" Type="http://schemas.openxmlformats.org/officeDocument/2006/relationships/slide" Target="slides/slide10.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1.xml"/><Relationship Id="rId24" Type="http://schemas.openxmlformats.org/officeDocument/2006/relationships/notesMaster" Target="notesMasters/notesMaster1.xml"/><Relationship Id="rId32"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font" Target="fonts/font4.fntdata"/><Relationship Id="rId10" Type="http://schemas.openxmlformats.org/officeDocument/2006/relationships/slideMaster" Target="slideMasters/slideMaster7.xml"/><Relationship Id="rId19" Type="http://schemas.openxmlformats.org/officeDocument/2006/relationships/slide" Target="slides/slide9.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4.xml"/><Relationship Id="rId22" Type="http://schemas.openxmlformats.org/officeDocument/2006/relationships/slide" Target="slides/slide12.xml"/><Relationship Id="rId27" Type="http://schemas.openxmlformats.org/officeDocument/2006/relationships/font" Target="fonts/font3.fntdata"/><Relationship Id="rId30" Type="http://schemas.openxmlformats.org/officeDocument/2006/relationships/viewProps" Target="viewProps.xml"/><Relationship Id="rId8" Type="http://schemas.openxmlformats.org/officeDocument/2006/relationships/slideMaster" Target="slideMasters/slideMaster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C97EA7-D0D2-454D-A9FA-5A33149F9539}" type="datetimeFigureOut">
              <a:t>10/18/2026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326B0F8-3FD1-442E-91EF-64C990B1CD62}" type="slidenum">
              <a:t>‹#›</a:t>
            </a:fld>
            <a:endParaRPr lang="en-US"/>
          </a:p>
        </p:txBody>
      </p:sp>
    </p:spTree>
    <p:extLst>
      <p:ext uri="{BB962C8B-B14F-4D97-AF65-F5344CB8AC3E}">
        <p14:creationId xmlns:p14="http://schemas.microsoft.com/office/powerpoint/2010/main" val="31039966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462CB5-C0C9-B8A0-5327-42ED6326E8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E913AD4-9275-A232-C7BE-4C4797DA8496}"/>
              </a:ext>
            </a:extLst>
          </p:cNvPr>
          <p:cNvSpPr>
            <a:spLocks noGrp="1" noRot="1" noChangeAspect="1"/>
          </p:cNvSpPr>
          <p:nvPr>
            <p:ph type="sldImg"/>
          </p:nvPr>
        </p:nvSpPr>
        <p:spPr>
          <a:xfrm>
            <a:off x="685800" y="1143000"/>
            <a:ext cx="5486400" cy="3086100"/>
          </a:xfrm>
        </p:spPr>
        <p:txBody>
          <a:bodyPr/>
          <a:lstStyle/>
          <a:p>
            <a:endParaRPr lang="en-GB"/>
          </a:p>
        </p:txBody>
      </p:sp>
      <p:sp>
        <p:nvSpPr>
          <p:cNvPr id="3" name="Notes Placeholder 2">
            <a:extLst>
              <a:ext uri="{FF2B5EF4-FFF2-40B4-BE49-F238E27FC236}">
                <a16:creationId xmlns:a16="http://schemas.microsoft.com/office/drawing/2014/main" id="{076135A4-BCC0-5D56-B840-EE4728D4332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260CE9C5-3D6B-6399-5D52-0ED301654380}"/>
              </a:ext>
            </a:extLst>
          </p:cNvPr>
          <p:cNvSpPr>
            <a:spLocks noGrp="1"/>
          </p:cNvSpPr>
          <p:nvPr>
            <p:ph type="sldNum" sz="quarter" idx="5"/>
          </p:nvPr>
        </p:nvSpPr>
        <p:spPr/>
        <p:txBody>
          <a:bodyPr/>
          <a:lstStyle/>
          <a:p>
            <a:fld id="{05FFDD11-B3EC-214B-B984-1798BFAD033A}" type="slidenum">
              <a:rPr lang="en-US" smtClean="0"/>
              <a:t>3</a:t>
            </a:fld>
            <a:endParaRPr lang="en-US"/>
          </a:p>
        </p:txBody>
      </p:sp>
    </p:spTree>
    <p:extLst>
      <p:ext uri="{BB962C8B-B14F-4D97-AF65-F5344CB8AC3E}">
        <p14:creationId xmlns:p14="http://schemas.microsoft.com/office/powerpoint/2010/main" val="31947424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mn-lt"/>
                <a:ea typeface="+mn-ea"/>
                <a:cs typeface="+mn-cs"/>
              </a:rPr>
              <a:t>The aim is to CONNECT the learning, not write separately about each session.</a:t>
            </a:r>
          </a:p>
          <a:p>
            <a:endParaRPr lang="en-US" dirty="0"/>
          </a:p>
        </p:txBody>
      </p:sp>
      <p:sp>
        <p:nvSpPr>
          <p:cNvPr id="4" name="Slide Number Placeholder 3"/>
          <p:cNvSpPr>
            <a:spLocks noGrp="1"/>
          </p:cNvSpPr>
          <p:nvPr>
            <p:ph type="sldNum" sz="quarter" idx="5"/>
          </p:nvPr>
        </p:nvSpPr>
        <p:spPr/>
        <p:txBody>
          <a:bodyPr/>
          <a:lstStyle/>
          <a:p>
            <a:fld id="{E5AB8626-37F7-4F9C-86E8-3070C6BEA080}" type="slidenum">
              <a:rPr lang="en-US" smtClean="0"/>
              <a:t>5</a:t>
            </a:fld>
            <a:endParaRPr lang="en-US"/>
          </a:p>
        </p:txBody>
      </p:sp>
    </p:spTree>
    <p:extLst>
      <p:ext uri="{BB962C8B-B14F-4D97-AF65-F5344CB8AC3E}">
        <p14:creationId xmlns:p14="http://schemas.microsoft.com/office/powerpoint/2010/main" val="33479712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AB4EE6-5C3E-5121-DE0C-EAABCD383E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5ABA0E6-119E-9046-BA50-327B54FE8D49}"/>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E560A0E7-B60E-778E-286E-EA6B77181222}"/>
              </a:ext>
            </a:extLst>
          </p:cNvPr>
          <p:cNvSpPr>
            <a:spLocks noGrp="1"/>
          </p:cNvSpPr>
          <p:nvPr>
            <p:ph type="body" idx="1"/>
          </p:nvPr>
        </p:nvSpPr>
        <p:spPr/>
        <p:txBody>
          <a:bodyPr/>
          <a:lstStyle/>
          <a:p>
            <a:pPr fontAlgn="t"/>
            <a:r>
              <a:rPr lang="en-GB" sz="1200" b="1" i="0" kern="1200" dirty="0">
                <a:solidFill>
                  <a:schemeClr val="tx1"/>
                </a:solidFill>
                <a:effectLst/>
                <a:latin typeface="+mn-lt"/>
                <a:ea typeface="+mn-ea"/>
                <a:cs typeface="+mn-cs"/>
              </a:rPr>
              <a:t>Cymraeg</a:t>
            </a:r>
            <a:endParaRPr lang="en-GB" sz="1200" b="0" i="0" kern="1200" dirty="0">
              <a:solidFill>
                <a:schemeClr val="tx1"/>
              </a:solidFill>
              <a:effectLst/>
              <a:latin typeface="+mn-lt"/>
              <a:ea typeface="+mn-ea"/>
              <a:cs typeface="+mn-cs"/>
            </a:endParaRPr>
          </a:p>
          <a:p>
            <a:pPr fontAlgn="t"/>
            <a:r>
              <a:rPr lang="en-GB" sz="1200" b="0" i="0" kern="1200" dirty="0">
                <a:solidFill>
                  <a:schemeClr val="tx1"/>
                </a:solidFill>
                <a:effectLst/>
                <a:latin typeface="+mn-lt"/>
                <a:ea typeface="+mn-ea"/>
                <a:cs typeface="+mn-cs"/>
              </a:rPr>
              <a:t>Eich </a:t>
            </a:r>
            <a:r>
              <a:rPr lang="en-GB" sz="1200" b="0" i="0" kern="1200" dirty="0" err="1">
                <a:solidFill>
                  <a:schemeClr val="tx1"/>
                </a:solidFill>
                <a:effectLst/>
                <a:latin typeface="+mn-lt"/>
                <a:ea typeface="+mn-ea"/>
                <a:cs typeface="+mn-cs"/>
              </a:rPr>
              <a:t>camau</a:t>
            </a:r>
            <a:r>
              <a:rPr lang="en-GB" sz="1200" b="0" i="0" kern="1200" dirty="0">
                <a:solidFill>
                  <a:schemeClr val="tx1"/>
                </a:solidFill>
                <a:effectLst/>
                <a:latin typeface="+mn-lt"/>
                <a:ea typeface="+mn-ea"/>
                <a:cs typeface="+mn-cs"/>
              </a:rPr>
              <a:t> </a:t>
            </a:r>
            <a:r>
              <a:rPr lang="en-GB" sz="1200" b="0" i="0" kern="1200" dirty="0" err="1">
                <a:solidFill>
                  <a:schemeClr val="tx1"/>
                </a:solidFill>
                <a:effectLst/>
                <a:latin typeface="+mn-lt"/>
                <a:ea typeface="+mn-ea"/>
                <a:cs typeface="+mn-cs"/>
              </a:rPr>
              <a:t>nesaf</a:t>
            </a:r>
            <a:r>
              <a:rPr lang="en-GB" sz="1200" b="0" i="0" kern="1200" dirty="0">
                <a:solidFill>
                  <a:schemeClr val="tx1"/>
                </a:solidFill>
                <a:effectLst/>
                <a:latin typeface="+mn-lt"/>
                <a:ea typeface="+mn-ea"/>
                <a:cs typeface="+mn-cs"/>
              </a:rPr>
              <a:t> </a:t>
            </a:r>
            <a:r>
              <a:rPr lang="en-GB" sz="1200" b="0" i="0" kern="1200" dirty="0" err="1">
                <a:solidFill>
                  <a:schemeClr val="tx1"/>
                </a:solidFill>
                <a:effectLst/>
                <a:latin typeface="+mn-lt"/>
                <a:ea typeface="+mn-ea"/>
                <a:cs typeface="+mn-cs"/>
              </a:rPr>
              <a:t>yw</a:t>
            </a:r>
            <a:r>
              <a:rPr lang="en-GB" sz="1200" b="0" i="0" kern="1200" dirty="0">
                <a:solidFill>
                  <a:schemeClr val="tx1"/>
                </a:solidFill>
                <a:effectLst/>
                <a:latin typeface="+mn-lt"/>
                <a:ea typeface="+mn-ea"/>
                <a:cs typeface="+mn-cs"/>
              </a:rPr>
              <a:t> </a:t>
            </a:r>
            <a:r>
              <a:rPr lang="en-GB" sz="1200" b="0" i="0" kern="1200" dirty="0" err="1">
                <a:solidFill>
                  <a:schemeClr val="tx1"/>
                </a:solidFill>
                <a:effectLst/>
                <a:latin typeface="+mn-lt"/>
                <a:ea typeface="+mn-ea"/>
                <a:cs typeface="+mn-cs"/>
              </a:rPr>
              <a:t>adolygu'r</a:t>
            </a:r>
            <a:r>
              <a:rPr lang="en-GB" sz="1200" b="0" i="0" kern="1200" dirty="0">
                <a:solidFill>
                  <a:schemeClr val="tx1"/>
                </a:solidFill>
                <a:effectLst/>
                <a:latin typeface="+mn-lt"/>
                <a:ea typeface="+mn-ea"/>
                <a:cs typeface="+mn-cs"/>
              </a:rPr>
              <a:t> </a:t>
            </a:r>
            <a:r>
              <a:rPr lang="en-GB" sz="1200" b="0" i="0" kern="1200" dirty="0" err="1">
                <a:solidFill>
                  <a:schemeClr val="tx1"/>
                </a:solidFill>
                <a:effectLst/>
                <a:latin typeface="+mn-lt"/>
                <a:ea typeface="+mn-ea"/>
                <a:cs typeface="+mn-cs"/>
              </a:rPr>
              <a:t>sesiynau</a:t>
            </a:r>
            <a:r>
              <a:rPr lang="en-GB" sz="1200" b="0" i="0" kern="1200" dirty="0">
                <a:solidFill>
                  <a:schemeClr val="tx1"/>
                </a:solidFill>
                <a:effectLst/>
                <a:latin typeface="+mn-lt"/>
                <a:ea typeface="+mn-ea"/>
                <a:cs typeface="+mn-cs"/>
              </a:rPr>
              <a:t> </a:t>
            </a:r>
            <a:r>
              <a:rPr lang="en-GB" sz="1200" b="0" i="0" kern="1200" dirty="0" err="1">
                <a:solidFill>
                  <a:schemeClr val="tx1"/>
                </a:solidFill>
                <a:effectLst/>
                <a:latin typeface="+mn-lt"/>
                <a:ea typeface="+mn-ea"/>
                <a:cs typeface="+mn-cs"/>
              </a:rPr>
              <a:t>perthnasol</a:t>
            </a:r>
            <a:r>
              <a:rPr lang="en-GB" sz="1200" b="0" i="0" kern="1200" dirty="0">
                <a:solidFill>
                  <a:schemeClr val="tx1"/>
                </a:solidFill>
                <a:effectLst/>
                <a:latin typeface="+mn-lt"/>
                <a:ea typeface="+mn-ea"/>
                <a:cs typeface="+mn-cs"/>
              </a:rPr>
              <a:t>, </a:t>
            </a:r>
            <a:r>
              <a:rPr lang="en-GB" sz="1200" b="0" i="0" kern="1200" dirty="0" err="1">
                <a:solidFill>
                  <a:schemeClr val="tx1"/>
                </a:solidFill>
                <a:effectLst/>
                <a:latin typeface="+mn-lt"/>
                <a:ea typeface="+mn-ea"/>
                <a:cs typeface="+mn-cs"/>
              </a:rPr>
              <a:t>casglu</a:t>
            </a:r>
            <a:r>
              <a:rPr lang="en-GB" sz="1200" b="0" i="0" kern="1200" dirty="0">
                <a:solidFill>
                  <a:schemeClr val="tx1"/>
                </a:solidFill>
                <a:effectLst/>
                <a:latin typeface="+mn-lt"/>
                <a:ea typeface="+mn-ea"/>
                <a:cs typeface="+mn-cs"/>
              </a:rPr>
              <a:t> </a:t>
            </a:r>
            <a:r>
              <a:rPr lang="en-GB" sz="1200" b="0" i="0" kern="1200" dirty="0" err="1">
                <a:solidFill>
                  <a:schemeClr val="tx1"/>
                </a:solidFill>
                <a:effectLst/>
                <a:latin typeface="+mn-lt"/>
                <a:ea typeface="+mn-ea"/>
                <a:cs typeface="+mn-cs"/>
              </a:rPr>
              <a:t>tystiolaeth</a:t>
            </a:r>
            <a:r>
              <a:rPr lang="en-GB" sz="1200" b="0" i="0" kern="1200" dirty="0">
                <a:solidFill>
                  <a:schemeClr val="tx1"/>
                </a:solidFill>
                <a:effectLst/>
                <a:latin typeface="+mn-lt"/>
                <a:ea typeface="+mn-ea"/>
                <a:cs typeface="+mn-cs"/>
              </a:rPr>
              <a:t>, a </a:t>
            </a:r>
            <a:r>
              <a:rPr lang="en-GB" sz="1200" b="0" i="0" kern="1200" dirty="0" err="1">
                <a:solidFill>
                  <a:schemeClr val="tx1"/>
                </a:solidFill>
                <a:effectLst/>
                <a:latin typeface="+mn-lt"/>
                <a:ea typeface="+mn-ea"/>
                <a:cs typeface="+mn-cs"/>
              </a:rPr>
              <a:t>dechrau</a:t>
            </a:r>
            <a:r>
              <a:rPr lang="en-GB" sz="1200" b="0" i="0" kern="1200" dirty="0">
                <a:solidFill>
                  <a:schemeClr val="tx1"/>
                </a:solidFill>
                <a:effectLst/>
                <a:latin typeface="+mn-lt"/>
                <a:ea typeface="+mn-ea"/>
                <a:cs typeface="+mn-cs"/>
              </a:rPr>
              <a:t> </a:t>
            </a:r>
            <a:r>
              <a:rPr lang="en-GB" sz="1200" b="0" i="0" kern="1200" dirty="0" err="1">
                <a:solidFill>
                  <a:schemeClr val="tx1"/>
                </a:solidFill>
                <a:effectLst/>
                <a:latin typeface="+mn-lt"/>
                <a:ea typeface="+mn-ea"/>
                <a:cs typeface="+mn-cs"/>
              </a:rPr>
              <a:t>cynllunio</a:t>
            </a:r>
            <a:r>
              <a:rPr lang="en-GB" sz="1200" b="0" i="0" kern="1200" dirty="0">
                <a:solidFill>
                  <a:schemeClr val="tx1"/>
                </a:solidFill>
                <a:effectLst/>
                <a:latin typeface="+mn-lt"/>
                <a:ea typeface="+mn-ea"/>
                <a:cs typeface="+mn-cs"/>
              </a:rPr>
              <a:t> eich </a:t>
            </a:r>
            <a:r>
              <a:rPr lang="en-GB" sz="1200" b="0" i="0" kern="1200" dirty="0" err="1">
                <a:solidFill>
                  <a:schemeClr val="tx1"/>
                </a:solidFill>
                <a:effectLst/>
                <a:latin typeface="+mn-lt"/>
                <a:ea typeface="+mn-ea"/>
                <a:cs typeface="+mn-cs"/>
              </a:rPr>
              <a:t>ymateb</a:t>
            </a:r>
            <a:r>
              <a:rPr lang="en-GB" sz="1200" b="0" i="0" kern="1200" dirty="0">
                <a:solidFill>
                  <a:schemeClr val="tx1"/>
                </a:solidFill>
                <a:effectLst/>
                <a:latin typeface="+mn-lt"/>
                <a:ea typeface="+mn-ea"/>
                <a:cs typeface="+mn-cs"/>
              </a:rPr>
              <a:t>. </a:t>
            </a:r>
            <a:r>
              <a:rPr lang="en-GB" sz="1200" b="0" i="0" kern="1200" dirty="0" err="1">
                <a:solidFill>
                  <a:schemeClr val="tx1"/>
                </a:solidFill>
                <a:effectLst/>
                <a:latin typeface="+mn-lt"/>
                <a:ea typeface="+mn-ea"/>
                <a:cs typeface="+mn-cs"/>
              </a:rPr>
              <a:t>Cofiwch</a:t>
            </a:r>
            <a:r>
              <a:rPr lang="en-GB" sz="1200" b="0" i="0" kern="1200" dirty="0">
                <a:solidFill>
                  <a:schemeClr val="tx1"/>
                </a:solidFill>
                <a:effectLst/>
                <a:latin typeface="+mn-lt"/>
                <a:ea typeface="+mn-ea"/>
                <a:cs typeface="+mn-cs"/>
              </a:rPr>
              <a:t> </a:t>
            </a:r>
            <a:r>
              <a:rPr lang="en-GB" sz="1200" b="0" i="0" kern="1200" dirty="0" err="1">
                <a:solidFill>
                  <a:schemeClr val="tx1"/>
                </a:solidFill>
                <a:effectLst/>
                <a:latin typeface="+mn-lt"/>
                <a:ea typeface="+mn-ea"/>
                <a:cs typeface="+mn-cs"/>
              </a:rPr>
              <a:t>ddrafftio</a:t>
            </a:r>
            <a:r>
              <a:rPr lang="en-GB" sz="1200" b="0" i="0" kern="1200" dirty="0">
                <a:solidFill>
                  <a:schemeClr val="tx1"/>
                </a:solidFill>
                <a:effectLst/>
                <a:latin typeface="+mn-lt"/>
                <a:ea typeface="+mn-ea"/>
                <a:cs typeface="+mn-cs"/>
              </a:rPr>
              <a:t> </a:t>
            </a:r>
            <a:r>
              <a:rPr lang="en-GB" sz="1200" b="0" i="0" kern="1200" dirty="0" err="1">
                <a:solidFill>
                  <a:schemeClr val="tx1"/>
                </a:solidFill>
                <a:effectLst/>
                <a:latin typeface="+mn-lt"/>
                <a:ea typeface="+mn-ea"/>
                <a:cs typeface="+mn-cs"/>
              </a:rPr>
              <a:t>fesul</a:t>
            </a:r>
            <a:r>
              <a:rPr lang="en-GB" sz="1200" b="0" i="0" kern="1200" dirty="0">
                <a:solidFill>
                  <a:schemeClr val="tx1"/>
                </a:solidFill>
                <a:effectLst/>
                <a:latin typeface="+mn-lt"/>
                <a:ea typeface="+mn-ea"/>
                <a:cs typeface="+mn-cs"/>
              </a:rPr>
              <a:t> </a:t>
            </a:r>
            <a:r>
              <a:rPr lang="en-GB" sz="1200" b="0" i="0" kern="1200" dirty="0" err="1">
                <a:solidFill>
                  <a:schemeClr val="tx1"/>
                </a:solidFill>
                <a:effectLst/>
                <a:latin typeface="+mn-lt"/>
                <a:ea typeface="+mn-ea"/>
                <a:cs typeface="+mn-cs"/>
              </a:rPr>
              <a:t>adran</a:t>
            </a:r>
            <a:r>
              <a:rPr lang="en-GB" sz="1200" b="0" i="0" kern="1200" dirty="0">
                <a:solidFill>
                  <a:schemeClr val="tx1"/>
                </a:solidFill>
                <a:effectLst/>
                <a:latin typeface="+mn-lt"/>
                <a:ea typeface="+mn-ea"/>
                <a:cs typeface="+mn-cs"/>
              </a:rPr>
              <a:t> yn </a:t>
            </a:r>
            <a:r>
              <a:rPr lang="en-GB" sz="1200" b="0" i="0" kern="1200" dirty="0" err="1">
                <a:solidFill>
                  <a:schemeClr val="tx1"/>
                </a:solidFill>
                <a:effectLst/>
                <a:latin typeface="+mn-lt"/>
                <a:ea typeface="+mn-ea"/>
                <a:cs typeface="+mn-cs"/>
              </a:rPr>
              <a:t>hytrach</a:t>
            </a:r>
            <a:r>
              <a:rPr lang="en-GB" sz="1200" b="0" i="0" kern="1200" dirty="0">
                <a:solidFill>
                  <a:schemeClr val="tx1"/>
                </a:solidFill>
                <a:effectLst/>
                <a:latin typeface="+mn-lt"/>
                <a:ea typeface="+mn-ea"/>
                <a:cs typeface="+mn-cs"/>
              </a:rPr>
              <a:t> </a:t>
            </a:r>
            <a:r>
              <a:rPr lang="en-GB" sz="1200" b="0" i="0" kern="1200" dirty="0" err="1">
                <a:solidFill>
                  <a:schemeClr val="tx1"/>
                </a:solidFill>
                <a:effectLst/>
                <a:latin typeface="+mn-lt"/>
                <a:ea typeface="+mn-ea"/>
                <a:cs typeface="+mn-cs"/>
              </a:rPr>
              <a:t>na</a:t>
            </a:r>
            <a:r>
              <a:rPr lang="en-GB" sz="1200" b="0" i="0" kern="1200" dirty="0">
                <a:solidFill>
                  <a:schemeClr val="tx1"/>
                </a:solidFill>
                <a:effectLst/>
                <a:latin typeface="+mn-lt"/>
                <a:ea typeface="+mn-ea"/>
                <a:cs typeface="+mn-cs"/>
              </a:rPr>
              <a:t> </a:t>
            </a:r>
            <a:r>
              <a:rPr lang="en-GB" sz="1200" b="0" i="0" kern="1200" dirty="0" err="1">
                <a:solidFill>
                  <a:schemeClr val="tx1"/>
                </a:solidFill>
                <a:effectLst/>
                <a:latin typeface="+mn-lt"/>
                <a:ea typeface="+mn-ea"/>
                <a:cs typeface="+mn-cs"/>
              </a:rPr>
              <a:t>cheisio</a:t>
            </a:r>
            <a:r>
              <a:rPr lang="en-GB" sz="1200" b="0" i="0" kern="1200" dirty="0">
                <a:solidFill>
                  <a:schemeClr val="tx1"/>
                </a:solidFill>
                <a:effectLst/>
                <a:latin typeface="+mn-lt"/>
                <a:ea typeface="+mn-ea"/>
                <a:cs typeface="+mn-cs"/>
              </a:rPr>
              <a:t> </a:t>
            </a:r>
            <a:r>
              <a:rPr lang="en-GB" sz="1200" b="0" i="0" kern="1200" dirty="0" err="1">
                <a:solidFill>
                  <a:schemeClr val="tx1"/>
                </a:solidFill>
                <a:effectLst/>
                <a:latin typeface="+mn-lt"/>
                <a:ea typeface="+mn-ea"/>
                <a:cs typeface="+mn-cs"/>
              </a:rPr>
              <a:t>ysgrifennu</a:t>
            </a:r>
            <a:r>
              <a:rPr lang="en-GB" sz="1200" b="0" i="0" kern="1200" dirty="0">
                <a:solidFill>
                  <a:schemeClr val="tx1"/>
                </a:solidFill>
                <a:effectLst/>
                <a:latin typeface="+mn-lt"/>
                <a:ea typeface="+mn-ea"/>
                <a:cs typeface="+mn-cs"/>
              </a:rPr>
              <a:t> </a:t>
            </a:r>
            <a:r>
              <a:rPr lang="en-GB" sz="1200" b="0" i="0" kern="1200" dirty="0" err="1">
                <a:solidFill>
                  <a:schemeClr val="tx1"/>
                </a:solidFill>
                <a:effectLst/>
                <a:latin typeface="+mn-lt"/>
                <a:ea typeface="+mn-ea"/>
                <a:cs typeface="+mn-cs"/>
              </a:rPr>
              <a:t>popeth</a:t>
            </a:r>
            <a:r>
              <a:rPr lang="en-GB" sz="1200" b="0" i="0" kern="1200" dirty="0">
                <a:solidFill>
                  <a:schemeClr val="tx1"/>
                </a:solidFill>
                <a:effectLst/>
                <a:latin typeface="+mn-lt"/>
                <a:ea typeface="+mn-ea"/>
                <a:cs typeface="+mn-cs"/>
              </a:rPr>
              <a:t> </a:t>
            </a:r>
            <a:r>
              <a:rPr lang="en-GB" sz="1200" b="0" i="0" kern="1200" dirty="0" err="1">
                <a:solidFill>
                  <a:schemeClr val="tx1"/>
                </a:solidFill>
                <a:effectLst/>
                <a:latin typeface="+mn-lt"/>
                <a:ea typeface="+mn-ea"/>
                <a:cs typeface="+mn-cs"/>
              </a:rPr>
              <a:t>ar</a:t>
            </a:r>
            <a:r>
              <a:rPr lang="en-GB" sz="1200" b="0" i="0" kern="1200" dirty="0">
                <a:solidFill>
                  <a:schemeClr val="tx1"/>
                </a:solidFill>
                <a:effectLst/>
                <a:latin typeface="+mn-lt"/>
                <a:ea typeface="+mn-ea"/>
                <a:cs typeface="+mn-cs"/>
              </a:rPr>
              <a:t> </a:t>
            </a:r>
            <a:r>
              <a:rPr lang="en-GB" sz="1200" b="0" i="0" kern="1200" dirty="0" err="1">
                <a:solidFill>
                  <a:schemeClr val="tx1"/>
                </a:solidFill>
                <a:effectLst/>
                <a:latin typeface="+mn-lt"/>
                <a:ea typeface="+mn-ea"/>
                <a:cs typeface="+mn-cs"/>
              </a:rPr>
              <a:t>unwaith</a:t>
            </a:r>
            <a:r>
              <a:rPr lang="en-GB" sz="1200" b="0" i="0" kern="1200" dirty="0">
                <a:solidFill>
                  <a:schemeClr val="tx1"/>
                </a:solidFill>
                <a:effectLst/>
                <a:latin typeface="+mn-lt"/>
                <a:ea typeface="+mn-ea"/>
                <a:cs typeface="+mn-cs"/>
              </a:rPr>
              <a:t>. </a:t>
            </a:r>
            <a:r>
              <a:rPr lang="en-GB" sz="1200" b="0" i="0" kern="1200" dirty="0" err="1">
                <a:solidFill>
                  <a:schemeClr val="tx1"/>
                </a:solidFill>
                <a:effectLst/>
                <a:latin typeface="+mn-lt"/>
                <a:ea typeface="+mn-ea"/>
                <a:cs typeface="+mn-cs"/>
              </a:rPr>
              <a:t>Os</a:t>
            </a:r>
            <a:r>
              <a:rPr lang="en-GB" sz="1200" b="0" i="0" kern="1200" dirty="0">
                <a:solidFill>
                  <a:schemeClr val="tx1"/>
                </a:solidFill>
                <a:effectLst/>
                <a:latin typeface="+mn-lt"/>
                <a:ea typeface="+mn-ea"/>
                <a:cs typeface="+mn-cs"/>
              </a:rPr>
              <a:t> </a:t>
            </a:r>
            <a:r>
              <a:rPr lang="en-GB" sz="1200" b="0" i="0" kern="1200" dirty="0" err="1">
                <a:solidFill>
                  <a:schemeClr val="tx1"/>
                </a:solidFill>
                <a:effectLst/>
                <a:latin typeface="+mn-lt"/>
                <a:ea typeface="+mn-ea"/>
                <a:cs typeface="+mn-cs"/>
              </a:rPr>
              <a:t>oes</a:t>
            </a:r>
            <a:r>
              <a:rPr lang="en-GB" sz="1200" b="0" i="0" kern="1200" dirty="0">
                <a:solidFill>
                  <a:schemeClr val="tx1"/>
                </a:solidFill>
                <a:effectLst/>
                <a:latin typeface="+mn-lt"/>
                <a:ea typeface="+mn-ea"/>
                <a:cs typeface="+mn-cs"/>
              </a:rPr>
              <a:t> </a:t>
            </a:r>
            <a:r>
              <a:rPr lang="en-GB" sz="1200" b="0" i="0" kern="1200" dirty="0" err="1">
                <a:solidFill>
                  <a:schemeClr val="tx1"/>
                </a:solidFill>
                <a:effectLst/>
                <a:latin typeface="+mn-lt"/>
                <a:ea typeface="+mn-ea"/>
                <a:cs typeface="+mn-cs"/>
              </a:rPr>
              <a:t>angen</a:t>
            </a:r>
            <a:r>
              <a:rPr lang="en-GB" sz="1200" b="0" i="0" kern="1200" dirty="0">
                <a:solidFill>
                  <a:schemeClr val="tx1"/>
                </a:solidFill>
                <a:effectLst/>
                <a:latin typeface="+mn-lt"/>
                <a:ea typeface="+mn-ea"/>
                <a:cs typeface="+mn-cs"/>
              </a:rPr>
              <a:t> </a:t>
            </a:r>
            <a:r>
              <a:rPr lang="en-GB" sz="1200" b="0" i="0" kern="1200" dirty="0" err="1">
                <a:solidFill>
                  <a:schemeClr val="tx1"/>
                </a:solidFill>
                <a:effectLst/>
                <a:latin typeface="+mn-lt"/>
                <a:ea typeface="+mn-ea"/>
                <a:cs typeface="+mn-cs"/>
              </a:rPr>
              <a:t>cymorth</a:t>
            </a:r>
            <a:r>
              <a:rPr lang="en-GB" sz="1200" b="0" i="0" kern="1200" dirty="0">
                <a:solidFill>
                  <a:schemeClr val="tx1"/>
                </a:solidFill>
                <a:effectLst/>
                <a:latin typeface="+mn-lt"/>
                <a:ea typeface="+mn-ea"/>
                <a:cs typeface="+mn-cs"/>
              </a:rPr>
              <a:t> </a:t>
            </a:r>
            <a:r>
              <a:rPr lang="en-GB" sz="1200" b="0" i="0" kern="1200" dirty="0" err="1">
                <a:solidFill>
                  <a:schemeClr val="tx1"/>
                </a:solidFill>
                <a:effectLst/>
                <a:latin typeface="+mn-lt"/>
                <a:ea typeface="+mn-ea"/>
                <a:cs typeface="+mn-cs"/>
              </a:rPr>
              <a:t>arnoch</a:t>
            </a:r>
            <a:r>
              <a:rPr lang="en-GB" sz="1200" b="0" i="0" kern="1200" dirty="0">
                <a:solidFill>
                  <a:schemeClr val="tx1"/>
                </a:solidFill>
                <a:effectLst/>
                <a:latin typeface="+mn-lt"/>
                <a:ea typeface="+mn-ea"/>
                <a:cs typeface="+mn-cs"/>
              </a:rPr>
              <a:t>, </a:t>
            </a:r>
            <a:r>
              <a:rPr lang="en-GB" sz="1200" b="0" i="0" kern="1200" dirty="0" err="1">
                <a:solidFill>
                  <a:schemeClr val="tx1"/>
                </a:solidFill>
                <a:effectLst/>
                <a:latin typeface="+mn-lt"/>
                <a:ea typeface="+mn-ea"/>
                <a:cs typeface="+mn-cs"/>
              </a:rPr>
              <a:t>cysylltwch</a:t>
            </a:r>
            <a:r>
              <a:rPr lang="en-GB" sz="1200" b="0" i="0" kern="1200" dirty="0">
                <a:solidFill>
                  <a:schemeClr val="tx1"/>
                </a:solidFill>
                <a:effectLst/>
                <a:latin typeface="+mn-lt"/>
                <a:ea typeface="+mn-ea"/>
                <a:cs typeface="+mn-cs"/>
              </a:rPr>
              <a:t> </a:t>
            </a:r>
            <a:r>
              <a:rPr lang="en-GB" sz="1200" b="0" i="0" kern="1200" dirty="0" err="1">
                <a:solidFill>
                  <a:schemeClr val="tx1"/>
                </a:solidFill>
                <a:effectLst/>
                <a:latin typeface="+mn-lt"/>
                <a:ea typeface="+mn-ea"/>
                <a:cs typeface="+mn-cs"/>
              </a:rPr>
              <a:t>â'ch</a:t>
            </a:r>
            <a:r>
              <a:rPr lang="en-GB" sz="1200" b="0" i="0" kern="1200" dirty="0">
                <a:solidFill>
                  <a:schemeClr val="tx1"/>
                </a:solidFill>
                <a:effectLst/>
                <a:latin typeface="+mn-lt"/>
                <a:ea typeface="+mn-ea"/>
                <a:cs typeface="+mn-cs"/>
              </a:rPr>
              <a:t> </a:t>
            </a:r>
            <a:r>
              <a:rPr lang="en-GB" sz="1200" b="0" i="0" kern="1200" dirty="0" err="1">
                <a:solidFill>
                  <a:schemeClr val="tx1"/>
                </a:solidFill>
                <a:effectLst/>
                <a:latin typeface="+mn-lt"/>
                <a:ea typeface="+mn-ea"/>
                <a:cs typeface="+mn-cs"/>
              </a:rPr>
              <a:t>tiwtor</a:t>
            </a:r>
            <a:r>
              <a:rPr lang="en-GB" sz="1200" b="0" i="0" kern="1200" dirty="0">
                <a:solidFill>
                  <a:schemeClr val="tx1"/>
                </a:solidFill>
                <a:effectLst/>
                <a:latin typeface="+mn-lt"/>
                <a:ea typeface="+mn-ea"/>
                <a:cs typeface="+mn-cs"/>
              </a:rPr>
              <a:t> neu </a:t>
            </a:r>
            <a:r>
              <a:rPr lang="en-GB" sz="1200" b="0" i="0" kern="1200" dirty="0" err="1">
                <a:solidFill>
                  <a:schemeClr val="tx1"/>
                </a:solidFill>
                <a:effectLst/>
                <a:latin typeface="+mn-lt"/>
                <a:ea typeface="+mn-ea"/>
                <a:cs typeface="+mn-cs"/>
              </a:rPr>
              <a:t>â'r</a:t>
            </a:r>
            <a:r>
              <a:rPr lang="en-GB" sz="1200" b="0" i="0" kern="1200" dirty="0">
                <a:solidFill>
                  <a:schemeClr val="tx1"/>
                </a:solidFill>
                <a:effectLst/>
                <a:latin typeface="+mn-lt"/>
                <a:ea typeface="+mn-ea"/>
                <a:cs typeface="+mn-cs"/>
              </a:rPr>
              <a:t> Hwb.</a:t>
            </a:r>
          </a:p>
          <a:p>
            <a:pPr fontAlgn="t"/>
            <a:endParaRPr lang="en-GB" sz="1200" b="0" i="0" kern="1200" dirty="0">
              <a:solidFill>
                <a:schemeClr val="tx1"/>
              </a:solidFill>
              <a:effectLst/>
              <a:latin typeface="+mn-lt"/>
              <a:ea typeface="+mn-ea"/>
              <a:cs typeface="+mn-cs"/>
            </a:endParaRPr>
          </a:p>
          <a:p>
            <a:pPr fontAlgn="t"/>
            <a:r>
              <a:rPr lang="en-GB" sz="1200" b="1" i="0" kern="1200" dirty="0">
                <a:solidFill>
                  <a:schemeClr val="tx1"/>
                </a:solidFill>
                <a:effectLst/>
                <a:latin typeface="+mn-lt"/>
                <a:ea typeface="+mn-ea"/>
                <a:cs typeface="+mn-cs"/>
              </a:rPr>
              <a:t>English</a:t>
            </a:r>
            <a:endParaRPr lang="en-GB" sz="1200" b="0" i="0" kern="1200" dirty="0">
              <a:solidFill>
                <a:schemeClr val="tx1"/>
              </a:solidFill>
              <a:effectLst/>
              <a:latin typeface="+mn-lt"/>
              <a:ea typeface="+mn-ea"/>
              <a:cs typeface="+mn-cs"/>
            </a:endParaRPr>
          </a:p>
          <a:p>
            <a:pPr fontAlgn="t"/>
            <a:r>
              <a:rPr lang="en-GB" sz="1200" b="0" i="0" kern="1200" dirty="0">
                <a:solidFill>
                  <a:schemeClr val="tx1"/>
                </a:solidFill>
                <a:effectLst/>
                <a:latin typeface="+mn-lt"/>
                <a:ea typeface="+mn-ea"/>
                <a:cs typeface="+mn-cs"/>
              </a:rPr>
              <a:t>Your next steps are to review the relevant sessions, gather evidence, and start planning your response. Try drafting section by section rather than writing everything at once. If you need support, contact your tutor or the Hwb team.</a:t>
            </a:r>
          </a:p>
          <a:p>
            <a:endParaRPr lang="en-GB" dirty="0"/>
          </a:p>
        </p:txBody>
      </p:sp>
      <p:sp>
        <p:nvSpPr>
          <p:cNvPr id="4" name="Slide Number Placeholder 3">
            <a:extLst>
              <a:ext uri="{FF2B5EF4-FFF2-40B4-BE49-F238E27FC236}">
                <a16:creationId xmlns:a16="http://schemas.microsoft.com/office/drawing/2014/main" id="{2EE2CFDD-04D9-354F-07DD-F49EEE6AEF90}"/>
              </a:ext>
            </a:extLst>
          </p:cNvPr>
          <p:cNvSpPr>
            <a:spLocks noGrp="1"/>
          </p:cNvSpPr>
          <p:nvPr>
            <p:ph type="sldNum" sz="quarter" idx="5"/>
          </p:nvPr>
        </p:nvSpPr>
        <p:spPr/>
        <p:txBody>
          <a:bodyPr/>
          <a:lstStyle/>
          <a:p>
            <a:fld id="{05FFDD11-B3EC-214B-B984-1798BFAD033A}" type="slidenum">
              <a:rPr lang="en-US" smtClean="0"/>
              <a:t>13</a:t>
            </a:fld>
            <a:endParaRPr lang="en-US"/>
          </a:p>
        </p:txBody>
      </p:sp>
    </p:spTree>
    <p:extLst>
      <p:ext uri="{BB962C8B-B14F-4D97-AF65-F5344CB8AC3E}">
        <p14:creationId xmlns:p14="http://schemas.microsoft.com/office/powerpoint/2010/main" val="42661947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7894330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3CB748-B846-63D8-06B6-A151F378336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A725143-DBFE-03C5-3205-1066FFDEF1B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79D4A03-4C3E-97AC-5397-D6E6F8E9631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17A965C-7E78-C794-9C19-FF6436341E02}"/>
              </a:ext>
            </a:extLst>
          </p:cNvPr>
          <p:cNvSpPr>
            <a:spLocks noGrp="1"/>
          </p:cNvSpPr>
          <p:nvPr>
            <p:ph type="dt" sz="half" idx="10"/>
          </p:nvPr>
        </p:nvSpPr>
        <p:spPr/>
        <p:txBody>
          <a:bodyPr/>
          <a:lstStyle/>
          <a:p>
            <a:fld id="{7C130650-6AAB-4BB8-BC6D-71D31E526B8C}" type="datetimeFigureOut">
              <a:rPr lang="en-US" smtClean="0"/>
              <a:t>10/18/2026</a:t>
            </a:fld>
            <a:endParaRPr lang="en-US"/>
          </a:p>
        </p:txBody>
      </p:sp>
      <p:sp>
        <p:nvSpPr>
          <p:cNvPr id="6" name="Footer Placeholder 5">
            <a:extLst>
              <a:ext uri="{FF2B5EF4-FFF2-40B4-BE49-F238E27FC236}">
                <a16:creationId xmlns:a16="http://schemas.microsoft.com/office/drawing/2014/main" id="{FBCE342A-CE9E-BF7C-FADA-99843FA5429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75D1724-C32A-F177-2685-42969C15B42B}"/>
              </a:ext>
            </a:extLst>
          </p:cNvPr>
          <p:cNvSpPr>
            <a:spLocks noGrp="1"/>
          </p:cNvSpPr>
          <p:nvPr>
            <p:ph type="sldNum" sz="quarter" idx="12"/>
          </p:nvPr>
        </p:nvSpPr>
        <p:spPr/>
        <p:txBody>
          <a:bodyPr/>
          <a:lstStyle/>
          <a:p>
            <a:fld id="{2B1BA4D0-DFFB-4D23-AD33-A34AF7E0C1E7}" type="slidenum">
              <a:rPr lang="en-US" smtClean="0"/>
              <a:t>‹#›</a:t>
            </a:fld>
            <a:endParaRPr lang="en-US"/>
          </a:p>
        </p:txBody>
      </p:sp>
    </p:spTree>
    <p:extLst>
      <p:ext uri="{BB962C8B-B14F-4D97-AF65-F5344CB8AC3E}">
        <p14:creationId xmlns:p14="http://schemas.microsoft.com/office/powerpoint/2010/main" val="13295402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8CECB0-FAB8-6C6B-5203-E3B145337A5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439B613-6B36-1787-22A9-2EBB65B5440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3E015058-96EA-2D37-B771-CFD157BFEB51}"/>
              </a:ext>
            </a:extLst>
          </p:cNvPr>
          <p:cNvSpPr>
            <a:spLocks noGrp="1"/>
          </p:cNvSpPr>
          <p:nvPr>
            <p:ph type="dt" sz="half" idx="10"/>
          </p:nvPr>
        </p:nvSpPr>
        <p:spPr/>
        <p:txBody>
          <a:bodyPr/>
          <a:lstStyle/>
          <a:p>
            <a:fld id="{7C130650-6AAB-4BB8-BC6D-71D31E526B8C}" type="datetimeFigureOut">
              <a:rPr lang="en-US" smtClean="0"/>
              <a:t>10/18/2026</a:t>
            </a:fld>
            <a:endParaRPr lang="en-US"/>
          </a:p>
        </p:txBody>
      </p:sp>
      <p:sp>
        <p:nvSpPr>
          <p:cNvPr id="5" name="Footer Placeholder 4">
            <a:extLst>
              <a:ext uri="{FF2B5EF4-FFF2-40B4-BE49-F238E27FC236}">
                <a16:creationId xmlns:a16="http://schemas.microsoft.com/office/drawing/2014/main" id="{F9C58DC4-6C1E-2B13-1463-41BE485A641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B13583F-9C18-6F05-002F-6E5BDDF46BCE}"/>
              </a:ext>
            </a:extLst>
          </p:cNvPr>
          <p:cNvSpPr>
            <a:spLocks noGrp="1"/>
          </p:cNvSpPr>
          <p:nvPr>
            <p:ph type="sldNum" sz="quarter" idx="12"/>
          </p:nvPr>
        </p:nvSpPr>
        <p:spPr/>
        <p:txBody>
          <a:bodyPr/>
          <a:lstStyle/>
          <a:p>
            <a:fld id="{2B1BA4D0-DFFB-4D23-AD33-A34AF7E0C1E7}" type="slidenum">
              <a:rPr lang="en-US" smtClean="0"/>
              <a:t>‹#›</a:t>
            </a:fld>
            <a:endParaRPr lang="en-US"/>
          </a:p>
        </p:txBody>
      </p:sp>
    </p:spTree>
    <p:extLst>
      <p:ext uri="{BB962C8B-B14F-4D97-AF65-F5344CB8AC3E}">
        <p14:creationId xmlns:p14="http://schemas.microsoft.com/office/powerpoint/2010/main" val="4706467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C98C58F-EF67-CB44-8825-0F046CAF7261}"/>
              </a:ext>
            </a:extLst>
          </p:cNvPr>
          <p:cNvSpPr txBox="1">
            <a:spLocks/>
          </p:cNvSpPr>
          <p:nvPr userDrawn="1"/>
        </p:nvSpPr>
        <p:spPr>
          <a:xfrm>
            <a:off x="512381" y="1516009"/>
            <a:ext cx="5173716"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sz="2500"/>
              <a:t>Click to edit Master title style</a:t>
            </a:r>
            <a:endParaRPr lang="en-US" sz="2500" dirty="0"/>
          </a:p>
        </p:txBody>
      </p:sp>
    </p:spTree>
    <p:extLst>
      <p:ext uri="{BB962C8B-B14F-4D97-AF65-F5344CB8AC3E}">
        <p14:creationId xmlns:p14="http://schemas.microsoft.com/office/powerpoint/2010/main" val="40871090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512381" y="1516009"/>
            <a:ext cx="1074419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30778997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512381" y="1516009"/>
            <a:ext cx="5173716"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6305552" y="1516008"/>
            <a:ext cx="5160433"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2423835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58730-AE93-FF0E-710A-F58BDEA4B57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5C8CAC4-FE14-692D-39DD-E8D37A7D6F9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35001174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58730-AE93-FF0E-710A-F58BDEA4B57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5C8CAC4-FE14-692D-39DD-E8D37A7D6F9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33616561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592FF-730A-3ACC-F2C1-FD23CD86FDA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3D8554D-302E-6091-A417-1F656929E894}"/>
              </a:ext>
            </a:extLst>
          </p:cNvPr>
          <p:cNvSpPr>
            <a:spLocks noGrp="1"/>
          </p:cNvSpPr>
          <p:nvPr>
            <p:ph idx="1"/>
          </p:nvPr>
        </p:nvSpPr>
        <p:spPr>
          <a:xfrm>
            <a:off x="838200" y="1825626"/>
            <a:ext cx="10515600" cy="36408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240538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DA8D8-3E08-E825-EEC7-DA6D9D83E5E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48770BF-58AF-3C36-FB4C-29139C11C436}"/>
              </a:ext>
            </a:extLst>
          </p:cNvPr>
          <p:cNvSpPr>
            <a:spLocks noGrp="1"/>
          </p:cNvSpPr>
          <p:nvPr>
            <p:ph sz="half" idx="1"/>
          </p:nvPr>
        </p:nvSpPr>
        <p:spPr>
          <a:xfrm>
            <a:off x="838200" y="1825625"/>
            <a:ext cx="515620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B631763-20BB-AD5E-505E-1B10D5D9BDBA}"/>
              </a:ext>
            </a:extLst>
          </p:cNvPr>
          <p:cNvSpPr>
            <a:spLocks noGrp="1"/>
          </p:cNvSpPr>
          <p:nvPr>
            <p:ph sz="half" idx="2"/>
          </p:nvPr>
        </p:nvSpPr>
        <p:spPr>
          <a:xfrm>
            <a:off x="6197600" y="1825625"/>
            <a:ext cx="515620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759727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BAB3A-AB48-2E71-E045-5905840D90D8}"/>
              </a:ext>
            </a:extLst>
          </p:cNvPr>
          <p:cNvSpPr>
            <a:spLocks noGrp="1"/>
          </p:cNvSpPr>
          <p:nvPr>
            <p:ph type="title"/>
          </p:nvPr>
        </p:nvSpPr>
        <p:spPr>
          <a:xfrm>
            <a:off x="840317" y="365126"/>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4D3FA62-806F-8FBE-B4E4-05253FC077EE}"/>
              </a:ext>
            </a:extLst>
          </p:cNvPr>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B42DAB3-9F42-9E68-2677-7F1BCD9DBCC1}"/>
              </a:ext>
            </a:extLst>
          </p:cNvPr>
          <p:cNvSpPr>
            <a:spLocks noGrp="1"/>
          </p:cNvSpPr>
          <p:nvPr>
            <p:ph sz="half" idx="2"/>
          </p:nvPr>
        </p:nvSpPr>
        <p:spPr>
          <a:xfrm>
            <a:off x="840318" y="2505075"/>
            <a:ext cx="5158316" cy="30807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D676026-1C42-780C-0DA1-36F0677FB4C8}"/>
              </a:ext>
            </a:extLst>
          </p:cNvPr>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1FD8196-3603-CBCC-3637-B437E1B8CB5D}"/>
              </a:ext>
            </a:extLst>
          </p:cNvPr>
          <p:cNvSpPr>
            <a:spLocks noGrp="1"/>
          </p:cNvSpPr>
          <p:nvPr>
            <p:ph sz="quarter" idx="4"/>
          </p:nvPr>
        </p:nvSpPr>
        <p:spPr>
          <a:xfrm>
            <a:off x="6172200" y="2505075"/>
            <a:ext cx="5183717" cy="30807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941008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2A9CC-E3FD-E6D5-35FF-D4EBDDABB6CE}"/>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9F3A581-13D0-8570-8E69-9821B85D70E3}"/>
              </a:ext>
            </a:extLst>
          </p:cNvPr>
          <p:cNvSpPr>
            <a:spLocks noGrp="1"/>
          </p:cNvSpPr>
          <p:nvPr>
            <p:ph idx="1"/>
          </p:nvPr>
        </p:nvSpPr>
        <p:spPr>
          <a:xfrm>
            <a:off x="5183717" y="457201"/>
            <a:ext cx="6172200" cy="5403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0F2BCBE-6ED5-3286-7E74-9AE28B2A2E71}"/>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10091686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3CEE0-7BAA-340E-518E-5EC828F3BBEB}"/>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2AE6492-A546-CC16-D9B7-B3125889A403}"/>
              </a:ext>
            </a:extLst>
          </p:cNvPr>
          <p:cNvSpPr>
            <a:spLocks noGrp="1"/>
          </p:cNvSpPr>
          <p:nvPr>
            <p:ph type="pic" idx="1"/>
          </p:nvPr>
        </p:nvSpPr>
        <p:spPr>
          <a:xfrm>
            <a:off x="5183717" y="457200"/>
            <a:ext cx="6172200" cy="540385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DA98CA9-D03F-6D93-BD5E-2BAE75F09913}"/>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7973070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65B7B2-79C3-BE94-DB53-55C0B2DBEF7F}"/>
              </a:ext>
            </a:extLst>
          </p:cNvPr>
          <p:cNvSpPr>
            <a:spLocks noGrp="1"/>
          </p:cNvSpPr>
          <p:nvPr>
            <p:ph type="ctrTitle"/>
          </p:nvPr>
        </p:nvSpPr>
        <p:spPr>
          <a:xfrm>
            <a:off x="4038599" y="1122363"/>
            <a:ext cx="7490791"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9F7F4753-F2B4-8D0E-578A-48E28E45C093}"/>
              </a:ext>
            </a:extLst>
          </p:cNvPr>
          <p:cNvSpPr>
            <a:spLocks noGrp="1"/>
          </p:cNvSpPr>
          <p:nvPr>
            <p:ph type="subTitle" idx="1"/>
          </p:nvPr>
        </p:nvSpPr>
        <p:spPr>
          <a:xfrm>
            <a:off x="4038599" y="3602038"/>
            <a:ext cx="7490791"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69163516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FD2342-C5C3-FED9-FC5D-DCF89A2329D9}"/>
              </a:ext>
            </a:extLst>
          </p:cNvPr>
          <p:cNvSpPr>
            <a:spLocks noGrp="1"/>
          </p:cNvSpPr>
          <p:nvPr>
            <p:ph type="title"/>
          </p:nvPr>
        </p:nvSpPr>
        <p:spPr>
          <a:xfrm>
            <a:off x="4240696" y="365126"/>
            <a:ext cx="7113104" cy="1325563"/>
          </a:xfrm>
        </p:spPr>
        <p:txBody>
          <a:bodyPr/>
          <a:lstStyle/>
          <a:p>
            <a:r>
              <a:rPr lang="en-US"/>
              <a:t>Click to edit Master title style</a:t>
            </a:r>
          </a:p>
        </p:txBody>
      </p:sp>
      <p:sp>
        <p:nvSpPr>
          <p:cNvPr id="4" name="Content Placeholder 3">
            <a:extLst>
              <a:ext uri="{FF2B5EF4-FFF2-40B4-BE49-F238E27FC236}">
                <a16:creationId xmlns:a16="http://schemas.microsoft.com/office/drawing/2014/main" id="{40303191-5F18-D7CF-355E-5FA52C478EAB}"/>
              </a:ext>
            </a:extLst>
          </p:cNvPr>
          <p:cNvSpPr>
            <a:spLocks noGrp="1"/>
          </p:cNvSpPr>
          <p:nvPr>
            <p:ph sz="half" idx="2"/>
          </p:nvPr>
        </p:nvSpPr>
        <p:spPr>
          <a:xfrm>
            <a:off x="4240696" y="1825625"/>
            <a:ext cx="7113104"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3957095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9BB470-188C-C82C-3226-3671EDD2F757}"/>
              </a:ext>
            </a:extLst>
          </p:cNvPr>
          <p:cNvSpPr>
            <a:spLocks noGrp="1"/>
          </p:cNvSpPr>
          <p:nvPr>
            <p:ph type="title"/>
          </p:nvPr>
        </p:nvSpPr>
        <p:spPr>
          <a:xfrm>
            <a:off x="509015" y="1152939"/>
            <a:ext cx="2446221" cy="1401419"/>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DEF96F8-EB8E-0F61-17F0-E834D089503B}"/>
              </a:ext>
            </a:extLst>
          </p:cNvPr>
          <p:cNvSpPr>
            <a:spLocks noGrp="1"/>
          </p:cNvSpPr>
          <p:nvPr>
            <p:ph idx="1"/>
          </p:nvPr>
        </p:nvSpPr>
        <p:spPr>
          <a:xfrm>
            <a:off x="4161183" y="795131"/>
            <a:ext cx="7194735" cy="506592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749AA5D-6CB5-83EC-2DA1-BBBD3679A029}"/>
              </a:ext>
            </a:extLst>
          </p:cNvPr>
          <p:cNvSpPr>
            <a:spLocks noGrp="1"/>
          </p:cNvSpPr>
          <p:nvPr>
            <p:ph type="body" sz="half" idx="2"/>
          </p:nvPr>
        </p:nvSpPr>
        <p:spPr>
          <a:xfrm>
            <a:off x="509013" y="2771425"/>
            <a:ext cx="2446223" cy="213546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54758639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9BB470-188C-C82C-3226-3671EDD2F757}"/>
              </a:ext>
            </a:extLst>
          </p:cNvPr>
          <p:cNvSpPr>
            <a:spLocks noGrp="1"/>
          </p:cNvSpPr>
          <p:nvPr>
            <p:ph type="title"/>
          </p:nvPr>
        </p:nvSpPr>
        <p:spPr>
          <a:xfrm>
            <a:off x="509015" y="1152939"/>
            <a:ext cx="2446221" cy="1401419"/>
          </a:xfrm>
        </p:spPr>
        <p:txBody>
          <a:bodyPr anchor="b"/>
          <a:lstStyle>
            <a:lvl1pPr>
              <a:defRPr sz="3200"/>
            </a:lvl1pPr>
          </a:lstStyle>
          <a:p>
            <a:r>
              <a:rPr lang="en-US"/>
              <a:t>Click to edit Master title style</a:t>
            </a:r>
            <a:endParaRPr lang="en-US" dirty="0"/>
          </a:p>
        </p:txBody>
      </p:sp>
      <p:sp>
        <p:nvSpPr>
          <p:cNvPr id="4" name="Text Placeholder 3">
            <a:extLst>
              <a:ext uri="{FF2B5EF4-FFF2-40B4-BE49-F238E27FC236}">
                <a16:creationId xmlns:a16="http://schemas.microsoft.com/office/drawing/2014/main" id="{D749AA5D-6CB5-83EC-2DA1-BBBD3679A029}"/>
              </a:ext>
            </a:extLst>
          </p:cNvPr>
          <p:cNvSpPr>
            <a:spLocks noGrp="1"/>
          </p:cNvSpPr>
          <p:nvPr>
            <p:ph type="body" sz="half" idx="2"/>
          </p:nvPr>
        </p:nvSpPr>
        <p:spPr>
          <a:xfrm>
            <a:off x="509013" y="2771425"/>
            <a:ext cx="2446223" cy="213546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Picture Placeholder 2">
            <a:extLst>
              <a:ext uri="{FF2B5EF4-FFF2-40B4-BE49-F238E27FC236}">
                <a16:creationId xmlns:a16="http://schemas.microsoft.com/office/drawing/2014/main" id="{CE01CBC5-5195-B11F-E379-13B055950D46}"/>
              </a:ext>
            </a:extLst>
          </p:cNvPr>
          <p:cNvSpPr>
            <a:spLocks noGrp="1"/>
          </p:cNvSpPr>
          <p:nvPr>
            <p:ph type="pic" idx="10"/>
          </p:nvPr>
        </p:nvSpPr>
        <p:spPr>
          <a:xfrm>
            <a:off x="4161181" y="896040"/>
            <a:ext cx="7194736" cy="506592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Tree>
    <p:extLst>
      <p:ext uri="{BB962C8B-B14F-4D97-AF65-F5344CB8AC3E}">
        <p14:creationId xmlns:p14="http://schemas.microsoft.com/office/powerpoint/2010/main" val="34062159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3.xml"/><Relationship Id="rId1" Type="http://schemas.openxmlformats.org/officeDocument/2006/relationships/slideLayout" Target="../slideLayouts/slideLayout4.xml"/></Relationships>
</file>

<file path=ppt/slideMasters/_rels/slideMaster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slideLayout" Target="../slideLayouts/slideLayout6.xml"/><Relationship Id="rId1" Type="http://schemas.openxmlformats.org/officeDocument/2006/relationships/slideLayout" Target="../slideLayouts/slideLayout5.xml"/><Relationship Id="rId5" Type="http://schemas.openxmlformats.org/officeDocument/2006/relationships/image" Target="../media/image5.png"/><Relationship Id="rId4"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10.xml"/><Relationship Id="rId7" Type="http://schemas.openxmlformats.org/officeDocument/2006/relationships/theme" Target="../theme/theme6.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slideLayout" Target="../slideLayouts/slideLayout13.xml"/><Relationship Id="rId5" Type="http://schemas.openxmlformats.org/officeDocument/2006/relationships/slideLayout" Target="../slideLayouts/slideLayout12.xml"/><Relationship Id="rId4" Type="http://schemas.openxmlformats.org/officeDocument/2006/relationships/slideLayout" Target="../slideLayouts/slideLayout11.xml"/></Relationships>
</file>

<file path=ppt/slideMasters/_rels/slideMaster7.xml.rels><?xml version="1.0" encoding="UTF-8" standalone="yes"?>
<Relationships xmlns="http://schemas.openxmlformats.org/package/2006/relationships"><Relationship Id="rId3" Type="http://schemas.openxmlformats.org/officeDocument/2006/relationships/slideLayout" Target="../slideLayouts/slideLayout16.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image" Target="../media/image7.png"/><Relationship Id="rId5" Type="http://schemas.openxmlformats.org/officeDocument/2006/relationships/theme" Target="../theme/theme7.xml"/><Relationship Id="rId4" Type="http://schemas.openxmlformats.org/officeDocument/2006/relationships/slideLayout" Target="../slideLayouts/slideLayout1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blue background with white text&#10;&#10;Description automatically generated with low confidence">
            <a:extLst>
              <a:ext uri="{FF2B5EF4-FFF2-40B4-BE49-F238E27FC236}">
                <a16:creationId xmlns:a16="http://schemas.microsoft.com/office/drawing/2014/main" id="{54B31FAD-A0B3-FC30-DEA7-D7A295A647D4}"/>
              </a:ext>
            </a:extLst>
          </p:cNvPr>
          <p:cNvPicPr>
            <a:picLocks noChangeAspect="1"/>
          </p:cNvPicPr>
          <p:nvPr/>
        </p:nvPicPr>
        <p:blipFill>
          <a:blip r:embed="rId5"/>
          <a:stretch>
            <a:fillRect/>
          </a:stretch>
        </p:blipFill>
        <p:spPr>
          <a:xfrm>
            <a:off x="0" y="0"/>
            <a:ext cx="12192000" cy="6858000"/>
          </a:xfrm>
          <a:prstGeom prst="rect">
            <a:avLst/>
          </a:prstGeom>
        </p:spPr>
      </p:pic>
    </p:spTree>
    <p:extLst>
      <p:ext uri="{BB962C8B-B14F-4D97-AF65-F5344CB8AC3E}">
        <p14:creationId xmlns:p14="http://schemas.microsoft.com/office/powerpoint/2010/main" val="238576173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rochure&#10;&#10;Description automatically generated with low confidence">
            <a:extLst>
              <a:ext uri="{FF2B5EF4-FFF2-40B4-BE49-F238E27FC236}">
                <a16:creationId xmlns:a16="http://schemas.microsoft.com/office/drawing/2014/main" id="{70687FFB-C9C8-95F0-A402-046B0732843F}"/>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086507441"/>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 screenshot, graphic design, design&#10;&#10;Description automatically generated">
            <a:extLst>
              <a:ext uri="{FF2B5EF4-FFF2-40B4-BE49-F238E27FC236}">
                <a16:creationId xmlns:a16="http://schemas.microsoft.com/office/drawing/2014/main" id="{551FA688-2EBA-93E0-797B-8D53F6900817}"/>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438877733"/>
      </p:ext>
    </p:extLst>
  </p:cSld>
  <p:clrMap bg1="lt1" tx1="dk1" bg2="lt2" tx2="dk2" accent1="accent1" accent2="accent2" accent3="accent3" accent4="accent4" accent5="accent5" accent6="accent6" hlink="hlink" folHlink="folHlink"/>
  <p:sldLayoutIdLst>
    <p:sldLayoutId id="214748366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 screenshot, graphic design, font&#10;&#10;Description automatically generated">
            <a:extLst>
              <a:ext uri="{FF2B5EF4-FFF2-40B4-BE49-F238E27FC236}">
                <a16:creationId xmlns:a16="http://schemas.microsoft.com/office/drawing/2014/main" id="{D259B7C1-A8D7-F339-5012-17BB3E13611E}"/>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331658069"/>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blue background with white text&#10;&#10;Description automatically generated with medium confidence">
            <a:extLst>
              <a:ext uri="{FF2B5EF4-FFF2-40B4-BE49-F238E27FC236}">
                <a16:creationId xmlns:a16="http://schemas.microsoft.com/office/drawing/2014/main" id="{94D6A193-B301-6B6C-B400-4D5D66BB3411}"/>
              </a:ext>
            </a:extLst>
          </p:cNvPr>
          <p:cNvPicPr>
            <a:picLocks noChangeAspect="1"/>
          </p:cNvPicPr>
          <p:nvPr/>
        </p:nvPicPr>
        <p:blipFill>
          <a:blip r:embed="rId5"/>
          <a:stretch>
            <a:fillRect/>
          </a:stretch>
        </p:blipFill>
        <p:spPr>
          <a:xfrm>
            <a:off x="0" y="0"/>
            <a:ext cx="12192000" cy="6858000"/>
          </a:xfrm>
          <a:prstGeom prst="rect">
            <a:avLst/>
          </a:prstGeom>
        </p:spPr>
      </p:pic>
    </p:spTree>
    <p:extLst>
      <p:ext uri="{BB962C8B-B14F-4D97-AF65-F5344CB8AC3E}">
        <p14:creationId xmlns:p14="http://schemas.microsoft.com/office/powerpoint/2010/main" val="3214490963"/>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95"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0D12B95-E5E9-0A88-2236-8231CA4F8808}"/>
              </a:ext>
            </a:extLst>
          </p:cNvPr>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1E218A4-832E-EF8D-0DFA-D359DCE4D90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258DF01-6422-7867-AD66-61635F4058B1}"/>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55CD24-C473-2E4F-9AE6-964E15D7F65F}" type="datetimeFigureOut">
              <a:rPr lang="en-US" smtClean="0"/>
              <a:t>10/18/2026</a:t>
            </a:fld>
            <a:endParaRPr lang="en-US"/>
          </a:p>
        </p:txBody>
      </p:sp>
      <p:sp>
        <p:nvSpPr>
          <p:cNvPr id="5" name="Footer Placeholder 4">
            <a:extLst>
              <a:ext uri="{FF2B5EF4-FFF2-40B4-BE49-F238E27FC236}">
                <a16:creationId xmlns:a16="http://schemas.microsoft.com/office/drawing/2014/main" id="{327AB7A4-DB46-D777-91C4-92DB57F61457}"/>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7AD2823-7223-BDB7-2635-F1184CC9FD31}"/>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302E44-E074-904B-9870-14DEF89A79BD}" type="slidenum">
              <a:rPr lang="en-US" smtClean="0"/>
              <a:t>‹#›</a:t>
            </a:fld>
            <a:endParaRPr lang="en-US"/>
          </a:p>
        </p:txBody>
      </p:sp>
      <p:pic>
        <p:nvPicPr>
          <p:cNvPr id="8" name="Picture 7" descr="A picture containing text, screenshot, businesscard, design&#10;&#10;Description automatically generated">
            <a:extLst>
              <a:ext uri="{FF2B5EF4-FFF2-40B4-BE49-F238E27FC236}">
                <a16:creationId xmlns:a16="http://schemas.microsoft.com/office/drawing/2014/main" id="{22DAAF22-B42F-17F3-6C35-7E6E3C1B7110}"/>
              </a:ext>
            </a:extLst>
          </p:cNvPr>
          <p:cNvPicPr>
            <a:picLocks noChangeAspect="1"/>
          </p:cNvPicPr>
          <p:nvPr/>
        </p:nvPicPr>
        <p:blipFill>
          <a:blip r:embed="rId8"/>
          <a:stretch>
            <a:fillRect/>
          </a:stretch>
        </p:blipFill>
        <p:spPr>
          <a:xfrm>
            <a:off x="0" y="0"/>
            <a:ext cx="12192000" cy="6858000"/>
          </a:xfrm>
          <a:prstGeom prst="rect">
            <a:avLst/>
          </a:prstGeom>
        </p:spPr>
      </p:pic>
    </p:spTree>
    <p:extLst>
      <p:ext uri="{BB962C8B-B14F-4D97-AF65-F5344CB8AC3E}">
        <p14:creationId xmlns:p14="http://schemas.microsoft.com/office/powerpoint/2010/main" val="3134234344"/>
      </p:ext>
    </p:extLst>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CB11D39-7B6E-11D7-36E6-0D0E70121B7D}"/>
              </a:ext>
            </a:extLst>
          </p:cNvPr>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F9423326-8B27-E4CB-710F-2B855F8FF55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BB7A764-EAEB-1C25-26BE-3DA3A32367F7}"/>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7BD182-C8A7-6A47-A0EA-95C60C4E7E9A}" type="datetimeFigureOut">
              <a:rPr lang="en-US" smtClean="0"/>
              <a:t>10/18/2026</a:t>
            </a:fld>
            <a:endParaRPr lang="en-US"/>
          </a:p>
        </p:txBody>
      </p:sp>
      <p:sp>
        <p:nvSpPr>
          <p:cNvPr id="5" name="Footer Placeholder 4">
            <a:extLst>
              <a:ext uri="{FF2B5EF4-FFF2-40B4-BE49-F238E27FC236}">
                <a16:creationId xmlns:a16="http://schemas.microsoft.com/office/drawing/2014/main" id="{45455734-81B6-EAA4-CC09-3A53A8478ADF}"/>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C76ED48-6C24-3E31-F8DA-C315C5FC9BB6}"/>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67DBB9-009E-8E41-8A89-2FE77F41EB92}" type="slidenum">
              <a:rPr lang="en-US" smtClean="0"/>
              <a:t>‹#›</a:t>
            </a:fld>
            <a:endParaRPr lang="en-US"/>
          </a:p>
        </p:txBody>
      </p:sp>
      <p:pic>
        <p:nvPicPr>
          <p:cNvPr id="8" name="Picture 7" descr="A picture containing text, screenshot, design&#10;&#10;Description automatically generated">
            <a:extLst>
              <a:ext uri="{FF2B5EF4-FFF2-40B4-BE49-F238E27FC236}">
                <a16:creationId xmlns:a16="http://schemas.microsoft.com/office/drawing/2014/main" id="{D630895B-A68E-8D65-8264-EDF2522426F9}"/>
              </a:ext>
            </a:extLst>
          </p:cNvPr>
          <p:cNvPicPr>
            <a:picLocks noChangeAspect="1"/>
          </p:cNvPicPr>
          <p:nvPr/>
        </p:nvPicPr>
        <p:blipFill>
          <a:blip r:embed="rId6"/>
          <a:stretch>
            <a:fillRect/>
          </a:stretch>
        </p:blipFill>
        <p:spPr>
          <a:xfrm>
            <a:off x="0" y="0"/>
            <a:ext cx="12192000" cy="6858000"/>
          </a:xfrm>
          <a:prstGeom prst="rect">
            <a:avLst/>
          </a:prstGeom>
        </p:spPr>
      </p:pic>
    </p:spTree>
    <p:extLst>
      <p:ext uri="{BB962C8B-B14F-4D97-AF65-F5344CB8AC3E}">
        <p14:creationId xmlns:p14="http://schemas.microsoft.com/office/powerpoint/2010/main" val="1061059780"/>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3" Type="http://schemas.openxmlformats.org/officeDocument/2006/relationships/hyperlink" Target="mailto:hwb@uwtsd.ac.uk" TargetMode="External"/><Relationship Id="rId2" Type="http://schemas.openxmlformats.org/officeDocument/2006/relationships/notesSlide" Target="../notesSlides/notesSlide3.xml"/><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50D65A0-6F54-1782-5865-746921D8CE7D}"/>
              </a:ext>
            </a:extLst>
          </p:cNvPr>
          <p:cNvSpPr>
            <a:spLocks noGrp="1"/>
          </p:cNvSpPr>
          <p:nvPr>
            <p:ph type="title"/>
          </p:nvPr>
        </p:nvSpPr>
        <p:spPr/>
        <p:txBody>
          <a:bodyPr/>
          <a:lstStyle/>
          <a:p>
            <a:r>
              <a:rPr lang="en-GB" dirty="0" err="1"/>
              <a:t>Canllawiau</a:t>
            </a:r>
            <a:r>
              <a:rPr lang="en-US" dirty="0"/>
              <a:t>​</a:t>
            </a:r>
            <a:br>
              <a:rPr lang="en-US" dirty="0"/>
            </a:br>
            <a:r>
              <a:rPr lang="en-GB" dirty="0"/>
              <a:t>Patch 2</a:t>
            </a:r>
            <a:endParaRPr lang="en-US" dirty="0"/>
          </a:p>
        </p:txBody>
      </p:sp>
      <p:sp>
        <p:nvSpPr>
          <p:cNvPr id="5" name="Text Placeholder 4">
            <a:extLst>
              <a:ext uri="{FF2B5EF4-FFF2-40B4-BE49-F238E27FC236}">
                <a16:creationId xmlns:a16="http://schemas.microsoft.com/office/drawing/2014/main" id="{74CE2DA9-2595-75D2-92F0-78592AD9EB14}"/>
              </a:ext>
            </a:extLst>
          </p:cNvPr>
          <p:cNvSpPr>
            <a:spLocks noGrp="1"/>
          </p:cNvSpPr>
          <p:nvPr>
            <p:ph type="body" sz="quarter" idx="10"/>
          </p:nvPr>
        </p:nvSpPr>
        <p:spPr/>
        <p:txBody>
          <a:bodyPr/>
          <a:lstStyle/>
          <a:p>
            <a:pPr fontAlgn="base"/>
            <a:r>
              <a:rPr lang="en-GB" dirty="0">
                <a:solidFill>
                  <a:schemeClr val="accent4">
                    <a:lumMod val="20000"/>
                    <a:lumOff val="80000"/>
                  </a:schemeClr>
                </a:solidFill>
              </a:rPr>
              <a:t>Patch 2</a:t>
            </a:r>
            <a:endParaRPr lang="en-US" dirty="0">
              <a:solidFill>
                <a:schemeClr val="accent4">
                  <a:lumMod val="20000"/>
                  <a:lumOff val="80000"/>
                </a:schemeClr>
              </a:solidFill>
            </a:endParaRPr>
          </a:p>
          <a:p>
            <a:pPr fontAlgn="base"/>
            <a:r>
              <a:rPr lang="en-GB" dirty="0">
                <a:solidFill>
                  <a:schemeClr val="accent4">
                    <a:lumMod val="20000"/>
                    <a:lumOff val="80000"/>
                  </a:schemeClr>
                </a:solidFill>
              </a:rPr>
              <a:t>Guidance</a:t>
            </a:r>
            <a:r>
              <a:rPr lang="en-US" dirty="0">
                <a:solidFill>
                  <a:schemeClr val="accent4">
                    <a:lumMod val="20000"/>
                    <a:lumOff val="80000"/>
                  </a:schemeClr>
                </a:solidFill>
              </a:rPr>
              <a:t>​</a:t>
            </a:r>
          </a:p>
          <a:p>
            <a:endParaRPr lang="en-US" dirty="0"/>
          </a:p>
        </p:txBody>
      </p:sp>
    </p:spTree>
    <p:extLst>
      <p:ext uri="{BB962C8B-B14F-4D97-AF65-F5344CB8AC3E}">
        <p14:creationId xmlns:p14="http://schemas.microsoft.com/office/powerpoint/2010/main" val="16656029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63C1414-E4B8-831D-8B63-081A2581ED6C}"/>
              </a:ext>
            </a:extLst>
          </p:cNvPr>
          <p:cNvSpPr>
            <a:spLocks noGrp="1"/>
          </p:cNvSpPr>
          <p:nvPr>
            <p:ph type="title"/>
          </p:nvPr>
        </p:nvSpPr>
        <p:spPr/>
        <p:txBody>
          <a:bodyPr/>
          <a:lstStyle/>
          <a:p>
            <a:r>
              <a:rPr lang="en-US" dirty="0" err="1">
                <a:ea typeface="Calibri Light"/>
                <a:cs typeface="Calibri Light"/>
              </a:rPr>
              <a:t>Canllawiau</a:t>
            </a:r>
            <a:r>
              <a:rPr lang="en-US" dirty="0">
                <a:ea typeface="Calibri Light"/>
                <a:cs typeface="Calibri Light"/>
              </a:rPr>
              <a:t> Patch 2</a:t>
            </a:r>
            <a:br>
              <a:rPr lang="en-US" dirty="0">
                <a:ea typeface="Calibri Light"/>
                <a:cs typeface="Calibri Light"/>
              </a:rPr>
            </a:br>
            <a:r>
              <a:rPr lang="en-US" dirty="0">
                <a:solidFill>
                  <a:schemeClr val="accent1"/>
                </a:solidFill>
                <a:ea typeface="Calibri Light"/>
                <a:cs typeface="Calibri Light"/>
              </a:rPr>
              <a:t>Patch 2 guidance</a:t>
            </a:r>
            <a:endParaRPr lang="en-US" dirty="0">
              <a:solidFill>
                <a:schemeClr val="accent1"/>
              </a:solidFill>
            </a:endParaRPr>
          </a:p>
        </p:txBody>
      </p:sp>
      <p:sp>
        <p:nvSpPr>
          <p:cNvPr id="5" name="Content Placeholder 4">
            <a:extLst>
              <a:ext uri="{FF2B5EF4-FFF2-40B4-BE49-F238E27FC236}">
                <a16:creationId xmlns:a16="http://schemas.microsoft.com/office/drawing/2014/main" id="{D77A6F98-B96D-FA3E-5D36-67A40026678A}"/>
              </a:ext>
            </a:extLst>
          </p:cNvPr>
          <p:cNvSpPr>
            <a:spLocks noGrp="1"/>
          </p:cNvSpPr>
          <p:nvPr>
            <p:ph sz="half" idx="1"/>
          </p:nvPr>
        </p:nvSpPr>
        <p:spPr/>
        <p:txBody>
          <a:bodyPr>
            <a:normAutofit fontScale="55000" lnSpcReduction="20000"/>
          </a:bodyPr>
          <a:lstStyle/>
          <a:p>
            <a:pPr marL="0" indent="0">
              <a:buNone/>
            </a:pPr>
            <a:r>
              <a:rPr lang="en-US" b="1" u="sng" dirty="0"/>
              <a:t>Adran 2: </a:t>
            </a:r>
            <a:r>
              <a:rPr lang="en-US" b="1" u="sng" dirty="0" err="1"/>
              <a:t>Myfyrio</a:t>
            </a:r>
            <a:r>
              <a:rPr lang="en-US" b="1" u="sng" dirty="0"/>
              <a:t>, </a:t>
            </a:r>
            <a:r>
              <a:rPr lang="en-US" b="1" u="sng" dirty="0" err="1"/>
              <a:t>Hunanwerthuso</a:t>
            </a:r>
            <a:r>
              <a:rPr lang="en-US" b="1" u="sng" dirty="0"/>
              <a:t> a </a:t>
            </a:r>
            <a:r>
              <a:rPr lang="en-US" b="1" u="sng" dirty="0" err="1"/>
              <a:t>Gwelliant</a:t>
            </a:r>
            <a:r>
              <a:rPr lang="en-US" b="1" u="sng" dirty="0"/>
              <a:t> </a:t>
            </a:r>
            <a:r>
              <a:rPr lang="en-US" b="1" u="sng" dirty="0" err="1"/>
              <a:t>Parhaus</a:t>
            </a:r>
            <a:r>
              <a:rPr lang="en-US" b="1" u="sng" dirty="0"/>
              <a:t> </a:t>
            </a:r>
          </a:p>
          <a:p>
            <a:pPr marL="0" indent="0">
              <a:buNone/>
            </a:pPr>
            <a:r>
              <a:rPr lang="en-US" b="1" dirty="0"/>
              <a:t>Tua 400 </a:t>
            </a:r>
            <a:r>
              <a:rPr lang="en-US" b="1" dirty="0" err="1"/>
              <a:t>gair</a:t>
            </a:r>
            <a:r>
              <a:rPr lang="en-US" b="1" dirty="0"/>
              <a:t> </a:t>
            </a:r>
          </a:p>
          <a:p>
            <a:r>
              <a:rPr lang="en-US" dirty="0"/>
              <a:t>Gan </a:t>
            </a:r>
            <a:r>
              <a:rPr lang="en-US" dirty="0" err="1"/>
              <a:t>dynnu</a:t>
            </a:r>
            <a:r>
              <a:rPr lang="en-US" dirty="0"/>
              <a:t> </a:t>
            </a:r>
            <a:r>
              <a:rPr lang="en-US" dirty="0" err="1"/>
              <a:t>ar</a:t>
            </a:r>
            <a:r>
              <a:rPr lang="en-US" dirty="0"/>
              <a:t> </a:t>
            </a:r>
            <a:r>
              <a:rPr lang="en-US" dirty="0" err="1"/>
              <a:t>Sesiwn</a:t>
            </a:r>
            <a:r>
              <a:rPr lang="en-US" dirty="0"/>
              <a:t> 2: </a:t>
            </a:r>
          </a:p>
          <a:p>
            <a:r>
              <a:rPr lang="en-US" dirty="0" err="1"/>
              <a:t>Dadansoddwch</a:t>
            </a:r>
            <a:r>
              <a:rPr lang="en-US" dirty="0"/>
              <a:t> </a:t>
            </a:r>
            <a:r>
              <a:rPr lang="en-US" dirty="0" err="1"/>
              <a:t>adborth</a:t>
            </a:r>
            <a:r>
              <a:rPr lang="en-US" dirty="0"/>
              <a:t> a </a:t>
            </a:r>
            <a:r>
              <a:rPr lang="en-US" dirty="0" err="1"/>
              <a:t>dderbyniwyd</a:t>
            </a:r>
            <a:r>
              <a:rPr lang="en-US" dirty="0"/>
              <a:t> </a:t>
            </a:r>
            <a:r>
              <a:rPr lang="en-US" dirty="0" err="1"/>
              <a:t>drwy</a:t>
            </a:r>
            <a:r>
              <a:rPr lang="en-US" dirty="0"/>
              <a:t> </a:t>
            </a:r>
            <a:r>
              <a:rPr lang="en-US" dirty="0" err="1"/>
              <a:t>weithgareddau</a:t>
            </a:r>
            <a:r>
              <a:rPr lang="en-US" dirty="0"/>
              <a:t> </a:t>
            </a:r>
            <a:r>
              <a:rPr lang="en-US" dirty="0" err="1"/>
              <a:t>dysgu</a:t>
            </a:r>
            <a:r>
              <a:rPr lang="en-US" dirty="0"/>
              <a:t>, </a:t>
            </a:r>
            <a:r>
              <a:rPr lang="en-US" dirty="0" err="1"/>
              <a:t>gan</a:t>
            </a:r>
            <a:r>
              <a:rPr lang="en-US" dirty="0"/>
              <a:t> </a:t>
            </a:r>
            <a:r>
              <a:rPr lang="en-US" dirty="0" err="1"/>
              <a:t>gyfoedion</a:t>
            </a:r>
            <a:r>
              <a:rPr lang="en-US" dirty="0"/>
              <a:t> neu </a:t>
            </a:r>
            <a:r>
              <a:rPr lang="en-US" dirty="0" err="1"/>
              <a:t>drwy</a:t>
            </a:r>
            <a:r>
              <a:rPr lang="en-US" dirty="0"/>
              <a:t> </a:t>
            </a:r>
            <a:r>
              <a:rPr lang="en-US" dirty="0" err="1"/>
              <a:t>brofiadau</a:t>
            </a:r>
            <a:r>
              <a:rPr lang="en-US" dirty="0"/>
              <a:t> </a:t>
            </a:r>
            <a:r>
              <a:rPr lang="en-US" dirty="0" err="1"/>
              <a:t>yn</a:t>
            </a:r>
            <a:r>
              <a:rPr lang="en-US" dirty="0"/>
              <a:t> y </a:t>
            </a:r>
            <a:r>
              <a:rPr lang="en-US" dirty="0" err="1"/>
              <a:t>gweithle</a:t>
            </a:r>
            <a:r>
              <a:rPr lang="en-US" dirty="0"/>
              <a:t> </a:t>
            </a:r>
          </a:p>
          <a:p>
            <a:r>
              <a:rPr lang="en-US" dirty="0" err="1"/>
              <a:t>Ystyriwch</a:t>
            </a:r>
            <a:r>
              <a:rPr lang="en-US" dirty="0"/>
              <a:t> </a:t>
            </a:r>
            <a:r>
              <a:rPr lang="en-US" dirty="0" err="1"/>
              <a:t>rôl</a:t>
            </a:r>
            <a:r>
              <a:rPr lang="en-US" dirty="0"/>
              <a:t> </a:t>
            </a:r>
            <a:r>
              <a:rPr lang="en-US" dirty="0" err="1"/>
              <a:t>myfyrio</a:t>
            </a:r>
            <a:r>
              <a:rPr lang="en-US" dirty="0"/>
              <a:t> </a:t>
            </a:r>
            <a:r>
              <a:rPr lang="en-US" dirty="0" err="1"/>
              <a:t>wrth</a:t>
            </a:r>
            <a:r>
              <a:rPr lang="en-US" dirty="0"/>
              <a:t> </a:t>
            </a:r>
            <a:r>
              <a:rPr lang="en-US" dirty="0" err="1"/>
              <a:t>ddatblygu</a:t>
            </a:r>
            <a:r>
              <a:rPr lang="en-US" dirty="0"/>
              <a:t> </a:t>
            </a:r>
            <a:r>
              <a:rPr lang="en-US" dirty="0" err="1"/>
              <a:t>arweinyddiaeth</a:t>
            </a:r>
            <a:r>
              <a:rPr lang="en-US" dirty="0"/>
              <a:t> </a:t>
            </a:r>
          </a:p>
          <a:p>
            <a:r>
              <a:rPr lang="en-US" dirty="0" err="1"/>
              <a:t>Archwiliwch</a:t>
            </a:r>
            <a:r>
              <a:rPr lang="en-US" dirty="0"/>
              <a:t> </a:t>
            </a:r>
            <a:r>
              <a:rPr lang="en-US" dirty="0" err="1"/>
              <a:t>brosesau</a:t>
            </a:r>
            <a:r>
              <a:rPr lang="en-US" dirty="0"/>
              <a:t> </a:t>
            </a:r>
            <a:r>
              <a:rPr lang="en-US" dirty="0" err="1"/>
              <a:t>gwella</a:t>
            </a:r>
            <a:r>
              <a:rPr lang="en-US" dirty="0"/>
              <a:t> </a:t>
            </a:r>
            <a:r>
              <a:rPr lang="en-US" dirty="0" err="1"/>
              <a:t>ansawdd</a:t>
            </a:r>
            <a:r>
              <a:rPr lang="en-US" dirty="0"/>
              <a:t> </a:t>
            </a:r>
          </a:p>
          <a:p>
            <a:r>
              <a:rPr lang="en-US" dirty="0" err="1"/>
              <a:t>Nodwch</a:t>
            </a:r>
            <a:r>
              <a:rPr lang="en-US" dirty="0"/>
              <a:t> </a:t>
            </a:r>
            <a:r>
              <a:rPr lang="en-US" dirty="0" err="1"/>
              <a:t>feysydd</a:t>
            </a:r>
            <a:r>
              <a:rPr lang="en-US" dirty="0"/>
              <a:t> </a:t>
            </a:r>
            <a:r>
              <a:rPr lang="en-US" dirty="0" err="1"/>
              <a:t>ar</a:t>
            </a:r>
            <a:r>
              <a:rPr lang="en-US" dirty="0"/>
              <a:t> </a:t>
            </a:r>
            <a:r>
              <a:rPr lang="en-US" dirty="0" err="1"/>
              <a:t>gyfer</a:t>
            </a:r>
            <a:r>
              <a:rPr lang="en-US" dirty="0"/>
              <a:t> </a:t>
            </a:r>
            <a:r>
              <a:rPr lang="en-US" dirty="0" err="1"/>
              <a:t>datblygiad</a:t>
            </a:r>
            <a:r>
              <a:rPr lang="en-US" dirty="0"/>
              <a:t> </a:t>
            </a:r>
            <a:r>
              <a:rPr lang="en-US" dirty="0" err="1"/>
              <a:t>personol</a:t>
            </a:r>
            <a:r>
              <a:rPr lang="en-US" dirty="0"/>
              <a:t> a </a:t>
            </a:r>
            <a:r>
              <a:rPr lang="en-US" dirty="0" err="1"/>
              <a:t>sefydliadol</a:t>
            </a:r>
            <a:r>
              <a:rPr lang="en-US" dirty="0"/>
              <a:t> </a:t>
            </a:r>
          </a:p>
          <a:p>
            <a:r>
              <a:rPr lang="en-US" dirty="0" err="1"/>
              <a:t>Awgrym</a:t>
            </a:r>
            <a:r>
              <a:rPr lang="en-US" dirty="0"/>
              <a:t> </a:t>
            </a:r>
            <a:r>
              <a:rPr lang="en-US" dirty="0" err="1"/>
              <a:t>ar</a:t>
            </a:r>
            <a:r>
              <a:rPr lang="en-US" dirty="0"/>
              <a:t> </a:t>
            </a:r>
            <a:r>
              <a:rPr lang="en-US" dirty="0" err="1"/>
              <a:t>gyfer</a:t>
            </a:r>
            <a:r>
              <a:rPr lang="en-US" dirty="0"/>
              <a:t> </a:t>
            </a:r>
            <a:r>
              <a:rPr lang="en-US" dirty="0" err="1"/>
              <a:t>ymateb</a:t>
            </a:r>
            <a:r>
              <a:rPr lang="en-US" dirty="0"/>
              <a:t>: </a:t>
            </a:r>
          </a:p>
          <a:p>
            <a:r>
              <a:rPr lang="en-US" dirty="0"/>
              <a:t>"Sut gall </a:t>
            </a:r>
            <a:r>
              <a:rPr lang="en-US" dirty="0" err="1"/>
              <a:t>ymarfer</a:t>
            </a:r>
            <a:r>
              <a:rPr lang="en-US" dirty="0"/>
              <a:t> </a:t>
            </a:r>
            <a:r>
              <a:rPr lang="en-US" dirty="0" err="1"/>
              <a:t>myfyriol</a:t>
            </a:r>
            <a:r>
              <a:rPr lang="en-US" dirty="0"/>
              <a:t> a </a:t>
            </a:r>
            <a:r>
              <a:rPr lang="en-US" dirty="0" err="1"/>
              <a:t>gwerthuso</a:t>
            </a:r>
            <a:r>
              <a:rPr lang="en-US" dirty="0"/>
              <a:t> </a:t>
            </a:r>
            <a:r>
              <a:rPr lang="en-US" dirty="0" err="1"/>
              <a:t>sy'n</a:t>
            </a:r>
            <a:r>
              <a:rPr lang="en-US" dirty="0"/>
              <a:t> </a:t>
            </a:r>
            <a:r>
              <a:rPr lang="en-US" dirty="0" err="1"/>
              <a:t>seiliedig</a:t>
            </a:r>
            <a:r>
              <a:rPr lang="en-US" dirty="0"/>
              <a:t> </a:t>
            </a:r>
            <a:r>
              <a:rPr lang="en-US" dirty="0" err="1"/>
              <a:t>ar</a:t>
            </a:r>
            <a:r>
              <a:rPr lang="en-US" dirty="0"/>
              <a:t> </a:t>
            </a:r>
            <a:r>
              <a:rPr lang="en-US" dirty="0" err="1"/>
              <a:t>dystiolaeth</a:t>
            </a:r>
            <a:r>
              <a:rPr lang="en-US" dirty="0"/>
              <a:t> </a:t>
            </a:r>
            <a:r>
              <a:rPr lang="en-US" dirty="0" err="1"/>
              <a:t>gefnogi</a:t>
            </a:r>
            <a:r>
              <a:rPr lang="en-US" dirty="0"/>
              <a:t> </a:t>
            </a:r>
            <a:r>
              <a:rPr lang="en-US" dirty="0" err="1"/>
              <a:t>gwelliant</a:t>
            </a:r>
            <a:r>
              <a:rPr lang="en-US" dirty="0"/>
              <a:t> </a:t>
            </a:r>
            <a:r>
              <a:rPr lang="en-US" dirty="0" err="1"/>
              <a:t>parhaus</a:t>
            </a:r>
            <a:r>
              <a:rPr lang="en-US" dirty="0"/>
              <a:t>?" </a:t>
            </a:r>
          </a:p>
          <a:p>
            <a:r>
              <a:rPr lang="en-US" dirty="0" err="1"/>
              <a:t>Cynhwyswch</a:t>
            </a:r>
            <a:r>
              <a:rPr lang="en-US" dirty="0"/>
              <a:t> </a:t>
            </a:r>
            <a:r>
              <a:rPr lang="en-US" dirty="0" err="1"/>
              <a:t>offeryn</a:t>
            </a:r>
            <a:r>
              <a:rPr lang="en-US" dirty="0"/>
              <a:t> </a:t>
            </a:r>
            <a:r>
              <a:rPr lang="en-US" dirty="0" err="1"/>
              <a:t>hunanasesu</a:t>
            </a:r>
            <a:r>
              <a:rPr lang="en-US" dirty="0"/>
              <a:t> </a:t>
            </a:r>
            <a:r>
              <a:rPr lang="en-US" dirty="0" err="1"/>
              <a:t>byr</a:t>
            </a:r>
            <a:r>
              <a:rPr lang="en-US" dirty="0"/>
              <a:t> neu </a:t>
            </a:r>
            <a:r>
              <a:rPr lang="en-US" dirty="0" err="1"/>
              <a:t>archwiliad</a:t>
            </a:r>
            <a:r>
              <a:rPr lang="en-US" dirty="0"/>
              <a:t> </a:t>
            </a:r>
            <a:r>
              <a:rPr lang="en-US" dirty="0" err="1"/>
              <a:t>gwelliant</a:t>
            </a:r>
            <a:r>
              <a:rPr lang="en-US" dirty="0"/>
              <a:t> </a:t>
            </a:r>
            <a:r>
              <a:rPr lang="en-US" dirty="0" err="1"/>
              <a:t>fel</a:t>
            </a:r>
            <a:r>
              <a:rPr lang="en-US" dirty="0"/>
              <a:t> </a:t>
            </a:r>
            <a:r>
              <a:rPr lang="en-US" dirty="0" err="1"/>
              <a:t>atodiad</a:t>
            </a:r>
            <a:r>
              <a:rPr lang="en-US" dirty="0"/>
              <a:t>.</a:t>
            </a:r>
          </a:p>
        </p:txBody>
      </p:sp>
      <p:sp>
        <p:nvSpPr>
          <p:cNvPr id="6" name="Content Placeholder 5">
            <a:extLst>
              <a:ext uri="{FF2B5EF4-FFF2-40B4-BE49-F238E27FC236}">
                <a16:creationId xmlns:a16="http://schemas.microsoft.com/office/drawing/2014/main" id="{52EA9D32-3E9F-6635-33F0-A2628146543A}"/>
              </a:ext>
            </a:extLst>
          </p:cNvPr>
          <p:cNvSpPr>
            <a:spLocks noGrp="1"/>
          </p:cNvSpPr>
          <p:nvPr>
            <p:ph sz="half" idx="2"/>
          </p:nvPr>
        </p:nvSpPr>
        <p:spPr/>
        <p:txBody>
          <a:bodyPr>
            <a:normAutofit fontScale="55000" lnSpcReduction="20000"/>
          </a:bodyPr>
          <a:lstStyle/>
          <a:p>
            <a:pPr marL="0" indent="0" fontAlgn="base">
              <a:buNone/>
            </a:pPr>
            <a:r>
              <a:rPr lang="en-GB" b="1" u="sng" dirty="0">
                <a:solidFill>
                  <a:schemeClr val="accent1"/>
                </a:solidFill>
              </a:rPr>
              <a:t>Patch 2: Reflection, Self-Evaluation and Continuous Improvement</a:t>
            </a:r>
            <a:r>
              <a:rPr lang="en-US" dirty="0">
                <a:solidFill>
                  <a:schemeClr val="accent1"/>
                </a:solidFill>
              </a:rPr>
              <a:t> </a:t>
            </a:r>
          </a:p>
          <a:p>
            <a:pPr marL="0" indent="0" fontAlgn="base">
              <a:buNone/>
            </a:pPr>
            <a:r>
              <a:rPr lang="en-GB" b="1" dirty="0">
                <a:solidFill>
                  <a:schemeClr val="accent1"/>
                </a:solidFill>
              </a:rPr>
              <a:t>Approx. 400 words</a:t>
            </a:r>
            <a:r>
              <a:rPr lang="en-US" dirty="0">
                <a:solidFill>
                  <a:schemeClr val="accent1"/>
                </a:solidFill>
              </a:rPr>
              <a:t> </a:t>
            </a:r>
          </a:p>
          <a:p>
            <a:pPr fontAlgn="base"/>
            <a:r>
              <a:rPr lang="en-GB" dirty="0">
                <a:solidFill>
                  <a:schemeClr val="accent1"/>
                </a:solidFill>
              </a:rPr>
              <a:t>Drawing on Session 2:</a:t>
            </a:r>
            <a:r>
              <a:rPr lang="en-US" dirty="0">
                <a:solidFill>
                  <a:schemeClr val="accent1"/>
                </a:solidFill>
              </a:rPr>
              <a:t> </a:t>
            </a:r>
          </a:p>
          <a:p>
            <a:pPr lvl="0" fontAlgn="base"/>
            <a:r>
              <a:rPr lang="en-GB" dirty="0">
                <a:solidFill>
                  <a:schemeClr val="accent1"/>
                </a:solidFill>
              </a:rPr>
              <a:t>Analyse feedback received through learning activities, peers or workplace experiences</a:t>
            </a:r>
            <a:r>
              <a:rPr lang="en-US" dirty="0">
                <a:solidFill>
                  <a:schemeClr val="accent1"/>
                </a:solidFill>
              </a:rPr>
              <a:t> </a:t>
            </a:r>
          </a:p>
          <a:p>
            <a:pPr lvl="0" fontAlgn="base"/>
            <a:r>
              <a:rPr lang="en-GB" dirty="0">
                <a:solidFill>
                  <a:schemeClr val="accent1"/>
                </a:solidFill>
              </a:rPr>
              <a:t>Consider the role of reflection in leadership development</a:t>
            </a:r>
            <a:r>
              <a:rPr lang="en-US" dirty="0">
                <a:solidFill>
                  <a:schemeClr val="accent1"/>
                </a:solidFill>
              </a:rPr>
              <a:t> </a:t>
            </a:r>
          </a:p>
          <a:p>
            <a:pPr lvl="0" fontAlgn="base"/>
            <a:r>
              <a:rPr lang="en-GB" dirty="0">
                <a:solidFill>
                  <a:schemeClr val="accent1"/>
                </a:solidFill>
              </a:rPr>
              <a:t>Explore quality improvement processes</a:t>
            </a:r>
            <a:r>
              <a:rPr lang="en-US" dirty="0">
                <a:solidFill>
                  <a:schemeClr val="accent1"/>
                </a:solidFill>
              </a:rPr>
              <a:t> </a:t>
            </a:r>
          </a:p>
          <a:p>
            <a:pPr lvl="0" fontAlgn="base"/>
            <a:r>
              <a:rPr lang="en-GB" dirty="0">
                <a:solidFill>
                  <a:schemeClr val="accent1"/>
                </a:solidFill>
              </a:rPr>
              <a:t>Identify areas for personal and organisational development</a:t>
            </a:r>
            <a:r>
              <a:rPr lang="en-US" dirty="0">
                <a:solidFill>
                  <a:schemeClr val="accent1"/>
                </a:solidFill>
              </a:rPr>
              <a:t> </a:t>
            </a:r>
          </a:p>
          <a:p>
            <a:pPr fontAlgn="base"/>
            <a:r>
              <a:rPr lang="en-GB" dirty="0">
                <a:solidFill>
                  <a:schemeClr val="accent1"/>
                </a:solidFill>
              </a:rPr>
              <a:t>Suggested prompt:</a:t>
            </a:r>
            <a:r>
              <a:rPr lang="en-US" dirty="0">
                <a:solidFill>
                  <a:schemeClr val="accent1"/>
                </a:solidFill>
              </a:rPr>
              <a:t> </a:t>
            </a:r>
          </a:p>
          <a:p>
            <a:pPr fontAlgn="base"/>
            <a:r>
              <a:rPr lang="en-GB" dirty="0">
                <a:solidFill>
                  <a:schemeClr val="accent1"/>
                </a:solidFill>
              </a:rPr>
              <a:t>"How can reflective practice and evidence-informed evaluation support continuous improvement?"</a:t>
            </a:r>
            <a:r>
              <a:rPr lang="en-US" dirty="0">
                <a:solidFill>
                  <a:schemeClr val="accent1"/>
                </a:solidFill>
              </a:rPr>
              <a:t> </a:t>
            </a:r>
          </a:p>
          <a:p>
            <a:pPr fontAlgn="base"/>
            <a:r>
              <a:rPr lang="en-GB" dirty="0">
                <a:solidFill>
                  <a:schemeClr val="accent1"/>
                </a:solidFill>
              </a:rPr>
              <a:t>Include a brief self-assessment tool or improvement audit as an appendix.</a:t>
            </a:r>
            <a:r>
              <a:rPr lang="en-US" dirty="0">
                <a:solidFill>
                  <a:schemeClr val="accent1"/>
                </a:solidFill>
              </a:rPr>
              <a:t> </a:t>
            </a:r>
          </a:p>
          <a:p>
            <a:endParaRPr lang="en-US" dirty="0"/>
          </a:p>
        </p:txBody>
      </p:sp>
    </p:spTree>
    <p:extLst>
      <p:ext uri="{BB962C8B-B14F-4D97-AF65-F5344CB8AC3E}">
        <p14:creationId xmlns:p14="http://schemas.microsoft.com/office/powerpoint/2010/main" val="21632062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99CD58-F393-D7B5-EF92-69D2966C426F}"/>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511CEC34-AF21-95CC-AB35-DE6DF6D5319F}"/>
              </a:ext>
            </a:extLst>
          </p:cNvPr>
          <p:cNvSpPr>
            <a:spLocks noGrp="1"/>
          </p:cNvSpPr>
          <p:nvPr>
            <p:ph type="title"/>
          </p:nvPr>
        </p:nvSpPr>
        <p:spPr>
          <a:xfrm>
            <a:off x="1088681" y="365126"/>
            <a:ext cx="7886700" cy="1325563"/>
          </a:xfrm>
        </p:spPr>
        <p:txBody>
          <a:bodyPr>
            <a:normAutofit/>
          </a:bodyPr>
          <a:lstStyle/>
          <a:p>
            <a:r>
              <a:rPr lang="cy-GB" sz="4000" i="1" err="1">
                <a:latin typeface="Arial"/>
                <a:cs typeface="Arial"/>
              </a:rPr>
              <a:t>Patch</a:t>
            </a:r>
            <a:r>
              <a:rPr lang="cy-GB" sz="4000">
                <a:latin typeface="Arial"/>
                <a:cs typeface="Arial"/>
              </a:rPr>
              <a:t> 2</a:t>
            </a:r>
            <a:br>
              <a:rPr lang="cy-GB" sz="4000">
                <a:latin typeface="Arial" panose="020B0604020202020204" pitchFamily="34" charset="0"/>
                <a:cs typeface="Arial" panose="020B0604020202020204" pitchFamily="34" charset="0"/>
              </a:rPr>
            </a:br>
            <a:r>
              <a:rPr lang="cy-GB" sz="4000" err="1">
                <a:solidFill>
                  <a:schemeClr val="accent1">
                    <a:lumMod val="76000"/>
                  </a:schemeClr>
                </a:solidFill>
                <a:latin typeface="Arial"/>
                <a:cs typeface="Arial"/>
              </a:rPr>
              <a:t>Patch</a:t>
            </a:r>
            <a:r>
              <a:rPr lang="cy-GB" sz="4000">
                <a:solidFill>
                  <a:schemeClr val="accent1">
                    <a:lumMod val="76000"/>
                  </a:schemeClr>
                </a:solidFill>
                <a:latin typeface="Arial"/>
                <a:cs typeface="Arial"/>
              </a:rPr>
              <a:t> 2</a:t>
            </a:r>
            <a:endParaRPr lang="en-GB" sz="2700">
              <a:solidFill>
                <a:schemeClr val="accent1">
                  <a:lumMod val="76000"/>
                </a:schemeClr>
              </a:solidFill>
              <a:latin typeface="Arial"/>
              <a:cs typeface="Arial"/>
            </a:endParaRPr>
          </a:p>
        </p:txBody>
      </p:sp>
      <p:sp>
        <p:nvSpPr>
          <p:cNvPr id="3" name="Content Placeholder 2">
            <a:extLst>
              <a:ext uri="{FF2B5EF4-FFF2-40B4-BE49-F238E27FC236}">
                <a16:creationId xmlns:a16="http://schemas.microsoft.com/office/drawing/2014/main" id="{77379DF1-FBEA-B5A3-E0FA-F2E864AFC844}"/>
              </a:ext>
            </a:extLst>
          </p:cNvPr>
          <p:cNvSpPr>
            <a:spLocks noGrp="1"/>
          </p:cNvSpPr>
          <p:nvPr>
            <p:ph sz="half" idx="1"/>
          </p:nvPr>
        </p:nvSpPr>
        <p:spPr>
          <a:xfrm>
            <a:off x="1091795" y="1684253"/>
            <a:ext cx="4237892" cy="4091352"/>
          </a:xfrm>
        </p:spPr>
        <p:txBody>
          <a:bodyPr>
            <a:normAutofit lnSpcReduction="10000"/>
          </a:bodyPr>
          <a:lstStyle/>
          <a:p>
            <a:r>
              <a:rPr lang="cy-GB" b="1">
                <a:latin typeface="Arial" panose="020B0604020202020204" pitchFamily="34" charset="0"/>
                <a:cs typeface="Arial" panose="020B0604020202020204" pitchFamily="34" charset="0"/>
              </a:rPr>
              <a:t>Myfyrio a Gwelliant Parhaus</a:t>
            </a:r>
          </a:p>
          <a:p>
            <a:endParaRPr lang="cy-GB" b="1">
              <a:latin typeface="Arial" panose="020B0604020202020204" pitchFamily="34" charset="0"/>
              <a:cs typeface="Arial" panose="020B0604020202020204" pitchFamily="34" charset="0"/>
            </a:endParaRPr>
          </a:p>
          <a:p>
            <a:pPr marL="0" indent="0">
              <a:buNone/>
            </a:pPr>
            <a:endParaRPr lang="cy-GB">
              <a:latin typeface="Arial" panose="020B0604020202020204" pitchFamily="34" charset="0"/>
              <a:cs typeface="Arial" panose="020B0604020202020204" pitchFamily="34" charset="0"/>
            </a:endParaRPr>
          </a:p>
          <a:p>
            <a:r>
              <a:rPr lang="cy-GB">
                <a:latin typeface="Arial" panose="020B0604020202020204" pitchFamily="34" charset="0"/>
                <a:cs typeface="Arial" panose="020B0604020202020204" pitchFamily="34" charset="0"/>
              </a:rPr>
              <a:t>Themâu allweddol:</a:t>
            </a:r>
          </a:p>
          <a:p>
            <a:pPr>
              <a:buFontTx/>
              <a:buChar char="-"/>
            </a:pPr>
            <a:r>
              <a:rPr lang="cy-GB">
                <a:latin typeface="Arial" panose="020B0604020202020204" pitchFamily="34" charset="0"/>
                <a:cs typeface="Arial" panose="020B0604020202020204" pitchFamily="34" charset="0"/>
              </a:rPr>
              <a:t>Hunan-arfarnu;</a:t>
            </a:r>
          </a:p>
          <a:p>
            <a:pPr>
              <a:buFontTx/>
              <a:buChar char="-"/>
            </a:pPr>
            <a:r>
              <a:rPr lang="cy-GB">
                <a:latin typeface="Arial" panose="020B0604020202020204" pitchFamily="34" charset="0"/>
                <a:cs typeface="Arial" panose="020B0604020202020204" pitchFamily="34" charset="0"/>
              </a:rPr>
              <a:t>Adborth;</a:t>
            </a:r>
          </a:p>
          <a:p>
            <a:pPr>
              <a:buFontTx/>
              <a:buChar char="-"/>
            </a:pPr>
            <a:r>
              <a:rPr lang="cy-GB">
                <a:latin typeface="Arial" panose="020B0604020202020204" pitchFamily="34" charset="0"/>
                <a:cs typeface="Arial" panose="020B0604020202020204" pitchFamily="34" charset="0"/>
              </a:rPr>
              <a:t>Gwelliant gwasanaeth;</a:t>
            </a:r>
          </a:p>
          <a:p>
            <a:pPr>
              <a:buFontTx/>
              <a:buChar char="-"/>
            </a:pPr>
            <a:r>
              <a:rPr lang="cy-GB">
                <a:latin typeface="Arial" panose="020B0604020202020204" pitchFamily="34" charset="0"/>
                <a:cs typeface="Arial" panose="020B0604020202020204" pitchFamily="34" charset="0"/>
              </a:rPr>
              <a:t>Arfer myfyriol.</a:t>
            </a:r>
            <a:endParaRPr lang="en-GB"/>
          </a:p>
        </p:txBody>
      </p:sp>
      <p:sp>
        <p:nvSpPr>
          <p:cNvPr id="6" name="Content Placeholder 5">
            <a:extLst>
              <a:ext uri="{FF2B5EF4-FFF2-40B4-BE49-F238E27FC236}">
                <a16:creationId xmlns:a16="http://schemas.microsoft.com/office/drawing/2014/main" id="{D3C5A4D2-7B92-4ECA-3D1B-1E6C1C41FC77}"/>
              </a:ext>
            </a:extLst>
          </p:cNvPr>
          <p:cNvSpPr>
            <a:spLocks noGrp="1"/>
          </p:cNvSpPr>
          <p:nvPr>
            <p:ph sz="half" idx="2"/>
          </p:nvPr>
        </p:nvSpPr>
        <p:spPr>
          <a:xfrm>
            <a:off x="6107502" y="1713007"/>
            <a:ext cx="4237892" cy="4091354"/>
          </a:xfrm>
        </p:spPr>
        <p:txBody>
          <a:bodyPr vert="horz" lIns="91440" tIns="45720" rIns="91440" bIns="45720" rtlCol="0" anchor="t">
            <a:normAutofit lnSpcReduction="10000"/>
          </a:bodyPr>
          <a:lstStyle/>
          <a:p>
            <a:r>
              <a:rPr lang="en-GB" b="1">
                <a:solidFill>
                  <a:schemeClr val="accent1">
                    <a:lumMod val="76000"/>
                  </a:schemeClr>
                </a:solidFill>
                <a:latin typeface="Arial"/>
                <a:cs typeface="Arial"/>
              </a:rPr>
              <a:t>Reflection and Continuous Improvement</a:t>
            </a:r>
          </a:p>
          <a:p>
            <a:pPr marL="0" indent="0">
              <a:buNone/>
            </a:pPr>
            <a:endParaRPr lang="en-GB">
              <a:solidFill>
                <a:schemeClr val="accent1">
                  <a:lumMod val="76000"/>
                </a:schemeClr>
              </a:solidFill>
              <a:latin typeface="Arial" panose="020B0604020202020204" pitchFamily="34" charset="0"/>
              <a:cs typeface="Arial" panose="020B0604020202020204" pitchFamily="34" charset="0"/>
            </a:endParaRPr>
          </a:p>
          <a:p>
            <a:r>
              <a:rPr lang="en-GB">
                <a:solidFill>
                  <a:schemeClr val="accent1">
                    <a:lumMod val="76000"/>
                  </a:schemeClr>
                </a:solidFill>
                <a:latin typeface="Arial"/>
                <a:cs typeface="Arial"/>
              </a:rPr>
              <a:t>Key themes:</a:t>
            </a:r>
          </a:p>
          <a:p>
            <a:pPr>
              <a:buFontTx/>
              <a:buChar char="-"/>
            </a:pPr>
            <a:r>
              <a:rPr lang="en-GB">
                <a:solidFill>
                  <a:schemeClr val="accent1">
                    <a:lumMod val="76000"/>
                  </a:schemeClr>
                </a:solidFill>
                <a:latin typeface="Arial"/>
                <a:cs typeface="Arial"/>
              </a:rPr>
              <a:t>Self-evaluation;</a:t>
            </a:r>
          </a:p>
          <a:p>
            <a:pPr>
              <a:buFontTx/>
              <a:buChar char="-"/>
            </a:pPr>
            <a:r>
              <a:rPr lang="en-GB">
                <a:solidFill>
                  <a:schemeClr val="accent1">
                    <a:lumMod val="76000"/>
                  </a:schemeClr>
                </a:solidFill>
                <a:latin typeface="Arial"/>
                <a:cs typeface="Arial"/>
              </a:rPr>
              <a:t>Feedback;</a:t>
            </a:r>
          </a:p>
          <a:p>
            <a:pPr>
              <a:buFontTx/>
              <a:buChar char="-"/>
            </a:pPr>
            <a:r>
              <a:rPr lang="en-GB">
                <a:solidFill>
                  <a:schemeClr val="accent1">
                    <a:lumMod val="76000"/>
                  </a:schemeClr>
                </a:solidFill>
                <a:latin typeface="Arial"/>
                <a:cs typeface="Arial"/>
              </a:rPr>
              <a:t>Service improvement;</a:t>
            </a:r>
          </a:p>
          <a:p>
            <a:pPr>
              <a:buFontTx/>
              <a:buChar char="-"/>
            </a:pPr>
            <a:r>
              <a:rPr lang="en-GB">
                <a:solidFill>
                  <a:schemeClr val="accent1">
                    <a:lumMod val="76000"/>
                  </a:schemeClr>
                </a:solidFill>
                <a:latin typeface="Arial"/>
                <a:cs typeface="Arial"/>
              </a:rPr>
              <a:t>Reflective practice.</a:t>
            </a:r>
          </a:p>
          <a:p>
            <a:pPr marL="0" indent="0">
              <a:buNone/>
            </a:pPr>
            <a:endParaRPr lang="en-GB" sz="2400">
              <a:solidFill>
                <a:srgbClr val="0070C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424932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1A5713-3AD5-F84F-3A45-D717C82B405F}"/>
              </a:ext>
            </a:extLst>
          </p:cNvPr>
          <p:cNvSpPr>
            <a:spLocks noGrp="1"/>
          </p:cNvSpPr>
          <p:nvPr>
            <p:ph type="title"/>
          </p:nvPr>
        </p:nvSpPr>
        <p:spPr/>
        <p:txBody>
          <a:bodyPr/>
          <a:lstStyle/>
          <a:p>
            <a:r>
              <a:rPr lang="en-US" err="1">
                <a:ea typeface="Calibri Light"/>
                <a:cs typeface="Calibri Light"/>
              </a:rPr>
              <a:t>Canllawiau</a:t>
            </a:r>
            <a:r>
              <a:rPr lang="en-US">
                <a:ea typeface="Calibri Light"/>
                <a:cs typeface="Calibri Light"/>
              </a:rPr>
              <a:t> </a:t>
            </a:r>
            <a:r>
              <a:rPr lang="en-US" err="1">
                <a:ea typeface="Calibri Light"/>
                <a:cs typeface="Calibri Light"/>
              </a:rPr>
              <a:t>asesu</a:t>
            </a:r>
            <a:br>
              <a:rPr lang="en-US">
                <a:ea typeface="Calibri Light"/>
                <a:cs typeface="Calibri Light"/>
              </a:rPr>
            </a:br>
            <a:r>
              <a:rPr lang="en-US">
                <a:solidFill>
                  <a:schemeClr val="accent1">
                    <a:lumMod val="76000"/>
                  </a:schemeClr>
                </a:solidFill>
                <a:ea typeface="Calibri Light"/>
                <a:cs typeface="Calibri Light"/>
              </a:rPr>
              <a:t>Assessment guidance</a:t>
            </a:r>
          </a:p>
        </p:txBody>
      </p:sp>
      <p:sp>
        <p:nvSpPr>
          <p:cNvPr id="3" name="Content Placeholder 2">
            <a:extLst>
              <a:ext uri="{FF2B5EF4-FFF2-40B4-BE49-F238E27FC236}">
                <a16:creationId xmlns:a16="http://schemas.microsoft.com/office/drawing/2014/main" id="{47A4F9DD-4B35-8104-1829-5670C3CFF433}"/>
              </a:ext>
            </a:extLst>
          </p:cNvPr>
          <p:cNvSpPr>
            <a:spLocks noGrp="1"/>
          </p:cNvSpPr>
          <p:nvPr>
            <p:ph sz="half" idx="1"/>
          </p:nvPr>
        </p:nvSpPr>
        <p:spPr/>
        <p:txBody>
          <a:bodyPr vert="horz" lIns="91440" tIns="45720" rIns="91440" bIns="45720" rtlCol="0" anchor="t">
            <a:noAutofit/>
          </a:bodyPr>
          <a:lstStyle/>
          <a:p>
            <a:pPr marL="0" indent="0">
              <a:buNone/>
            </a:pPr>
            <a:r>
              <a:rPr lang="en-US" sz="1800" err="1">
                <a:ea typeface="+mn-lt"/>
                <a:cs typeface="+mn-lt"/>
              </a:rPr>
              <a:t>Ysgrifennwch</a:t>
            </a:r>
            <a:r>
              <a:rPr lang="en-US" sz="1800">
                <a:ea typeface="+mn-lt"/>
                <a:cs typeface="+mn-lt"/>
              </a:rPr>
              <a:t> </a:t>
            </a:r>
            <a:r>
              <a:rPr lang="en-US" sz="1800" err="1">
                <a:ea typeface="+mn-lt"/>
                <a:cs typeface="+mn-lt"/>
              </a:rPr>
              <a:t>tua</a:t>
            </a:r>
            <a:r>
              <a:rPr lang="en-US" sz="1800">
                <a:ea typeface="+mn-lt"/>
                <a:cs typeface="+mn-lt"/>
              </a:rPr>
              <a:t> 400 o </a:t>
            </a:r>
            <a:r>
              <a:rPr lang="en-US" sz="1800" err="1">
                <a:ea typeface="+mn-lt"/>
                <a:cs typeface="+mn-lt"/>
              </a:rPr>
              <a:t>eiriau</a:t>
            </a:r>
            <a:endParaRPr lang="en-US" sz="1800">
              <a:ea typeface="Calibri" panose="020F0502020204030204"/>
              <a:cs typeface="Calibri" panose="020F0502020204030204"/>
            </a:endParaRPr>
          </a:p>
          <a:p>
            <a:pPr marL="0" indent="0">
              <a:buNone/>
            </a:pPr>
            <a:r>
              <a:rPr lang="en-US" sz="1800">
                <a:ea typeface="+mn-lt"/>
                <a:cs typeface="+mn-lt"/>
              </a:rPr>
              <a:t>Gan </a:t>
            </a:r>
            <a:r>
              <a:rPr lang="en-US" sz="1800" err="1">
                <a:ea typeface="+mn-lt"/>
                <a:cs typeface="+mn-lt"/>
              </a:rPr>
              <a:t>ganolbwyntio</a:t>
            </a:r>
            <a:r>
              <a:rPr lang="en-US" sz="1800">
                <a:ea typeface="+mn-lt"/>
                <a:cs typeface="+mn-lt"/>
              </a:rPr>
              <a:t> </a:t>
            </a:r>
            <a:r>
              <a:rPr lang="en-US" sz="1800" err="1">
                <a:ea typeface="+mn-lt"/>
                <a:cs typeface="+mn-lt"/>
              </a:rPr>
              <a:t>ar</a:t>
            </a:r>
            <a:r>
              <a:rPr lang="en-US" sz="1800">
                <a:ea typeface="+mn-lt"/>
                <a:cs typeface="+mn-lt"/>
              </a:rPr>
              <a:t>:</a:t>
            </a:r>
            <a:endParaRPr lang="en-US" sz="1800">
              <a:ea typeface="Calibri" panose="020F0502020204030204"/>
              <a:cs typeface="Calibri" panose="020F0502020204030204"/>
            </a:endParaRPr>
          </a:p>
          <a:p>
            <a:r>
              <a:rPr lang="en-US" sz="1800" err="1">
                <a:ea typeface="+mn-lt"/>
                <a:cs typeface="+mn-lt"/>
              </a:rPr>
              <a:t>Hunanasesu</a:t>
            </a:r>
            <a:endParaRPr lang="en-US" sz="1800">
              <a:ea typeface="Calibri"/>
              <a:cs typeface="Calibri"/>
            </a:endParaRPr>
          </a:p>
          <a:p>
            <a:r>
              <a:rPr lang="en-US" sz="1800" err="1">
                <a:ea typeface="+mn-lt"/>
                <a:cs typeface="+mn-lt"/>
              </a:rPr>
              <a:t>Myfyrio</a:t>
            </a:r>
            <a:endParaRPr lang="en-US" sz="1800">
              <a:ea typeface="Calibri"/>
              <a:cs typeface="Calibri"/>
            </a:endParaRPr>
          </a:p>
          <a:p>
            <a:r>
              <a:rPr lang="en-US" sz="1800">
                <a:ea typeface="+mn-lt"/>
                <a:cs typeface="+mn-lt"/>
              </a:rPr>
              <a:t>Gwella </a:t>
            </a:r>
            <a:r>
              <a:rPr lang="en-US" sz="1800" err="1">
                <a:ea typeface="+mn-lt"/>
                <a:cs typeface="+mn-lt"/>
              </a:rPr>
              <a:t>ansawdd</a:t>
            </a:r>
            <a:endParaRPr lang="en-US" sz="1800">
              <a:ea typeface="Calibri"/>
              <a:cs typeface="Calibri"/>
            </a:endParaRPr>
          </a:p>
          <a:p>
            <a:r>
              <a:rPr lang="en-US" sz="1800" err="1">
                <a:ea typeface="+mn-lt"/>
                <a:cs typeface="+mn-lt"/>
              </a:rPr>
              <a:t>Adborth</a:t>
            </a:r>
            <a:endParaRPr lang="en-US" sz="1800">
              <a:ea typeface="Calibri"/>
              <a:cs typeface="Calibri"/>
            </a:endParaRPr>
          </a:p>
          <a:p>
            <a:r>
              <a:rPr lang="en-US" sz="1800" err="1">
                <a:ea typeface="+mn-lt"/>
                <a:cs typeface="+mn-lt"/>
              </a:rPr>
              <a:t>Gwelliant</a:t>
            </a:r>
            <a:r>
              <a:rPr lang="en-US" sz="1800">
                <a:ea typeface="+mn-lt"/>
                <a:cs typeface="+mn-lt"/>
              </a:rPr>
              <a:t> </a:t>
            </a:r>
            <a:r>
              <a:rPr lang="en-US" sz="1800" err="1">
                <a:ea typeface="+mn-lt"/>
                <a:cs typeface="+mn-lt"/>
              </a:rPr>
              <a:t>parhaus</a:t>
            </a:r>
            <a:endParaRPr lang="en-US" sz="1800">
              <a:ea typeface="Calibri"/>
              <a:cs typeface="Calibri"/>
            </a:endParaRPr>
          </a:p>
          <a:p>
            <a:endParaRPr lang="en-US" sz="1800">
              <a:ea typeface="Calibri"/>
              <a:cs typeface="Calibri"/>
            </a:endParaRPr>
          </a:p>
          <a:p>
            <a:pPr marL="0" indent="0">
              <a:buNone/>
            </a:pPr>
            <a:r>
              <a:rPr lang="en-US" sz="1800">
                <a:ea typeface="+mn-lt"/>
                <a:cs typeface="+mn-lt"/>
              </a:rPr>
              <a:t>"Sut gall </a:t>
            </a:r>
            <a:r>
              <a:rPr lang="en-US" sz="1800" err="1">
                <a:ea typeface="+mn-lt"/>
                <a:cs typeface="+mn-lt"/>
              </a:rPr>
              <a:t>ymarfer</a:t>
            </a:r>
            <a:r>
              <a:rPr lang="en-US" sz="1800">
                <a:ea typeface="+mn-lt"/>
                <a:cs typeface="+mn-lt"/>
              </a:rPr>
              <a:t> </a:t>
            </a:r>
            <a:r>
              <a:rPr lang="en-US" sz="1800" err="1">
                <a:ea typeface="+mn-lt"/>
                <a:cs typeface="+mn-lt"/>
              </a:rPr>
              <a:t>myfyriol</a:t>
            </a:r>
            <a:r>
              <a:rPr lang="en-US" sz="1800">
                <a:ea typeface="+mn-lt"/>
                <a:cs typeface="+mn-lt"/>
              </a:rPr>
              <a:t> a </a:t>
            </a:r>
            <a:r>
              <a:rPr lang="en-US" sz="1800" err="1">
                <a:ea typeface="+mn-lt"/>
                <a:cs typeface="+mn-lt"/>
              </a:rPr>
              <a:t>gwerthuso</a:t>
            </a:r>
            <a:r>
              <a:rPr lang="en-US" sz="1800">
                <a:ea typeface="+mn-lt"/>
                <a:cs typeface="+mn-lt"/>
              </a:rPr>
              <a:t> </a:t>
            </a:r>
            <a:r>
              <a:rPr lang="en-US" sz="1800" err="1">
                <a:ea typeface="+mn-lt"/>
                <a:cs typeface="+mn-lt"/>
              </a:rPr>
              <a:t>sy'n</a:t>
            </a:r>
            <a:r>
              <a:rPr lang="en-US" sz="1800">
                <a:ea typeface="+mn-lt"/>
                <a:cs typeface="+mn-lt"/>
              </a:rPr>
              <a:t> </a:t>
            </a:r>
            <a:r>
              <a:rPr lang="en-US" sz="1800" err="1">
                <a:ea typeface="+mn-lt"/>
                <a:cs typeface="+mn-lt"/>
              </a:rPr>
              <a:t>seiliedig</a:t>
            </a:r>
            <a:r>
              <a:rPr lang="en-US" sz="1800">
                <a:ea typeface="+mn-lt"/>
                <a:cs typeface="+mn-lt"/>
              </a:rPr>
              <a:t> </a:t>
            </a:r>
            <a:r>
              <a:rPr lang="en-US" sz="1800" err="1">
                <a:ea typeface="+mn-lt"/>
                <a:cs typeface="+mn-lt"/>
              </a:rPr>
              <a:t>ar</a:t>
            </a:r>
            <a:r>
              <a:rPr lang="en-US" sz="1800">
                <a:ea typeface="+mn-lt"/>
                <a:cs typeface="+mn-lt"/>
              </a:rPr>
              <a:t> </a:t>
            </a:r>
            <a:r>
              <a:rPr lang="en-US" sz="1800" err="1">
                <a:ea typeface="+mn-lt"/>
                <a:cs typeface="+mn-lt"/>
              </a:rPr>
              <a:t>dystiolaeth</a:t>
            </a:r>
            <a:r>
              <a:rPr lang="en-US" sz="1800">
                <a:ea typeface="+mn-lt"/>
                <a:cs typeface="+mn-lt"/>
              </a:rPr>
              <a:t> </a:t>
            </a:r>
            <a:r>
              <a:rPr lang="en-US" sz="1800" err="1">
                <a:ea typeface="+mn-lt"/>
                <a:cs typeface="+mn-lt"/>
              </a:rPr>
              <a:t>gefnogi</a:t>
            </a:r>
            <a:r>
              <a:rPr lang="en-US" sz="1800">
                <a:ea typeface="+mn-lt"/>
                <a:cs typeface="+mn-lt"/>
              </a:rPr>
              <a:t> </a:t>
            </a:r>
            <a:r>
              <a:rPr lang="en-US" sz="1800" err="1">
                <a:ea typeface="+mn-lt"/>
                <a:cs typeface="+mn-lt"/>
              </a:rPr>
              <a:t>gwelliant</a:t>
            </a:r>
            <a:r>
              <a:rPr lang="en-US" sz="1800">
                <a:ea typeface="+mn-lt"/>
                <a:cs typeface="+mn-lt"/>
              </a:rPr>
              <a:t> </a:t>
            </a:r>
            <a:r>
              <a:rPr lang="en-US" sz="1800" err="1">
                <a:ea typeface="+mn-lt"/>
                <a:cs typeface="+mn-lt"/>
              </a:rPr>
              <a:t>parhaus</a:t>
            </a:r>
            <a:r>
              <a:rPr lang="en-US" sz="1800">
                <a:ea typeface="+mn-lt"/>
                <a:cs typeface="+mn-lt"/>
              </a:rPr>
              <a:t>?"</a:t>
            </a:r>
            <a:endParaRPr lang="en-US" sz="1800">
              <a:ea typeface="Calibri" panose="020F0502020204030204"/>
              <a:cs typeface="Calibri" panose="020F0502020204030204"/>
            </a:endParaRPr>
          </a:p>
        </p:txBody>
      </p:sp>
      <p:sp>
        <p:nvSpPr>
          <p:cNvPr id="4" name="Content Placeholder 3">
            <a:extLst>
              <a:ext uri="{FF2B5EF4-FFF2-40B4-BE49-F238E27FC236}">
                <a16:creationId xmlns:a16="http://schemas.microsoft.com/office/drawing/2014/main" id="{7F43708B-DD26-66C8-90A1-35B28750E467}"/>
              </a:ext>
            </a:extLst>
          </p:cNvPr>
          <p:cNvSpPr>
            <a:spLocks noGrp="1"/>
          </p:cNvSpPr>
          <p:nvPr>
            <p:ph sz="half" idx="2"/>
          </p:nvPr>
        </p:nvSpPr>
        <p:spPr/>
        <p:txBody>
          <a:bodyPr vert="horz" lIns="91440" tIns="45720" rIns="91440" bIns="45720" rtlCol="0" anchor="t">
            <a:noAutofit/>
          </a:bodyPr>
          <a:lstStyle/>
          <a:p>
            <a:pPr marL="0" indent="0">
              <a:buNone/>
            </a:pPr>
            <a:r>
              <a:rPr lang="en-US" sz="1800">
                <a:solidFill>
                  <a:schemeClr val="accent1">
                    <a:lumMod val="76000"/>
                  </a:schemeClr>
                </a:solidFill>
                <a:ea typeface="+mn-lt"/>
                <a:cs typeface="+mn-lt"/>
              </a:rPr>
              <a:t>Produce approximately 400 words</a:t>
            </a:r>
            <a:endParaRPr lang="en-US" sz="1800">
              <a:solidFill>
                <a:schemeClr val="accent1">
                  <a:lumMod val="76000"/>
                </a:schemeClr>
              </a:solidFill>
              <a:ea typeface="Calibri"/>
              <a:cs typeface="Calibri"/>
            </a:endParaRPr>
          </a:p>
          <a:p>
            <a:pPr marL="0" indent="0">
              <a:buNone/>
            </a:pPr>
            <a:r>
              <a:rPr lang="en-US" sz="1800">
                <a:solidFill>
                  <a:schemeClr val="accent1">
                    <a:lumMod val="76000"/>
                  </a:schemeClr>
                </a:solidFill>
                <a:ea typeface="+mn-lt"/>
                <a:cs typeface="+mn-lt"/>
              </a:rPr>
              <a:t>Focuses on: </a:t>
            </a:r>
            <a:endParaRPr lang="en-US" sz="1800">
              <a:solidFill>
                <a:schemeClr val="accent1">
                  <a:lumMod val="76000"/>
                </a:schemeClr>
              </a:solidFill>
              <a:ea typeface="Calibri" panose="020F0502020204030204"/>
              <a:cs typeface="Calibri" panose="020F0502020204030204"/>
            </a:endParaRPr>
          </a:p>
          <a:p>
            <a:r>
              <a:rPr lang="en-US" sz="1800">
                <a:solidFill>
                  <a:schemeClr val="accent1">
                    <a:lumMod val="76000"/>
                  </a:schemeClr>
                </a:solidFill>
                <a:ea typeface="+mn-lt"/>
                <a:cs typeface="+mn-lt"/>
              </a:rPr>
              <a:t>Self-assessment </a:t>
            </a:r>
            <a:endParaRPr lang="en-US" sz="1800">
              <a:solidFill>
                <a:schemeClr val="accent1">
                  <a:lumMod val="76000"/>
                </a:schemeClr>
              </a:solidFill>
              <a:ea typeface="Calibri"/>
              <a:cs typeface="Calibri"/>
            </a:endParaRPr>
          </a:p>
          <a:p>
            <a:r>
              <a:rPr lang="en-US" sz="1800">
                <a:solidFill>
                  <a:schemeClr val="accent1">
                    <a:lumMod val="76000"/>
                  </a:schemeClr>
                </a:solidFill>
                <a:ea typeface="+mn-lt"/>
                <a:cs typeface="+mn-lt"/>
              </a:rPr>
              <a:t>Reflection </a:t>
            </a:r>
            <a:endParaRPr lang="en-US" sz="1800">
              <a:solidFill>
                <a:schemeClr val="accent1">
                  <a:lumMod val="76000"/>
                </a:schemeClr>
              </a:solidFill>
              <a:ea typeface="Calibri"/>
              <a:cs typeface="Calibri"/>
            </a:endParaRPr>
          </a:p>
          <a:p>
            <a:r>
              <a:rPr lang="en-US" sz="1800">
                <a:solidFill>
                  <a:schemeClr val="accent1">
                    <a:lumMod val="76000"/>
                  </a:schemeClr>
                </a:solidFill>
                <a:ea typeface="+mn-lt"/>
                <a:cs typeface="+mn-lt"/>
              </a:rPr>
              <a:t>Quality improvement </a:t>
            </a:r>
            <a:endParaRPr lang="en-US" sz="1800">
              <a:solidFill>
                <a:schemeClr val="accent1">
                  <a:lumMod val="76000"/>
                </a:schemeClr>
              </a:solidFill>
              <a:ea typeface="Calibri"/>
              <a:cs typeface="Calibri"/>
            </a:endParaRPr>
          </a:p>
          <a:p>
            <a:r>
              <a:rPr lang="en-US" sz="1800">
                <a:solidFill>
                  <a:schemeClr val="accent1">
                    <a:lumMod val="76000"/>
                  </a:schemeClr>
                </a:solidFill>
                <a:ea typeface="+mn-lt"/>
                <a:cs typeface="+mn-lt"/>
              </a:rPr>
              <a:t>Feedback </a:t>
            </a:r>
            <a:endParaRPr lang="en-US" sz="1800">
              <a:solidFill>
                <a:schemeClr val="accent1">
                  <a:lumMod val="76000"/>
                </a:schemeClr>
              </a:solidFill>
              <a:ea typeface="Calibri"/>
              <a:cs typeface="Calibri"/>
            </a:endParaRPr>
          </a:p>
          <a:p>
            <a:r>
              <a:rPr lang="en-US" sz="1800">
                <a:solidFill>
                  <a:schemeClr val="accent1">
                    <a:lumMod val="76000"/>
                  </a:schemeClr>
                </a:solidFill>
                <a:ea typeface="+mn-lt"/>
                <a:cs typeface="+mn-lt"/>
              </a:rPr>
              <a:t>Continuous improvement </a:t>
            </a:r>
            <a:endParaRPr lang="en-US" sz="1800">
              <a:solidFill>
                <a:schemeClr val="accent1">
                  <a:lumMod val="76000"/>
                </a:schemeClr>
              </a:solidFill>
              <a:ea typeface="Calibri"/>
              <a:cs typeface="Calibri"/>
            </a:endParaRPr>
          </a:p>
          <a:p>
            <a:pPr marL="0" indent="0">
              <a:buNone/>
            </a:pPr>
            <a:endParaRPr lang="en-US" sz="1800">
              <a:solidFill>
                <a:schemeClr val="accent1">
                  <a:lumMod val="76000"/>
                </a:schemeClr>
              </a:solidFill>
              <a:ea typeface="+mn-lt"/>
              <a:cs typeface="+mn-lt"/>
            </a:endParaRPr>
          </a:p>
          <a:p>
            <a:pPr marL="0" indent="0">
              <a:buNone/>
            </a:pPr>
            <a:r>
              <a:rPr lang="en-US" sz="1800">
                <a:solidFill>
                  <a:schemeClr val="accent1">
                    <a:lumMod val="76000"/>
                  </a:schemeClr>
                </a:solidFill>
                <a:ea typeface="+mn-lt"/>
                <a:cs typeface="+mn-lt"/>
              </a:rPr>
              <a:t>"How can reflective practice and evidence-informed evaluation support continuous improvement?"</a:t>
            </a:r>
            <a:endParaRPr lang="en-US" sz="1800">
              <a:solidFill>
                <a:schemeClr val="accent1">
                  <a:lumMod val="76000"/>
                </a:schemeClr>
              </a:solidFill>
              <a:ea typeface="Calibri" panose="020F0502020204030204"/>
              <a:cs typeface="Calibri" panose="020F0502020204030204"/>
            </a:endParaRPr>
          </a:p>
        </p:txBody>
      </p:sp>
    </p:spTree>
    <p:extLst>
      <p:ext uri="{BB962C8B-B14F-4D97-AF65-F5344CB8AC3E}">
        <p14:creationId xmlns:p14="http://schemas.microsoft.com/office/powerpoint/2010/main" val="23146831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97928586-5BC1-657D-8E72-BF9A2B15BF0A}"/>
              </a:ext>
            </a:extLst>
          </p:cNvPr>
          <p:cNvGraphicFramePr>
            <a:graphicFrameLocks noGrp="1"/>
          </p:cNvGraphicFramePr>
          <p:nvPr>
            <p:extLst>
              <p:ext uri="{D42A27DB-BD31-4B8C-83A1-F6EECF244321}">
                <p14:modId xmlns:p14="http://schemas.microsoft.com/office/powerpoint/2010/main" val="2620481454"/>
              </p:ext>
            </p:extLst>
          </p:nvPr>
        </p:nvGraphicFramePr>
        <p:xfrm>
          <a:off x="838200" y="1204086"/>
          <a:ext cx="10515600" cy="1185672"/>
        </p:xfrm>
        <a:graphic>
          <a:graphicData uri="http://schemas.openxmlformats.org/drawingml/2006/table">
            <a:tbl>
              <a:tblPr>
                <a:tableStyleId>{5C22544A-7EE6-4342-B048-85BDC9FD1C3A}</a:tableStyleId>
              </a:tblPr>
              <a:tblGrid>
                <a:gridCol w="5257800">
                  <a:extLst>
                    <a:ext uri="{9D8B030D-6E8A-4147-A177-3AD203B41FA5}">
                      <a16:colId xmlns:a16="http://schemas.microsoft.com/office/drawing/2014/main" val="870120806"/>
                    </a:ext>
                  </a:extLst>
                </a:gridCol>
                <a:gridCol w="5257800">
                  <a:extLst>
                    <a:ext uri="{9D8B030D-6E8A-4147-A177-3AD203B41FA5}">
                      <a16:colId xmlns:a16="http://schemas.microsoft.com/office/drawing/2014/main" val="748806412"/>
                    </a:ext>
                  </a:extLst>
                </a:gridCol>
              </a:tblGrid>
              <a:tr h="0">
                <a:tc gridSpan="2">
                  <a:txBody>
                    <a:bodyPr/>
                    <a:lstStyle/>
                    <a:p>
                      <a:pPr fontAlgn="t">
                        <a:lnSpc>
                          <a:spcPct val="119048"/>
                        </a:lnSpc>
                        <a:buNone/>
                      </a:pPr>
                      <a:r>
                        <a:rPr lang="en-US" sz="2000" b="1" dirty="0" err="1">
                          <a:effectLst/>
                        </a:rPr>
                        <a:t>Dysgu</a:t>
                      </a:r>
                      <a:r>
                        <a:rPr lang="en-US" sz="2000" b="1" dirty="0">
                          <a:effectLst/>
                        </a:rPr>
                        <a:t> o </a:t>
                      </a:r>
                      <a:r>
                        <a:rPr lang="en-US" sz="2000" b="1" dirty="0" err="1">
                          <a:effectLst/>
                        </a:rPr>
                        <a:t>Sesiynau</a:t>
                      </a:r>
                      <a:r>
                        <a:rPr lang="en-US" sz="2000" b="1" dirty="0">
                          <a:effectLst/>
                        </a:rPr>
                        <a:t> 2</a:t>
                      </a:r>
                      <a:endParaRPr lang="en-US" sz="2000" b="1" i="0" dirty="0">
                        <a:effectLst/>
                        <a:latin typeface="Segoe UI" panose="020B0502040204020203" pitchFamily="34" charset="0"/>
                      </a:endParaRPr>
                    </a:p>
                  </a:txBody>
                  <a:tcPr/>
                </a:tc>
                <a:tc hMerge="1">
                  <a:txBody>
                    <a:bodyPr/>
                    <a:lstStyle/>
                    <a:p>
                      <a:endParaRPr lang="en-US" dirty="0"/>
                    </a:p>
                  </a:txBody>
                  <a:tcPr/>
                </a:tc>
                <a:extLst>
                  <a:ext uri="{0D108BD9-81ED-4DB2-BD59-A6C34878D82A}">
                    <a16:rowId xmlns:a16="http://schemas.microsoft.com/office/drawing/2014/main" val="552517582"/>
                  </a:ext>
                </a:extLst>
              </a:tr>
              <a:tr h="0">
                <a:tc>
                  <a:txBody>
                    <a:bodyPr/>
                    <a:lstStyle/>
                    <a:p>
                      <a:pPr>
                        <a:buNone/>
                      </a:pPr>
                      <a:r>
                        <a:rPr lang="en-US" dirty="0" err="1">
                          <a:solidFill>
                            <a:schemeClr val="bg1"/>
                          </a:solidFill>
                          <a:effectLst/>
                        </a:rPr>
                        <a:t>Sesiwn</a:t>
                      </a:r>
                    </a:p>
                  </a:txBody>
                  <a:tcPr anchor="ctr">
                    <a:solidFill>
                      <a:schemeClr val="accent1"/>
                    </a:solidFill>
                  </a:tcPr>
                </a:tc>
                <a:tc>
                  <a:txBody>
                    <a:bodyPr/>
                    <a:lstStyle/>
                    <a:p>
                      <a:pPr>
                        <a:buNone/>
                      </a:pPr>
                      <a:r>
                        <a:rPr lang="en-US" dirty="0">
                          <a:solidFill>
                            <a:schemeClr val="bg1"/>
                          </a:solidFill>
                          <a:effectLst/>
                        </a:rPr>
                        <a:t>Beth </a:t>
                      </a:r>
                      <a:r>
                        <a:rPr lang="en-US" dirty="0" err="1">
                          <a:solidFill>
                            <a:schemeClr val="bg1"/>
                          </a:solidFill>
                          <a:effectLst/>
                        </a:rPr>
                        <a:t>allaf</a:t>
                      </a:r>
                      <a:r>
                        <a:rPr lang="en-US" dirty="0">
                          <a:solidFill>
                            <a:schemeClr val="bg1"/>
                          </a:solidFill>
                          <a:effectLst/>
                        </a:rPr>
                        <a:t> </a:t>
                      </a:r>
                      <a:r>
                        <a:rPr lang="en-US" dirty="0" err="1">
                          <a:solidFill>
                            <a:schemeClr val="bg1"/>
                          </a:solidFill>
                          <a:effectLst/>
                        </a:rPr>
                        <a:t>ei</a:t>
                      </a:r>
                      <a:r>
                        <a:rPr lang="en-US" dirty="0">
                          <a:solidFill>
                            <a:schemeClr val="bg1"/>
                          </a:solidFill>
                          <a:effectLst/>
                        </a:rPr>
                        <a:t> </a:t>
                      </a:r>
                      <a:r>
                        <a:rPr lang="en-US" dirty="0" err="1">
                          <a:solidFill>
                            <a:schemeClr val="bg1"/>
                          </a:solidFill>
                          <a:effectLst/>
                        </a:rPr>
                        <a:t>ddefnyddio</a:t>
                      </a:r>
                      <a:r>
                        <a:rPr lang="en-US" dirty="0">
                          <a:solidFill>
                            <a:schemeClr val="bg1"/>
                          </a:solidFill>
                          <a:effectLst/>
                        </a:rPr>
                        <a:t>?</a:t>
                      </a:r>
                    </a:p>
                  </a:txBody>
                  <a:tcPr anchor="ctr">
                    <a:solidFill>
                      <a:schemeClr val="accent1"/>
                    </a:solidFill>
                  </a:tcPr>
                </a:tc>
                <a:extLst>
                  <a:ext uri="{0D108BD9-81ED-4DB2-BD59-A6C34878D82A}">
                    <a16:rowId xmlns:a16="http://schemas.microsoft.com/office/drawing/2014/main" val="57070491"/>
                  </a:ext>
                </a:extLst>
              </a:tr>
              <a:tr h="0">
                <a:tc>
                  <a:txBody>
                    <a:bodyPr/>
                    <a:lstStyle/>
                    <a:p>
                      <a:pPr>
                        <a:buNone/>
                      </a:pPr>
                      <a:r>
                        <a:rPr lang="en-US" dirty="0" err="1">
                          <a:effectLst/>
                        </a:rPr>
                        <a:t>Sesiwn</a:t>
                      </a:r>
                      <a:r>
                        <a:rPr lang="en-US" dirty="0">
                          <a:effectLst/>
                        </a:rPr>
                        <a:t> 2</a:t>
                      </a:r>
                    </a:p>
                  </a:txBody>
                  <a:tcPr anchor="ctr"/>
                </a:tc>
                <a:tc>
                  <a:txBody>
                    <a:bodyPr/>
                    <a:lstStyle/>
                    <a:p>
                      <a:pPr lvl="0">
                        <a:buNone/>
                      </a:pPr>
                      <a:r>
                        <a:rPr lang="en-GB" sz="1800" b="0" i="0" u="none" strike="noStrike" noProof="0" dirty="0" err="1">
                          <a:solidFill>
                            <a:srgbClr val="000000"/>
                          </a:solidFill>
                          <a:effectLst/>
                          <a:latin typeface="Arial"/>
                          <a:cs typeface="Arial"/>
                        </a:rPr>
                        <a:t>Myfyrio</a:t>
                      </a:r>
                      <a:r>
                        <a:rPr lang="en-GB" sz="1800" b="0" i="0" u="none" strike="noStrike" noProof="0" dirty="0">
                          <a:solidFill>
                            <a:srgbClr val="000000"/>
                          </a:solidFill>
                          <a:effectLst/>
                          <a:latin typeface="Arial"/>
                          <a:cs typeface="Arial"/>
                        </a:rPr>
                        <a:t> a </a:t>
                      </a:r>
                      <a:r>
                        <a:rPr lang="en-GB" sz="1800" b="0" i="0" u="none" strike="noStrike" noProof="0" dirty="0" err="1">
                          <a:solidFill>
                            <a:srgbClr val="000000"/>
                          </a:solidFill>
                          <a:effectLst/>
                          <a:latin typeface="Arial"/>
                          <a:cs typeface="Arial"/>
                        </a:rPr>
                        <a:t>Gwelliant</a:t>
                      </a:r>
                      <a:r>
                        <a:rPr lang="en-GB" sz="1800" b="0" i="0" u="none" strike="noStrike" noProof="0" dirty="0">
                          <a:solidFill>
                            <a:srgbClr val="000000"/>
                          </a:solidFill>
                          <a:effectLst/>
                          <a:latin typeface="Arial"/>
                          <a:cs typeface="Arial"/>
                        </a:rPr>
                        <a:t> </a:t>
                      </a:r>
                      <a:r>
                        <a:rPr lang="en-GB" sz="1800" b="0" i="0" u="none" strike="noStrike" noProof="0">
                          <a:solidFill>
                            <a:srgbClr val="000000"/>
                          </a:solidFill>
                          <a:effectLst/>
                          <a:latin typeface="Arial"/>
                          <a:cs typeface="Arial"/>
                        </a:rPr>
                        <a:t>Parhaus</a:t>
                      </a:r>
                      <a:endParaRPr lang="en-GB" sz="1800" b="0" i="0" u="none" strike="noStrike" noProof="0" dirty="0">
                        <a:solidFill>
                          <a:srgbClr val="000000"/>
                        </a:solidFill>
                        <a:effectLst/>
                        <a:latin typeface="Arial"/>
                        <a:cs typeface="Arial"/>
                      </a:endParaRPr>
                    </a:p>
                  </a:txBody>
                  <a:tcPr anchor="ctr"/>
                </a:tc>
                <a:extLst>
                  <a:ext uri="{0D108BD9-81ED-4DB2-BD59-A6C34878D82A}">
                    <a16:rowId xmlns:a16="http://schemas.microsoft.com/office/drawing/2014/main" val="1579276820"/>
                  </a:ext>
                </a:extLst>
              </a:tr>
            </a:tbl>
          </a:graphicData>
        </a:graphic>
      </p:graphicFrame>
      <p:graphicFrame>
        <p:nvGraphicFramePr>
          <p:cNvPr id="6" name="Table 5">
            <a:extLst>
              <a:ext uri="{FF2B5EF4-FFF2-40B4-BE49-F238E27FC236}">
                <a16:creationId xmlns:a16="http://schemas.microsoft.com/office/drawing/2014/main" id="{7335AC47-ECD2-8552-C896-3F10D952C053}"/>
              </a:ext>
            </a:extLst>
          </p:cNvPr>
          <p:cNvGraphicFramePr>
            <a:graphicFrameLocks noGrp="1"/>
          </p:cNvGraphicFramePr>
          <p:nvPr>
            <p:extLst>
              <p:ext uri="{D42A27DB-BD31-4B8C-83A1-F6EECF244321}">
                <p14:modId xmlns:p14="http://schemas.microsoft.com/office/powerpoint/2010/main" val="3413983968"/>
              </p:ext>
            </p:extLst>
          </p:nvPr>
        </p:nvGraphicFramePr>
        <p:xfrm>
          <a:off x="838200" y="2943320"/>
          <a:ext cx="10515600" cy="1185672"/>
        </p:xfrm>
        <a:graphic>
          <a:graphicData uri="http://schemas.openxmlformats.org/drawingml/2006/table">
            <a:tbl>
              <a:tblPr>
                <a:tableStyleId>{5C22544A-7EE6-4342-B048-85BDC9FD1C3A}</a:tableStyleId>
              </a:tblPr>
              <a:tblGrid>
                <a:gridCol w="5257800">
                  <a:extLst>
                    <a:ext uri="{9D8B030D-6E8A-4147-A177-3AD203B41FA5}">
                      <a16:colId xmlns:a16="http://schemas.microsoft.com/office/drawing/2014/main" val="3090656543"/>
                    </a:ext>
                  </a:extLst>
                </a:gridCol>
                <a:gridCol w="5257800">
                  <a:extLst>
                    <a:ext uri="{9D8B030D-6E8A-4147-A177-3AD203B41FA5}">
                      <a16:colId xmlns:a16="http://schemas.microsoft.com/office/drawing/2014/main" val="1805073637"/>
                    </a:ext>
                  </a:extLst>
                </a:gridCol>
              </a:tblGrid>
              <a:tr h="0">
                <a:tc gridSpan="2">
                  <a:txBody>
                    <a:bodyPr/>
                    <a:lstStyle/>
                    <a:p>
                      <a:pPr fontAlgn="t">
                        <a:lnSpc>
                          <a:spcPct val="119048"/>
                        </a:lnSpc>
                        <a:buNone/>
                      </a:pPr>
                      <a:r>
                        <a:rPr lang="en-US" sz="2000" b="1">
                          <a:effectLst/>
                        </a:rPr>
                        <a:t>Learning from Sessions 2</a:t>
                      </a:r>
                      <a:endParaRPr lang="en-US" sz="2000" b="1" i="0">
                        <a:effectLst/>
                        <a:latin typeface="Segoe UI" panose="020B0502040204020203" pitchFamily="34" charset="0"/>
                      </a:endParaRPr>
                    </a:p>
                  </a:txBody>
                  <a:tcPr/>
                </a:tc>
                <a:tc hMerge="1">
                  <a:txBody>
                    <a:bodyPr/>
                    <a:lstStyle/>
                    <a:p>
                      <a:endParaRPr lang="en-US" dirty="0"/>
                    </a:p>
                  </a:txBody>
                  <a:tcPr/>
                </a:tc>
                <a:extLst>
                  <a:ext uri="{0D108BD9-81ED-4DB2-BD59-A6C34878D82A}">
                    <a16:rowId xmlns:a16="http://schemas.microsoft.com/office/drawing/2014/main" val="1077456730"/>
                  </a:ext>
                </a:extLst>
              </a:tr>
              <a:tr h="0">
                <a:tc>
                  <a:txBody>
                    <a:bodyPr/>
                    <a:lstStyle/>
                    <a:p>
                      <a:pPr>
                        <a:buNone/>
                      </a:pPr>
                      <a:r>
                        <a:rPr lang="en-US" dirty="0">
                          <a:solidFill>
                            <a:schemeClr val="bg1"/>
                          </a:solidFill>
                          <a:effectLst/>
                        </a:rPr>
                        <a:t>Session</a:t>
                      </a:r>
                    </a:p>
                  </a:txBody>
                  <a:tcPr anchor="ctr">
                    <a:solidFill>
                      <a:schemeClr val="accent1"/>
                    </a:solidFill>
                  </a:tcPr>
                </a:tc>
                <a:tc>
                  <a:txBody>
                    <a:bodyPr/>
                    <a:lstStyle/>
                    <a:p>
                      <a:pPr>
                        <a:buNone/>
                      </a:pPr>
                      <a:r>
                        <a:rPr lang="en-US" dirty="0">
                          <a:solidFill>
                            <a:schemeClr val="bg1"/>
                          </a:solidFill>
                          <a:effectLst/>
                        </a:rPr>
                        <a:t>What can I use?</a:t>
                      </a:r>
                    </a:p>
                  </a:txBody>
                  <a:tcPr anchor="ctr">
                    <a:solidFill>
                      <a:schemeClr val="accent1"/>
                    </a:solidFill>
                  </a:tcPr>
                </a:tc>
                <a:extLst>
                  <a:ext uri="{0D108BD9-81ED-4DB2-BD59-A6C34878D82A}">
                    <a16:rowId xmlns:a16="http://schemas.microsoft.com/office/drawing/2014/main" val="3889713235"/>
                  </a:ext>
                </a:extLst>
              </a:tr>
              <a:tr h="0">
                <a:tc>
                  <a:txBody>
                    <a:bodyPr/>
                    <a:lstStyle/>
                    <a:p>
                      <a:pPr>
                        <a:buNone/>
                      </a:pPr>
                      <a:r>
                        <a:rPr lang="en-US">
                          <a:effectLst/>
                        </a:rPr>
                        <a:t>Session 2</a:t>
                      </a:r>
                    </a:p>
                  </a:txBody>
                  <a:tcPr anchor="ctr"/>
                </a:tc>
                <a:tc>
                  <a:txBody>
                    <a:bodyPr/>
                    <a:lstStyle/>
                    <a:p>
                      <a:pPr lvl="0">
                        <a:buNone/>
                      </a:pPr>
                      <a:r>
                        <a:rPr lang="en-GB" sz="1800" b="1" i="0" u="none" strike="noStrike" noProof="0">
                          <a:solidFill>
                            <a:srgbClr val="0070C0"/>
                          </a:solidFill>
                          <a:effectLst/>
                          <a:latin typeface="Arial"/>
                          <a:cs typeface="Arial"/>
                        </a:rPr>
                        <a:t>Reflection and Continuous Improvement</a:t>
                      </a:r>
                      <a:endParaRPr lang="en-US" sz="1800" b="0" i="0" u="none" strike="noStrike" noProof="0">
                        <a:solidFill>
                          <a:srgbClr val="000000"/>
                        </a:solidFill>
                        <a:effectLst/>
                        <a:latin typeface="Arial"/>
                        <a:cs typeface="Arial"/>
                      </a:endParaRPr>
                    </a:p>
                  </a:txBody>
                  <a:tcPr anchor="ctr"/>
                </a:tc>
                <a:extLst>
                  <a:ext uri="{0D108BD9-81ED-4DB2-BD59-A6C34878D82A}">
                    <a16:rowId xmlns:a16="http://schemas.microsoft.com/office/drawing/2014/main" val="352049986"/>
                  </a:ext>
                </a:extLst>
              </a:tr>
            </a:tbl>
          </a:graphicData>
        </a:graphic>
      </p:graphicFrame>
    </p:spTree>
    <p:extLst>
      <p:ext uri="{BB962C8B-B14F-4D97-AF65-F5344CB8AC3E}">
        <p14:creationId xmlns:p14="http://schemas.microsoft.com/office/powerpoint/2010/main" val="35516424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031AD3-8040-4FF5-AE99-CD4CC8A28CFA}"/>
              </a:ext>
            </a:extLst>
          </p:cNvPr>
          <p:cNvSpPr>
            <a:spLocks noGrp="1"/>
          </p:cNvSpPr>
          <p:nvPr>
            <p:ph type="title"/>
          </p:nvPr>
        </p:nvSpPr>
        <p:spPr/>
        <p:txBody>
          <a:bodyPr/>
          <a:lstStyle/>
          <a:p>
            <a:r>
              <a:rPr lang="en-US" err="1">
                <a:ea typeface="Calibri Light"/>
                <a:cs typeface="Calibri Light"/>
              </a:rPr>
              <a:t>Strwythur</a:t>
            </a:r>
            <a:r>
              <a:rPr lang="en-US">
                <a:ea typeface="Calibri Light"/>
                <a:cs typeface="Calibri Light"/>
              </a:rPr>
              <a:t> a </a:t>
            </a:r>
            <a:r>
              <a:rPr lang="en-US" err="1">
                <a:ea typeface="Calibri Light"/>
                <a:cs typeface="Calibri Light"/>
              </a:rPr>
              <a:t>argymhellir</a:t>
            </a:r>
            <a:r>
              <a:rPr lang="en-US">
                <a:ea typeface="Calibri Light"/>
                <a:cs typeface="Calibri Light"/>
              </a:rPr>
              <a:t> </a:t>
            </a:r>
            <a:br>
              <a:rPr lang="en-US">
                <a:ea typeface="Calibri Light"/>
                <a:cs typeface="Calibri Light"/>
              </a:rPr>
            </a:br>
            <a:r>
              <a:rPr lang="en-US">
                <a:solidFill>
                  <a:schemeClr val="accent1">
                    <a:lumMod val="76000"/>
                  </a:schemeClr>
                </a:solidFill>
                <a:ea typeface="Calibri Light"/>
                <a:cs typeface="Calibri Light"/>
              </a:rPr>
              <a:t>Recommended structure</a:t>
            </a:r>
          </a:p>
        </p:txBody>
      </p:sp>
      <p:sp>
        <p:nvSpPr>
          <p:cNvPr id="3" name="Content Placeholder 2">
            <a:extLst>
              <a:ext uri="{FF2B5EF4-FFF2-40B4-BE49-F238E27FC236}">
                <a16:creationId xmlns:a16="http://schemas.microsoft.com/office/drawing/2014/main" id="{3269DA16-2DFA-81E0-3BA7-201A6BF9009A}"/>
              </a:ext>
            </a:extLst>
          </p:cNvPr>
          <p:cNvSpPr>
            <a:spLocks noGrp="1"/>
          </p:cNvSpPr>
          <p:nvPr>
            <p:ph sz="half" idx="1"/>
          </p:nvPr>
        </p:nvSpPr>
        <p:spPr/>
        <p:txBody>
          <a:bodyPr vert="horz" lIns="91440" tIns="45720" rIns="91440" bIns="45720" rtlCol="0" anchor="t">
            <a:normAutofit fontScale="70000" lnSpcReduction="20000"/>
          </a:bodyPr>
          <a:lstStyle/>
          <a:p>
            <a:pPr marL="0" indent="0">
              <a:buNone/>
            </a:pPr>
            <a:r>
              <a:rPr lang="en-US" err="1">
                <a:ea typeface="+mn-lt"/>
                <a:cs typeface="+mn-lt"/>
              </a:rPr>
              <a:t>Cyflwyniad</a:t>
            </a:r>
            <a:r>
              <a:rPr lang="en-US">
                <a:ea typeface="+mn-lt"/>
                <a:cs typeface="+mn-lt"/>
              </a:rPr>
              <a:t> (Tua 50 </a:t>
            </a:r>
            <a:r>
              <a:rPr lang="en-US" err="1">
                <a:ea typeface="+mn-lt"/>
                <a:cs typeface="+mn-lt"/>
              </a:rPr>
              <a:t>gair</a:t>
            </a:r>
            <a:r>
              <a:rPr lang="en-US">
                <a:ea typeface="+mn-lt"/>
                <a:cs typeface="+mn-lt"/>
              </a:rPr>
              <a:t>)</a:t>
            </a:r>
            <a:endParaRPr lang="en-US">
              <a:ea typeface="Calibri" panose="020F0502020204030204"/>
              <a:cs typeface="Calibri" panose="020F0502020204030204"/>
            </a:endParaRPr>
          </a:p>
          <a:p>
            <a:pPr marL="0" indent="0">
              <a:buNone/>
            </a:pPr>
            <a:r>
              <a:rPr lang="en-US" err="1">
                <a:ea typeface="+mn-lt"/>
                <a:cs typeface="+mn-lt"/>
              </a:rPr>
              <a:t>Cyflwyno</a:t>
            </a:r>
            <a:r>
              <a:rPr lang="en-US">
                <a:ea typeface="+mn-lt"/>
                <a:cs typeface="+mn-lt"/>
              </a:rPr>
              <a:t>:</a:t>
            </a:r>
            <a:endParaRPr lang="en-US">
              <a:ea typeface="Calibri" panose="020F0502020204030204"/>
              <a:cs typeface="Calibri" panose="020F0502020204030204"/>
            </a:endParaRPr>
          </a:p>
          <a:p>
            <a:r>
              <a:rPr lang="en-US" err="1">
                <a:ea typeface="+mn-lt"/>
                <a:cs typeface="+mn-lt"/>
              </a:rPr>
              <a:t>Myfyrdod</a:t>
            </a:r>
            <a:r>
              <a:rPr lang="en-US">
                <a:ea typeface="+mn-lt"/>
                <a:cs typeface="+mn-lt"/>
              </a:rPr>
              <a:t> </a:t>
            </a:r>
            <a:r>
              <a:rPr lang="en-US" err="1">
                <a:ea typeface="+mn-lt"/>
                <a:cs typeface="+mn-lt"/>
              </a:rPr>
              <a:t>fel</a:t>
            </a:r>
            <a:r>
              <a:rPr lang="en-US">
                <a:ea typeface="+mn-lt"/>
                <a:cs typeface="+mn-lt"/>
              </a:rPr>
              <a:t> </a:t>
            </a:r>
            <a:r>
              <a:rPr lang="en-US" err="1">
                <a:ea typeface="+mn-lt"/>
                <a:cs typeface="+mn-lt"/>
              </a:rPr>
              <a:t>cyfrifoldeb</a:t>
            </a:r>
            <a:r>
              <a:rPr lang="en-US">
                <a:ea typeface="+mn-lt"/>
                <a:cs typeface="+mn-lt"/>
              </a:rPr>
              <a:t> </a:t>
            </a:r>
            <a:r>
              <a:rPr lang="en-US" err="1">
                <a:ea typeface="+mn-lt"/>
                <a:cs typeface="+mn-lt"/>
              </a:rPr>
              <a:t>arweinyddiaeth</a:t>
            </a:r>
            <a:endParaRPr lang="en-US" err="1"/>
          </a:p>
          <a:p>
            <a:r>
              <a:rPr lang="en-US" err="1">
                <a:ea typeface="+mn-lt"/>
                <a:cs typeface="+mn-lt"/>
              </a:rPr>
              <a:t>Pwysigrwydd</a:t>
            </a:r>
            <a:r>
              <a:rPr lang="en-US">
                <a:ea typeface="+mn-lt"/>
                <a:cs typeface="+mn-lt"/>
              </a:rPr>
              <a:t> </a:t>
            </a:r>
            <a:r>
              <a:rPr lang="en-US" err="1">
                <a:ea typeface="+mn-lt"/>
                <a:cs typeface="+mn-lt"/>
              </a:rPr>
              <a:t>gwelliant</a:t>
            </a:r>
            <a:r>
              <a:rPr lang="en-US">
                <a:ea typeface="+mn-lt"/>
                <a:cs typeface="+mn-lt"/>
              </a:rPr>
              <a:t> </a:t>
            </a:r>
            <a:r>
              <a:rPr lang="en-US" err="1">
                <a:ea typeface="+mn-lt"/>
                <a:cs typeface="+mn-lt"/>
              </a:rPr>
              <a:t>parhaus</a:t>
            </a:r>
            <a:endParaRPr lang="en-US" err="1"/>
          </a:p>
          <a:p>
            <a:endParaRPr lang="en-US">
              <a:ea typeface="+mn-lt"/>
              <a:cs typeface="+mn-lt"/>
            </a:endParaRPr>
          </a:p>
          <a:p>
            <a:pPr marL="0" indent="0">
              <a:buNone/>
            </a:pPr>
            <a:r>
              <a:rPr lang="en-US" err="1">
                <a:ea typeface="+mn-lt"/>
                <a:cs typeface="+mn-lt"/>
              </a:rPr>
              <a:t>Enghraifft</a:t>
            </a:r>
            <a:r>
              <a:rPr lang="en-US">
                <a:ea typeface="+mn-lt"/>
                <a:cs typeface="+mn-lt"/>
              </a:rPr>
              <a:t>:</a:t>
            </a:r>
            <a:endParaRPr lang="en-US">
              <a:ea typeface="Calibri"/>
              <a:cs typeface="Calibri"/>
            </a:endParaRPr>
          </a:p>
          <a:p>
            <a:pPr marL="0" indent="0">
              <a:buNone/>
            </a:pPr>
            <a:r>
              <a:rPr lang="en-US">
                <a:ea typeface="+mn-lt"/>
                <a:cs typeface="+mn-lt"/>
              </a:rPr>
              <a:t>Mae </a:t>
            </a:r>
            <a:r>
              <a:rPr lang="en-US" err="1">
                <a:ea typeface="+mn-lt"/>
                <a:cs typeface="+mn-lt"/>
              </a:rPr>
              <a:t>arweinyddiaeth</a:t>
            </a:r>
            <a:r>
              <a:rPr lang="en-US">
                <a:ea typeface="+mn-lt"/>
                <a:cs typeface="+mn-lt"/>
              </a:rPr>
              <a:t> </a:t>
            </a:r>
            <a:r>
              <a:rPr lang="en-US" err="1">
                <a:ea typeface="+mn-lt"/>
                <a:cs typeface="+mn-lt"/>
              </a:rPr>
              <a:t>effeithiol</a:t>
            </a:r>
            <a:r>
              <a:rPr lang="en-US">
                <a:ea typeface="+mn-lt"/>
                <a:cs typeface="+mn-lt"/>
              </a:rPr>
              <a:t> </a:t>
            </a:r>
            <a:r>
              <a:rPr lang="en-US" err="1">
                <a:ea typeface="+mn-lt"/>
                <a:cs typeface="+mn-lt"/>
              </a:rPr>
              <a:t>yn</a:t>
            </a:r>
            <a:r>
              <a:rPr lang="en-US">
                <a:ea typeface="+mn-lt"/>
                <a:cs typeface="+mn-lt"/>
              </a:rPr>
              <a:t> </a:t>
            </a:r>
            <a:r>
              <a:rPr lang="en-US" err="1">
                <a:ea typeface="+mn-lt"/>
                <a:cs typeface="+mn-lt"/>
              </a:rPr>
              <a:t>gofyn</a:t>
            </a:r>
            <a:r>
              <a:rPr lang="en-US">
                <a:ea typeface="+mn-lt"/>
                <a:cs typeface="+mn-lt"/>
              </a:rPr>
              <a:t> am </a:t>
            </a:r>
            <a:r>
              <a:rPr lang="en-US" err="1">
                <a:ea typeface="+mn-lt"/>
                <a:cs typeface="+mn-lt"/>
              </a:rPr>
              <a:t>fyfyrio</a:t>
            </a:r>
            <a:r>
              <a:rPr lang="en-US">
                <a:ea typeface="+mn-lt"/>
                <a:cs typeface="+mn-lt"/>
              </a:rPr>
              <a:t> a </a:t>
            </a:r>
            <a:r>
              <a:rPr lang="en-US" err="1">
                <a:ea typeface="+mn-lt"/>
                <a:cs typeface="+mn-lt"/>
              </a:rPr>
              <a:t>gwerthuso</a:t>
            </a:r>
            <a:r>
              <a:rPr lang="en-US">
                <a:ea typeface="+mn-lt"/>
                <a:cs typeface="+mn-lt"/>
              </a:rPr>
              <a:t> </a:t>
            </a:r>
            <a:r>
              <a:rPr lang="en-US" err="1">
                <a:ea typeface="+mn-lt"/>
                <a:cs typeface="+mn-lt"/>
              </a:rPr>
              <a:t>parhaus</a:t>
            </a:r>
            <a:r>
              <a:rPr lang="en-US">
                <a:ea typeface="+mn-lt"/>
                <a:cs typeface="+mn-lt"/>
              </a:rPr>
              <a:t>. </a:t>
            </a:r>
            <a:r>
              <a:rPr lang="en-US" err="1">
                <a:ea typeface="+mn-lt"/>
                <a:cs typeface="+mn-lt"/>
              </a:rPr>
              <a:t>Trwy</a:t>
            </a:r>
            <a:r>
              <a:rPr lang="en-US">
                <a:ea typeface="+mn-lt"/>
                <a:cs typeface="+mn-lt"/>
              </a:rPr>
              <a:t> </a:t>
            </a:r>
            <a:r>
              <a:rPr lang="en-US" err="1">
                <a:ea typeface="+mn-lt"/>
                <a:cs typeface="+mn-lt"/>
              </a:rPr>
              <a:t>hunan</a:t>
            </a:r>
            <a:r>
              <a:rPr lang="en-US">
                <a:ea typeface="+mn-lt"/>
                <a:cs typeface="+mn-lt"/>
              </a:rPr>
              <a:t>- </a:t>
            </a:r>
            <a:r>
              <a:rPr lang="en-US" err="1">
                <a:ea typeface="+mn-lt"/>
                <a:cs typeface="+mn-lt"/>
              </a:rPr>
              <a:t>asesu</a:t>
            </a:r>
            <a:r>
              <a:rPr lang="en-US">
                <a:ea typeface="+mn-lt"/>
                <a:cs typeface="+mn-lt"/>
              </a:rPr>
              <a:t> ac </a:t>
            </a:r>
            <a:r>
              <a:rPr lang="en-US" err="1">
                <a:ea typeface="+mn-lt"/>
                <a:cs typeface="+mn-lt"/>
              </a:rPr>
              <a:t>adborth</a:t>
            </a:r>
            <a:r>
              <a:rPr lang="en-US">
                <a:ea typeface="+mn-lt"/>
                <a:cs typeface="+mn-lt"/>
              </a:rPr>
              <a:t>, gall </a:t>
            </a:r>
            <a:r>
              <a:rPr lang="en-US" err="1">
                <a:ea typeface="+mn-lt"/>
                <a:cs typeface="+mn-lt"/>
              </a:rPr>
              <a:t>arweinwyr</a:t>
            </a:r>
            <a:r>
              <a:rPr lang="en-US">
                <a:ea typeface="+mn-lt"/>
                <a:cs typeface="+mn-lt"/>
              </a:rPr>
              <a:t> nodi </a:t>
            </a:r>
            <a:r>
              <a:rPr lang="en-US" err="1">
                <a:ea typeface="+mn-lt"/>
                <a:cs typeface="+mn-lt"/>
              </a:rPr>
              <a:t>meysydd</a:t>
            </a:r>
            <a:r>
              <a:rPr lang="en-US">
                <a:ea typeface="+mn-lt"/>
                <a:cs typeface="+mn-lt"/>
              </a:rPr>
              <a:t> </a:t>
            </a:r>
            <a:r>
              <a:rPr lang="en-US" err="1">
                <a:ea typeface="+mn-lt"/>
                <a:cs typeface="+mn-lt"/>
              </a:rPr>
              <a:t>i'w</a:t>
            </a:r>
            <a:r>
              <a:rPr lang="en-US">
                <a:ea typeface="+mn-lt"/>
                <a:cs typeface="+mn-lt"/>
              </a:rPr>
              <a:t> </a:t>
            </a:r>
            <a:r>
              <a:rPr lang="en-US" err="1">
                <a:ea typeface="+mn-lt"/>
                <a:cs typeface="+mn-lt"/>
              </a:rPr>
              <a:t>gwella</a:t>
            </a:r>
            <a:r>
              <a:rPr lang="en-US">
                <a:ea typeface="+mn-lt"/>
                <a:cs typeface="+mn-lt"/>
              </a:rPr>
              <a:t> a </a:t>
            </a:r>
            <a:r>
              <a:rPr lang="en-US" err="1">
                <a:ea typeface="+mn-lt"/>
                <a:cs typeface="+mn-lt"/>
              </a:rPr>
              <a:t>gwneud</a:t>
            </a:r>
            <a:r>
              <a:rPr lang="en-US">
                <a:ea typeface="+mn-lt"/>
                <a:cs typeface="+mn-lt"/>
              </a:rPr>
              <a:t> </a:t>
            </a:r>
            <a:r>
              <a:rPr lang="en-US" err="1">
                <a:ea typeface="+mn-lt"/>
                <a:cs typeface="+mn-lt"/>
              </a:rPr>
              <a:t>penderfyniadau</a:t>
            </a:r>
            <a:r>
              <a:rPr lang="en-US">
                <a:ea typeface="+mn-lt"/>
                <a:cs typeface="+mn-lt"/>
              </a:rPr>
              <a:t> </a:t>
            </a:r>
            <a:r>
              <a:rPr lang="en-US" err="1">
                <a:ea typeface="+mn-lt"/>
                <a:cs typeface="+mn-lt"/>
              </a:rPr>
              <a:t>gwybodus</a:t>
            </a:r>
            <a:r>
              <a:rPr lang="en-US">
                <a:ea typeface="+mn-lt"/>
                <a:cs typeface="+mn-lt"/>
              </a:rPr>
              <a:t> </a:t>
            </a:r>
            <a:r>
              <a:rPr lang="en-US" err="1">
                <a:ea typeface="+mn-lt"/>
                <a:cs typeface="+mn-lt"/>
              </a:rPr>
              <a:t>sy'n</a:t>
            </a:r>
            <a:r>
              <a:rPr lang="en-US">
                <a:ea typeface="+mn-lt"/>
                <a:cs typeface="+mn-lt"/>
              </a:rPr>
              <a:t> </a:t>
            </a:r>
            <a:r>
              <a:rPr lang="en-US" err="1">
                <a:ea typeface="+mn-lt"/>
                <a:cs typeface="+mn-lt"/>
              </a:rPr>
              <a:t>gwella</a:t>
            </a:r>
            <a:r>
              <a:rPr lang="en-US">
                <a:ea typeface="+mn-lt"/>
                <a:cs typeface="+mn-lt"/>
              </a:rPr>
              <a:t> </a:t>
            </a:r>
            <a:r>
              <a:rPr lang="en-US" err="1">
                <a:ea typeface="+mn-lt"/>
                <a:cs typeface="+mn-lt"/>
              </a:rPr>
              <a:t>canlyniadau</a:t>
            </a:r>
            <a:r>
              <a:rPr lang="en-US">
                <a:ea typeface="+mn-lt"/>
                <a:cs typeface="+mn-lt"/>
              </a:rPr>
              <a:t> </a:t>
            </a:r>
            <a:r>
              <a:rPr lang="en-US" err="1">
                <a:ea typeface="+mn-lt"/>
                <a:cs typeface="+mn-lt"/>
              </a:rPr>
              <a:t>i</a:t>
            </a:r>
            <a:r>
              <a:rPr lang="en-US">
                <a:ea typeface="+mn-lt"/>
                <a:cs typeface="+mn-lt"/>
              </a:rPr>
              <a:t> </a:t>
            </a:r>
            <a:r>
              <a:rPr lang="en-US" err="1">
                <a:ea typeface="+mn-lt"/>
                <a:cs typeface="+mn-lt"/>
              </a:rPr>
              <a:t>blant</a:t>
            </a:r>
            <a:r>
              <a:rPr lang="en-US">
                <a:ea typeface="+mn-lt"/>
                <a:cs typeface="+mn-lt"/>
              </a:rPr>
              <a:t>, </a:t>
            </a:r>
            <a:r>
              <a:rPr lang="en-US" err="1">
                <a:ea typeface="+mn-lt"/>
                <a:cs typeface="+mn-lt"/>
              </a:rPr>
              <a:t>teuluoedd</a:t>
            </a:r>
            <a:r>
              <a:rPr lang="en-US">
                <a:ea typeface="+mn-lt"/>
                <a:cs typeface="+mn-lt"/>
              </a:rPr>
              <a:t> a </a:t>
            </a:r>
            <a:r>
              <a:rPr lang="en-US" err="1">
                <a:ea typeface="+mn-lt"/>
                <a:cs typeface="+mn-lt"/>
              </a:rPr>
              <a:t>chydweithwyr</a:t>
            </a:r>
            <a:r>
              <a:rPr lang="en-US">
                <a:ea typeface="+mn-lt"/>
                <a:cs typeface="+mn-lt"/>
              </a:rPr>
              <a:t>.</a:t>
            </a:r>
            <a:endParaRPr lang="en-US">
              <a:ea typeface="Calibri"/>
              <a:cs typeface="Calibri"/>
            </a:endParaRPr>
          </a:p>
        </p:txBody>
      </p:sp>
      <p:sp>
        <p:nvSpPr>
          <p:cNvPr id="4" name="Content Placeholder 3">
            <a:extLst>
              <a:ext uri="{FF2B5EF4-FFF2-40B4-BE49-F238E27FC236}">
                <a16:creationId xmlns:a16="http://schemas.microsoft.com/office/drawing/2014/main" id="{1C9A2F20-C7C5-118F-E1FE-4788DC97693E}"/>
              </a:ext>
            </a:extLst>
          </p:cNvPr>
          <p:cNvSpPr>
            <a:spLocks noGrp="1"/>
          </p:cNvSpPr>
          <p:nvPr>
            <p:ph sz="half" idx="2"/>
          </p:nvPr>
        </p:nvSpPr>
        <p:spPr/>
        <p:txBody>
          <a:bodyPr vert="horz" lIns="91440" tIns="45720" rIns="91440" bIns="45720" rtlCol="0" anchor="t">
            <a:normAutofit fontScale="70000" lnSpcReduction="20000"/>
          </a:bodyPr>
          <a:lstStyle/>
          <a:p>
            <a:pPr marL="0" indent="0">
              <a:buNone/>
            </a:pPr>
            <a:r>
              <a:rPr lang="en-US">
                <a:solidFill>
                  <a:schemeClr val="accent1">
                    <a:lumMod val="76000"/>
                  </a:schemeClr>
                </a:solidFill>
                <a:ea typeface="+mn-lt"/>
                <a:cs typeface="+mn-lt"/>
              </a:rPr>
              <a:t>Introduction (Approx. 50 words)</a:t>
            </a:r>
          </a:p>
          <a:p>
            <a:pPr marL="0" indent="0">
              <a:buNone/>
            </a:pPr>
            <a:r>
              <a:rPr lang="en-US">
                <a:solidFill>
                  <a:schemeClr val="accent1">
                    <a:lumMod val="76000"/>
                  </a:schemeClr>
                </a:solidFill>
                <a:ea typeface="+mn-lt"/>
                <a:cs typeface="+mn-lt"/>
              </a:rPr>
              <a:t>Introduce: </a:t>
            </a:r>
            <a:endParaRPr lang="en-US">
              <a:solidFill>
                <a:schemeClr val="accent1">
                  <a:lumMod val="76000"/>
                </a:schemeClr>
              </a:solidFill>
              <a:ea typeface="Calibri"/>
              <a:cs typeface="Calibri"/>
            </a:endParaRPr>
          </a:p>
          <a:p>
            <a:r>
              <a:rPr lang="en-US">
                <a:solidFill>
                  <a:schemeClr val="accent1">
                    <a:lumMod val="76000"/>
                  </a:schemeClr>
                </a:solidFill>
                <a:ea typeface="+mn-lt"/>
                <a:cs typeface="+mn-lt"/>
              </a:rPr>
              <a:t>Reflection as a leadership responsibility </a:t>
            </a:r>
            <a:endParaRPr lang="en-US">
              <a:solidFill>
                <a:schemeClr val="accent1">
                  <a:lumMod val="76000"/>
                </a:schemeClr>
              </a:solidFill>
              <a:ea typeface="Calibri"/>
              <a:cs typeface="Calibri"/>
            </a:endParaRPr>
          </a:p>
          <a:p>
            <a:r>
              <a:rPr lang="en-US">
                <a:solidFill>
                  <a:schemeClr val="accent1">
                    <a:lumMod val="76000"/>
                  </a:schemeClr>
                </a:solidFill>
                <a:ea typeface="+mn-lt"/>
                <a:cs typeface="+mn-lt"/>
              </a:rPr>
              <a:t>Importance of continuous improvement </a:t>
            </a:r>
            <a:endParaRPr lang="en-US">
              <a:solidFill>
                <a:schemeClr val="accent1">
                  <a:lumMod val="76000"/>
                </a:schemeClr>
              </a:solidFill>
              <a:ea typeface="Calibri"/>
              <a:cs typeface="Calibri"/>
            </a:endParaRPr>
          </a:p>
          <a:p>
            <a:endParaRPr lang="en-US">
              <a:solidFill>
                <a:schemeClr val="accent1">
                  <a:lumMod val="76000"/>
                </a:schemeClr>
              </a:solidFill>
              <a:ea typeface="+mn-lt"/>
              <a:cs typeface="+mn-lt"/>
            </a:endParaRPr>
          </a:p>
          <a:p>
            <a:pPr marL="0" indent="0">
              <a:buNone/>
            </a:pPr>
            <a:r>
              <a:rPr lang="en-US">
                <a:solidFill>
                  <a:schemeClr val="accent1">
                    <a:lumMod val="76000"/>
                  </a:schemeClr>
                </a:solidFill>
                <a:ea typeface="+mn-lt"/>
                <a:cs typeface="+mn-lt"/>
              </a:rPr>
              <a:t>Example: </a:t>
            </a:r>
            <a:endParaRPr lang="en-US">
              <a:solidFill>
                <a:schemeClr val="accent1">
                  <a:lumMod val="76000"/>
                </a:schemeClr>
              </a:solidFill>
              <a:ea typeface="Calibri" panose="020F0502020204030204"/>
              <a:cs typeface="Calibri" panose="020F0502020204030204"/>
            </a:endParaRPr>
          </a:p>
          <a:p>
            <a:pPr marL="0" indent="0">
              <a:buNone/>
            </a:pPr>
            <a:r>
              <a:rPr lang="en-US">
                <a:solidFill>
                  <a:schemeClr val="accent1">
                    <a:lumMod val="76000"/>
                  </a:schemeClr>
                </a:solidFill>
                <a:ea typeface="+mn-lt"/>
                <a:cs typeface="+mn-lt"/>
              </a:rPr>
              <a:t>Effective leadership requires ongoing reflection and evaluation. Through self-assessment and feedback, leaders can identify areas for improvement and make informed decisions that enhance outcomes for children, families and colleagues. </a:t>
            </a:r>
            <a:endParaRPr lang="en-US">
              <a:solidFill>
                <a:schemeClr val="accent1">
                  <a:lumMod val="76000"/>
                </a:schemeClr>
              </a:solidFill>
              <a:ea typeface="Calibri" panose="020F0502020204030204"/>
              <a:cs typeface="Calibri" panose="020F0502020204030204"/>
            </a:endParaRPr>
          </a:p>
        </p:txBody>
      </p:sp>
    </p:spTree>
    <p:extLst>
      <p:ext uri="{BB962C8B-B14F-4D97-AF65-F5344CB8AC3E}">
        <p14:creationId xmlns:p14="http://schemas.microsoft.com/office/powerpoint/2010/main" val="22435884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D635B1-A9D1-7501-9D62-0E207144127C}"/>
              </a:ext>
            </a:extLst>
          </p:cNvPr>
          <p:cNvSpPr>
            <a:spLocks noGrp="1"/>
          </p:cNvSpPr>
          <p:nvPr>
            <p:ph type="title"/>
          </p:nvPr>
        </p:nvSpPr>
        <p:spPr/>
        <p:txBody>
          <a:bodyPr/>
          <a:lstStyle/>
          <a:p>
            <a:r>
              <a:rPr lang="en-US">
                <a:ea typeface="Calibri Light"/>
                <a:cs typeface="Calibri Light"/>
              </a:rPr>
              <a:t>Section 1: Learning through reflection (Approx. 100 words)</a:t>
            </a:r>
            <a:endParaRPr lang="en-US"/>
          </a:p>
        </p:txBody>
      </p:sp>
      <p:sp>
        <p:nvSpPr>
          <p:cNvPr id="3" name="Content Placeholder 2">
            <a:extLst>
              <a:ext uri="{FF2B5EF4-FFF2-40B4-BE49-F238E27FC236}">
                <a16:creationId xmlns:a16="http://schemas.microsoft.com/office/drawing/2014/main" id="{22078CC6-DD60-052C-52C7-EC3951A2E810}"/>
              </a:ext>
            </a:extLst>
          </p:cNvPr>
          <p:cNvSpPr>
            <a:spLocks noGrp="1"/>
          </p:cNvSpPr>
          <p:nvPr>
            <p:ph sz="half" idx="1"/>
          </p:nvPr>
        </p:nvSpPr>
        <p:spPr/>
        <p:txBody>
          <a:bodyPr vert="horz" lIns="91440" tIns="45720" rIns="91440" bIns="45720" rtlCol="0" anchor="t">
            <a:normAutofit fontScale="70000" lnSpcReduction="20000"/>
          </a:bodyPr>
          <a:lstStyle/>
          <a:p>
            <a:pPr marL="0" indent="0">
              <a:buNone/>
            </a:pPr>
            <a:r>
              <a:rPr lang="en-US" err="1">
                <a:ea typeface="+mn-lt"/>
                <a:cs typeface="+mn-lt"/>
              </a:rPr>
              <a:t>Trafodwch</a:t>
            </a:r>
            <a:r>
              <a:rPr lang="en-US">
                <a:ea typeface="+mn-lt"/>
                <a:cs typeface="+mn-lt"/>
              </a:rPr>
              <a:t>: </a:t>
            </a:r>
            <a:endParaRPr lang="en-US">
              <a:ea typeface="Calibri" panose="020F0502020204030204"/>
              <a:cs typeface="Calibri" panose="020F0502020204030204"/>
            </a:endParaRPr>
          </a:p>
          <a:p>
            <a:r>
              <a:rPr lang="en-US" err="1">
                <a:ea typeface="+mn-lt"/>
                <a:cs typeface="+mn-lt"/>
              </a:rPr>
              <a:t>Sefyllfa</a:t>
            </a:r>
            <a:r>
              <a:rPr lang="en-US">
                <a:ea typeface="+mn-lt"/>
                <a:cs typeface="+mn-lt"/>
              </a:rPr>
              <a:t> neu </a:t>
            </a:r>
            <a:r>
              <a:rPr lang="en-US" err="1">
                <a:ea typeface="+mn-lt"/>
                <a:cs typeface="+mn-lt"/>
              </a:rPr>
              <a:t>weithgaredd</a:t>
            </a:r>
            <a:r>
              <a:rPr lang="en-US">
                <a:ea typeface="+mn-lt"/>
                <a:cs typeface="+mn-lt"/>
              </a:rPr>
              <a:t> a </a:t>
            </a:r>
            <a:r>
              <a:rPr lang="en-US" err="1">
                <a:ea typeface="+mn-lt"/>
                <a:cs typeface="+mn-lt"/>
              </a:rPr>
              <a:t>ysgogodd</a:t>
            </a:r>
            <a:r>
              <a:rPr lang="en-US">
                <a:ea typeface="+mn-lt"/>
                <a:cs typeface="+mn-lt"/>
              </a:rPr>
              <a:t> </a:t>
            </a:r>
            <a:r>
              <a:rPr lang="en-US" err="1">
                <a:ea typeface="+mn-lt"/>
                <a:cs typeface="+mn-lt"/>
              </a:rPr>
              <a:t>fyfyrdod</a:t>
            </a:r>
            <a:r>
              <a:rPr lang="en-US">
                <a:ea typeface="+mn-lt"/>
                <a:cs typeface="+mn-lt"/>
              </a:rPr>
              <a:t> </a:t>
            </a:r>
            <a:endParaRPr lang="en-US">
              <a:ea typeface="Calibri" panose="020F0502020204030204"/>
              <a:cs typeface="Calibri" panose="020F0502020204030204"/>
            </a:endParaRPr>
          </a:p>
          <a:p>
            <a:r>
              <a:rPr lang="en-US" err="1">
                <a:ea typeface="+mn-lt"/>
                <a:cs typeface="+mn-lt"/>
              </a:rPr>
              <a:t>Mewnwelediadau</a:t>
            </a:r>
            <a:r>
              <a:rPr lang="en-US">
                <a:ea typeface="+mn-lt"/>
                <a:cs typeface="+mn-lt"/>
              </a:rPr>
              <a:t> a </a:t>
            </a:r>
            <a:r>
              <a:rPr lang="en-US" err="1">
                <a:ea typeface="+mn-lt"/>
                <a:cs typeface="+mn-lt"/>
              </a:rPr>
              <a:t>gafwyd</a:t>
            </a:r>
            <a:r>
              <a:rPr lang="en-US">
                <a:ea typeface="+mn-lt"/>
                <a:cs typeface="+mn-lt"/>
              </a:rPr>
              <a:t> </a:t>
            </a:r>
            <a:endParaRPr lang="en-US"/>
          </a:p>
          <a:p>
            <a:r>
              <a:rPr lang="en-US" err="1">
                <a:ea typeface="+mn-lt"/>
                <a:cs typeface="+mn-lt"/>
              </a:rPr>
              <a:t>Effaith</a:t>
            </a:r>
            <a:r>
              <a:rPr lang="en-US">
                <a:ea typeface="+mn-lt"/>
                <a:cs typeface="+mn-lt"/>
              </a:rPr>
              <a:t> </a:t>
            </a:r>
            <a:r>
              <a:rPr lang="en-US" err="1">
                <a:ea typeface="+mn-lt"/>
                <a:cs typeface="+mn-lt"/>
              </a:rPr>
              <a:t>ar</a:t>
            </a:r>
            <a:r>
              <a:rPr lang="en-US">
                <a:ea typeface="+mn-lt"/>
                <a:cs typeface="+mn-lt"/>
              </a:rPr>
              <a:t> </a:t>
            </a:r>
            <a:r>
              <a:rPr lang="en-US" err="1">
                <a:ea typeface="+mn-lt"/>
                <a:cs typeface="+mn-lt"/>
              </a:rPr>
              <a:t>eich</a:t>
            </a:r>
            <a:r>
              <a:rPr lang="en-US">
                <a:ea typeface="+mn-lt"/>
                <a:cs typeface="+mn-lt"/>
              </a:rPr>
              <a:t> </a:t>
            </a:r>
            <a:r>
              <a:rPr lang="en-US" err="1">
                <a:ea typeface="+mn-lt"/>
                <a:cs typeface="+mn-lt"/>
              </a:rPr>
              <a:t>dealltwriaeth</a:t>
            </a:r>
            <a:r>
              <a:rPr lang="en-US">
                <a:ea typeface="+mn-lt"/>
                <a:cs typeface="+mn-lt"/>
              </a:rPr>
              <a:t> o </a:t>
            </a:r>
            <a:r>
              <a:rPr lang="en-US" err="1">
                <a:ea typeface="+mn-lt"/>
                <a:cs typeface="+mn-lt"/>
              </a:rPr>
              <a:t>arweinyddiaeth</a:t>
            </a:r>
            <a:r>
              <a:rPr lang="en-US">
                <a:ea typeface="+mn-lt"/>
                <a:cs typeface="+mn-lt"/>
              </a:rPr>
              <a:t> </a:t>
            </a:r>
            <a:endParaRPr lang="en-US"/>
          </a:p>
          <a:p>
            <a:pPr marL="0" indent="0">
              <a:buNone/>
            </a:pPr>
            <a:endParaRPr lang="en-US">
              <a:ea typeface="Calibri" panose="020F0502020204030204"/>
              <a:cs typeface="Calibri" panose="020F0502020204030204"/>
            </a:endParaRPr>
          </a:p>
          <a:p>
            <a:pPr marL="0" indent="0">
              <a:buNone/>
            </a:pPr>
            <a:r>
              <a:rPr lang="en-US" err="1">
                <a:ea typeface="+mn-lt"/>
                <a:cs typeface="+mn-lt"/>
              </a:rPr>
              <a:t>Gallwch</a:t>
            </a:r>
            <a:r>
              <a:rPr lang="en-US">
                <a:ea typeface="+mn-lt"/>
                <a:cs typeface="+mn-lt"/>
              </a:rPr>
              <a:t> </a:t>
            </a:r>
            <a:r>
              <a:rPr lang="en-US" err="1">
                <a:ea typeface="+mn-lt"/>
                <a:cs typeface="+mn-lt"/>
              </a:rPr>
              <a:t>gyfeirio</a:t>
            </a:r>
            <a:r>
              <a:rPr lang="en-US">
                <a:ea typeface="+mn-lt"/>
                <a:cs typeface="+mn-lt"/>
              </a:rPr>
              <a:t> at: </a:t>
            </a:r>
            <a:endParaRPr lang="en-US">
              <a:ea typeface="Calibri" panose="020F0502020204030204"/>
              <a:cs typeface="Calibri" panose="020F0502020204030204"/>
            </a:endParaRPr>
          </a:p>
          <a:p>
            <a:r>
              <a:rPr lang="en-US" err="1">
                <a:ea typeface="+mn-lt"/>
                <a:cs typeface="+mn-lt"/>
              </a:rPr>
              <a:t>Gweithgareddau</a:t>
            </a:r>
            <a:r>
              <a:rPr lang="en-US">
                <a:ea typeface="+mn-lt"/>
                <a:cs typeface="+mn-lt"/>
              </a:rPr>
              <a:t> </a:t>
            </a:r>
            <a:r>
              <a:rPr lang="en-US" err="1">
                <a:ea typeface="+mn-lt"/>
                <a:cs typeface="+mn-lt"/>
              </a:rPr>
              <a:t>dysgu</a:t>
            </a:r>
            <a:r>
              <a:rPr lang="en-US">
                <a:ea typeface="+mn-lt"/>
                <a:cs typeface="+mn-lt"/>
              </a:rPr>
              <a:t> </a:t>
            </a:r>
            <a:endParaRPr lang="en-US"/>
          </a:p>
          <a:p>
            <a:r>
              <a:rPr lang="en-US" err="1">
                <a:ea typeface="+mn-lt"/>
                <a:cs typeface="+mn-lt"/>
              </a:rPr>
              <a:t>Profiadau</a:t>
            </a:r>
            <a:r>
              <a:rPr lang="en-US">
                <a:ea typeface="+mn-lt"/>
                <a:cs typeface="+mn-lt"/>
              </a:rPr>
              <a:t> </a:t>
            </a:r>
            <a:r>
              <a:rPr lang="en-US" err="1">
                <a:ea typeface="+mn-lt"/>
                <a:cs typeface="+mn-lt"/>
              </a:rPr>
              <a:t>lleoliad</a:t>
            </a:r>
            <a:r>
              <a:rPr lang="en-US">
                <a:ea typeface="+mn-lt"/>
                <a:cs typeface="+mn-lt"/>
              </a:rPr>
              <a:t> </a:t>
            </a:r>
            <a:endParaRPr lang="en-US"/>
          </a:p>
          <a:p>
            <a:r>
              <a:rPr lang="en-US" err="1">
                <a:ea typeface="+mn-lt"/>
                <a:cs typeface="+mn-lt"/>
              </a:rPr>
              <a:t>Enghreifftiau</a:t>
            </a:r>
            <a:r>
              <a:rPr lang="en-US">
                <a:ea typeface="+mn-lt"/>
                <a:cs typeface="+mn-lt"/>
              </a:rPr>
              <a:t> </a:t>
            </a:r>
            <a:r>
              <a:rPr lang="en-US" err="1">
                <a:ea typeface="+mn-lt"/>
                <a:cs typeface="+mn-lt"/>
              </a:rPr>
              <a:t>o'r</a:t>
            </a:r>
            <a:r>
              <a:rPr lang="en-US">
                <a:ea typeface="+mn-lt"/>
                <a:cs typeface="+mn-lt"/>
              </a:rPr>
              <a:t> </a:t>
            </a:r>
            <a:r>
              <a:rPr lang="en-US" err="1">
                <a:ea typeface="+mn-lt"/>
                <a:cs typeface="+mn-lt"/>
              </a:rPr>
              <a:t>gweithle</a:t>
            </a:r>
            <a:r>
              <a:rPr lang="en-US">
                <a:ea typeface="+mn-lt"/>
                <a:cs typeface="+mn-lt"/>
              </a:rPr>
              <a:t> </a:t>
            </a:r>
            <a:endParaRPr lang="en-US"/>
          </a:p>
          <a:p>
            <a:r>
              <a:rPr lang="en-US" err="1">
                <a:ea typeface="+mn-lt"/>
                <a:cs typeface="+mn-lt"/>
              </a:rPr>
              <a:t>Sylwadau</a:t>
            </a:r>
            <a:r>
              <a:rPr lang="en-US">
                <a:ea typeface="+mn-lt"/>
                <a:cs typeface="+mn-lt"/>
              </a:rPr>
              <a:t> </a:t>
            </a:r>
            <a:r>
              <a:rPr lang="en-US" err="1">
                <a:ea typeface="+mn-lt"/>
                <a:cs typeface="+mn-lt"/>
              </a:rPr>
              <a:t>proffesiynol</a:t>
            </a:r>
            <a:r>
              <a:rPr lang="en-US">
                <a:ea typeface="+mn-lt"/>
                <a:cs typeface="+mn-lt"/>
              </a:rPr>
              <a:t> </a:t>
            </a:r>
            <a:endParaRPr lang="en-US"/>
          </a:p>
        </p:txBody>
      </p:sp>
      <p:sp>
        <p:nvSpPr>
          <p:cNvPr id="4" name="Content Placeholder 3">
            <a:extLst>
              <a:ext uri="{FF2B5EF4-FFF2-40B4-BE49-F238E27FC236}">
                <a16:creationId xmlns:a16="http://schemas.microsoft.com/office/drawing/2014/main" id="{D6D8F172-7978-6008-81AB-DB44FA08609B}"/>
              </a:ext>
            </a:extLst>
          </p:cNvPr>
          <p:cNvSpPr>
            <a:spLocks noGrp="1"/>
          </p:cNvSpPr>
          <p:nvPr>
            <p:ph sz="half" idx="2"/>
          </p:nvPr>
        </p:nvSpPr>
        <p:spPr/>
        <p:txBody>
          <a:bodyPr vert="horz" lIns="91440" tIns="45720" rIns="91440" bIns="45720" rtlCol="0" anchor="t">
            <a:normAutofit fontScale="70000" lnSpcReduction="20000"/>
          </a:bodyPr>
          <a:lstStyle/>
          <a:p>
            <a:pPr marL="0" indent="0">
              <a:buNone/>
            </a:pPr>
            <a:r>
              <a:rPr lang="en-US">
                <a:solidFill>
                  <a:schemeClr val="accent1">
                    <a:lumMod val="76000"/>
                  </a:schemeClr>
                </a:solidFill>
                <a:ea typeface="+mn-lt"/>
                <a:cs typeface="+mn-lt"/>
              </a:rPr>
              <a:t>Discuss: </a:t>
            </a:r>
            <a:endParaRPr lang="en-US">
              <a:solidFill>
                <a:schemeClr val="accent1">
                  <a:lumMod val="76000"/>
                </a:schemeClr>
              </a:solidFill>
              <a:ea typeface="Calibri" panose="020F0502020204030204"/>
              <a:cs typeface="Calibri" panose="020F0502020204030204"/>
            </a:endParaRPr>
          </a:p>
          <a:p>
            <a:r>
              <a:rPr lang="en-US">
                <a:solidFill>
                  <a:schemeClr val="accent1">
                    <a:lumMod val="76000"/>
                  </a:schemeClr>
                </a:solidFill>
                <a:ea typeface="+mn-lt"/>
                <a:cs typeface="+mn-lt"/>
              </a:rPr>
              <a:t>A situation or activity that prompted reflection </a:t>
            </a:r>
            <a:endParaRPr lang="en-US">
              <a:solidFill>
                <a:schemeClr val="accent1">
                  <a:lumMod val="76000"/>
                </a:schemeClr>
              </a:solidFill>
              <a:ea typeface="Calibri"/>
              <a:cs typeface="Calibri"/>
            </a:endParaRPr>
          </a:p>
          <a:p>
            <a:r>
              <a:rPr lang="en-US">
                <a:solidFill>
                  <a:schemeClr val="accent1">
                    <a:lumMod val="76000"/>
                  </a:schemeClr>
                </a:solidFill>
                <a:ea typeface="+mn-lt"/>
                <a:cs typeface="+mn-lt"/>
              </a:rPr>
              <a:t>Insights gained </a:t>
            </a:r>
            <a:endParaRPr lang="en-US">
              <a:solidFill>
                <a:schemeClr val="accent1">
                  <a:lumMod val="76000"/>
                </a:schemeClr>
              </a:solidFill>
              <a:ea typeface="Calibri"/>
              <a:cs typeface="Calibri"/>
            </a:endParaRPr>
          </a:p>
          <a:p>
            <a:r>
              <a:rPr lang="en-US">
                <a:solidFill>
                  <a:schemeClr val="accent1">
                    <a:lumMod val="76000"/>
                  </a:schemeClr>
                </a:solidFill>
                <a:ea typeface="+mn-lt"/>
                <a:cs typeface="+mn-lt"/>
              </a:rPr>
              <a:t>Impact on your understanding of leadership </a:t>
            </a:r>
            <a:endParaRPr lang="en-US">
              <a:solidFill>
                <a:schemeClr val="accent1">
                  <a:lumMod val="76000"/>
                </a:schemeClr>
              </a:solidFill>
              <a:ea typeface="Calibri"/>
              <a:cs typeface="Calibri"/>
            </a:endParaRPr>
          </a:p>
          <a:p>
            <a:pPr marL="0" indent="0">
              <a:buNone/>
            </a:pPr>
            <a:endParaRPr lang="en-US">
              <a:solidFill>
                <a:schemeClr val="accent1">
                  <a:lumMod val="76000"/>
                </a:schemeClr>
              </a:solidFill>
              <a:ea typeface="+mn-lt"/>
              <a:cs typeface="+mn-lt"/>
            </a:endParaRPr>
          </a:p>
          <a:p>
            <a:pPr marL="0" indent="0">
              <a:buNone/>
            </a:pPr>
            <a:r>
              <a:rPr lang="en-US">
                <a:solidFill>
                  <a:schemeClr val="accent1">
                    <a:lumMod val="76000"/>
                  </a:schemeClr>
                </a:solidFill>
                <a:ea typeface="+mn-lt"/>
                <a:cs typeface="+mn-lt"/>
              </a:rPr>
              <a:t>You may refer to: </a:t>
            </a:r>
            <a:endParaRPr lang="en-US">
              <a:solidFill>
                <a:schemeClr val="accent1">
                  <a:lumMod val="76000"/>
                </a:schemeClr>
              </a:solidFill>
              <a:ea typeface="Calibri"/>
              <a:cs typeface="Calibri"/>
            </a:endParaRPr>
          </a:p>
          <a:p>
            <a:r>
              <a:rPr lang="en-US">
                <a:solidFill>
                  <a:schemeClr val="accent1">
                    <a:lumMod val="76000"/>
                  </a:schemeClr>
                </a:solidFill>
                <a:ea typeface="+mn-lt"/>
                <a:cs typeface="+mn-lt"/>
              </a:rPr>
              <a:t>Learning activities </a:t>
            </a:r>
            <a:endParaRPr lang="en-US">
              <a:solidFill>
                <a:schemeClr val="accent1">
                  <a:lumMod val="76000"/>
                </a:schemeClr>
              </a:solidFill>
              <a:ea typeface="Calibri"/>
              <a:cs typeface="Calibri"/>
            </a:endParaRPr>
          </a:p>
          <a:p>
            <a:r>
              <a:rPr lang="en-US">
                <a:solidFill>
                  <a:schemeClr val="accent1">
                    <a:lumMod val="76000"/>
                  </a:schemeClr>
                </a:solidFill>
                <a:ea typeface="+mn-lt"/>
                <a:cs typeface="+mn-lt"/>
              </a:rPr>
              <a:t>Placement experiences </a:t>
            </a:r>
            <a:endParaRPr lang="en-US">
              <a:solidFill>
                <a:schemeClr val="accent1">
                  <a:lumMod val="76000"/>
                </a:schemeClr>
              </a:solidFill>
              <a:ea typeface="Calibri"/>
              <a:cs typeface="Calibri"/>
            </a:endParaRPr>
          </a:p>
          <a:p>
            <a:r>
              <a:rPr lang="en-US">
                <a:solidFill>
                  <a:schemeClr val="accent1">
                    <a:lumMod val="76000"/>
                  </a:schemeClr>
                </a:solidFill>
                <a:ea typeface="+mn-lt"/>
                <a:cs typeface="+mn-lt"/>
              </a:rPr>
              <a:t>Work-based examples </a:t>
            </a:r>
            <a:endParaRPr lang="en-US">
              <a:solidFill>
                <a:schemeClr val="accent1">
                  <a:lumMod val="76000"/>
                </a:schemeClr>
              </a:solidFill>
              <a:ea typeface="Calibri"/>
              <a:cs typeface="Calibri"/>
            </a:endParaRPr>
          </a:p>
          <a:p>
            <a:r>
              <a:rPr lang="en-US">
                <a:solidFill>
                  <a:schemeClr val="accent1">
                    <a:lumMod val="76000"/>
                  </a:schemeClr>
                </a:solidFill>
                <a:ea typeface="+mn-lt"/>
                <a:cs typeface="+mn-lt"/>
              </a:rPr>
              <a:t>Professional observations </a:t>
            </a:r>
            <a:endParaRPr lang="en-US">
              <a:solidFill>
                <a:schemeClr val="accent1">
                  <a:lumMod val="76000"/>
                </a:schemeClr>
              </a:solidFill>
              <a:ea typeface="Calibri"/>
              <a:cs typeface="Calibri"/>
            </a:endParaRPr>
          </a:p>
        </p:txBody>
      </p:sp>
    </p:spTree>
    <p:extLst>
      <p:ext uri="{BB962C8B-B14F-4D97-AF65-F5344CB8AC3E}">
        <p14:creationId xmlns:p14="http://schemas.microsoft.com/office/powerpoint/2010/main" val="34892724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B6363-87EA-F982-47A6-815544D3106E}"/>
              </a:ext>
            </a:extLst>
          </p:cNvPr>
          <p:cNvSpPr>
            <a:spLocks noGrp="1"/>
          </p:cNvSpPr>
          <p:nvPr>
            <p:ph type="title"/>
          </p:nvPr>
        </p:nvSpPr>
        <p:spPr/>
        <p:txBody>
          <a:bodyPr/>
          <a:lstStyle/>
          <a:p>
            <a:r>
              <a:rPr lang="en-US">
                <a:ea typeface="Calibri Light"/>
                <a:cs typeface="Calibri Light"/>
              </a:rPr>
              <a:t>Section 2: Feedback and self-evaluation (Approx. 100 words)</a:t>
            </a:r>
            <a:endParaRPr lang="en-US"/>
          </a:p>
        </p:txBody>
      </p:sp>
      <p:sp>
        <p:nvSpPr>
          <p:cNvPr id="3" name="Content Placeholder 2">
            <a:extLst>
              <a:ext uri="{FF2B5EF4-FFF2-40B4-BE49-F238E27FC236}">
                <a16:creationId xmlns:a16="http://schemas.microsoft.com/office/drawing/2014/main" id="{FD973511-32E6-118A-40B0-0FF3A6E54DD8}"/>
              </a:ext>
            </a:extLst>
          </p:cNvPr>
          <p:cNvSpPr>
            <a:spLocks noGrp="1"/>
          </p:cNvSpPr>
          <p:nvPr>
            <p:ph sz="half" idx="1"/>
          </p:nvPr>
        </p:nvSpPr>
        <p:spPr/>
        <p:txBody>
          <a:bodyPr vert="horz" lIns="91440" tIns="45720" rIns="91440" bIns="45720" rtlCol="0" anchor="t">
            <a:normAutofit fontScale="55000" lnSpcReduction="20000"/>
          </a:bodyPr>
          <a:lstStyle/>
          <a:p>
            <a:pPr marL="0" indent="0">
              <a:buNone/>
            </a:pPr>
            <a:r>
              <a:rPr lang="en-US" err="1">
                <a:ea typeface="+mn-lt"/>
                <a:cs typeface="+mn-lt"/>
              </a:rPr>
              <a:t>Dadansoddi</a:t>
            </a:r>
            <a:r>
              <a:rPr lang="en-US">
                <a:ea typeface="+mn-lt"/>
                <a:cs typeface="+mn-lt"/>
              </a:rPr>
              <a:t>: </a:t>
            </a:r>
            <a:endParaRPr lang="en-US">
              <a:ea typeface="Calibri" panose="020F0502020204030204"/>
              <a:cs typeface="Calibri" panose="020F0502020204030204"/>
            </a:endParaRPr>
          </a:p>
          <a:p>
            <a:r>
              <a:rPr lang="en-US" err="1">
                <a:ea typeface="+mn-lt"/>
                <a:cs typeface="+mn-lt"/>
              </a:rPr>
              <a:t>Adborth</a:t>
            </a:r>
            <a:r>
              <a:rPr lang="en-US">
                <a:ea typeface="+mn-lt"/>
                <a:cs typeface="+mn-lt"/>
              </a:rPr>
              <a:t> a </a:t>
            </a:r>
            <a:r>
              <a:rPr lang="en-US" err="1">
                <a:ea typeface="+mn-lt"/>
                <a:cs typeface="+mn-lt"/>
              </a:rPr>
              <a:t>gafwyd</a:t>
            </a:r>
            <a:r>
              <a:rPr lang="en-US">
                <a:ea typeface="+mn-lt"/>
                <a:cs typeface="+mn-lt"/>
              </a:rPr>
              <a:t> </a:t>
            </a:r>
            <a:endParaRPr lang="en-US"/>
          </a:p>
          <a:p>
            <a:r>
              <a:rPr lang="en-US" err="1">
                <a:ea typeface="+mn-lt"/>
                <a:cs typeface="+mn-lt"/>
              </a:rPr>
              <a:t>Cryfderau</a:t>
            </a:r>
            <a:r>
              <a:rPr lang="en-US">
                <a:ea typeface="+mn-lt"/>
                <a:cs typeface="+mn-lt"/>
              </a:rPr>
              <a:t> a </a:t>
            </a:r>
            <a:r>
              <a:rPr lang="en-US" err="1">
                <a:ea typeface="+mn-lt"/>
                <a:cs typeface="+mn-lt"/>
              </a:rPr>
              <a:t>nodwyd</a:t>
            </a:r>
            <a:r>
              <a:rPr lang="en-US">
                <a:ea typeface="+mn-lt"/>
                <a:cs typeface="+mn-lt"/>
              </a:rPr>
              <a:t> </a:t>
            </a:r>
            <a:endParaRPr lang="en-US"/>
          </a:p>
          <a:p>
            <a:r>
              <a:rPr lang="en-US">
                <a:ea typeface="+mn-lt"/>
                <a:cs typeface="+mn-lt"/>
              </a:rPr>
              <a:t>Meysydd </a:t>
            </a:r>
            <a:r>
              <a:rPr lang="en-US" err="1">
                <a:ea typeface="+mn-lt"/>
                <a:cs typeface="+mn-lt"/>
              </a:rPr>
              <a:t>i'w</a:t>
            </a:r>
            <a:r>
              <a:rPr lang="en-US">
                <a:ea typeface="+mn-lt"/>
                <a:cs typeface="+mn-lt"/>
              </a:rPr>
              <a:t> </a:t>
            </a:r>
            <a:r>
              <a:rPr lang="en-US" err="1">
                <a:ea typeface="+mn-lt"/>
                <a:cs typeface="+mn-lt"/>
              </a:rPr>
              <a:t>datblygu</a:t>
            </a:r>
            <a:r>
              <a:rPr lang="en-US">
                <a:ea typeface="+mn-lt"/>
                <a:cs typeface="+mn-lt"/>
              </a:rPr>
              <a:t> </a:t>
            </a:r>
            <a:endParaRPr lang="en-US"/>
          </a:p>
          <a:p>
            <a:pPr marL="0" indent="0">
              <a:buNone/>
            </a:pPr>
            <a:endParaRPr lang="en-US">
              <a:ea typeface="Calibri" panose="020F0502020204030204"/>
              <a:cs typeface="Calibri" panose="020F0502020204030204"/>
            </a:endParaRPr>
          </a:p>
          <a:p>
            <a:pPr marL="0" indent="0">
              <a:buNone/>
            </a:pPr>
            <a:r>
              <a:rPr lang="en-US" err="1">
                <a:ea typeface="+mn-lt"/>
                <a:cs typeface="+mn-lt"/>
              </a:rPr>
              <a:t>Ystyried</a:t>
            </a:r>
            <a:r>
              <a:rPr lang="en-US">
                <a:ea typeface="+mn-lt"/>
                <a:cs typeface="+mn-lt"/>
              </a:rPr>
              <a:t>: </a:t>
            </a:r>
            <a:endParaRPr lang="en-US">
              <a:ea typeface="Calibri" panose="020F0502020204030204"/>
              <a:cs typeface="Calibri" panose="020F0502020204030204"/>
            </a:endParaRPr>
          </a:p>
          <a:p>
            <a:r>
              <a:rPr lang="en-US" err="1">
                <a:ea typeface="+mn-lt"/>
                <a:cs typeface="+mn-lt"/>
              </a:rPr>
              <a:t>Adborth</a:t>
            </a:r>
            <a:r>
              <a:rPr lang="en-US">
                <a:ea typeface="+mn-lt"/>
                <a:cs typeface="+mn-lt"/>
              </a:rPr>
              <a:t> </a:t>
            </a:r>
            <a:r>
              <a:rPr lang="en-US" err="1">
                <a:ea typeface="+mn-lt"/>
                <a:cs typeface="+mn-lt"/>
              </a:rPr>
              <a:t>gan</a:t>
            </a:r>
            <a:r>
              <a:rPr lang="en-US">
                <a:ea typeface="+mn-lt"/>
                <a:cs typeface="+mn-lt"/>
              </a:rPr>
              <a:t> </a:t>
            </a:r>
            <a:r>
              <a:rPr lang="en-US" err="1">
                <a:ea typeface="+mn-lt"/>
                <a:cs typeface="+mn-lt"/>
              </a:rPr>
              <a:t>gymheiriaid</a:t>
            </a:r>
            <a:r>
              <a:rPr lang="en-US">
                <a:ea typeface="+mn-lt"/>
                <a:cs typeface="+mn-lt"/>
              </a:rPr>
              <a:t> </a:t>
            </a:r>
            <a:endParaRPr lang="en-US"/>
          </a:p>
          <a:p>
            <a:r>
              <a:rPr lang="en-US" err="1">
                <a:ea typeface="+mn-lt"/>
                <a:cs typeface="+mn-lt"/>
              </a:rPr>
              <a:t>Adborth</a:t>
            </a:r>
            <a:r>
              <a:rPr lang="en-US">
                <a:ea typeface="+mn-lt"/>
                <a:cs typeface="+mn-lt"/>
              </a:rPr>
              <a:t> </a:t>
            </a:r>
            <a:r>
              <a:rPr lang="en-US" err="1">
                <a:ea typeface="+mn-lt"/>
                <a:cs typeface="+mn-lt"/>
              </a:rPr>
              <a:t>gan</a:t>
            </a:r>
            <a:r>
              <a:rPr lang="en-US">
                <a:ea typeface="+mn-lt"/>
                <a:cs typeface="+mn-lt"/>
              </a:rPr>
              <a:t> </a:t>
            </a:r>
            <a:r>
              <a:rPr lang="en-US" err="1">
                <a:ea typeface="+mn-lt"/>
                <a:cs typeface="+mn-lt"/>
              </a:rPr>
              <a:t>diwtor</a:t>
            </a:r>
            <a:r>
              <a:rPr lang="en-US">
                <a:ea typeface="+mn-lt"/>
                <a:cs typeface="+mn-lt"/>
              </a:rPr>
              <a:t> </a:t>
            </a:r>
            <a:endParaRPr lang="en-US"/>
          </a:p>
          <a:p>
            <a:r>
              <a:rPr lang="en-US" err="1">
                <a:ea typeface="+mn-lt"/>
                <a:cs typeface="+mn-lt"/>
              </a:rPr>
              <a:t>Adborth</a:t>
            </a:r>
            <a:r>
              <a:rPr lang="en-US">
                <a:ea typeface="+mn-lt"/>
                <a:cs typeface="+mn-lt"/>
              </a:rPr>
              <a:t> </a:t>
            </a:r>
            <a:r>
              <a:rPr lang="en-US" err="1">
                <a:ea typeface="+mn-lt"/>
                <a:cs typeface="+mn-lt"/>
              </a:rPr>
              <a:t>o'r</a:t>
            </a:r>
            <a:r>
              <a:rPr lang="en-US">
                <a:ea typeface="+mn-lt"/>
                <a:cs typeface="+mn-lt"/>
              </a:rPr>
              <a:t> </a:t>
            </a:r>
            <a:r>
              <a:rPr lang="en-US" err="1">
                <a:ea typeface="+mn-lt"/>
                <a:cs typeface="+mn-lt"/>
              </a:rPr>
              <a:t>gweithle</a:t>
            </a:r>
            <a:r>
              <a:rPr lang="en-US">
                <a:ea typeface="+mn-lt"/>
                <a:cs typeface="+mn-lt"/>
              </a:rPr>
              <a:t> </a:t>
            </a:r>
            <a:endParaRPr lang="en-US"/>
          </a:p>
          <a:p>
            <a:r>
              <a:rPr lang="en-US" err="1">
                <a:ea typeface="+mn-lt"/>
                <a:cs typeface="+mn-lt"/>
              </a:rPr>
              <a:t>Canfyddiadau</a:t>
            </a:r>
            <a:r>
              <a:rPr lang="en-US">
                <a:ea typeface="+mn-lt"/>
                <a:cs typeface="+mn-lt"/>
              </a:rPr>
              <a:t> </a:t>
            </a:r>
            <a:r>
              <a:rPr lang="en-US" err="1">
                <a:ea typeface="+mn-lt"/>
                <a:cs typeface="+mn-lt"/>
              </a:rPr>
              <a:t>hunanasesu</a:t>
            </a:r>
            <a:r>
              <a:rPr lang="en-US">
                <a:ea typeface="+mn-lt"/>
                <a:cs typeface="+mn-lt"/>
              </a:rPr>
              <a:t> </a:t>
            </a:r>
            <a:endParaRPr lang="en-US"/>
          </a:p>
          <a:p>
            <a:pPr marL="0" indent="0">
              <a:buNone/>
            </a:pPr>
            <a:endParaRPr lang="en-US">
              <a:ea typeface="+mn-lt"/>
              <a:cs typeface="+mn-lt"/>
            </a:endParaRPr>
          </a:p>
          <a:p>
            <a:pPr marL="0" indent="0">
              <a:buNone/>
            </a:pPr>
            <a:r>
              <a:rPr lang="en-US">
                <a:ea typeface="+mn-lt"/>
                <a:cs typeface="+mn-lt"/>
              </a:rPr>
              <a:t>Yn </a:t>
            </a:r>
            <a:r>
              <a:rPr lang="en-US" err="1">
                <a:ea typeface="+mn-lt"/>
                <a:cs typeface="+mn-lt"/>
              </a:rPr>
              <a:t>hytrach</a:t>
            </a:r>
            <a:r>
              <a:rPr lang="en-US">
                <a:ea typeface="+mn-lt"/>
                <a:cs typeface="+mn-lt"/>
              </a:rPr>
              <a:t> </a:t>
            </a:r>
            <a:r>
              <a:rPr lang="en-US" err="1">
                <a:ea typeface="+mn-lt"/>
                <a:cs typeface="+mn-lt"/>
              </a:rPr>
              <a:t>na</a:t>
            </a:r>
            <a:r>
              <a:rPr lang="en-US">
                <a:ea typeface="+mn-lt"/>
                <a:cs typeface="+mn-lt"/>
              </a:rPr>
              <a:t> dim </a:t>
            </a:r>
            <a:r>
              <a:rPr lang="en-US" err="1">
                <a:ea typeface="+mn-lt"/>
                <a:cs typeface="+mn-lt"/>
              </a:rPr>
              <a:t>ond</a:t>
            </a:r>
            <a:r>
              <a:rPr lang="en-US">
                <a:ea typeface="+mn-lt"/>
                <a:cs typeface="+mn-lt"/>
              </a:rPr>
              <a:t> </a:t>
            </a:r>
            <a:r>
              <a:rPr lang="en-US" err="1">
                <a:ea typeface="+mn-lt"/>
                <a:cs typeface="+mn-lt"/>
              </a:rPr>
              <a:t>adrodd</a:t>
            </a:r>
            <a:r>
              <a:rPr lang="en-US">
                <a:ea typeface="+mn-lt"/>
                <a:cs typeface="+mn-lt"/>
              </a:rPr>
              <a:t> </a:t>
            </a:r>
            <a:r>
              <a:rPr lang="en-US" err="1">
                <a:ea typeface="+mn-lt"/>
                <a:cs typeface="+mn-lt"/>
              </a:rPr>
              <a:t>ar</a:t>
            </a:r>
            <a:r>
              <a:rPr lang="en-US">
                <a:ea typeface="+mn-lt"/>
                <a:cs typeface="+mn-lt"/>
              </a:rPr>
              <a:t> </a:t>
            </a:r>
            <a:r>
              <a:rPr lang="en-US" err="1">
                <a:ea typeface="+mn-lt"/>
                <a:cs typeface="+mn-lt"/>
              </a:rPr>
              <a:t>adborth</a:t>
            </a:r>
            <a:r>
              <a:rPr lang="en-US">
                <a:ea typeface="+mn-lt"/>
                <a:cs typeface="+mn-lt"/>
              </a:rPr>
              <a:t>, </a:t>
            </a:r>
            <a:r>
              <a:rPr lang="en-US" err="1">
                <a:ea typeface="+mn-lt"/>
                <a:cs typeface="+mn-lt"/>
              </a:rPr>
              <a:t>gwerthuswch</a:t>
            </a:r>
            <a:r>
              <a:rPr lang="en-US">
                <a:ea typeface="+mn-lt"/>
                <a:cs typeface="+mn-lt"/>
              </a:rPr>
              <a:t> </a:t>
            </a:r>
            <a:r>
              <a:rPr lang="en-US" err="1">
                <a:ea typeface="+mn-lt"/>
                <a:cs typeface="+mn-lt"/>
              </a:rPr>
              <a:t>ei</a:t>
            </a:r>
            <a:r>
              <a:rPr lang="en-US">
                <a:ea typeface="+mn-lt"/>
                <a:cs typeface="+mn-lt"/>
              </a:rPr>
              <a:t> </a:t>
            </a:r>
            <a:r>
              <a:rPr lang="en-US" err="1">
                <a:ea typeface="+mn-lt"/>
                <a:cs typeface="+mn-lt"/>
              </a:rPr>
              <a:t>bwysigrwydd</a:t>
            </a:r>
            <a:r>
              <a:rPr lang="en-US">
                <a:ea typeface="+mn-lt"/>
                <a:cs typeface="+mn-lt"/>
              </a:rPr>
              <a:t>. </a:t>
            </a:r>
            <a:endParaRPr lang="en-US" err="1">
              <a:ea typeface="Calibri" panose="020F0502020204030204"/>
              <a:cs typeface="Calibri" panose="020F0502020204030204"/>
            </a:endParaRPr>
          </a:p>
        </p:txBody>
      </p:sp>
      <p:sp>
        <p:nvSpPr>
          <p:cNvPr id="4" name="Content Placeholder 3">
            <a:extLst>
              <a:ext uri="{FF2B5EF4-FFF2-40B4-BE49-F238E27FC236}">
                <a16:creationId xmlns:a16="http://schemas.microsoft.com/office/drawing/2014/main" id="{E114C0A4-E8EC-47D0-A874-54B69BFB7CB1}"/>
              </a:ext>
            </a:extLst>
          </p:cNvPr>
          <p:cNvSpPr>
            <a:spLocks noGrp="1"/>
          </p:cNvSpPr>
          <p:nvPr>
            <p:ph sz="half" idx="2"/>
          </p:nvPr>
        </p:nvSpPr>
        <p:spPr/>
        <p:txBody>
          <a:bodyPr vert="horz" lIns="91440" tIns="45720" rIns="91440" bIns="45720" rtlCol="0" anchor="t">
            <a:noAutofit/>
          </a:bodyPr>
          <a:lstStyle/>
          <a:p>
            <a:pPr marL="0" indent="0">
              <a:buNone/>
            </a:pPr>
            <a:r>
              <a:rPr lang="en-US" sz="1600" err="1">
                <a:solidFill>
                  <a:schemeClr val="accent1">
                    <a:lumMod val="76000"/>
                  </a:schemeClr>
                </a:solidFill>
                <a:ea typeface="+mn-lt"/>
                <a:cs typeface="+mn-lt"/>
              </a:rPr>
              <a:t>Analyse</a:t>
            </a:r>
            <a:r>
              <a:rPr lang="en-US" sz="1600">
                <a:solidFill>
                  <a:schemeClr val="accent1">
                    <a:lumMod val="76000"/>
                  </a:schemeClr>
                </a:solidFill>
                <a:ea typeface="+mn-lt"/>
                <a:cs typeface="+mn-lt"/>
              </a:rPr>
              <a:t>: </a:t>
            </a:r>
            <a:endParaRPr lang="en-US" sz="1600">
              <a:solidFill>
                <a:schemeClr val="accent1">
                  <a:lumMod val="76000"/>
                </a:schemeClr>
              </a:solidFill>
              <a:ea typeface="Calibri" panose="020F0502020204030204"/>
              <a:cs typeface="Calibri" panose="020F0502020204030204"/>
            </a:endParaRPr>
          </a:p>
          <a:p>
            <a:r>
              <a:rPr lang="en-US" sz="1600">
                <a:solidFill>
                  <a:schemeClr val="accent1">
                    <a:lumMod val="76000"/>
                  </a:schemeClr>
                </a:solidFill>
                <a:ea typeface="+mn-lt"/>
                <a:cs typeface="+mn-lt"/>
              </a:rPr>
              <a:t>Feedback received </a:t>
            </a:r>
            <a:endParaRPr lang="en-US" sz="1600">
              <a:solidFill>
                <a:schemeClr val="accent1">
                  <a:lumMod val="76000"/>
                </a:schemeClr>
              </a:solidFill>
              <a:ea typeface="Calibri"/>
              <a:cs typeface="Calibri"/>
            </a:endParaRPr>
          </a:p>
          <a:p>
            <a:r>
              <a:rPr lang="en-US" sz="1600">
                <a:solidFill>
                  <a:schemeClr val="accent1">
                    <a:lumMod val="76000"/>
                  </a:schemeClr>
                </a:solidFill>
                <a:ea typeface="+mn-lt"/>
                <a:cs typeface="+mn-lt"/>
              </a:rPr>
              <a:t>Strengths identified </a:t>
            </a:r>
            <a:endParaRPr lang="en-US" sz="1600">
              <a:solidFill>
                <a:schemeClr val="accent1">
                  <a:lumMod val="76000"/>
                </a:schemeClr>
              </a:solidFill>
              <a:ea typeface="Calibri"/>
              <a:cs typeface="Calibri"/>
            </a:endParaRPr>
          </a:p>
          <a:p>
            <a:r>
              <a:rPr lang="en-US" sz="1600">
                <a:solidFill>
                  <a:schemeClr val="accent1">
                    <a:lumMod val="76000"/>
                  </a:schemeClr>
                </a:solidFill>
                <a:ea typeface="+mn-lt"/>
                <a:cs typeface="+mn-lt"/>
              </a:rPr>
              <a:t>Areas for development </a:t>
            </a:r>
            <a:endParaRPr lang="en-US" sz="1600">
              <a:solidFill>
                <a:schemeClr val="accent1">
                  <a:lumMod val="76000"/>
                </a:schemeClr>
              </a:solidFill>
              <a:ea typeface="Calibri"/>
              <a:cs typeface="Calibri"/>
            </a:endParaRPr>
          </a:p>
          <a:p>
            <a:pPr marL="0" indent="0">
              <a:buNone/>
            </a:pPr>
            <a:endParaRPr lang="en-US" sz="1600">
              <a:solidFill>
                <a:schemeClr val="accent1">
                  <a:lumMod val="76000"/>
                </a:schemeClr>
              </a:solidFill>
              <a:ea typeface="+mn-lt"/>
              <a:cs typeface="+mn-lt"/>
            </a:endParaRPr>
          </a:p>
          <a:p>
            <a:pPr marL="0" indent="0">
              <a:buNone/>
            </a:pPr>
            <a:r>
              <a:rPr lang="en-US" sz="1600">
                <a:solidFill>
                  <a:schemeClr val="accent1">
                    <a:lumMod val="76000"/>
                  </a:schemeClr>
                </a:solidFill>
                <a:ea typeface="+mn-lt"/>
                <a:cs typeface="+mn-lt"/>
              </a:rPr>
              <a:t>Consider: </a:t>
            </a:r>
            <a:endParaRPr lang="en-US" sz="1600">
              <a:solidFill>
                <a:schemeClr val="accent1">
                  <a:lumMod val="76000"/>
                </a:schemeClr>
              </a:solidFill>
              <a:ea typeface="Calibri"/>
              <a:cs typeface="Calibri"/>
            </a:endParaRPr>
          </a:p>
          <a:p>
            <a:r>
              <a:rPr lang="en-US" sz="1600">
                <a:solidFill>
                  <a:schemeClr val="accent1">
                    <a:lumMod val="76000"/>
                  </a:schemeClr>
                </a:solidFill>
                <a:ea typeface="+mn-lt"/>
                <a:cs typeface="+mn-lt"/>
              </a:rPr>
              <a:t>Peer feedback </a:t>
            </a:r>
            <a:endParaRPr lang="en-US" sz="1600">
              <a:solidFill>
                <a:schemeClr val="accent1">
                  <a:lumMod val="76000"/>
                </a:schemeClr>
              </a:solidFill>
              <a:ea typeface="Calibri"/>
              <a:cs typeface="Calibri"/>
            </a:endParaRPr>
          </a:p>
          <a:p>
            <a:r>
              <a:rPr lang="en-US" sz="1600">
                <a:solidFill>
                  <a:schemeClr val="accent1">
                    <a:lumMod val="76000"/>
                  </a:schemeClr>
                </a:solidFill>
                <a:ea typeface="+mn-lt"/>
                <a:cs typeface="+mn-lt"/>
              </a:rPr>
              <a:t>Tutor feedback </a:t>
            </a:r>
            <a:endParaRPr lang="en-US" sz="1600">
              <a:solidFill>
                <a:schemeClr val="accent1">
                  <a:lumMod val="76000"/>
                </a:schemeClr>
              </a:solidFill>
              <a:ea typeface="Calibri"/>
              <a:cs typeface="Calibri"/>
            </a:endParaRPr>
          </a:p>
          <a:p>
            <a:r>
              <a:rPr lang="en-US" sz="1600">
                <a:solidFill>
                  <a:schemeClr val="accent1">
                    <a:lumMod val="76000"/>
                  </a:schemeClr>
                </a:solidFill>
                <a:ea typeface="+mn-lt"/>
                <a:cs typeface="+mn-lt"/>
              </a:rPr>
              <a:t>Workplace feedback </a:t>
            </a:r>
            <a:endParaRPr lang="en-US" sz="1600">
              <a:solidFill>
                <a:schemeClr val="accent1">
                  <a:lumMod val="76000"/>
                </a:schemeClr>
              </a:solidFill>
              <a:ea typeface="Calibri"/>
              <a:cs typeface="Calibri"/>
            </a:endParaRPr>
          </a:p>
          <a:p>
            <a:r>
              <a:rPr lang="en-US" sz="1600">
                <a:solidFill>
                  <a:schemeClr val="accent1">
                    <a:lumMod val="76000"/>
                  </a:schemeClr>
                </a:solidFill>
                <a:ea typeface="+mn-lt"/>
                <a:cs typeface="+mn-lt"/>
              </a:rPr>
              <a:t>Self-assessment findings </a:t>
            </a:r>
            <a:endParaRPr lang="en-US" sz="1600">
              <a:solidFill>
                <a:schemeClr val="accent1">
                  <a:lumMod val="76000"/>
                </a:schemeClr>
              </a:solidFill>
              <a:ea typeface="Calibri"/>
              <a:cs typeface="Calibri"/>
            </a:endParaRPr>
          </a:p>
          <a:p>
            <a:pPr marL="0" indent="0">
              <a:buNone/>
            </a:pPr>
            <a:r>
              <a:rPr lang="en-US" sz="1600">
                <a:solidFill>
                  <a:schemeClr val="accent1">
                    <a:lumMod val="76000"/>
                  </a:schemeClr>
                </a:solidFill>
                <a:ea typeface="+mn-lt"/>
                <a:cs typeface="+mn-lt"/>
              </a:rPr>
              <a:t>Rather than simply reporting feedback, evaluate its significance.</a:t>
            </a:r>
            <a:endParaRPr lang="en-US" sz="1600">
              <a:solidFill>
                <a:schemeClr val="accent1">
                  <a:lumMod val="76000"/>
                </a:schemeClr>
              </a:solidFill>
              <a:ea typeface="Calibri" panose="020F0502020204030204"/>
              <a:cs typeface="Calibri" panose="020F0502020204030204"/>
            </a:endParaRPr>
          </a:p>
        </p:txBody>
      </p:sp>
    </p:spTree>
    <p:extLst>
      <p:ext uri="{BB962C8B-B14F-4D97-AF65-F5344CB8AC3E}">
        <p14:creationId xmlns:p14="http://schemas.microsoft.com/office/powerpoint/2010/main" val="40781777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17B781-5514-D0E6-4F92-7C7C1BF740F8}"/>
              </a:ext>
            </a:extLst>
          </p:cNvPr>
          <p:cNvSpPr>
            <a:spLocks noGrp="1"/>
          </p:cNvSpPr>
          <p:nvPr>
            <p:ph type="title"/>
          </p:nvPr>
        </p:nvSpPr>
        <p:spPr/>
        <p:txBody>
          <a:bodyPr/>
          <a:lstStyle/>
          <a:p>
            <a:r>
              <a:rPr lang="en-US">
                <a:ea typeface="Calibri Light"/>
                <a:cs typeface="Calibri Light"/>
              </a:rPr>
              <a:t>Section 3: Continuous development (Approx. 100 words)</a:t>
            </a:r>
            <a:endParaRPr lang="en-US"/>
          </a:p>
        </p:txBody>
      </p:sp>
      <p:sp>
        <p:nvSpPr>
          <p:cNvPr id="3" name="Content Placeholder 2">
            <a:extLst>
              <a:ext uri="{FF2B5EF4-FFF2-40B4-BE49-F238E27FC236}">
                <a16:creationId xmlns:a16="http://schemas.microsoft.com/office/drawing/2014/main" id="{797B0D46-BD12-9A7D-3954-E8C77B3F1D34}"/>
              </a:ext>
            </a:extLst>
          </p:cNvPr>
          <p:cNvSpPr>
            <a:spLocks noGrp="1"/>
          </p:cNvSpPr>
          <p:nvPr>
            <p:ph sz="half" idx="1"/>
          </p:nvPr>
        </p:nvSpPr>
        <p:spPr/>
        <p:txBody>
          <a:bodyPr vert="horz" lIns="91440" tIns="45720" rIns="91440" bIns="45720" rtlCol="0" anchor="t">
            <a:normAutofit fontScale="70000" lnSpcReduction="20000"/>
          </a:bodyPr>
          <a:lstStyle/>
          <a:p>
            <a:pPr marL="0" indent="0">
              <a:buNone/>
            </a:pPr>
            <a:r>
              <a:rPr lang="en-US" err="1">
                <a:ea typeface="+mn-lt"/>
                <a:cs typeface="+mn-lt"/>
              </a:rPr>
              <a:t>Archwilio</a:t>
            </a:r>
            <a:r>
              <a:rPr lang="en-US">
                <a:ea typeface="+mn-lt"/>
                <a:cs typeface="+mn-lt"/>
              </a:rPr>
              <a:t>: </a:t>
            </a:r>
            <a:endParaRPr lang="en-US">
              <a:ea typeface="Calibri" panose="020F0502020204030204"/>
              <a:cs typeface="Calibri" panose="020F0502020204030204"/>
            </a:endParaRPr>
          </a:p>
          <a:p>
            <a:r>
              <a:rPr lang="en-US">
                <a:ea typeface="+mn-lt"/>
                <a:cs typeface="+mn-lt"/>
              </a:rPr>
              <a:t>Beth </a:t>
            </a:r>
            <a:r>
              <a:rPr lang="en-US" err="1">
                <a:ea typeface="+mn-lt"/>
                <a:cs typeface="+mn-lt"/>
              </a:rPr>
              <a:t>mae</a:t>
            </a:r>
            <a:r>
              <a:rPr lang="en-US">
                <a:ea typeface="+mn-lt"/>
                <a:cs typeface="+mn-lt"/>
              </a:rPr>
              <a:t> </a:t>
            </a:r>
            <a:r>
              <a:rPr lang="en-US" err="1">
                <a:ea typeface="+mn-lt"/>
                <a:cs typeface="+mn-lt"/>
              </a:rPr>
              <a:t>gwella</a:t>
            </a:r>
            <a:r>
              <a:rPr lang="en-US">
                <a:ea typeface="+mn-lt"/>
                <a:cs typeface="+mn-lt"/>
              </a:rPr>
              <a:t> </a:t>
            </a:r>
            <a:r>
              <a:rPr lang="en-US" err="1">
                <a:ea typeface="+mn-lt"/>
                <a:cs typeface="+mn-lt"/>
              </a:rPr>
              <a:t>yn</a:t>
            </a:r>
            <a:r>
              <a:rPr lang="en-US">
                <a:ea typeface="+mn-lt"/>
                <a:cs typeface="+mn-lt"/>
              </a:rPr>
              <a:t> </a:t>
            </a:r>
            <a:r>
              <a:rPr lang="en-US" err="1">
                <a:ea typeface="+mn-lt"/>
                <a:cs typeface="+mn-lt"/>
              </a:rPr>
              <a:t>ei</a:t>
            </a:r>
            <a:r>
              <a:rPr lang="en-US">
                <a:ea typeface="+mn-lt"/>
                <a:cs typeface="+mn-lt"/>
              </a:rPr>
              <a:t> </a:t>
            </a:r>
            <a:r>
              <a:rPr lang="en-US" err="1">
                <a:ea typeface="+mn-lt"/>
                <a:cs typeface="+mn-lt"/>
              </a:rPr>
              <a:t>olygu</a:t>
            </a:r>
            <a:r>
              <a:rPr lang="en-US">
                <a:ea typeface="+mn-lt"/>
                <a:cs typeface="+mn-lt"/>
              </a:rPr>
              <a:t> </a:t>
            </a:r>
            <a:r>
              <a:rPr lang="en-US" err="1">
                <a:ea typeface="+mn-lt"/>
                <a:cs typeface="+mn-lt"/>
              </a:rPr>
              <a:t>ym</a:t>
            </a:r>
            <a:r>
              <a:rPr lang="en-US">
                <a:ea typeface="+mn-lt"/>
                <a:cs typeface="+mn-lt"/>
              </a:rPr>
              <a:t> </a:t>
            </a:r>
            <a:r>
              <a:rPr lang="en-US" err="1">
                <a:ea typeface="+mn-lt"/>
                <a:cs typeface="+mn-lt"/>
              </a:rPr>
              <a:t>maes</a:t>
            </a:r>
            <a:r>
              <a:rPr lang="en-US">
                <a:ea typeface="+mn-lt"/>
                <a:cs typeface="+mn-lt"/>
              </a:rPr>
              <a:t> </a:t>
            </a:r>
            <a:r>
              <a:rPr lang="en-US" err="1">
                <a:ea typeface="+mn-lt"/>
                <a:cs typeface="+mn-lt"/>
              </a:rPr>
              <a:t>arweinyddiaeth</a:t>
            </a:r>
            <a:r>
              <a:rPr lang="en-US">
                <a:ea typeface="+mn-lt"/>
                <a:cs typeface="+mn-lt"/>
              </a:rPr>
              <a:t> </a:t>
            </a:r>
            <a:endParaRPr lang="en-US"/>
          </a:p>
          <a:p>
            <a:r>
              <a:rPr lang="en-US">
                <a:ea typeface="+mn-lt"/>
                <a:cs typeface="+mn-lt"/>
              </a:rPr>
              <a:t>Sut </a:t>
            </a:r>
            <a:r>
              <a:rPr lang="en-US" err="1">
                <a:ea typeface="+mn-lt"/>
                <a:cs typeface="+mn-lt"/>
              </a:rPr>
              <a:t>mae</a:t>
            </a:r>
            <a:r>
              <a:rPr lang="en-US">
                <a:ea typeface="+mn-lt"/>
                <a:cs typeface="+mn-lt"/>
              </a:rPr>
              <a:t> </a:t>
            </a:r>
            <a:r>
              <a:rPr lang="en-US" err="1">
                <a:ea typeface="+mn-lt"/>
                <a:cs typeface="+mn-lt"/>
              </a:rPr>
              <a:t>tystiolaeth</a:t>
            </a:r>
            <a:r>
              <a:rPr lang="en-US">
                <a:ea typeface="+mn-lt"/>
                <a:cs typeface="+mn-lt"/>
              </a:rPr>
              <a:t> </a:t>
            </a:r>
            <a:r>
              <a:rPr lang="en-US" err="1">
                <a:ea typeface="+mn-lt"/>
                <a:cs typeface="+mn-lt"/>
              </a:rPr>
              <a:t>yn</a:t>
            </a:r>
            <a:r>
              <a:rPr lang="en-US">
                <a:ea typeface="+mn-lt"/>
                <a:cs typeface="+mn-lt"/>
              </a:rPr>
              <a:t> </a:t>
            </a:r>
            <a:r>
              <a:rPr lang="en-US" err="1">
                <a:ea typeface="+mn-lt"/>
                <a:cs typeface="+mn-lt"/>
              </a:rPr>
              <a:t>llywio</a:t>
            </a:r>
            <a:r>
              <a:rPr lang="en-US">
                <a:ea typeface="+mn-lt"/>
                <a:cs typeface="+mn-lt"/>
              </a:rPr>
              <a:t> </a:t>
            </a:r>
            <a:r>
              <a:rPr lang="en-US" err="1">
                <a:ea typeface="+mn-lt"/>
                <a:cs typeface="+mn-lt"/>
              </a:rPr>
              <a:t>gwelliant</a:t>
            </a:r>
            <a:r>
              <a:rPr lang="en-US">
                <a:ea typeface="+mn-lt"/>
                <a:cs typeface="+mn-lt"/>
              </a:rPr>
              <a:t> </a:t>
            </a:r>
            <a:endParaRPr lang="en-US"/>
          </a:p>
          <a:p>
            <a:r>
              <a:rPr lang="en-US" err="1">
                <a:ea typeface="+mn-lt"/>
                <a:cs typeface="+mn-lt"/>
              </a:rPr>
              <a:t>Blaenoriaethau</a:t>
            </a:r>
            <a:r>
              <a:rPr lang="en-US">
                <a:ea typeface="+mn-lt"/>
                <a:cs typeface="+mn-lt"/>
              </a:rPr>
              <a:t> </a:t>
            </a:r>
            <a:r>
              <a:rPr lang="en-US" err="1">
                <a:ea typeface="+mn-lt"/>
                <a:cs typeface="+mn-lt"/>
              </a:rPr>
              <a:t>datblygu</a:t>
            </a:r>
            <a:r>
              <a:rPr lang="en-US">
                <a:ea typeface="+mn-lt"/>
                <a:cs typeface="+mn-lt"/>
              </a:rPr>
              <a:t> </a:t>
            </a:r>
            <a:r>
              <a:rPr lang="en-US" err="1">
                <a:ea typeface="+mn-lt"/>
                <a:cs typeface="+mn-lt"/>
              </a:rPr>
              <a:t>ar</a:t>
            </a:r>
            <a:r>
              <a:rPr lang="en-US">
                <a:ea typeface="+mn-lt"/>
                <a:cs typeface="+mn-lt"/>
              </a:rPr>
              <a:t> </a:t>
            </a:r>
            <a:r>
              <a:rPr lang="en-US" err="1">
                <a:ea typeface="+mn-lt"/>
                <a:cs typeface="+mn-lt"/>
              </a:rPr>
              <a:t>gyfer</a:t>
            </a:r>
            <a:r>
              <a:rPr lang="en-US">
                <a:ea typeface="+mn-lt"/>
                <a:cs typeface="+mn-lt"/>
              </a:rPr>
              <a:t> y </a:t>
            </a:r>
            <a:r>
              <a:rPr lang="en-US" err="1">
                <a:ea typeface="+mn-lt"/>
                <a:cs typeface="+mn-lt"/>
              </a:rPr>
              <a:t>dyfodol</a:t>
            </a:r>
            <a:r>
              <a:rPr lang="en-US">
                <a:ea typeface="+mn-lt"/>
                <a:cs typeface="+mn-lt"/>
              </a:rPr>
              <a:t> </a:t>
            </a:r>
            <a:endParaRPr lang="en-US"/>
          </a:p>
          <a:p>
            <a:pPr marL="0" indent="0">
              <a:buNone/>
            </a:pPr>
            <a:endParaRPr lang="en-US">
              <a:ea typeface="Calibri" panose="020F0502020204030204"/>
              <a:cs typeface="Calibri" panose="020F0502020204030204"/>
            </a:endParaRPr>
          </a:p>
          <a:p>
            <a:pPr marL="0" indent="0">
              <a:buNone/>
            </a:pPr>
            <a:r>
              <a:rPr lang="en-US" err="1">
                <a:ea typeface="+mn-lt"/>
                <a:cs typeface="+mn-lt"/>
              </a:rPr>
              <a:t>Gallwch</a:t>
            </a:r>
            <a:r>
              <a:rPr lang="en-US">
                <a:ea typeface="+mn-lt"/>
                <a:cs typeface="+mn-lt"/>
              </a:rPr>
              <a:t> </a:t>
            </a:r>
            <a:r>
              <a:rPr lang="en-US" err="1">
                <a:ea typeface="+mn-lt"/>
                <a:cs typeface="+mn-lt"/>
              </a:rPr>
              <a:t>drafod</a:t>
            </a:r>
            <a:r>
              <a:rPr lang="en-US">
                <a:ea typeface="+mn-lt"/>
                <a:cs typeface="+mn-lt"/>
              </a:rPr>
              <a:t>: </a:t>
            </a:r>
            <a:endParaRPr lang="en-US">
              <a:ea typeface="Calibri" panose="020F0502020204030204"/>
              <a:cs typeface="Calibri" panose="020F0502020204030204"/>
            </a:endParaRPr>
          </a:p>
          <a:p>
            <a:r>
              <a:rPr lang="en-US">
                <a:ea typeface="+mn-lt"/>
                <a:cs typeface="+mn-lt"/>
              </a:rPr>
              <a:t>Cynllunio </a:t>
            </a:r>
            <a:r>
              <a:rPr lang="en-US" err="1">
                <a:ea typeface="+mn-lt"/>
                <a:cs typeface="+mn-lt"/>
              </a:rPr>
              <a:t>gweithredu</a:t>
            </a:r>
            <a:r>
              <a:rPr lang="en-US">
                <a:ea typeface="+mn-lt"/>
                <a:cs typeface="+mn-lt"/>
              </a:rPr>
              <a:t> </a:t>
            </a:r>
            <a:endParaRPr lang="en-US"/>
          </a:p>
          <a:p>
            <a:r>
              <a:rPr lang="en-US" err="1">
                <a:ea typeface="+mn-lt"/>
                <a:cs typeface="+mn-lt"/>
              </a:rPr>
              <a:t>Sicrhau</a:t>
            </a:r>
            <a:r>
              <a:rPr lang="en-US">
                <a:ea typeface="+mn-lt"/>
                <a:cs typeface="+mn-lt"/>
              </a:rPr>
              <a:t> </a:t>
            </a:r>
            <a:r>
              <a:rPr lang="en-US" err="1">
                <a:ea typeface="+mn-lt"/>
                <a:cs typeface="+mn-lt"/>
              </a:rPr>
              <a:t>ansawdd</a:t>
            </a:r>
            <a:r>
              <a:rPr lang="en-US">
                <a:ea typeface="+mn-lt"/>
                <a:cs typeface="+mn-lt"/>
              </a:rPr>
              <a:t> </a:t>
            </a:r>
            <a:endParaRPr lang="en-US"/>
          </a:p>
          <a:p>
            <a:r>
              <a:rPr lang="en-US" err="1">
                <a:ea typeface="+mn-lt"/>
                <a:cs typeface="+mn-lt"/>
              </a:rPr>
              <a:t>Dysgu</a:t>
            </a:r>
            <a:r>
              <a:rPr lang="en-US">
                <a:ea typeface="+mn-lt"/>
                <a:cs typeface="+mn-lt"/>
              </a:rPr>
              <a:t> </a:t>
            </a:r>
            <a:r>
              <a:rPr lang="en-US" err="1">
                <a:ea typeface="+mn-lt"/>
                <a:cs typeface="+mn-lt"/>
              </a:rPr>
              <a:t>proffesiynol</a:t>
            </a:r>
            <a:r>
              <a:rPr lang="en-US">
                <a:ea typeface="+mn-lt"/>
                <a:cs typeface="+mn-lt"/>
              </a:rPr>
              <a:t> </a:t>
            </a:r>
            <a:endParaRPr lang="en-US"/>
          </a:p>
          <a:p>
            <a:r>
              <a:rPr lang="en-US" err="1">
                <a:ea typeface="+mn-lt"/>
                <a:cs typeface="+mn-lt"/>
              </a:rPr>
              <a:t>Prosesau</a:t>
            </a:r>
            <a:r>
              <a:rPr lang="en-US">
                <a:ea typeface="+mn-lt"/>
                <a:cs typeface="+mn-lt"/>
              </a:rPr>
              <a:t> </a:t>
            </a:r>
            <a:r>
              <a:rPr lang="en-US" err="1">
                <a:ea typeface="+mn-lt"/>
                <a:cs typeface="+mn-lt"/>
              </a:rPr>
              <a:t>gwella</a:t>
            </a:r>
            <a:r>
              <a:rPr lang="en-US">
                <a:ea typeface="+mn-lt"/>
                <a:cs typeface="+mn-lt"/>
              </a:rPr>
              <a:t> </a:t>
            </a:r>
            <a:r>
              <a:rPr lang="en-US" err="1">
                <a:ea typeface="+mn-lt"/>
                <a:cs typeface="+mn-lt"/>
              </a:rPr>
              <a:t>gwasanaethau</a:t>
            </a:r>
            <a:r>
              <a:rPr lang="en-US">
                <a:ea typeface="+mn-lt"/>
                <a:cs typeface="+mn-lt"/>
              </a:rPr>
              <a:t> </a:t>
            </a:r>
            <a:endParaRPr lang="en-US"/>
          </a:p>
          <a:p>
            <a:endParaRPr lang="en-US">
              <a:ea typeface="Calibri"/>
              <a:cs typeface="Calibri"/>
            </a:endParaRPr>
          </a:p>
        </p:txBody>
      </p:sp>
      <p:sp>
        <p:nvSpPr>
          <p:cNvPr id="4" name="Content Placeholder 3">
            <a:extLst>
              <a:ext uri="{FF2B5EF4-FFF2-40B4-BE49-F238E27FC236}">
                <a16:creationId xmlns:a16="http://schemas.microsoft.com/office/drawing/2014/main" id="{9F239573-29DB-532C-4FEF-3153C6F40B6D}"/>
              </a:ext>
            </a:extLst>
          </p:cNvPr>
          <p:cNvSpPr>
            <a:spLocks noGrp="1"/>
          </p:cNvSpPr>
          <p:nvPr>
            <p:ph sz="half" idx="2"/>
          </p:nvPr>
        </p:nvSpPr>
        <p:spPr/>
        <p:txBody>
          <a:bodyPr vert="horz" lIns="91440" tIns="45720" rIns="91440" bIns="45720" rtlCol="0" anchor="t">
            <a:normAutofit fontScale="70000" lnSpcReduction="20000"/>
          </a:bodyPr>
          <a:lstStyle/>
          <a:p>
            <a:pPr marL="0" indent="0">
              <a:buNone/>
            </a:pPr>
            <a:r>
              <a:rPr lang="en-US">
                <a:solidFill>
                  <a:schemeClr val="accent1">
                    <a:lumMod val="76000"/>
                  </a:schemeClr>
                </a:solidFill>
                <a:ea typeface="+mn-lt"/>
                <a:cs typeface="+mn-lt"/>
              </a:rPr>
              <a:t>Explore: </a:t>
            </a:r>
            <a:endParaRPr lang="en-US">
              <a:solidFill>
                <a:schemeClr val="accent1">
                  <a:lumMod val="76000"/>
                </a:schemeClr>
              </a:solidFill>
              <a:ea typeface="Calibri" panose="020F0502020204030204"/>
              <a:cs typeface="Calibri" panose="020F0502020204030204"/>
            </a:endParaRPr>
          </a:p>
          <a:p>
            <a:r>
              <a:rPr lang="en-US">
                <a:solidFill>
                  <a:schemeClr val="accent1">
                    <a:lumMod val="76000"/>
                  </a:schemeClr>
                </a:solidFill>
                <a:ea typeface="+mn-lt"/>
                <a:cs typeface="+mn-lt"/>
              </a:rPr>
              <a:t>What improvement means in leadership </a:t>
            </a:r>
            <a:endParaRPr lang="en-US">
              <a:solidFill>
                <a:schemeClr val="accent1">
                  <a:lumMod val="76000"/>
                </a:schemeClr>
              </a:solidFill>
              <a:ea typeface="Calibri"/>
              <a:cs typeface="Calibri"/>
            </a:endParaRPr>
          </a:p>
          <a:p>
            <a:r>
              <a:rPr lang="en-US">
                <a:solidFill>
                  <a:schemeClr val="accent1">
                    <a:lumMod val="76000"/>
                  </a:schemeClr>
                </a:solidFill>
                <a:ea typeface="+mn-lt"/>
                <a:cs typeface="+mn-lt"/>
              </a:rPr>
              <a:t>How evidence informs improvement </a:t>
            </a:r>
            <a:endParaRPr lang="en-US">
              <a:solidFill>
                <a:schemeClr val="accent1">
                  <a:lumMod val="76000"/>
                </a:schemeClr>
              </a:solidFill>
              <a:ea typeface="Calibri"/>
              <a:cs typeface="Calibri"/>
            </a:endParaRPr>
          </a:p>
          <a:p>
            <a:r>
              <a:rPr lang="en-US">
                <a:solidFill>
                  <a:schemeClr val="accent1">
                    <a:lumMod val="76000"/>
                  </a:schemeClr>
                </a:solidFill>
                <a:ea typeface="+mn-lt"/>
                <a:cs typeface="+mn-lt"/>
              </a:rPr>
              <a:t>Future development priorities </a:t>
            </a:r>
            <a:endParaRPr lang="en-US">
              <a:solidFill>
                <a:schemeClr val="accent1">
                  <a:lumMod val="76000"/>
                </a:schemeClr>
              </a:solidFill>
              <a:ea typeface="Calibri"/>
              <a:cs typeface="Calibri"/>
            </a:endParaRPr>
          </a:p>
          <a:p>
            <a:endParaRPr lang="en-US">
              <a:solidFill>
                <a:schemeClr val="accent1">
                  <a:lumMod val="76000"/>
                </a:schemeClr>
              </a:solidFill>
              <a:ea typeface="Calibri"/>
              <a:cs typeface="Calibri"/>
            </a:endParaRPr>
          </a:p>
          <a:p>
            <a:pPr marL="0" indent="0">
              <a:buNone/>
            </a:pPr>
            <a:r>
              <a:rPr lang="en-US">
                <a:solidFill>
                  <a:schemeClr val="accent1">
                    <a:lumMod val="76000"/>
                  </a:schemeClr>
                </a:solidFill>
                <a:ea typeface="+mn-lt"/>
                <a:cs typeface="+mn-lt"/>
              </a:rPr>
              <a:t>You may discuss: </a:t>
            </a:r>
            <a:endParaRPr lang="en-US">
              <a:solidFill>
                <a:schemeClr val="accent1">
                  <a:lumMod val="76000"/>
                </a:schemeClr>
              </a:solidFill>
              <a:ea typeface="Calibri" panose="020F0502020204030204"/>
              <a:cs typeface="Calibri" panose="020F0502020204030204"/>
            </a:endParaRPr>
          </a:p>
          <a:p>
            <a:r>
              <a:rPr lang="en-US">
                <a:solidFill>
                  <a:schemeClr val="accent1">
                    <a:lumMod val="76000"/>
                  </a:schemeClr>
                </a:solidFill>
                <a:ea typeface="+mn-lt"/>
                <a:cs typeface="+mn-lt"/>
              </a:rPr>
              <a:t>Action planning </a:t>
            </a:r>
            <a:endParaRPr lang="en-US">
              <a:solidFill>
                <a:schemeClr val="accent1">
                  <a:lumMod val="76000"/>
                </a:schemeClr>
              </a:solidFill>
              <a:ea typeface="Calibri"/>
              <a:cs typeface="Calibri"/>
            </a:endParaRPr>
          </a:p>
          <a:p>
            <a:r>
              <a:rPr lang="en-US">
                <a:solidFill>
                  <a:schemeClr val="accent1">
                    <a:lumMod val="76000"/>
                  </a:schemeClr>
                </a:solidFill>
                <a:ea typeface="+mn-lt"/>
                <a:cs typeface="+mn-lt"/>
              </a:rPr>
              <a:t>Quality assurance </a:t>
            </a:r>
            <a:endParaRPr lang="en-US">
              <a:solidFill>
                <a:schemeClr val="accent1">
                  <a:lumMod val="76000"/>
                </a:schemeClr>
              </a:solidFill>
              <a:ea typeface="Calibri"/>
              <a:cs typeface="Calibri"/>
            </a:endParaRPr>
          </a:p>
          <a:p>
            <a:r>
              <a:rPr lang="en-US">
                <a:solidFill>
                  <a:schemeClr val="accent1">
                    <a:lumMod val="76000"/>
                  </a:schemeClr>
                </a:solidFill>
                <a:ea typeface="+mn-lt"/>
                <a:cs typeface="+mn-lt"/>
              </a:rPr>
              <a:t>Professional learning </a:t>
            </a:r>
            <a:endParaRPr lang="en-US">
              <a:solidFill>
                <a:schemeClr val="accent1">
                  <a:lumMod val="76000"/>
                </a:schemeClr>
              </a:solidFill>
              <a:ea typeface="Calibri"/>
              <a:cs typeface="Calibri"/>
            </a:endParaRPr>
          </a:p>
          <a:p>
            <a:r>
              <a:rPr lang="en-US">
                <a:solidFill>
                  <a:schemeClr val="accent1">
                    <a:lumMod val="76000"/>
                  </a:schemeClr>
                </a:solidFill>
                <a:ea typeface="+mn-lt"/>
                <a:cs typeface="+mn-lt"/>
              </a:rPr>
              <a:t>Service improvement processes </a:t>
            </a:r>
            <a:endParaRPr lang="en-US">
              <a:solidFill>
                <a:schemeClr val="accent1">
                  <a:lumMod val="76000"/>
                </a:schemeClr>
              </a:solidFill>
              <a:ea typeface="Calibri"/>
              <a:cs typeface="Calibri"/>
            </a:endParaRPr>
          </a:p>
        </p:txBody>
      </p:sp>
    </p:spTree>
    <p:extLst>
      <p:ext uri="{BB962C8B-B14F-4D97-AF65-F5344CB8AC3E}">
        <p14:creationId xmlns:p14="http://schemas.microsoft.com/office/powerpoint/2010/main" val="30232704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BE7BC8-4426-1527-5CD2-CB8CBBF658A9}"/>
              </a:ext>
            </a:extLst>
          </p:cNvPr>
          <p:cNvSpPr>
            <a:spLocks noGrp="1"/>
          </p:cNvSpPr>
          <p:nvPr>
            <p:ph type="title"/>
          </p:nvPr>
        </p:nvSpPr>
        <p:spPr/>
        <p:txBody>
          <a:bodyPr/>
          <a:lstStyle/>
          <a:p>
            <a:r>
              <a:rPr lang="en-US">
                <a:ea typeface="Calibri Light"/>
                <a:cs typeface="Calibri Light"/>
              </a:rPr>
              <a:t>Conclusion (Approx. 50 words)</a:t>
            </a:r>
            <a:endParaRPr lang="en-US"/>
          </a:p>
        </p:txBody>
      </p:sp>
      <p:sp>
        <p:nvSpPr>
          <p:cNvPr id="3" name="Content Placeholder 2">
            <a:extLst>
              <a:ext uri="{FF2B5EF4-FFF2-40B4-BE49-F238E27FC236}">
                <a16:creationId xmlns:a16="http://schemas.microsoft.com/office/drawing/2014/main" id="{EF53ED3A-9B16-2D57-E3FC-93AEAF98B34D}"/>
              </a:ext>
            </a:extLst>
          </p:cNvPr>
          <p:cNvSpPr>
            <a:spLocks noGrp="1"/>
          </p:cNvSpPr>
          <p:nvPr>
            <p:ph sz="half" idx="1"/>
          </p:nvPr>
        </p:nvSpPr>
        <p:spPr/>
        <p:txBody>
          <a:bodyPr vert="horz" lIns="91440" tIns="45720" rIns="91440" bIns="45720" rtlCol="0" anchor="t">
            <a:normAutofit/>
          </a:bodyPr>
          <a:lstStyle/>
          <a:p>
            <a:pPr marL="0" indent="0">
              <a:buNone/>
            </a:pPr>
            <a:r>
              <a:rPr lang="en-US">
                <a:ea typeface="+mn-lt"/>
                <a:cs typeface="+mn-lt"/>
              </a:rPr>
              <a:t>Crynhowch: </a:t>
            </a:r>
            <a:endParaRPr lang="en-US">
              <a:ea typeface="Calibri" panose="020F0502020204030204"/>
              <a:cs typeface="Calibri" panose="020F0502020204030204"/>
            </a:endParaRPr>
          </a:p>
          <a:p>
            <a:r>
              <a:rPr lang="en-US">
                <a:ea typeface="+mn-lt"/>
                <a:cs typeface="+mn-lt"/>
              </a:rPr>
              <a:t>Dysgu allweddol </a:t>
            </a:r>
            <a:endParaRPr lang="en-US"/>
          </a:p>
          <a:p>
            <a:r>
              <a:rPr lang="en-US" err="1">
                <a:ea typeface="+mn-lt"/>
                <a:cs typeface="+mn-lt"/>
              </a:rPr>
              <a:t>Prif</a:t>
            </a:r>
            <a:r>
              <a:rPr lang="en-US">
                <a:ea typeface="+mn-lt"/>
                <a:cs typeface="+mn-lt"/>
              </a:rPr>
              <a:t> </a:t>
            </a:r>
            <a:r>
              <a:rPr lang="en-US" err="1">
                <a:ea typeface="+mn-lt"/>
                <a:cs typeface="+mn-lt"/>
              </a:rPr>
              <a:t>flaenoriaethau</a:t>
            </a:r>
            <a:r>
              <a:rPr lang="en-US">
                <a:ea typeface="+mn-lt"/>
                <a:cs typeface="+mn-lt"/>
              </a:rPr>
              <a:t> datblygu </a:t>
            </a:r>
            <a:endParaRPr lang="en-US"/>
          </a:p>
          <a:p>
            <a:r>
              <a:rPr lang="en-US">
                <a:ea typeface="+mn-lt"/>
                <a:cs typeface="+mn-lt"/>
              </a:rPr>
              <a:t>Camau </a:t>
            </a:r>
            <a:r>
              <a:rPr lang="en-US" err="1">
                <a:ea typeface="+mn-lt"/>
                <a:cs typeface="+mn-lt"/>
              </a:rPr>
              <a:t>gweithredu</a:t>
            </a:r>
            <a:r>
              <a:rPr lang="en-US">
                <a:ea typeface="+mn-lt"/>
                <a:cs typeface="+mn-lt"/>
              </a:rPr>
              <a:t> </a:t>
            </a:r>
            <a:r>
              <a:rPr lang="en-US" err="1">
                <a:ea typeface="+mn-lt"/>
                <a:cs typeface="+mn-lt"/>
              </a:rPr>
              <a:t>yn</a:t>
            </a:r>
            <a:r>
              <a:rPr lang="en-US">
                <a:ea typeface="+mn-lt"/>
                <a:cs typeface="+mn-lt"/>
              </a:rPr>
              <a:t> y </a:t>
            </a:r>
            <a:r>
              <a:rPr lang="en-US" err="1">
                <a:ea typeface="+mn-lt"/>
                <a:cs typeface="+mn-lt"/>
              </a:rPr>
              <a:t>dyfodol</a:t>
            </a:r>
            <a:endParaRPr lang="en-US" err="1"/>
          </a:p>
        </p:txBody>
      </p:sp>
      <p:sp>
        <p:nvSpPr>
          <p:cNvPr id="4" name="Content Placeholder 3">
            <a:extLst>
              <a:ext uri="{FF2B5EF4-FFF2-40B4-BE49-F238E27FC236}">
                <a16:creationId xmlns:a16="http://schemas.microsoft.com/office/drawing/2014/main" id="{6D937073-6EA8-926B-FD0E-F3F689BCECF4}"/>
              </a:ext>
            </a:extLst>
          </p:cNvPr>
          <p:cNvSpPr>
            <a:spLocks noGrp="1"/>
          </p:cNvSpPr>
          <p:nvPr>
            <p:ph sz="half" idx="2"/>
          </p:nvPr>
        </p:nvSpPr>
        <p:spPr/>
        <p:txBody>
          <a:bodyPr vert="horz" lIns="91440" tIns="45720" rIns="91440" bIns="45720" rtlCol="0" anchor="t">
            <a:normAutofit/>
          </a:bodyPr>
          <a:lstStyle/>
          <a:p>
            <a:pPr marL="0" indent="0">
              <a:buNone/>
            </a:pPr>
            <a:r>
              <a:rPr lang="en-US" err="1">
                <a:solidFill>
                  <a:schemeClr val="accent1">
                    <a:lumMod val="76000"/>
                  </a:schemeClr>
                </a:solidFill>
                <a:ea typeface="+mn-lt"/>
                <a:cs typeface="+mn-lt"/>
              </a:rPr>
              <a:t>Summarise</a:t>
            </a:r>
            <a:r>
              <a:rPr lang="en-US">
                <a:solidFill>
                  <a:schemeClr val="accent1">
                    <a:lumMod val="76000"/>
                  </a:schemeClr>
                </a:solidFill>
                <a:ea typeface="+mn-lt"/>
                <a:cs typeface="+mn-lt"/>
              </a:rPr>
              <a:t>: </a:t>
            </a:r>
            <a:endParaRPr lang="en-US">
              <a:solidFill>
                <a:schemeClr val="accent1">
                  <a:lumMod val="76000"/>
                </a:schemeClr>
              </a:solidFill>
              <a:ea typeface="Calibri" panose="020F0502020204030204"/>
              <a:cs typeface="Calibri" panose="020F0502020204030204"/>
            </a:endParaRPr>
          </a:p>
          <a:p>
            <a:r>
              <a:rPr lang="en-US">
                <a:solidFill>
                  <a:schemeClr val="accent1">
                    <a:lumMod val="76000"/>
                  </a:schemeClr>
                </a:solidFill>
                <a:ea typeface="+mn-lt"/>
                <a:cs typeface="+mn-lt"/>
              </a:rPr>
              <a:t>Key learning </a:t>
            </a:r>
            <a:endParaRPr lang="en-US">
              <a:solidFill>
                <a:schemeClr val="accent1">
                  <a:lumMod val="76000"/>
                </a:schemeClr>
              </a:solidFill>
              <a:ea typeface="Calibri"/>
              <a:cs typeface="Calibri"/>
            </a:endParaRPr>
          </a:p>
          <a:p>
            <a:r>
              <a:rPr lang="en-US">
                <a:solidFill>
                  <a:schemeClr val="accent1">
                    <a:lumMod val="76000"/>
                  </a:schemeClr>
                </a:solidFill>
                <a:ea typeface="+mn-lt"/>
                <a:cs typeface="+mn-lt"/>
              </a:rPr>
              <a:t>Main development priorities </a:t>
            </a:r>
            <a:endParaRPr lang="en-US">
              <a:solidFill>
                <a:schemeClr val="accent1">
                  <a:lumMod val="76000"/>
                </a:schemeClr>
              </a:solidFill>
              <a:ea typeface="Calibri"/>
              <a:cs typeface="Calibri"/>
            </a:endParaRPr>
          </a:p>
          <a:p>
            <a:r>
              <a:rPr lang="en-US">
                <a:solidFill>
                  <a:schemeClr val="accent1">
                    <a:lumMod val="76000"/>
                  </a:schemeClr>
                </a:solidFill>
                <a:ea typeface="+mn-lt"/>
                <a:cs typeface="+mn-lt"/>
              </a:rPr>
              <a:t>Future actions </a:t>
            </a:r>
            <a:endParaRPr lang="en-US">
              <a:solidFill>
                <a:schemeClr val="accent1">
                  <a:lumMod val="76000"/>
                </a:schemeClr>
              </a:solidFill>
              <a:ea typeface="Calibri"/>
              <a:cs typeface="Calibri"/>
            </a:endParaRPr>
          </a:p>
        </p:txBody>
      </p:sp>
    </p:spTree>
    <p:extLst>
      <p:ext uri="{BB962C8B-B14F-4D97-AF65-F5344CB8AC3E}">
        <p14:creationId xmlns:p14="http://schemas.microsoft.com/office/powerpoint/2010/main" val="5174213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D6EB59-22CA-101D-9DFE-DC94B383E8DB}"/>
              </a:ext>
            </a:extLst>
          </p:cNvPr>
          <p:cNvSpPr>
            <a:spLocks noGrp="1"/>
          </p:cNvSpPr>
          <p:nvPr>
            <p:ph type="title"/>
          </p:nvPr>
        </p:nvSpPr>
        <p:spPr/>
        <p:txBody>
          <a:bodyPr/>
          <a:lstStyle/>
          <a:p>
            <a:r>
              <a:rPr lang="en-US" err="1">
                <a:ea typeface="Calibri Light"/>
                <a:cs typeface="Calibri Light"/>
              </a:rPr>
              <a:t>Cwestiynau</a:t>
            </a:r>
            <a:r>
              <a:rPr lang="en-US">
                <a:ea typeface="Calibri Light"/>
                <a:cs typeface="Calibri Light"/>
              </a:rPr>
              <a:t> </a:t>
            </a:r>
            <a:r>
              <a:rPr lang="en-US" err="1">
                <a:ea typeface="Calibri Light"/>
                <a:cs typeface="Calibri Light"/>
              </a:rPr>
              <a:t>myfyriol</a:t>
            </a:r>
            <a:r>
              <a:rPr lang="en-US">
                <a:ea typeface="Calibri Light"/>
                <a:cs typeface="Calibri Light"/>
              </a:rPr>
              <a:t> I </a:t>
            </a:r>
            <a:r>
              <a:rPr lang="en-US" err="1">
                <a:ea typeface="Calibri Light"/>
                <a:cs typeface="Calibri Light"/>
              </a:rPr>
              <a:t>meddwl</a:t>
            </a:r>
            <a:r>
              <a:rPr lang="en-US">
                <a:ea typeface="Calibri Light"/>
                <a:cs typeface="Calibri Light"/>
              </a:rPr>
              <a:t> am</a:t>
            </a:r>
            <a:br>
              <a:rPr lang="en-US">
                <a:ea typeface="Calibri Light"/>
                <a:cs typeface="Calibri Light"/>
              </a:rPr>
            </a:br>
            <a:r>
              <a:rPr lang="en-US">
                <a:solidFill>
                  <a:schemeClr val="accent1">
                    <a:lumMod val="76000"/>
                  </a:schemeClr>
                </a:solidFill>
                <a:ea typeface="Calibri Light"/>
                <a:cs typeface="Calibri Light"/>
              </a:rPr>
              <a:t>Reflective questions to think about</a:t>
            </a:r>
          </a:p>
        </p:txBody>
      </p:sp>
      <p:sp>
        <p:nvSpPr>
          <p:cNvPr id="3" name="Content Placeholder 2">
            <a:extLst>
              <a:ext uri="{FF2B5EF4-FFF2-40B4-BE49-F238E27FC236}">
                <a16:creationId xmlns:a16="http://schemas.microsoft.com/office/drawing/2014/main" id="{8B2746C2-30FF-508D-F5D3-D26D5FADA345}"/>
              </a:ext>
            </a:extLst>
          </p:cNvPr>
          <p:cNvSpPr>
            <a:spLocks noGrp="1"/>
          </p:cNvSpPr>
          <p:nvPr>
            <p:ph sz="half" idx="1"/>
          </p:nvPr>
        </p:nvSpPr>
        <p:spPr/>
        <p:txBody>
          <a:bodyPr vert="horz" lIns="91440" tIns="45720" rIns="91440" bIns="45720" rtlCol="0" anchor="t">
            <a:normAutofit fontScale="40000" lnSpcReduction="20000"/>
          </a:bodyPr>
          <a:lstStyle/>
          <a:p>
            <a:pPr marL="0" indent="0">
              <a:buNone/>
            </a:pPr>
            <a:r>
              <a:rPr lang="en-US">
                <a:ea typeface="+mn-lt"/>
                <a:cs typeface="+mn-lt"/>
              </a:rPr>
              <a:t>Gall y </a:t>
            </a:r>
            <a:r>
              <a:rPr lang="en-US" err="1">
                <a:ea typeface="+mn-lt"/>
                <a:cs typeface="+mn-lt"/>
              </a:rPr>
              <a:t>cwestiynau</a:t>
            </a:r>
            <a:r>
              <a:rPr lang="en-US">
                <a:ea typeface="+mn-lt"/>
                <a:cs typeface="+mn-lt"/>
              </a:rPr>
              <a:t> </a:t>
            </a:r>
            <a:r>
              <a:rPr lang="en-US" err="1">
                <a:ea typeface="+mn-lt"/>
                <a:cs typeface="+mn-lt"/>
              </a:rPr>
              <a:t>canlynol</a:t>
            </a:r>
            <a:r>
              <a:rPr lang="en-US">
                <a:ea typeface="+mn-lt"/>
                <a:cs typeface="+mn-lt"/>
              </a:rPr>
              <a:t> </a:t>
            </a:r>
            <a:r>
              <a:rPr lang="en-US" err="1">
                <a:ea typeface="+mn-lt"/>
                <a:cs typeface="+mn-lt"/>
              </a:rPr>
              <a:t>fod</a:t>
            </a:r>
            <a:r>
              <a:rPr lang="en-US">
                <a:ea typeface="+mn-lt"/>
                <a:cs typeface="+mn-lt"/>
              </a:rPr>
              <a:t> o </a:t>
            </a:r>
            <a:r>
              <a:rPr lang="en-US" err="1">
                <a:ea typeface="+mn-lt"/>
                <a:cs typeface="+mn-lt"/>
              </a:rPr>
              <a:t>gymorth</a:t>
            </a:r>
            <a:r>
              <a:rPr lang="en-US">
                <a:ea typeface="+mn-lt"/>
                <a:cs typeface="+mn-lt"/>
              </a:rPr>
              <a:t> </a:t>
            </a:r>
            <a:r>
              <a:rPr lang="en-US" err="1">
                <a:ea typeface="+mn-lt"/>
                <a:cs typeface="+mn-lt"/>
              </a:rPr>
              <a:t>wrth</a:t>
            </a:r>
            <a:r>
              <a:rPr lang="en-US">
                <a:ea typeface="+mn-lt"/>
                <a:cs typeface="+mn-lt"/>
              </a:rPr>
              <a:t> </a:t>
            </a:r>
            <a:r>
              <a:rPr lang="en-US" err="1">
                <a:ea typeface="+mn-lt"/>
                <a:cs typeface="+mn-lt"/>
              </a:rPr>
              <a:t>gynllunio</a:t>
            </a:r>
            <a:r>
              <a:rPr lang="en-US">
                <a:ea typeface="+mn-lt"/>
                <a:cs typeface="+mn-lt"/>
              </a:rPr>
              <a:t> </a:t>
            </a:r>
            <a:r>
              <a:rPr lang="en-US" err="1">
                <a:ea typeface="+mn-lt"/>
                <a:cs typeface="+mn-lt"/>
              </a:rPr>
              <a:t>eich</a:t>
            </a:r>
            <a:r>
              <a:rPr lang="en-US">
                <a:ea typeface="+mn-lt"/>
                <a:cs typeface="+mn-lt"/>
              </a:rPr>
              <a:t> </a:t>
            </a:r>
            <a:r>
              <a:rPr lang="en-US" err="1">
                <a:ea typeface="+mn-lt"/>
                <a:cs typeface="+mn-lt"/>
              </a:rPr>
              <a:t>maes</a:t>
            </a:r>
            <a:r>
              <a:rPr lang="en-US">
                <a:ea typeface="+mn-lt"/>
                <a:cs typeface="+mn-lt"/>
              </a:rPr>
              <a:t> </a:t>
            </a:r>
            <a:r>
              <a:rPr lang="en-US" err="1">
                <a:ea typeface="+mn-lt"/>
                <a:cs typeface="+mn-lt"/>
              </a:rPr>
              <a:t>gwaith</a:t>
            </a:r>
            <a:r>
              <a:rPr lang="en-US">
                <a:ea typeface="+mn-lt"/>
                <a:cs typeface="+mn-lt"/>
              </a:rPr>
              <a:t>:</a:t>
            </a:r>
            <a:endParaRPr lang="en-US">
              <a:ea typeface="Calibri" panose="020F0502020204030204"/>
              <a:cs typeface="Calibri" panose="020F0502020204030204"/>
            </a:endParaRPr>
          </a:p>
          <a:p>
            <a:pPr marL="0" indent="0">
              <a:buNone/>
            </a:pPr>
            <a:r>
              <a:rPr lang="en-US" err="1">
                <a:ea typeface="+mn-lt"/>
                <a:cs typeface="+mn-lt"/>
              </a:rPr>
              <a:t>Myfyrdod</a:t>
            </a:r>
            <a:endParaRPr lang="en-US" err="1">
              <a:ea typeface="Calibri" panose="020F0502020204030204"/>
              <a:cs typeface="Calibri" panose="020F0502020204030204"/>
            </a:endParaRPr>
          </a:p>
          <a:p>
            <a:r>
              <a:rPr lang="en-US">
                <a:ea typeface="+mn-lt"/>
                <a:cs typeface="+mn-lt"/>
              </a:rPr>
              <a:t>Beth </a:t>
            </a:r>
            <a:r>
              <a:rPr lang="en-US" err="1">
                <a:ea typeface="+mn-lt"/>
                <a:cs typeface="+mn-lt"/>
              </a:rPr>
              <a:t>rydw</a:t>
            </a:r>
            <a:r>
              <a:rPr lang="en-US">
                <a:ea typeface="+mn-lt"/>
                <a:cs typeface="+mn-lt"/>
              </a:rPr>
              <a:t> </a:t>
            </a:r>
            <a:r>
              <a:rPr lang="en-US" err="1">
                <a:ea typeface="+mn-lt"/>
                <a:cs typeface="+mn-lt"/>
              </a:rPr>
              <a:t>i</a:t>
            </a:r>
            <a:r>
              <a:rPr lang="en-US">
                <a:ea typeface="+mn-lt"/>
                <a:cs typeface="+mn-lt"/>
              </a:rPr>
              <a:t> </a:t>
            </a:r>
            <a:r>
              <a:rPr lang="en-US" err="1">
                <a:ea typeface="+mn-lt"/>
                <a:cs typeface="+mn-lt"/>
              </a:rPr>
              <a:t>wedi'i</a:t>
            </a:r>
            <a:r>
              <a:rPr lang="en-US">
                <a:ea typeface="+mn-lt"/>
                <a:cs typeface="+mn-lt"/>
              </a:rPr>
              <a:t> </a:t>
            </a:r>
            <a:r>
              <a:rPr lang="en-US" err="1">
                <a:ea typeface="+mn-lt"/>
                <a:cs typeface="+mn-lt"/>
              </a:rPr>
              <a:t>ddysgu</a:t>
            </a:r>
            <a:r>
              <a:rPr lang="en-US">
                <a:ea typeface="+mn-lt"/>
                <a:cs typeface="+mn-lt"/>
              </a:rPr>
              <a:t> </a:t>
            </a:r>
            <a:r>
              <a:rPr lang="en-US" err="1">
                <a:ea typeface="+mn-lt"/>
                <a:cs typeface="+mn-lt"/>
              </a:rPr>
              <a:t>amdanaf</a:t>
            </a:r>
            <a:r>
              <a:rPr lang="en-US">
                <a:ea typeface="+mn-lt"/>
                <a:cs typeface="+mn-lt"/>
              </a:rPr>
              <a:t> </a:t>
            </a:r>
            <a:r>
              <a:rPr lang="en-US" err="1">
                <a:ea typeface="+mn-lt"/>
                <a:cs typeface="+mn-lt"/>
              </a:rPr>
              <a:t>fy</a:t>
            </a:r>
            <a:r>
              <a:rPr lang="en-US">
                <a:ea typeface="+mn-lt"/>
                <a:cs typeface="+mn-lt"/>
              </a:rPr>
              <a:t> </a:t>
            </a:r>
            <a:r>
              <a:rPr lang="en-US" err="1">
                <a:ea typeface="+mn-lt"/>
                <a:cs typeface="+mn-lt"/>
              </a:rPr>
              <a:t>hun</a:t>
            </a:r>
            <a:r>
              <a:rPr lang="en-US">
                <a:ea typeface="+mn-lt"/>
                <a:cs typeface="+mn-lt"/>
              </a:rPr>
              <a:t> </a:t>
            </a:r>
            <a:r>
              <a:rPr lang="en-US" err="1">
                <a:ea typeface="+mn-lt"/>
                <a:cs typeface="+mn-lt"/>
              </a:rPr>
              <a:t>fel</a:t>
            </a:r>
            <a:r>
              <a:rPr lang="en-US">
                <a:ea typeface="+mn-lt"/>
                <a:cs typeface="+mn-lt"/>
              </a:rPr>
              <a:t> </a:t>
            </a:r>
            <a:r>
              <a:rPr lang="en-US" err="1">
                <a:ea typeface="+mn-lt"/>
                <a:cs typeface="+mn-lt"/>
              </a:rPr>
              <a:t>arweinydd</a:t>
            </a:r>
            <a:r>
              <a:rPr lang="en-US">
                <a:ea typeface="+mn-lt"/>
                <a:cs typeface="+mn-lt"/>
              </a:rPr>
              <a:t>?</a:t>
            </a:r>
            <a:endParaRPr lang="en-US"/>
          </a:p>
          <a:p>
            <a:r>
              <a:rPr lang="en-US">
                <a:ea typeface="+mn-lt"/>
                <a:cs typeface="+mn-lt"/>
              </a:rPr>
              <a:t>Beth </a:t>
            </a:r>
            <a:r>
              <a:rPr lang="en-US" err="1">
                <a:ea typeface="+mn-lt"/>
                <a:cs typeface="+mn-lt"/>
              </a:rPr>
              <a:t>sydd</a:t>
            </a:r>
            <a:r>
              <a:rPr lang="en-US">
                <a:ea typeface="+mn-lt"/>
                <a:cs typeface="+mn-lt"/>
              </a:rPr>
              <a:t> </a:t>
            </a:r>
            <a:r>
              <a:rPr lang="en-US" err="1">
                <a:ea typeface="+mn-lt"/>
                <a:cs typeface="+mn-lt"/>
              </a:rPr>
              <a:t>wedi</a:t>
            </a:r>
            <a:r>
              <a:rPr lang="en-US">
                <a:ea typeface="+mn-lt"/>
                <a:cs typeface="+mn-lt"/>
              </a:rPr>
              <a:t> </a:t>
            </a:r>
            <a:r>
              <a:rPr lang="en-US" err="1">
                <a:ea typeface="+mn-lt"/>
                <a:cs typeface="+mn-lt"/>
              </a:rPr>
              <a:t>fy</a:t>
            </a:r>
            <a:r>
              <a:rPr lang="en-US">
                <a:ea typeface="+mn-lt"/>
                <a:cs typeface="+mn-lt"/>
              </a:rPr>
              <a:t> </a:t>
            </a:r>
            <a:r>
              <a:rPr lang="en-US" err="1">
                <a:ea typeface="+mn-lt"/>
                <a:cs typeface="+mn-lt"/>
              </a:rPr>
              <a:t>synnu</a:t>
            </a:r>
            <a:r>
              <a:rPr lang="en-US">
                <a:ea typeface="+mn-lt"/>
                <a:cs typeface="+mn-lt"/>
              </a:rPr>
              <a:t>?</a:t>
            </a:r>
            <a:endParaRPr lang="en-US"/>
          </a:p>
          <a:p>
            <a:r>
              <a:rPr lang="en-US">
                <a:ea typeface="+mn-lt"/>
                <a:cs typeface="+mn-lt"/>
              </a:rPr>
              <a:t>Pa </a:t>
            </a:r>
            <a:r>
              <a:rPr lang="en-US" err="1">
                <a:ea typeface="+mn-lt"/>
                <a:cs typeface="+mn-lt"/>
              </a:rPr>
              <a:t>ragdybiaethau</a:t>
            </a:r>
            <a:r>
              <a:rPr lang="en-US">
                <a:ea typeface="+mn-lt"/>
                <a:cs typeface="+mn-lt"/>
              </a:rPr>
              <a:t> </a:t>
            </a:r>
            <a:r>
              <a:rPr lang="en-US" err="1">
                <a:ea typeface="+mn-lt"/>
                <a:cs typeface="+mn-lt"/>
              </a:rPr>
              <a:t>sydd</a:t>
            </a:r>
            <a:r>
              <a:rPr lang="en-US">
                <a:ea typeface="+mn-lt"/>
                <a:cs typeface="+mn-lt"/>
              </a:rPr>
              <a:t> </a:t>
            </a:r>
            <a:r>
              <a:rPr lang="en-US" err="1">
                <a:ea typeface="+mn-lt"/>
                <a:cs typeface="+mn-lt"/>
              </a:rPr>
              <a:t>wedi</a:t>
            </a:r>
            <a:r>
              <a:rPr lang="en-US">
                <a:ea typeface="+mn-lt"/>
                <a:cs typeface="+mn-lt"/>
              </a:rPr>
              <a:t> </a:t>
            </a:r>
            <a:r>
              <a:rPr lang="en-US" err="1">
                <a:ea typeface="+mn-lt"/>
                <a:cs typeface="+mn-lt"/>
              </a:rPr>
              <a:t>cael</a:t>
            </a:r>
            <a:r>
              <a:rPr lang="en-US">
                <a:ea typeface="+mn-lt"/>
                <a:cs typeface="+mn-lt"/>
              </a:rPr>
              <a:t> </a:t>
            </a:r>
            <a:r>
              <a:rPr lang="en-US" err="1">
                <a:ea typeface="+mn-lt"/>
                <a:cs typeface="+mn-lt"/>
              </a:rPr>
              <a:t>eu</a:t>
            </a:r>
            <a:r>
              <a:rPr lang="en-US">
                <a:ea typeface="+mn-lt"/>
                <a:cs typeface="+mn-lt"/>
              </a:rPr>
              <a:t> </a:t>
            </a:r>
            <a:r>
              <a:rPr lang="en-US" err="1">
                <a:ea typeface="+mn-lt"/>
                <a:cs typeface="+mn-lt"/>
              </a:rPr>
              <a:t>herio</a:t>
            </a:r>
            <a:r>
              <a:rPr lang="en-US">
                <a:ea typeface="+mn-lt"/>
                <a:cs typeface="+mn-lt"/>
              </a:rPr>
              <a:t>?</a:t>
            </a:r>
            <a:endParaRPr lang="en-US"/>
          </a:p>
          <a:p>
            <a:pPr marL="0" indent="0">
              <a:buNone/>
            </a:pPr>
            <a:endParaRPr lang="en-US">
              <a:ea typeface="Calibri" panose="020F0502020204030204"/>
              <a:cs typeface="Calibri" panose="020F0502020204030204"/>
            </a:endParaRPr>
          </a:p>
          <a:p>
            <a:pPr marL="0" indent="0">
              <a:buNone/>
            </a:pPr>
            <a:r>
              <a:rPr lang="en-US" err="1">
                <a:ea typeface="+mn-lt"/>
                <a:cs typeface="+mn-lt"/>
              </a:rPr>
              <a:t>Adborth</a:t>
            </a:r>
            <a:endParaRPr lang="en-US" err="1">
              <a:ea typeface="Calibri" panose="020F0502020204030204"/>
              <a:cs typeface="Calibri" panose="020F0502020204030204"/>
            </a:endParaRPr>
          </a:p>
          <a:p>
            <a:r>
              <a:rPr lang="en-US">
                <a:ea typeface="+mn-lt"/>
                <a:cs typeface="+mn-lt"/>
              </a:rPr>
              <a:t>Pa </a:t>
            </a:r>
            <a:r>
              <a:rPr lang="en-US" err="1">
                <a:ea typeface="+mn-lt"/>
                <a:cs typeface="+mn-lt"/>
              </a:rPr>
              <a:t>adborth</a:t>
            </a:r>
            <a:r>
              <a:rPr lang="en-US">
                <a:ea typeface="+mn-lt"/>
                <a:cs typeface="+mn-lt"/>
              </a:rPr>
              <a:t> </a:t>
            </a:r>
            <a:r>
              <a:rPr lang="en-US" err="1">
                <a:ea typeface="+mn-lt"/>
                <a:cs typeface="+mn-lt"/>
              </a:rPr>
              <a:t>rydw</a:t>
            </a:r>
            <a:r>
              <a:rPr lang="en-US">
                <a:ea typeface="+mn-lt"/>
                <a:cs typeface="+mn-lt"/>
              </a:rPr>
              <a:t> </a:t>
            </a:r>
            <a:r>
              <a:rPr lang="en-US" err="1">
                <a:ea typeface="+mn-lt"/>
                <a:cs typeface="+mn-lt"/>
              </a:rPr>
              <a:t>i</a:t>
            </a:r>
            <a:r>
              <a:rPr lang="en-US">
                <a:ea typeface="+mn-lt"/>
                <a:cs typeface="+mn-lt"/>
              </a:rPr>
              <a:t> </a:t>
            </a:r>
            <a:r>
              <a:rPr lang="en-US" err="1">
                <a:ea typeface="+mn-lt"/>
                <a:cs typeface="+mn-lt"/>
              </a:rPr>
              <a:t>wedi'i</a:t>
            </a:r>
            <a:r>
              <a:rPr lang="en-US">
                <a:ea typeface="+mn-lt"/>
                <a:cs typeface="+mn-lt"/>
              </a:rPr>
              <a:t> </a:t>
            </a:r>
            <a:r>
              <a:rPr lang="en-US" err="1">
                <a:ea typeface="+mn-lt"/>
                <a:cs typeface="+mn-lt"/>
              </a:rPr>
              <a:t>dderbyn</a:t>
            </a:r>
            <a:r>
              <a:rPr lang="en-US">
                <a:ea typeface="+mn-lt"/>
                <a:cs typeface="+mn-lt"/>
              </a:rPr>
              <a:t>?</a:t>
            </a:r>
            <a:endParaRPr lang="en-US"/>
          </a:p>
          <a:p>
            <a:r>
              <a:rPr lang="en-US">
                <a:ea typeface="+mn-lt"/>
                <a:cs typeface="+mn-lt"/>
              </a:rPr>
              <a:t>Pa </a:t>
            </a:r>
            <a:r>
              <a:rPr lang="en-US" err="1">
                <a:ea typeface="+mn-lt"/>
                <a:cs typeface="+mn-lt"/>
              </a:rPr>
              <a:t>agweddau</a:t>
            </a:r>
            <a:r>
              <a:rPr lang="en-US">
                <a:ea typeface="+mn-lt"/>
                <a:cs typeface="+mn-lt"/>
              </a:rPr>
              <a:t> </a:t>
            </a:r>
            <a:r>
              <a:rPr lang="en-US" err="1">
                <a:ea typeface="+mn-lt"/>
                <a:cs typeface="+mn-lt"/>
              </a:rPr>
              <a:t>oedd</a:t>
            </a:r>
            <a:r>
              <a:rPr lang="en-US">
                <a:ea typeface="+mn-lt"/>
                <a:cs typeface="+mn-lt"/>
              </a:rPr>
              <a:t> </a:t>
            </a:r>
            <a:r>
              <a:rPr lang="en-US" err="1">
                <a:ea typeface="+mn-lt"/>
                <a:cs typeface="+mn-lt"/>
              </a:rPr>
              <a:t>fwyaf</a:t>
            </a:r>
            <a:r>
              <a:rPr lang="en-US">
                <a:ea typeface="+mn-lt"/>
                <a:cs typeface="+mn-lt"/>
              </a:rPr>
              <a:t> </a:t>
            </a:r>
            <a:r>
              <a:rPr lang="en-US" err="1">
                <a:ea typeface="+mn-lt"/>
                <a:cs typeface="+mn-lt"/>
              </a:rPr>
              <a:t>defnyddiol</a:t>
            </a:r>
            <a:r>
              <a:rPr lang="en-US">
                <a:ea typeface="+mn-lt"/>
                <a:cs typeface="+mn-lt"/>
              </a:rPr>
              <a:t>?</a:t>
            </a:r>
            <a:endParaRPr lang="en-US"/>
          </a:p>
          <a:p>
            <a:r>
              <a:rPr lang="en-US">
                <a:ea typeface="+mn-lt"/>
                <a:cs typeface="+mn-lt"/>
              </a:rPr>
              <a:t>Sut </a:t>
            </a:r>
            <a:r>
              <a:rPr lang="en-US" err="1">
                <a:ea typeface="+mn-lt"/>
                <a:cs typeface="+mn-lt"/>
              </a:rPr>
              <a:t>mae'r</a:t>
            </a:r>
            <a:r>
              <a:rPr lang="en-US">
                <a:ea typeface="+mn-lt"/>
                <a:cs typeface="+mn-lt"/>
              </a:rPr>
              <a:t> </a:t>
            </a:r>
            <a:r>
              <a:rPr lang="en-US" err="1">
                <a:ea typeface="+mn-lt"/>
                <a:cs typeface="+mn-lt"/>
              </a:rPr>
              <a:t>adborth</a:t>
            </a:r>
            <a:r>
              <a:rPr lang="en-US">
                <a:ea typeface="+mn-lt"/>
                <a:cs typeface="+mn-lt"/>
              </a:rPr>
              <a:t> </a:t>
            </a:r>
            <a:r>
              <a:rPr lang="en-US" err="1">
                <a:ea typeface="+mn-lt"/>
                <a:cs typeface="+mn-lt"/>
              </a:rPr>
              <a:t>wedi</a:t>
            </a:r>
            <a:r>
              <a:rPr lang="en-US">
                <a:ea typeface="+mn-lt"/>
                <a:cs typeface="+mn-lt"/>
              </a:rPr>
              <a:t> </a:t>
            </a:r>
            <a:r>
              <a:rPr lang="en-US" err="1">
                <a:ea typeface="+mn-lt"/>
                <a:cs typeface="+mn-lt"/>
              </a:rPr>
              <a:t>dylanwadu</a:t>
            </a:r>
            <a:r>
              <a:rPr lang="en-US">
                <a:ea typeface="+mn-lt"/>
                <a:cs typeface="+mn-lt"/>
              </a:rPr>
              <a:t> </a:t>
            </a:r>
            <a:r>
              <a:rPr lang="en-US" err="1">
                <a:ea typeface="+mn-lt"/>
                <a:cs typeface="+mn-lt"/>
              </a:rPr>
              <a:t>ar</a:t>
            </a:r>
            <a:r>
              <a:rPr lang="en-US">
                <a:ea typeface="+mn-lt"/>
                <a:cs typeface="+mn-lt"/>
              </a:rPr>
              <a:t> </a:t>
            </a:r>
            <a:r>
              <a:rPr lang="en-US" err="1">
                <a:ea typeface="+mn-lt"/>
                <a:cs typeface="+mn-lt"/>
              </a:rPr>
              <a:t>fy</a:t>
            </a:r>
            <a:r>
              <a:rPr lang="en-US">
                <a:ea typeface="+mn-lt"/>
                <a:cs typeface="+mn-lt"/>
              </a:rPr>
              <a:t> </a:t>
            </a:r>
            <a:r>
              <a:rPr lang="en-US" err="1">
                <a:ea typeface="+mn-lt"/>
                <a:cs typeface="+mn-lt"/>
              </a:rPr>
              <a:t>meddylfryd</a:t>
            </a:r>
            <a:r>
              <a:rPr lang="en-US">
                <a:ea typeface="+mn-lt"/>
                <a:cs typeface="+mn-lt"/>
              </a:rPr>
              <a:t>?</a:t>
            </a:r>
            <a:endParaRPr lang="en-US"/>
          </a:p>
          <a:p>
            <a:pPr marL="0" indent="0">
              <a:buNone/>
            </a:pPr>
            <a:endParaRPr lang="en-US">
              <a:ea typeface="Calibri" panose="020F0502020204030204"/>
              <a:cs typeface="Calibri" panose="020F0502020204030204"/>
            </a:endParaRPr>
          </a:p>
          <a:p>
            <a:pPr marL="0" indent="0">
              <a:buNone/>
            </a:pPr>
            <a:r>
              <a:rPr lang="en-US" err="1">
                <a:ea typeface="+mn-lt"/>
                <a:cs typeface="+mn-lt"/>
              </a:rPr>
              <a:t>Gwelliant</a:t>
            </a:r>
            <a:endParaRPr lang="en-US" err="1">
              <a:ea typeface="Calibri" panose="020F0502020204030204"/>
              <a:cs typeface="Calibri" panose="020F0502020204030204"/>
            </a:endParaRPr>
          </a:p>
          <a:p>
            <a:r>
              <a:rPr lang="en-US">
                <a:ea typeface="+mn-lt"/>
                <a:cs typeface="+mn-lt"/>
              </a:rPr>
              <a:t>Pa </a:t>
            </a:r>
            <a:r>
              <a:rPr lang="en-US" err="1">
                <a:ea typeface="+mn-lt"/>
                <a:cs typeface="+mn-lt"/>
              </a:rPr>
              <a:t>sgiliau</a:t>
            </a:r>
            <a:r>
              <a:rPr lang="en-US">
                <a:ea typeface="+mn-lt"/>
                <a:cs typeface="+mn-lt"/>
              </a:rPr>
              <a:t> </a:t>
            </a:r>
            <a:r>
              <a:rPr lang="en-US" err="1">
                <a:ea typeface="+mn-lt"/>
                <a:cs typeface="+mn-lt"/>
              </a:rPr>
              <a:t>sydd</a:t>
            </a:r>
            <a:r>
              <a:rPr lang="en-US">
                <a:ea typeface="+mn-lt"/>
                <a:cs typeface="+mn-lt"/>
              </a:rPr>
              <a:t> </a:t>
            </a:r>
            <a:r>
              <a:rPr lang="en-US" err="1">
                <a:ea typeface="+mn-lt"/>
                <a:cs typeface="+mn-lt"/>
              </a:rPr>
              <a:t>angen</a:t>
            </a:r>
            <a:r>
              <a:rPr lang="en-US">
                <a:ea typeface="+mn-lt"/>
                <a:cs typeface="+mn-lt"/>
              </a:rPr>
              <a:t> </a:t>
            </a:r>
            <a:r>
              <a:rPr lang="en-US" err="1">
                <a:ea typeface="+mn-lt"/>
                <a:cs typeface="+mn-lt"/>
              </a:rPr>
              <a:t>i</a:t>
            </a:r>
            <a:r>
              <a:rPr lang="en-US">
                <a:ea typeface="+mn-lt"/>
                <a:cs typeface="+mn-lt"/>
              </a:rPr>
              <a:t> mi </a:t>
            </a:r>
            <a:r>
              <a:rPr lang="en-US" err="1">
                <a:ea typeface="+mn-lt"/>
                <a:cs typeface="+mn-lt"/>
              </a:rPr>
              <a:t>eu</a:t>
            </a:r>
            <a:r>
              <a:rPr lang="en-US">
                <a:ea typeface="+mn-lt"/>
                <a:cs typeface="+mn-lt"/>
              </a:rPr>
              <a:t> </a:t>
            </a:r>
            <a:r>
              <a:rPr lang="en-US" err="1">
                <a:ea typeface="+mn-lt"/>
                <a:cs typeface="+mn-lt"/>
              </a:rPr>
              <a:t>datblygu</a:t>
            </a:r>
            <a:r>
              <a:rPr lang="en-US">
                <a:ea typeface="+mn-lt"/>
                <a:cs typeface="+mn-lt"/>
              </a:rPr>
              <a:t>?</a:t>
            </a:r>
            <a:endParaRPr lang="en-US"/>
          </a:p>
          <a:p>
            <a:r>
              <a:rPr lang="en-US">
                <a:ea typeface="+mn-lt"/>
                <a:cs typeface="+mn-lt"/>
              </a:rPr>
              <a:t>Sut </a:t>
            </a:r>
            <a:r>
              <a:rPr lang="en-US" err="1">
                <a:ea typeface="+mn-lt"/>
                <a:cs typeface="+mn-lt"/>
              </a:rPr>
              <a:t>gallwn</a:t>
            </a:r>
            <a:r>
              <a:rPr lang="en-US">
                <a:ea typeface="+mn-lt"/>
                <a:cs typeface="+mn-lt"/>
              </a:rPr>
              <a:t> </a:t>
            </a:r>
            <a:r>
              <a:rPr lang="en-US" err="1">
                <a:ea typeface="+mn-lt"/>
                <a:cs typeface="+mn-lt"/>
              </a:rPr>
              <a:t>i</a:t>
            </a:r>
            <a:r>
              <a:rPr lang="en-US">
                <a:ea typeface="+mn-lt"/>
                <a:cs typeface="+mn-lt"/>
              </a:rPr>
              <a:t> </a:t>
            </a:r>
            <a:r>
              <a:rPr lang="en-US" err="1">
                <a:ea typeface="+mn-lt"/>
                <a:cs typeface="+mn-lt"/>
              </a:rPr>
              <a:t>wella</a:t>
            </a:r>
            <a:r>
              <a:rPr lang="en-US">
                <a:ea typeface="+mn-lt"/>
                <a:cs typeface="+mn-lt"/>
              </a:rPr>
              <a:t> </a:t>
            </a:r>
            <a:r>
              <a:rPr lang="en-US" err="1">
                <a:ea typeface="+mn-lt"/>
                <a:cs typeface="+mn-lt"/>
              </a:rPr>
              <a:t>fy</a:t>
            </a:r>
            <a:r>
              <a:rPr lang="en-US">
                <a:ea typeface="+mn-lt"/>
                <a:cs typeface="+mn-lt"/>
              </a:rPr>
              <a:t> </a:t>
            </a:r>
            <a:r>
              <a:rPr lang="en-US" err="1">
                <a:ea typeface="+mn-lt"/>
                <a:cs typeface="+mn-lt"/>
              </a:rPr>
              <a:t>arferion</a:t>
            </a:r>
            <a:r>
              <a:rPr lang="en-US">
                <a:ea typeface="+mn-lt"/>
                <a:cs typeface="+mn-lt"/>
              </a:rPr>
              <a:t> </a:t>
            </a:r>
            <a:r>
              <a:rPr lang="en-US" err="1">
                <a:ea typeface="+mn-lt"/>
                <a:cs typeface="+mn-lt"/>
              </a:rPr>
              <a:t>arwain</a:t>
            </a:r>
            <a:r>
              <a:rPr lang="en-US">
                <a:ea typeface="+mn-lt"/>
                <a:cs typeface="+mn-lt"/>
              </a:rPr>
              <a:t>?</a:t>
            </a:r>
            <a:endParaRPr lang="en-US"/>
          </a:p>
          <a:p>
            <a:r>
              <a:rPr lang="en-US">
                <a:ea typeface="+mn-lt"/>
                <a:cs typeface="+mn-lt"/>
              </a:rPr>
              <a:t>Pa </a:t>
            </a:r>
            <a:r>
              <a:rPr lang="en-US" err="1">
                <a:ea typeface="+mn-lt"/>
                <a:cs typeface="+mn-lt"/>
              </a:rPr>
              <a:t>dystiolaeth</a:t>
            </a:r>
            <a:r>
              <a:rPr lang="en-US">
                <a:ea typeface="+mn-lt"/>
                <a:cs typeface="+mn-lt"/>
              </a:rPr>
              <a:t> </a:t>
            </a:r>
            <a:r>
              <a:rPr lang="en-US" err="1">
                <a:ea typeface="+mn-lt"/>
                <a:cs typeface="+mn-lt"/>
              </a:rPr>
              <a:t>sy'n</a:t>
            </a:r>
            <a:r>
              <a:rPr lang="en-US">
                <a:ea typeface="+mn-lt"/>
                <a:cs typeface="+mn-lt"/>
              </a:rPr>
              <a:t> </a:t>
            </a:r>
            <a:r>
              <a:rPr lang="en-US" err="1">
                <a:ea typeface="+mn-lt"/>
                <a:cs typeface="+mn-lt"/>
              </a:rPr>
              <a:t>cefnogi'r</a:t>
            </a:r>
            <a:r>
              <a:rPr lang="en-US">
                <a:ea typeface="+mn-lt"/>
                <a:cs typeface="+mn-lt"/>
              </a:rPr>
              <a:t> </a:t>
            </a:r>
            <a:r>
              <a:rPr lang="en-US" err="1">
                <a:ea typeface="+mn-lt"/>
                <a:cs typeface="+mn-lt"/>
              </a:rPr>
              <a:t>angen</a:t>
            </a:r>
            <a:r>
              <a:rPr lang="en-US">
                <a:ea typeface="+mn-lt"/>
                <a:cs typeface="+mn-lt"/>
              </a:rPr>
              <a:t> </a:t>
            </a:r>
            <a:r>
              <a:rPr lang="en-US" err="1">
                <a:ea typeface="+mn-lt"/>
                <a:cs typeface="+mn-lt"/>
              </a:rPr>
              <a:t>hwn</a:t>
            </a:r>
            <a:r>
              <a:rPr lang="en-US">
                <a:ea typeface="+mn-lt"/>
                <a:cs typeface="+mn-lt"/>
              </a:rPr>
              <a:t> am </a:t>
            </a:r>
            <a:r>
              <a:rPr lang="en-US" err="1">
                <a:ea typeface="+mn-lt"/>
                <a:cs typeface="+mn-lt"/>
              </a:rPr>
              <a:t>ddatblygiad</a:t>
            </a:r>
            <a:r>
              <a:rPr lang="en-US">
                <a:ea typeface="+mn-lt"/>
                <a:cs typeface="+mn-lt"/>
              </a:rPr>
              <a:t>?</a:t>
            </a:r>
            <a:endParaRPr lang="en-US"/>
          </a:p>
        </p:txBody>
      </p:sp>
      <p:sp>
        <p:nvSpPr>
          <p:cNvPr id="4" name="Content Placeholder 3">
            <a:extLst>
              <a:ext uri="{FF2B5EF4-FFF2-40B4-BE49-F238E27FC236}">
                <a16:creationId xmlns:a16="http://schemas.microsoft.com/office/drawing/2014/main" id="{C77B22C1-C621-57AA-E84E-592036278AE0}"/>
              </a:ext>
            </a:extLst>
          </p:cNvPr>
          <p:cNvSpPr>
            <a:spLocks noGrp="1"/>
          </p:cNvSpPr>
          <p:nvPr>
            <p:ph sz="half" idx="2"/>
          </p:nvPr>
        </p:nvSpPr>
        <p:spPr/>
        <p:txBody>
          <a:bodyPr vert="horz" lIns="91440" tIns="45720" rIns="91440" bIns="45720" rtlCol="0" anchor="t">
            <a:normAutofit fontScale="40000" lnSpcReduction="20000"/>
          </a:bodyPr>
          <a:lstStyle/>
          <a:p>
            <a:pPr marL="0" indent="0">
              <a:buNone/>
            </a:pPr>
            <a:r>
              <a:rPr lang="en-US">
                <a:solidFill>
                  <a:schemeClr val="accent1">
                    <a:lumMod val="76000"/>
                  </a:schemeClr>
                </a:solidFill>
                <a:ea typeface="+mn-lt"/>
                <a:cs typeface="+mn-lt"/>
              </a:rPr>
              <a:t>The following questions may help when planning your patch: </a:t>
            </a:r>
            <a:endParaRPr lang="en-US">
              <a:solidFill>
                <a:schemeClr val="accent1">
                  <a:lumMod val="76000"/>
                </a:schemeClr>
              </a:solidFill>
              <a:ea typeface="Calibri" panose="020F0502020204030204"/>
              <a:cs typeface="Calibri" panose="020F0502020204030204"/>
            </a:endParaRPr>
          </a:p>
          <a:p>
            <a:pPr marL="0" indent="0">
              <a:buNone/>
            </a:pPr>
            <a:r>
              <a:rPr lang="en-US">
                <a:solidFill>
                  <a:schemeClr val="accent1">
                    <a:lumMod val="76000"/>
                  </a:schemeClr>
                </a:solidFill>
                <a:ea typeface="+mn-lt"/>
                <a:cs typeface="+mn-lt"/>
              </a:rPr>
              <a:t>Reflection </a:t>
            </a:r>
            <a:endParaRPr lang="en-US">
              <a:solidFill>
                <a:schemeClr val="accent1">
                  <a:lumMod val="76000"/>
                </a:schemeClr>
              </a:solidFill>
              <a:ea typeface="Calibri" panose="020F0502020204030204"/>
              <a:cs typeface="Calibri" panose="020F0502020204030204"/>
            </a:endParaRPr>
          </a:p>
          <a:p>
            <a:r>
              <a:rPr lang="en-US">
                <a:solidFill>
                  <a:schemeClr val="accent1">
                    <a:lumMod val="76000"/>
                  </a:schemeClr>
                </a:solidFill>
                <a:ea typeface="+mn-lt"/>
                <a:cs typeface="+mn-lt"/>
              </a:rPr>
              <a:t>What have I learned about myself as a leader? </a:t>
            </a:r>
            <a:endParaRPr lang="en-US">
              <a:solidFill>
                <a:schemeClr val="accent1">
                  <a:lumMod val="76000"/>
                </a:schemeClr>
              </a:solidFill>
              <a:ea typeface="Calibri"/>
              <a:cs typeface="Calibri"/>
            </a:endParaRPr>
          </a:p>
          <a:p>
            <a:r>
              <a:rPr lang="en-US">
                <a:solidFill>
                  <a:schemeClr val="accent1">
                    <a:lumMod val="76000"/>
                  </a:schemeClr>
                </a:solidFill>
                <a:ea typeface="+mn-lt"/>
                <a:cs typeface="+mn-lt"/>
              </a:rPr>
              <a:t>What has surprised me? </a:t>
            </a:r>
            <a:endParaRPr lang="en-US">
              <a:solidFill>
                <a:schemeClr val="accent1">
                  <a:lumMod val="76000"/>
                </a:schemeClr>
              </a:solidFill>
              <a:ea typeface="Calibri"/>
              <a:cs typeface="Calibri"/>
            </a:endParaRPr>
          </a:p>
          <a:p>
            <a:r>
              <a:rPr lang="en-US">
                <a:solidFill>
                  <a:schemeClr val="accent1">
                    <a:lumMod val="76000"/>
                  </a:schemeClr>
                </a:solidFill>
                <a:ea typeface="+mn-lt"/>
                <a:cs typeface="+mn-lt"/>
              </a:rPr>
              <a:t>What assumptions have been challenged? </a:t>
            </a:r>
            <a:endParaRPr lang="en-US">
              <a:solidFill>
                <a:schemeClr val="accent1">
                  <a:lumMod val="76000"/>
                </a:schemeClr>
              </a:solidFill>
              <a:ea typeface="Calibri"/>
              <a:cs typeface="Calibri"/>
            </a:endParaRPr>
          </a:p>
          <a:p>
            <a:endParaRPr lang="en-US">
              <a:solidFill>
                <a:schemeClr val="accent1">
                  <a:lumMod val="76000"/>
                </a:schemeClr>
              </a:solidFill>
              <a:ea typeface="+mn-lt"/>
              <a:cs typeface="+mn-lt"/>
            </a:endParaRPr>
          </a:p>
          <a:p>
            <a:pPr marL="0" indent="0">
              <a:buNone/>
            </a:pPr>
            <a:r>
              <a:rPr lang="en-US">
                <a:solidFill>
                  <a:schemeClr val="accent1">
                    <a:lumMod val="76000"/>
                  </a:schemeClr>
                </a:solidFill>
                <a:ea typeface="+mn-lt"/>
                <a:cs typeface="+mn-lt"/>
              </a:rPr>
              <a:t>Feedback </a:t>
            </a:r>
            <a:endParaRPr lang="en-US">
              <a:solidFill>
                <a:schemeClr val="accent1">
                  <a:lumMod val="76000"/>
                </a:schemeClr>
              </a:solidFill>
              <a:ea typeface="Calibri" panose="020F0502020204030204"/>
              <a:cs typeface="Calibri" panose="020F0502020204030204"/>
            </a:endParaRPr>
          </a:p>
          <a:p>
            <a:r>
              <a:rPr lang="en-US">
                <a:solidFill>
                  <a:schemeClr val="accent1">
                    <a:lumMod val="76000"/>
                  </a:schemeClr>
                </a:solidFill>
                <a:ea typeface="+mn-lt"/>
                <a:cs typeface="+mn-lt"/>
              </a:rPr>
              <a:t>What feedback have I received? </a:t>
            </a:r>
            <a:endParaRPr lang="en-US">
              <a:solidFill>
                <a:schemeClr val="accent1">
                  <a:lumMod val="76000"/>
                </a:schemeClr>
              </a:solidFill>
              <a:ea typeface="Calibri"/>
              <a:cs typeface="Calibri"/>
            </a:endParaRPr>
          </a:p>
          <a:p>
            <a:r>
              <a:rPr lang="en-US">
                <a:solidFill>
                  <a:schemeClr val="accent1">
                    <a:lumMod val="76000"/>
                  </a:schemeClr>
                </a:solidFill>
                <a:ea typeface="+mn-lt"/>
                <a:cs typeface="+mn-lt"/>
              </a:rPr>
              <a:t>Which aspects were most useful? </a:t>
            </a:r>
            <a:endParaRPr lang="en-US">
              <a:solidFill>
                <a:schemeClr val="accent1">
                  <a:lumMod val="76000"/>
                </a:schemeClr>
              </a:solidFill>
              <a:ea typeface="Calibri"/>
              <a:cs typeface="Calibri"/>
            </a:endParaRPr>
          </a:p>
          <a:p>
            <a:r>
              <a:rPr lang="en-US">
                <a:solidFill>
                  <a:schemeClr val="accent1">
                    <a:lumMod val="76000"/>
                  </a:schemeClr>
                </a:solidFill>
                <a:ea typeface="+mn-lt"/>
                <a:cs typeface="+mn-lt"/>
              </a:rPr>
              <a:t>How has the feedback influenced my thinking? </a:t>
            </a:r>
            <a:endParaRPr lang="en-US">
              <a:solidFill>
                <a:schemeClr val="accent1">
                  <a:lumMod val="76000"/>
                </a:schemeClr>
              </a:solidFill>
              <a:ea typeface="Calibri"/>
              <a:cs typeface="Calibri"/>
            </a:endParaRPr>
          </a:p>
          <a:p>
            <a:endParaRPr lang="en-US">
              <a:solidFill>
                <a:schemeClr val="accent1">
                  <a:lumMod val="76000"/>
                </a:schemeClr>
              </a:solidFill>
              <a:ea typeface="Calibri"/>
              <a:cs typeface="Calibri"/>
            </a:endParaRPr>
          </a:p>
          <a:p>
            <a:pPr marL="0" indent="0">
              <a:buNone/>
            </a:pPr>
            <a:r>
              <a:rPr lang="en-US">
                <a:solidFill>
                  <a:schemeClr val="accent1">
                    <a:lumMod val="76000"/>
                  </a:schemeClr>
                </a:solidFill>
                <a:ea typeface="+mn-lt"/>
                <a:cs typeface="+mn-lt"/>
              </a:rPr>
              <a:t>Improvement </a:t>
            </a:r>
            <a:endParaRPr lang="en-US">
              <a:solidFill>
                <a:schemeClr val="accent1">
                  <a:lumMod val="76000"/>
                </a:schemeClr>
              </a:solidFill>
              <a:ea typeface="Calibri" panose="020F0502020204030204"/>
              <a:cs typeface="Calibri" panose="020F0502020204030204"/>
            </a:endParaRPr>
          </a:p>
          <a:p>
            <a:r>
              <a:rPr lang="en-US">
                <a:solidFill>
                  <a:schemeClr val="accent1">
                    <a:lumMod val="76000"/>
                  </a:schemeClr>
                </a:solidFill>
                <a:ea typeface="+mn-lt"/>
                <a:cs typeface="+mn-lt"/>
              </a:rPr>
              <a:t>Which skills do I need to develop? </a:t>
            </a:r>
            <a:endParaRPr lang="en-US">
              <a:solidFill>
                <a:schemeClr val="accent1">
                  <a:lumMod val="76000"/>
                </a:schemeClr>
              </a:solidFill>
              <a:ea typeface="Calibri"/>
              <a:cs typeface="Calibri"/>
            </a:endParaRPr>
          </a:p>
          <a:p>
            <a:r>
              <a:rPr lang="en-US">
                <a:solidFill>
                  <a:schemeClr val="accent1">
                    <a:lumMod val="76000"/>
                  </a:schemeClr>
                </a:solidFill>
                <a:ea typeface="+mn-lt"/>
                <a:cs typeface="+mn-lt"/>
              </a:rPr>
              <a:t>How might I improve my leadership practice? </a:t>
            </a:r>
            <a:endParaRPr lang="en-US">
              <a:solidFill>
                <a:schemeClr val="accent1">
                  <a:lumMod val="76000"/>
                </a:schemeClr>
              </a:solidFill>
              <a:ea typeface="Calibri"/>
              <a:cs typeface="Calibri"/>
            </a:endParaRPr>
          </a:p>
          <a:p>
            <a:r>
              <a:rPr lang="en-US">
                <a:solidFill>
                  <a:schemeClr val="accent1">
                    <a:lumMod val="76000"/>
                  </a:schemeClr>
                </a:solidFill>
                <a:ea typeface="+mn-lt"/>
                <a:cs typeface="+mn-lt"/>
              </a:rPr>
              <a:t>What evidence supports this need for development? </a:t>
            </a:r>
            <a:endParaRPr lang="en-US">
              <a:solidFill>
                <a:schemeClr val="accent1">
                  <a:lumMod val="76000"/>
                </a:schemeClr>
              </a:solidFill>
              <a:ea typeface="Calibri"/>
              <a:cs typeface="Calibri"/>
            </a:endParaRPr>
          </a:p>
        </p:txBody>
      </p:sp>
    </p:spTree>
    <p:extLst>
      <p:ext uri="{BB962C8B-B14F-4D97-AF65-F5344CB8AC3E}">
        <p14:creationId xmlns:p14="http://schemas.microsoft.com/office/powerpoint/2010/main" val="31070833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11CC0F-E5B5-F223-5D14-AE9AD4750DBD}"/>
              </a:ext>
            </a:extLst>
          </p:cNvPr>
          <p:cNvSpPr>
            <a:spLocks noGrp="1"/>
          </p:cNvSpPr>
          <p:nvPr>
            <p:ph type="title"/>
          </p:nvPr>
        </p:nvSpPr>
        <p:spPr/>
        <p:txBody>
          <a:bodyPr>
            <a:normAutofit fontScale="90000"/>
          </a:bodyPr>
          <a:lstStyle/>
          <a:p>
            <a:r>
              <a:rPr lang="en-GB" dirty="0"/>
              <a:t>Beth </a:t>
            </a:r>
            <a:r>
              <a:rPr lang="en-GB" dirty="0" err="1"/>
              <a:t>mae</a:t>
            </a:r>
            <a:r>
              <a:rPr lang="en-GB" dirty="0"/>
              <a:t> </a:t>
            </a:r>
            <a:r>
              <a:rPr lang="en-GB" dirty="0" err="1"/>
              <a:t>meddwl</a:t>
            </a:r>
            <a:r>
              <a:rPr lang="en-GB" dirty="0"/>
              <a:t> </a:t>
            </a:r>
            <a:r>
              <a:rPr lang="en-GB" dirty="0" err="1"/>
              <a:t>yn</a:t>
            </a:r>
            <a:r>
              <a:rPr lang="en-GB" dirty="0"/>
              <a:t> </a:t>
            </a:r>
            <a:r>
              <a:rPr lang="en-GB" dirty="0" err="1"/>
              <a:t>beirnidaol</a:t>
            </a:r>
            <a:r>
              <a:rPr lang="en-GB" dirty="0"/>
              <a:t> </a:t>
            </a:r>
            <a:r>
              <a:rPr lang="en-GB" dirty="0" err="1"/>
              <a:t>yn</a:t>
            </a:r>
            <a:r>
              <a:rPr lang="en-GB" dirty="0"/>
              <a:t> </a:t>
            </a:r>
            <a:r>
              <a:rPr lang="en-GB" dirty="0" err="1"/>
              <a:t>edrych</a:t>
            </a:r>
            <a:r>
              <a:rPr lang="en-GB" dirty="0"/>
              <a:t> </a:t>
            </a:r>
            <a:r>
              <a:rPr lang="en-GB" dirty="0" err="1"/>
              <a:t>fel</a:t>
            </a:r>
            <a:r>
              <a:rPr lang="en-GB" dirty="0"/>
              <a:t>?</a:t>
            </a:r>
            <a:br>
              <a:rPr lang="en-GB" dirty="0"/>
            </a:br>
            <a:r>
              <a:rPr lang="en-GB" dirty="0">
                <a:solidFill>
                  <a:schemeClr val="accent1">
                    <a:lumMod val="75000"/>
                  </a:schemeClr>
                </a:solidFill>
              </a:rPr>
              <a:t>What does Critical reflection look like?</a:t>
            </a:r>
            <a:endParaRPr lang="en-US" dirty="0">
              <a:solidFill>
                <a:schemeClr val="accent1">
                  <a:lumMod val="75000"/>
                </a:schemeClr>
              </a:solidFill>
            </a:endParaRPr>
          </a:p>
        </p:txBody>
      </p:sp>
      <p:sp>
        <p:nvSpPr>
          <p:cNvPr id="3" name="Content Placeholder 2">
            <a:extLst>
              <a:ext uri="{FF2B5EF4-FFF2-40B4-BE49-F238E27FC236}">
                <a16:creationId xmlns:a16="http://schemas.microsoft.com/office/drawing/2014/main" id="{80F3F14A-71F7-DF16-C2B0-7E29ACA0FE51}"/>
              </a:ext>
            </a:extLst>
          </p:cNvPr>
          <p:cNvSpPr>
            <a:spLocks noGrp="1"/>
          </p:cNvSpPr>
          <p:nvPr>
            <p:ph sz="half" idx="1"/>
          </p:nvPr>
        </p:nvSpPr>
        <p:spPr/>
        <p:txBody>
          <a:bodyPr>
            <a:normAutofit fontScale="62500" lnSpcReduction="20000"/>
          </a:bodyPr>
          <a:lstStyle/>
          <a:p>
            <a:pPr fontAlgn="t">
              <a:buNone/>
            </a:pPr>
            <a:r>
              <a:rPr lang="en-US" b="1" dirty="0"/>
              <a:t>Mae </a:t>
            </a:r>
            <a:r>
              <a:rPr lang="en-US" b="1" dirty="0" err="1"/>
              <a:t>angen</a:t>
            </a:r>
            <a:r>
              <a:rPr lang="en-US" b="1" dirty="0"/>
              <a:t> </a:t>
            </a:r>
            <a:r>
              <a:rPr lang="en-US" b="1" dirty="0" err="1"/>
              <a:t>myfyrio'n</a:t>
            </a:r>
            <a:r>
              <a:rPr lang="en-US" b="1" dirty="0"/>
              <a:t> </a:t>
            </a:r>
            <a:r>
              <a:rPr lang="en-US" b="1" dirty="0" err="1"/>
              <a:t>feirniadol</a:t>
            </a:r>
            <a:r>
              <a:rPr lang="en-US" b="1" dirty="0"/>
              <a:t>...</a:t>
            </a:r>
          </a:p>
          <a:p>
            <a:pPr fontAlgn="t">
              <a:buNone/>
            </a:pPr>
            <a:r>
              <a:rPr lang="en-US" b="1" dirty="0"/>
              <a:t>❌ O </a:t>
            </a:r>
            <a:r>
              <a:rPr lang="en-US" b="1" dirty="0" err="1"/>
              <a:t>hyn</a:t>
            </a:r>
            <a:r>
              <a:rPr lang="en-US" b="1" dirty="0"/>
              <a:t>:</a:t>
            </a:r>
          </a:p>
          <a:p>
            <a:pPr fontAlgn="t">
              <a:buNone/>
            </a:pPr>
            <a:r>
              <a:rPr lang="en-US" b="1" dirty="0"/>
              <a:t>“Un o </a:t>
            </a:r>
            <a:r>
              <a:rPr lang="en-US" b="1" dirty="0" err="1"/>
              <a:t>fy</a:t>
            </a:r>
            <a:r>
              <a:rPr lang="en-US" b="1" dirty="0"/>
              <a:t> </a:t>
            </a:r>
            <a:r>
              <a:rPr lang="en-US" b="1" dirty="0" err="1"/>
              <a:t>nghryfderau</a:t>
            </a:r>
            <a:r>
              <a:rPr lang="en-US" b="1" dirty="0"/>
              <a:t> </a:t>
            </a:r>
            <a:r>
              <a:rPr lang="en-US" b="1" dirty="0" err="1"/>
              <a:t>yw</a:t>
            </a:r>
            <a:r>
              <a:rPr lang="en-US" b="1" dirty="0"/>
              <a:t> </a:t>
            </a:r>
            <a:r>
              <a:rPr lang="en-US" b="1" dirty="0" err="1"/>
              <a:t>cyfathrebu</a:t>
            </a:r>
            <a:r>
              <a:rPr lang="en-US" b="1" dirty="0"/>
              <a:t>. </a:t>
            </a:r>
            <a:r>
              <a:rPr lang="en-US" b="1" dirty="0" err="1"/>
              <a:t>Rwy'n</a:t>
            </a:r>
            <a:r>
              <a:rPr lang="en-US" b="1" dirty="0"/>
              <a:t> </a:t>
            </a:r>
            <a:r>
              <a:rPr lang="en-US" b="1" dirty="0" err="1"/>
              <a:t>dda</a:t>
            </a:r>
            <a:r>
              <a:rPr lang="en-US" b="1" dirty="0"/>
              <a:t> am </a:t>
            </a:r>
            <a:r>
              <a:rPr lang="en-US" b="1" dirty="0" err="1"/>
              <a:t>siarad</a:t>
            </a:r>
            <a:r>
              <a:rPr lang="en-US" b="1" dirty="0"/>
              <a:t> â staff a </a:t>
            </a:r>
            <a:r>
              <a:rPr lang="en-US" b="1" dirty="0" err="1"/>
              <a:t>theuluoedd</a:t>
            </a:r>
            <a:r>
              <a:rPr lang="en-US" b="1" dirty="0"/>
              <a:t>.”</a:t>
            </a:r>
            <a:endParaRPr lang="en-US" dirty="0"/>
          </a:p>
          <a:p>
            <a:pPr fontAlgn="t">
              <a:buNone/>
            </a:pPr>
            <a:r>
              <a:rPr lang="en-US" b="1" dirty="0"/>
              <a:t>✅ I </a:t>
            </a:r>
            <a:r>
              <a:rPr lang="en-US" b="1" dirty="0" err="1"/>
              <a:t>hyn</a:t>
            </a:r>
            <a:r>
              <a:rPr lang="en-US" b="1" dirty="0"/>
              <a:t>:</a:t>
            </a:r>
          </a:p>
          <a:p>
            <a:pPr fontAlgn="t">
              <a:buNone/>
            </a:pPr>
            <a:r>
              <a:rPr lang="en-US" b="1" dirty="0"/>
              <a:t>“</a:t>
            </a:r>
            <a:r>
              <a:rPr lang="en-US" b="1" dirty="0" err="1"/>
              <a:t>Rwy'n</a:t>
            </a:r>
            <a:r>
              <a:rPr lang="en-US" b="1" dirty="0"/>
              <a:t> </a:t>
            </a:r>
            <a:r>
              <a:rPr lang="en-US" b="1" dirty="0" err="1"/>
              <a:t>cydnabod</a:t>
            </a:r>
            <a:r>
              <a:rPr lang="en-US" b="1" dirty="0"/>
              <a:t> </a:t>
            </a:r>
            <a:r>
              <a:rPr lang="en-US" b="1" dirty="0" err="1"/>
              <a:t>cyfathrebu</a:t>
            </a:r>
            <a:r>
              <a:rPr lang="en-US" b="1" dirty="0"/>
              <a:t> </a:t>
            </a:r>
            <a:r>
              <a:rPr lang="en-US" b="1" dirty="0" err="1"/>
              <a:t>fel</a:t>
            </a:r>
            <a:r>
              <a:rPr lang="en-US" b="1" dirty="0"/>
              <a:t> un </a:t>
            </a:r>
            <a:r>
              <a:rPr lang="en-US" b="1" dirty="0" err="1"/>
              <a:t>o'm</a:t>
            </a:r>
            <a:r>
              <a:rPr lang="en-US" b="1" dirty="0"/>
              <a:t> </a:t>
            </a:r>
            <a:r>
              <a:rPr lang="en-US" b="1" dirty="0" err="1"/>
              <a:t>cryfderau</a:t>
            </a:r>
            <a:r>
              <a:rPr lang="en-US" b="1" dirty="0"/>
              <a:t> </a:t>
            </a:r>
            <a:r>
              <a:rPr lang="en-US" b="1" dirty="0" err="1"/>
              <a:t>arweinyddiaeth</a:t>
            </a:r>
            <a:r>
              <a:rPr lang="en-US" b="1" dirty="0"/>
              <a:t>, </a:t>
            </a:r>
            <a:r>
              <a:rPr lang="en-US" b="1" dirty="0" err="1"/>
              <a:t>yn</a:t>
            </a:r>
            <a:r>
              <a:rPr lang="en-US" b="1" dirty="0"/>
              <a:t> </a:t>
            </a:r>
            <a:r>
              <a:rPr lang="en-US" b="1" dirty="0" err="1"/>
              <a:t>enwedig</a:t>
            </a:r>
            <a:r>
              <a:rPr lang="en-US" b="1" dirty="0"/>
              <a:t> </a:t>
            </a:r>
            <a:r>
              <a:rPr lang="en-US" b="1" dirty="0" err="1"/>
              <a:t>wrth</a:t>
            </a:r>
            <a:r>
              <a:rPr lang="en-US" b="1" dirty="0"/>
              <a:t> </a:t>
            </a:r>
            <a:r>
              <a:rPr lang="en-US" b="1" dirty="0" err="1"/>
              <a:t>feithrin</a:t>
            </a:r>
            <a:r>
              <a:rPr lang="en-US" b="1" dirty="0"/>
              <a:t> </a:t>
            </a:r>
            <a:r>
              <a:rPr lang="en-US" b="1" dirty="0" err="1"/>
              <a:t>perthnasoedd</a:t>
            </a:r>
            <a:r>
              <a:rPr lang="en-US" b="1" dirty="0"/>
              <a:t> â staff a </a:t>
            </a:r>
            <a:r>
              <a:rPr lang="en-US" b="1" dirty="0" err="1"/>
              <a:t>theuluoedd</a:t>
            </a:r>
            <a:r>
              <a:rPr lang="en-US" b="1" dirty="0"/>
              <a:t>. </a:t>
            </a:r>
            <a:r>
              <a:rPr lang="en-US" b="1" dirty="0" err="1"/>
              <a:t>Fodd</a:t>
            </a:r>
            <a:r>
              <a:rPr lang="en-US" b="1" dirty="0"/>
              <a:t> </a:t>
            </a:r>
            <a:r>
              <a:rPr lang="en-US" b="1" dirty="0" err="1"/>
              <a:t>bynnag</a:t>
            </a:r>
            <a:r>
              <a:rPr lang="en-US" b="1" dirty="0"/>
              <a:t>, </a:t>
            </a:r>
            <a:r>
              <a:rPr lang="en-US" b="1" dirty="0" err="1"/>
              <a:t>mae</a:t>
            </a:r>
            <a:r>
              <a:rPr lang="en-US" b="1" dirty="0"/>
              <a:t> </a:t>
            </a:r>
            <a:r>
              <a:rPr lang="en-US" b="1" dirty="0" err="1"/>
              <a:t>myfyrio</a:t>
            </a:r>
            <a:r>
              <a:rPr lang="en-US" b="1" dirty="0"/>
              <a:t> </a:t>
            </a:r>
            <a:r>
              <a:rPr lang="en-US" b="1" dirty="0" err="1"/>
              <a:t>ar</a:t>
            </a:r>
            <a:r>
              <a:rPr lang="en-US" b="1" dirty="0"/>
              <a:t> </a:t>
            </a:r>
            <a:r>
              <a:rPr lang="en-US" b="1" dirty="0" err="1"/>
              <a:t>arweinyddiaeth</a:t>
            </a:r>
            <a:r>
              <a:rPr lang="en-US" b="1" dirty="0"/>
              <a:t> </a:t>
            </a:r>
            <a:r>
              <a:rPr lang="en-US" b="1" dirty="0" err="1"/>
              <a:t>dosturiol</a:t>
            </a:r>
            <a:r>
              <a:rPr lang="en-US" b="1" dirty="0"/>
              <a:t> </a:t>
            </a:r>
            <a:r>
              <a:rPr lang="en-US" b="1" dirty="0" err="1"/>
              <a:t>wedi</a:t>
            </a:r>
            <a:r>
              <a:rPr lang="en-US" b="1" dirty="0"/>
              <a:t> </a:t>
            </a:r>
            <a:r>
              <a:rPr lang="en-US" b="1" dirty="0" err="1"/>
              <a:t>fy</a:t>
            </a:r>
            <a:r>
              <a:rPr lang="en-US" b="1" dirty="0"/>
              <a:t> </a:t>
            </a:r>
            <a:r>
              <a:rPr lang="en-US" b="1" dirty="0" err="1"/>
              <a:t>annog</a:t>
            </a:r>
            <a:r>
              <a:rPr lang="en-US" b="1" dirty="0"/>
              <a:t> </a:t>
            </a:r>
            <a:r>
              <a:rPr lang="en-US" b="1" dirty="0" err="1"/>
              <a:t>i</a:t>
            </a:r>
            <a:r>
              <a:rPr lang="en-US" b="1" dirty="0"/>
              <a:t> </a:t>
            </a:r>
            <a:r>
              <a:rPr lang="en-US" b="1" dirty="0" err="1"/>
              <a:t>ystyried</a:t>
            </a:r>
            <a:r>
              <a:rPr lang="en-US" b="1" dirty="0"/>
              <a:t> </a:t>
            </a:r>
            <a:r>
              <a:rPr lang="en-US" b="1" dirty="0" err="1"/>
              <a:t>nad</a:t>
            </a:r>
            <a:r>
              <a:rPr lang="en-US" b="1" dirty="0"/>
              <a:t> </a:t>
            </a:r>
            <a:r>
              <a:rPr lang="en-US" b="1" dirty="0" err="1"/>
              <a:t>yw</a:t>
            </a:r>
            <a:r>
              <a:rPr lang="en-US" b="1" dirty="0"/>
              <a:t> </a:t>
            </a:r>
            <a:r>
              <a:rPr lang="en-US" b="1" dirty="0" err="1"/>
              <a:t>cyfathrebu</a:t>
            </a:r>
            <a:r>
              <a:rPr lang="en-US" b="1" dirty="0"/>
              <a:t> </a:t>
            </a:r>
            <a:r>
              <a:rPr lang="en-US" b="1" dirty="0" err="1"/>
              <a:t>effeithiol</a:t>
            </a:r>
            <a:r>
              <a:rPr lang="en-US" b="1" dirty="0"/>
              <a:t> </a:t>
            </a:r>
            <a:r>
              <a:rPr lang="en-US" b="1" dirty="0" err="1"/>
              <a:t>yn</a:t>
            </a:r>
            <a:r>
              <a:rPr lang="en-US" b="1" dirty="0"/>
              <a:t> </a:t>
            </a:r>
            <a:r>
              <a:rPr lang="en-US" b="1" dirty="0" err="1"/>
              <a:t>ymwneud</a:t>
            </a:r>
            <a:r>
              <a:rPr lang="en-US" b="1" dirty="0"/>
              <a:t> â </a:t>
            </a:r>
            <a:r>
              <a:rPr lang="en-US" b="1" dirty="0" err="1"/>
              <a:t>siarad</a:t>
            </a:r>
            <a:r>
              <a:rPr lang="en-US" b="1" dirty="0"/>
              <a:t> </a:t>
            </a:r>
            <a:r>
              <a:rPr lang="en-US" b="1" dirty="0" err="1"/>
              <a:t>yn</a:t>
            </a:r>
            <a:r>
              <a:rPr lang="en-US" b="1" dirty="0"/>
              <a:t> </a:t>
            </a:r>
            <a:r>
              <a:rPr lang="en-US" b="1" dirty="0" err="1"/>
              <a:t>unig</a:t>
            </a:r>
            <a:r>
              <a:rPr lang="en-US" b="1" dirty="0"/>
              <a:t>, </a:t>
            </a:r>
            <a:r>
              <a:rPr lang="en-US" b="1" dirty="0" err="1"/>
              <a:t>ond</a:t>
            </a:r>
            <a:r>
              <a:rPr lang="en-US" b="1" dirty="0"/>
              <a:t> </a:t>
            </a:r>
            <a:r>
              <a:rPr lang="en-US" b="1" dirty="0" err="1"/>
              <a:t>hefyd</a:t>
            </a:r>
            <a:r>
              <a:rPr lang="en-US" b="1" dirty="0"/>
              <a:t> â </a:t>
            </a:r>
            <a:r>
              <a:rPr lang="en-US" b="1" dirty="0" err="1"/>
              <a:t>gwrando</a:t>
            </a:r>
            <a:r>
              <a:rPr lang="en-US" b="1" dirty="0"/>
              <a:t> a </a:t>
            </a:r>
            <a:r>
              <a:rPr lang="en-US" b="1" dirty="0" err="1"/>
              <a:t>sicrhau</a:t>
            </a:r>
            <a:r>
              <a:rPr lang="en-US" b="1" dirty="0"/>
              <a:t> bod </a:t>
            </a:r>
            <a:r>
              <a:rPr lang="en-US" b="1" dirty="0" err="1"/>
              <a:t>eraill</a:t>
            </a:r>
            <a:r>
              <a:rPr lang="en-US" b="1" dirty="0"/>
              <a:t> </a:t>
            </a:r>
            <a:r>
              <a:rPr lang="en-US" b="1" dirty="0" err="1"/>
              <a:t>yn</a:t>
            </a:r>
            <a:r>
              <a:rPr lang="en-US" b="1" dirty="0"/>
              <a:t> </a:t>
            </a:r>
            <a:r>
              <a:rPr lang="en-US" b="1" dirty="0" err="1"/>
              <a:t>teimlo</a:t>
            </a:r>
            <a:r>
              <a:rPr lang="en-US" b="1" dirty="0"/>
              <a:t> </a:t>
            </a:r>
            <a:r>
              <a:rPr lang="en-US" b="1" dirty="0" err="1"/>
              <a:t>eu</a:t>
            </a:r>
            <a:r>
              <a:rPr lang="en-US" b="1" dirty="0"/>
              <a:t> bod </a:t>
            </a:r>
            <a:r>
              <a:rPr lang="en-US" b="1" dirty="0" err="1"/>
              <a:t>yn</a:t>
            </a:r>
            <a:r>
              <a:rPr lang="en-US" b="1" dirty="0"/>
              <a:t> </a:t>
            </a:r>
            <a:r>
              <a:rPr lang="en-US" b="1" dirty="0" err="1"/>
              <a:t>cael</a:t>
            </a:r>
            <a:r>
              <a:rPr lang="en-US" b="1" dirty="0"/>
              <a:t> </a:t>
            </a:r>
            <a:r>
              <a:rPr lang="en-US" b="1" dirty="0" err="1"/>
              <a:t>eu</a:t>
            </a:r>
            <a:r>
              <a:rPr lang="en-US" b="1" dirty="0"/>
              <a:t> </a:t>
            </a:r>
            <a:r>
              <a:rPr lang="en-US" b="1" dirty="0" err="1"/>
              <a:t>gwerthfawrogi</a:t>
            </a:r>
            <a:r>
              <a:rPr lang="en-US" b="1" dirty="0"/>
              <a:t>. Mae </a:t>
            </a:r>
            <a:r>
              <a:rPr lang="en-US" b="1" dirty="0" err="1"/>
              <a:t>hyn</a:t>
            </a:r>
            <a:r>
              <a:rPr lang="en-US" b="1" dirty="0"/>
              <a:t> </a:t>
            </a:r>
            <a:r>
              <a:rPr lang="en-US" b="1" dirty="0" err="1"/>
              <a:t>wedi</a:t>
            </a:r>
            <a:r>
              <a:rPr lang="en-US" b="1" dirty="0"/>
              <a:t> </a:t>
            </a:r>
            <a:r>
              <a:rPr lang="en-US" b="1" dirty="0" err="1"/>
              <a:t>gwneud</a:t>
            </a:r>
            <a:r>
              <a:rPr lang="en-US" b="1" dirty="0"/>
              <a:t> </a:t>
            </a:r>
            <a:r>
              <a:rPr lang="en-US" b="1" dirty="0" err="1"/>
              <a:t>i</a:t>
            </a:r>
            <a:r>
              <a:rPr lang="en-US" b="1" dirty="0"/>
              <a:t> mi </a:t>
            </a:r>
            <a:r>
              <a:rPr lang="en-US" b="1" dirty="0" err="1"/>
              <a:t>gydnabod</a:t>
            </a:r>
            <a:r>
              <a:rPr lang="en-US" b="1" dirty="0"/>
              <a:t> bod </a:t>
            </a:r>
            <a:r>
              <a:rPr lang="en-US" b="1" dirty="0" err="1"/>
              <a:t>angen</a:t>
            </a:r>
            <a:r>
              <a:rPr lang="en-US" b="1" dirty="0"/>
              <a:t> </a:t>
            </a:r>
            <a:r>
              <a:rPr lang="en-US" b="1" dirty="0" err="1"/>
              <a:t>i</a:t>
            </a:r>
            <a:r>
              <a:rPr lang="en-US" b="1" dirty="0"/>
              <a:t> mi </a:t>
            </a:r>
            <a:r>
              <a:rPr lang="en-US" b="1" dirty="0" err="1"/>
              <a:t>ddatblygu</a:t>
            </a:r>
            <a:r>
              <a:rPr lang="en-US" b="1" dirty="0"/>
              <a:t> </a:t>
            </a:r>
            <a:r>
              <a:rPr lang="en-US" b="1" dirty="0" err="1"/>
              <a:t>fy</a:t>
            </a:r>
            <a:r>
              <a:rPr lang="en-US" b="1" dirty="0"/>
              <a:t> </a:t>
            </a:r>
            <a:r>
              <a:rPr lang="en-US" b="1" dirty="0" err="1"/>
              <a:t>hyder</a:t>
            </a:r>
            <a:r>
              <a:rPr lang="en-US" b="1" dirty="0"/>
              <a:t> </a:t>
            </a:r>
            <a:r>
              <a:rPr lang="en-US" b="1" dirty="0" err="1"/>
              <a:t>wrth</a:t>
            </a:r>
            <a:r>
              <a:rPr lang="en-US" b="1" dirty="0"/>
              <a:t> </a:t>
            </a:r>
            <a:r>
              <a:rPr lang="en-US" b="1" dirty="0" err="1"/>
              <a:t>gynnal</a:t>
            </a:r>
            <a:r>
              <a:rPr lang="en-US" b="1" dirty="0"/>
              <a:t> </a:t>
            </a:r>
            <a:r>
              <a:rPr lang="en-US" b="1" dirty="0" err="1"/>
              <a:t>sgyrsiau</a:t>
            </a:r>
            <a:r>
              <a:rPr lang="en-US" b="1" dirty="0"/>
              <a:t> </a:t>
            </a:r>
            <a:r>
              <a:rPr lang="en-US" b="1" dirty="0" err="1"/>
              <a:t>anodd</a:t>
            </a:r>
            <a:r>
              <a:rPr lang="en-US" b="1" dirty="0"/>
              <a:t>.”</a:t>
            </a:r>
            <a:endParaRPr lang="en-US" dirty="0"/>
          </a:p>
          <a:p>
            <a:endParaRPr lang="en-US" dirty="0"/>
          </a:p>
        </p:txBody>
      </p:sp>
      <p:sp>
        <p:nvSpPr>
          <p:cNvPr id="4" name="Content Placeholder 3">
            <a:extLst>
              <a:ext uri="{FF2B5EF4-FFF2-40B4-BE49-F238E27FC236}">
                <a16:creationId xmlns:a16="http://schemas.microsoft.com/office/drawing/2014/main" id="{C2750A45-58D1-BD83-5D3F-72D0A54571E2}"/>
              </a:ext>
            </a:extLst>
          </p:cNvPr>
          <p:cNvSpPr>
            <a:spLocks noGrp="1"/>
          </p:cNvSpPr>
          <p:nvPr>
            <p:ph sz="half" idx="2"/>
          </p:nvPr>
        </p:nvSpPr>
        <p:spPr/>
        <p:txBody>
          <a:bodyPr>
            <a:normAutofit fontScale="62500" lnSpcReduction="20000"/>
          </a:bodyPr>
          <a:lstStyle/>
          <a:p>
            <a:pPr fontAlgn="t">
              <a:buNone/>
            </a:pPr>
            <a:r>
              <a:rPr lang="en-US" b="1" dirty="0">
                <a:solidFill>
                  <a:schemeClr val="accent1">
                    <a:lumMod val="75000"/>
                  </a:schemeClr>
                </a:solidFill>
              </a:rPr>
              <a:t>Critical reflection is required...</a:t>
            </a:r>
          </a:p>
          <a:p>
            <a:pPr fontAlgn="t">
              <a:buNone/>
            </a:pPr>
            <a:r>
              <a:rPr lang="en-US" b="1" dirty="0">
                <a:solidFill>
                  <a:schemeClr val="accent1">
                    <a:lumMod val="75000"/>
                  </a:schemeClr>
                </a:solidFill>
              </a:rPr>
              <a:t>❌ From this:</a:t>
            </a:r>
          </a:p>
          <a:p>
            <a:pPr fontAlgn="t">
              <a:buNone/>
            </a:pPr>
            <a:r>
              <a:rPr lang="en-US" b="1" dirty="0">
                <a:solidFill>
                  <a:schemeClr val="accent1">
                    <a:lumMod val="75000"/>
                  </a:schemeClr>
                </a:solidFill>
              </a:rPr>
              <a:t>“One of my strengths is communication. I am good at talking to staff and families.”</a:t>
            </a:r>
            <a:endParaRPr lang="en-US" dirty="0">
              <a:solidFill>
                <a:schemeClr val="accent1">
                  <a:lumMod val="75000"/>
                </a:schemeClr>
              </a:solidFill>
            </a:endParaRPr>
          </a:p>
          <a:p>
            <a:pPr fontAlgn="t">
              <a:buNone/>
            </a:pPr>
            <a:r>
              <a:rPr lang="en-US" b="1" dirty="0">
                <a:solidFill>
                  <a:schemeClr val="accent1">
                    <a:lumMod val="75000"/>
                  </a:schemeClr>
                </a:solidFill>
              </a:rPr>
              <a:t>✅ To this:</a:t>
            </a:r>
          </a:p>
          <a:p>
            <a:pPr fontAlgn="t">
              <a:buNone/>
            </a:pPr>
            <a:r>
              <a:rPr lang="en-US" b="1" dirty="0">
                <a:solidFill>
                  <a:schemeClr val="accent1">
                    <a:lumMod val="75000"/>
                  </a:schemeClr>
                </a:solidFill>
              </a:rPr>
              <a:t>“I </a:t>
            </a:r>
            <a:r>
              <a:rPr lang="en-US" b="1" dirty="0" err="1">
                <a:solidFill>
                  <a:schemeClr val="accent1">
                    <a:lumMod val="75000"/>
                  </a:schemeClr>
                </a:solidFill>
              </a:rPr>
              <a:t>recognise</a:t>
            </a:r>
            <a:r>
              <a:rPr lang="en-US" b="1" dirty="0">
                <a:solidFill>
                  <a:schemeClr val="accent1">
                    <a:lumMod val="75000"/>
                  </a:schemeClr>
                </a:solidFill>
              </a:rPr>
              <a:t> communication as one of my leadership strengths, particularly when building relationships with staff and families. However, reflecting on compassionate leadership has encouraged me to consider that effective communication is not simply about speaking, but also listening and ensuring others feel valued. This has led me to </a:t>
            </a:r>
            <a:r>
              <a:rPr lang="en-US" b="1" dirty="0" err="1">
                <a:solidFill>
                  <a:schemeClr val="accent1">
                    <a:lumMod val="75000"/>
                  </a:schemeClr>
                </a:solidFill>
              </a:rPr>
              <a:t>recognise</a:t>
            </a:r>
            <a:r>
              <a:rPr lang="en-US" b="1" dirty="0">
                <a:solidFill>
                  <a:schemeClr val="accent1">
                    <a:lumMod val="75000"/>
                  </a:schemeClr>
                </a:solidFill>
              </a:rPr>
              <a:t> that I need to develop my confidence when managing difficult conversations.”</a:t>
            </a:r>
            <a:endParaRPr lang="en-US" dirty="0">
              <a:solidFill>
                <a:schemeClr val="accent1">
                  <a:lumMod val="75000"/>
                </a:schemeClr>
              </a:solidFill>
            </a:endParaRPr>
          </a:p>
          <a:p>
            <a:endParaRPr lang="en-US" dirty="0"/>
          </a:p>
        </p:txBody>
      </p:sp>
    </p:spTree>
    <p:extLst>
      <p:ext uri="{BB962C8B-B14F-4D97-AF65-F5344CB8AC3E}">
        <p14:creationId xmlns:p14="http://schemas.microsoft.com/office/powerpoint/2010/main" val="24572306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85B06D-C318-37B9-AAE3-5F8FFA40E386}"/>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53CC81A5-2A7C-E43B-7396-8D7FF53D6E84}"/>
              </a:ext>
            </a:extLst>
          </p:cNvPr>
          <p:cNvSpPr>
            <a:spLocks noGrp="1"/>
          </p:cNvSpPr>
          <p:nvPr>
            <p:ph type="title"/>
          </p:nvPr>
        </p:nvSpPr>
        <p:spPr>
          <a:xfrm>
            <a:off x="1059609" y="503438"/>
            <a:ext cx="7886700" cy="1065089"/>
          </a:xfrm>
        </p:spPr>
        <p:txBody>
          <a:bodyPr>
            <a:normAutofit/>
          </a:bodyPr>
          <a:lstStyle/>
          <a:p>
            <a:r>
              <a:rPr lang="cy-GB" sz="3200" dirty="0">
                <a:latin typeface="Arial" panose="020B0604020202020204" pitchFamily="34" charset="0"/>
                <a:cs typeface="Arial" panose="020B0604020202020204" pitchFamily="34" charset="0"/>
              </a:rPr>
              <a:t>Camau nesaf</a:t>
            </a:r>
            <a:br>
              <a:rPr lang="cy-GB" sz="3200" dirty="0">
                <a:latin typeface="Arial" panose="020B0604020202020204" pitchFamily="34" charset="0"/>
                <a:cs typeface="Arial" panose="020B0604020202020204" pitchFamily="34" charset="0"/>
              </a:rPr>
            </a:br>
            <a:r>
              <a:rPr lang="en-GB" sz="3200" dirty="0">
                <a:solidFill>
                  <a:srgbClr val="0070C0"/>
                </a:solidFill>
                <a:latin typeface="Arial" panose="020B0604020202020204" pitchFamily="34" charset="0"/>
                <a:cs typeface="Arial" panose="020B0604020202020204" pitchFamily="34" charset="0"/>
              </a:rPr>
              <a:t>Next steps</a:t>
            </a:r>
            <a:endParaRPr lang="en-GB" sz="2000" dirty="0">
              <a:solidFill>
                <a:srgbClr val="0070C0"/>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FFE0A62D-2192-CA22-0416-936A49ECFF95}"/>
              </a:ext>
            </a:extLst>
          </p:cNvPr>
          <p:cNvSpPr>
            <a:spLocks noGrp="1"/>
          </p:cNvSpPr>
          <p:nvPr>
            <p:ph sz="half" idx="1"/>
          </p:nvPr>
        </p:nvSpPr>
        <p:spPr>
          <a:xfrm>
            <a:off x="1059609" y="1705066"/>
            <a:ext cx="4237892" cy="4173416"/>
          </a:xfrm>
        </p:spPr>
        <p:txBody>
          <a:bodyPr vert="horz" lIns="91440" tIns="45720" rIns="91440" bIns="45720" rtlCol="0" anchor="t">
            <a:normAutofit/>
          </a:bodyPr>
          <a:lstStyle/>
          <a:p>
            <a:r>
              <a:rPr lang="cy-GB" sz="2000">
                <a:latin typeface="Arial"/>
                <a:cs typeface="Arial"/>
              </a:rPr>
              <a:t>Adolygwch Sesiynau 2;</a:t>
            </a:r>
          </a:p>
          <a:p>
            <a:r>
              <a:rPr lang="cy-GB" sz="2000" dirty="0">
                <a:latin typeface="Arial" panose="020B0604020202020204" pitchFamily="34" charset="0"/>
                <a:cs typeface="Arial" panose="020B0604020202020204" pitchFamily="34" charset="0"/>
              </a:rPr>
              <a:t>Casglwch eich tystiolaeth;</a:t>
            </a:r>
          </a:p>
          <a:p>
            <a:r>
              <a:rPr lang="cy-GB" sz="2000" dirty="0">
                <a:latin typeface="Arial" panose="020B0604020202020204" pitchFamily="34" charset="0"/>
                <a:cs typeface="Arial" panose="020B0604020202020204" pitchFamily="34" charset="0"/>
              </a:rPr>
              <a:t>Drafftiwch fesul adran.</a:t>
            </a:r>
          </a:p>
          <a:p>
            <a:endParaRPr lang="cy-GB" sz="2000" i="1" dirty="0">
              <a:latin typeface="Arial" panose="020B0604020202020204" pitchFamily="34" charset="0"/>
              <a:cs typeface="Arial" panose="020B0604020202020204" pitchFamily="34" charset="0"/>
            </a:endParaRPr>
          </a:p>
          <a:p>
            <a:pPr marL="0" indent="0">
              <a:buNone/>
            </a:pPr>
            <a:r>
              <a:rPr lang="cy-GB" sz="2000" b="1" dirty="0">
                <a:latin typeface="Arial" panose="020B0604020202020204" pitchFamily="34" charset="0"/>
                <a:cs typeface="Arial" panose="020B0604020202020204" pitchFamily="34" charset="0"/>
              </a:rPr>
              <a:t>Unrhyw broblem neu gonsyrn:</a:t>
            </a:r>
          </a:p>
          <a:p>
            <a:pPr>
              <a:buFontTx/>
              <a:buChar char="-"/>
            </a:pPr>
            <a:r>
              <a:rPr lang="cy-GB" sz="2000" dirty="0">
                <a:latin typeface="Arial" panose="020B0604020202020204" pitchFamily="34" charset="0"/>
                <a:cs typeface="Arial" panose="020B0604020202020204" pitchFamily="34" charset="0"/>
              </a:rPr>
              <a:t>Cysylltwch â thiwtor y sesiwn;</a:t>
            </a:r>
          </a:p>
          <a:p>
            <a:pPr>
              <a:buFontTx/>
              <a:buChar char="-"/>
            </a:pPr>
            <a:r>
              <a:rPr lang="cy-GB" sz="2000" dirty="0">
                <a:latin typeface="Arial" panose="020B0604020202020204" pitchFamily="34" charset="0"/>
                <a:cs typeface="Arial" panose="020B0604020202020204" pitchFamily="34" charset="0"/>
              </a:rPr>
              <a:t>Hwb: </a:t>
            </a:r>
            <a:r>
              <a:rPr lang="cy-GB" sz="2000" dirty="0">
                <a:latin typeface="Arial" panose="020B0604020202020204" pitchFamily="34" charset="0"/>
                <a:cs typeface="Arial" panose="020B0604020202020204" pitchFamily="34" charset="0"/>
                <a:hlinkClick r:id="rId3"/>
              </a:rPr>
              <a:t>hwb@uwtsd.ac.uk</a:t>
            </a:r>
            <a:r>
              <a:rPr lang="cy-GB" sz="2000" dirty="0">
                <a:latin typeface="Arial" panose="020B0604020202020204" pitchFamily="34" charset="0"/>
                <a:cs typeface="Arial" panose="020B0604020202020204" pitchFamily="34" charset="0"/>
              </a:rPr>
              <a:t> </a:t>
            </a:r>
          </a:p>
          <a:p>
            <a:pPr marL="0" indent="0">
              <a:buNone/>
            </a:pPr>
            <a:r>
              <a:rPr lang="cy-GB" sz="2000" dirty="0">
                <a:latin typeface="Arial"/>
                <a:cs typeface="Arial"/>
              </a:rPr>
              <a:t>-   Service </a:t>
            </a:r>
            <a:r>
              <a:rPr lang="cy-GB" sz="2000">
                <a:latin typeface="Arial"/>
                <a:cs typeface="Arial"/>
              </a:rPr>
              <a:t>Now</a:t>
            </a:r>
            <a:r>
              <a:rPr lang="cy-GB" sz="2000" dirty="0">
                <a:latin typeface="Arial"/>
                <a:cs typeface="Arial"/>
              </a:rPr>
              <a:t> drwy eich tudalen Hwb</a:t>
            </a:r>
          </a:p>
        </p:txBody>
      </p:sp>
      <p:sp>
        <p:nvSpPr>
          <p:cNvPr id="6" name="Content Placeholder 5">
            <a:extLst>
              <a:ext uri="{FF2B5EF4-FFF2-40B4-BE49-F238E27FC236}">
                <a16:creationId xmlns:a16="http://schemas.microsoft.com/office/drawing/2014/main" id="{62D32F93-2D31-397A-766C-0B26BD2286EA}"/>
              </a:ext>
            </a:extLst>
          </p:cNvPr>
          <p:cNvSpPr>
            <a:spLocks noGrp="1"/>
          </p:cNvSpPr>
          <p:nvPr>
            <p:ph sz="half" idx="2"/>
          </p:nvPr>
        </p:nvSpPr>
        <p:spPr>
          <a:xfrm>
            <a:off x="6310513" y="1705067"/>
            <a:ext cx="4402015" cy="4173415"/>
          </a:xfrm>
        </p:spPr>
        <p:txBody>
          <a:bodyPr vert="horz" lIns="91440" tIns="45720" rIns="91440" bIns="45720" rtlCol="0" anchor="t">
            <a:normAutofit/>
          </a:bodyPr>
          <a:lstStyle/>
          <a:p>
            <a:r>
              <a:rPr lang="en-GB" sz="2000">
                <a:solidFill>
                  <a:srgbClr val="0070C0"/>
                </a:solidFill>
                <a:latin typeface="Arial"/>
                <a:cs typeface="Arial"/>
              </a:rPr>
              <a:t>Review Sessions 2;</a:t>
            </a:r>
          </a:p>
          <a:p>
            <a:r>
              <a:rPr lang="en-GB" sz="2000" dirty="0">
                <a:solidFill>
                  <a:srgbClr val="0070C0"/>
                </a:solidFill>
                <a:latin typeface="Arial" panose="020B0604020202020204" pitchFamily="34" charset="0"/>
                <a:cs typeface="Arial" panose="020B0604020202020204" pitchFamily="34" charset="0"/>
              </a:rPr>
              <a:t>Gather your evidence;</a:t>
            </a:r>
          </a:p>
          <a:p>
            <a:r>
              <a:rPr lang="en-GB" sz="2000" dirty="0">
                <a:solidFill>
                  <a:srgbClr val="0070C0"/>
                </a:solidFill>
                <a:latin typeface="Arial" panose="020B0604020202020204" pitchFamily="34" charset="0"/>
                <a:cs typeface="Arial" panose="020B0604020202020204" pitchFamily="34" charset="0"/>
              </a:rPr>
              <a:t>Draft section by section.</a:t>
            </a:r>
          </a:p>
          <a:p>
            <a:endParaRPr lang="en-GB" sz="2000" dirty="0">
              <a:solidFill>
                <a:srgbClr val="0070C0"/>
              </a:solidFill>
              <a:latin typeface="Arial" panose="020B0604020202020204" pitchFamily="34" charset="0"/>
              <a:cs typeface="Arial" panose="020B0604020202020204" pitchFamily="34" charset="0"/>
            </a:endParaRPr>
          </a:p>
          <a:p>
            <a:pPr marL="0" indent="0">
              <a:buNone/>
            </a:pPr>
            <a:r>
              <a:rPr lang="en-GB" sz="2000" b="1" dirty="0">
                <a:solidFill>
                  <a:srgbClr val="0070C0"/>
                </a:solidFill>
                <a:latin typeface="Arial" panose="020B0604020202020204" pitchFamily="34" charset="0"/>
                <a:cs typeface="Arial" panose="020B0604020202020204" pitchFamily="34" charset="0"/>
              </a:rPr>
              <a:t>Any issues/concerns:</a:t>
            </a:r>
          </a:p>
          <a:p>
            <a:pPr>
              <a:buFontTx/>
              <a:buChar char="-"/>
            </a:pPr>
            <a:r>
              <a:rPr lang="en-GB" sz="2000" dirty="0">
                <a:solidFill>
                  <a:srgbClr val="0070C0"/>
                </a:solidFill>
                <a:latin typeface="Arial" panose="020B0604020202020204" pitchFamily="34" charset="0"/>
                <a:cs typeface="Arial" panose="020B0604020202020204" pitchFamily="34" charset="0"/>
              </a:rPr>
              <a:t>Contact session tutor;</a:t>
            </a:r>
          </a:p>
          <a:p>
            <a:pPr>
              <a:buFontTx/>
              <a:buChar char="-"/>
            </a:pPr>
            <a:r>
              <a:rPr lang="en-GB" sz="2000" dirty="0">
                <a:solidFill>
                  <a:srgbClr val="0070C0"/>
                </a:solidFill>
                <a:latin typeface="Arial" panose="020B0604020202020204" pitchFamily="34" charset="0"/>
                <a:cs typeface="Arial" panose="020B0604020202020204" pitchFamily="34" charset="0"/>
              </a:rPr>
              <a:t>Hwb – </a:t>
            </a:r>
            <a:r>
              <a:rPr lang="en-GB" sz="2000" dirty="0">
                <a:solidFill>
                  <a:srgbClr val="0070C0"/>
                </a:solidFill>
                <a:latin typeface="Arial" panose="020B0604020202020204" pitchFamily="34" charset="0"/>
                <a:cs typeface="Arial" panose="020B0604020202020204" pitchFamily="34" charset="0"/>
                <a:hlinkClick r:id="rId3"/>
              </a:rPr>
              <a:t>hwb@uwtsd.ac.uk</a:t>
            </a:r>
            <a:endParaRPr lang="en-GB" sz="2000" dirty="0">
              <a:solidFill>
                <a:srgbClr val="0070C0"/>
              </a:solidFill>
              <a:latin typeface="Arial" panose="020B0604020202020204" pitchFamily="34" charset="0"/>
              <a:cs typeface="Arial" panose="020B0604020202020204" pitchFamily="34" charset="0"/>
            </a:endParaRPr>
          </a:p>
          <a:p>
            <a:pPr>
              <a:buFontTx/>
              <a:buChar char="-"/>
            </a:pPr>
            <a:r>
              <a:rPr lang="en-GB" sz="2000" dirty="0">
                <a:solidFill>
                  <a:srgbClr val="0070C0"/>
                </a:solidFill>
                <a:latin typeface="Arial" panose="020B0604020202020204" pitchFamily="34" charset="0"/>
                <a:cs typeface="Arial" panose="020B0604020202020204" pitchFamily="34" charset="0"/>
              </a:rPr>
              <a:t>Service Now via your Hwb page</a:t>
            </a:r>
          </a:p>
        </p:txBody>
      </p:sp>
    </p:spTree>
    <p:extLst>
      <p:ext uri="{BB962C8B-B14F-4D97-AF65-F5344CB8AC3E}">
        <p14:creationId xmlns:p14="http://schemas.microsoft.com/office/powerpoint/2010/main" val="1599437840"/>
      </p:ext>
    </p:extLst>
  </p:cSld>
  <p:clrMapOvr>
    <a:masterClrMapping/>
  </p:clrMapOvr>
</p:sld>
</file>

<file path=ppt/theme/theme1.xml><?xml version="1.0" encoding="utf-8"?>
<a:theme xmlns:a="http://schemas.openxmlformats.org/drawingml/2006/main" name="Holding PAg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itle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itle Slid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itle Slid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Accessib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Accessib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08FC7A7A2E65949BCB8A1B5684C08DA" ma:contentTypeVersion="10" ma:contentTypeDescription="Create a new document." ma:contentTypeScope="" ma:versionID="560413eae5661bfa1f222d7c6894a3d8">
  <xsd:schema xmlns:xsd="http://www.w3.org/2001/XMLSchema" xmlns:xs="http://www.w3.org/2001/XMLSchema" xmlns:p="http://schemas.microsoft.com/office/2006/metadata/properties" xmlns:ns2="82d2d2b0-9523-4f03-a938-d6c7b30635b7" xmlns:ns3="a67e3343-a4c6-453d-839d-5737b92e28d6" targetNamespace="http://schemas.microsoft.com/office/2006/metadata/properties" ma:root="true" ma:fieldsID="b85fb1bbd67b4f7121932a2c300a9f1b" ns2:_="" ns3:_="">
    <xsd:import namespace="82d2d2b0-9523-4f03-a938-d6c7b30635b7"/>
    <xsd:import namespace="a67e3343-a4c6-453d-839d-5737b92e28d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2d2d2b0-9523-4f03-a938-d6c7b30635b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a67e3343-a4c6-453d-839d-5737b92e28d6"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20d9763e-e350-4b5b-8689-cf6adb519c6d}" ma:internalName="TaxCatchAll" ma:showField="CatchAllData" ma:web="a67e3343-a4c6-453d-839d-5737b92e28d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82d2d2b0-9523-4f03-a938-d6c7b30635b7">
      <Terms xmlns="http://schemas.microsoft.com/office/infopath/2007/PartnerControls"/>
    </lcf76f155ced4ddcb4097134ff3c332f>
    <TaxCatchAll xmlns="a67e3343-a4c6-453d-839d-5737b92e28d6" xsi:nil="true"/>
  </documentManagement>
</p:properties>
</file>

<file path=customXml/itemProps1.xml><?xml version="1.0" encoding="utf-8"?>
<ds:datastoreItem xmlns:ds="http://schemas.openxmlformats.org/officeDocument/2006/customXml" ds:itemID="{94C5C50E-4FA4-4606-8926-EDE3DF700C04}">
  <ds:schemaRefs>
    <ds:schemaRef ds:uri="http://schemas.microsoft.com/sharepoint/v3/contenttype/forms"/>
  </ds:schemaRefs>
</ds:datastoreItem>
</file>

<file path=customXml/itemProps2.xml><?xml version="1.0" encoding="utf-8"?>
<ds:datastoreItem xmlns:ds="http://schemas.openxmlformats.org/officeDocument/2006/customXml" ds:itemID="{5A3BB8B0-F30E-4402-B6F3-7CBE927A07E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2d2d2b0-9523-4f03-a938-d6c7b30635b7"/>
    <ds:schemaRef ds:uri="a67e3343-a4c6-453d-839d-5737b92e28d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74D8E81-2E91-43F0-8526-C1BC6C7E7372}">
  <ds:schemaRefs>
    <ds:schemaRef ds:uri="http://schemas.microsoft.com/office/2006/metadata/properties"/>
    <ds:schemaRef ds:uri="http://schemas.microsoft.com/office/infopath/2007/PartnerControls"/>
    <ds:schemaRef ds:uri="82d2d2b0-9523-4f03-a938-d6c7b30635b7"/>
    <ds:schemaRef ds:uri="a67e3343-a4c6-453d-839d-5737b92e28d6"/>
  </ds:schemaRefs>
</ds:datastoreItem>
</file>

<file path=docProps/app.xml><?xml version="1.0" encoding="utf-8"?>
<Properties xmlns="http://schemas.openxmlformats.org/officeDocument/2006/extended-properties" xmlns:vt="http://schemas.openxmlformats.org/officeDocument/2006/docPropsVTypes">
  <Template>UWTSD_Powerpoint Template Standard_2023 BLUE</Template>
  <TotalTime>1031</TotalTime>
  <Words>1261</Words>
  <Application>Microsoft Office PowerPoint</Application>
  <PresentationFormat>Widescreen</PresentationFormat>
  <Paragraphs>227</Paragraphs>
  <Slides>13</Slides>
  <Notes>3</Notes>
  <HiddenSlides>0</HiddenSlides>
  <MMClips>0</MMClips>
  <ScaleCrop>false</ScaleCrop>
  <HeadingPairs>
    <vt:vector size="4" baseType="variant">
      <vt:variant>
        <vt:lpstr>Theme</vt:lpstr>
      </vt:variant>
      <vt:variant>
        <vt:i4>7</vt:i4>
      </vt:variant>
      <vt:variant>
        <vt:lpstr>Slide Titles</vt:lpstr>
      </vt:variant>
      <vt:variant>
        <vt:i4>13</vt:i4>
      </vt:variant>
    </vt:vector>
  </HeadingPairs>
  <TitlesOfParts>
    <vt:vector size="20" baseType="lpstr">
      <vt:lpstr>Holding PAge</vt:lpstr>
      <vt:lpstr>Title Slide 2</vt:lpstr>
      <vt:lpstr>Title Slide 3</vt:lpstr>
      <vt:lpstr>Title Slide 4</vt:lpstr>
      <vt:lpstr>Sub Title 1</vt:lpstr>
      <vt:lpstr>Accessible 2</vt:lpstr>
      <vt:lpstr>Accessible 4</vt:lpstr>
      <vt:lpstr>Canllawiau​ Patch 2</vt:lpstr>
      <vt:lpstr>Canllawiau Patch 2 Patch 2 guidance</vt:lpstr>
      <vt:lpstr>Patch 2 Patch 2</vt:lpstr>
      <vt:lpstr>Canllawiau asesu Assessment guidance</vt:lpstr>
      <vt:lpstr>PowerPoint Presentation</vt:lpstr>
      <vt:lpstr>Strwythur a argymhellir  Recommended structure</vt:lpstr>
      <vt:lpstr>Section 1: Learning through reflection (Approx. 100 words)</vt:lpstr>
      <vt:lpstr>Section 2: Feedback and self-evaluation (Approx. 100 words)</vt:lpstr>
      <vt:lpstr>Section 3: Continuous development (Approx. 100 words)</vt:lpstr>
      <vt:lpstr>Conclusion (Approx. 50 words)</vt:lpstr>
      <vt:lpstr>Cwestiynau myfyriol I meddwl am Reflective questions to think about</vt:lpstr>
      <vt:lpstr>Beth mae meddwl yn beirnidaol yn edrych fel? What does Critical reflection look like?</vt:lpstr>
      <vt:lpstr>Camau nesaf Next steps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Natasha Morgans</dc:creator>
  <cp:lastModifiedBy>Natasha Morgans</cp:lastModifiedBy>
  <cp:revision>31</cp:revision>
  <dcterms:created xsi:type="dcterms:W3CDTF">2026-09-21T15:05:42Z</dcterms:created>
  <dcterms:modified xsi:type="dcterms:W3CDTF">2026-10-18T17:35:55Z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0x010100608FC7A7A2E65949BCB8A1B5684C08DA</vt:lpwstr>
  </property>
  <property fmtid="{D5CDD505-2E9C-101B-9397-08002B2CF9AE}" pid="3" name="MediaServiceImageTags">
    <vt:lpwstr/>
  </property>
</Properties>
</file>