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9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1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672" r:id="rId9"/>
    <p:sldMasterId id="2147483674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</p:sldMasterIdLst>
  <p:notesMasterIdLst>
    <p:notesMasterId r:id="rId33"/>
  </p:notesMasterIdLst>
  <p:sldIdLst>
    <p:sldId id="336" r:id="rId19"/>
    <p:sldId id="355" r:id="rId20"/>
    <p:sldId id="356" r:id="rId21"/>
    <p:sldId id="367" r:id="rId22"/>
    <p:sldId id="368" r:id="rId23"/>
    <p:sldId id="369" r:id="rId24"/>
    <p:sldId id="370" r:id="rId25"/>
    <p:sldId id="371" r:id="rId26"/>
    <p:sldId id="372" r:id="rId27"/>
    <p:sldId id="373" r:id="rId28"/>
    <p:sldId id="374" r:id="rId29"/>
    <p:sldId id="375" r:id="rId30"/>
    <p:sldId id="366" r:id="rId31"/>
    <p:sldId id="376" r:id="rId3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263" autoAdjust="0"/>
    <p:restoredTop sz="95226" autoAdjust="0"/>
  </p:normalViewPr>
  <p:slideViewPr>
    <p:cSldViewPr snapToGrid="0" snapToObjects="1">
      <p:cViewPr varScale="1">
        <p:scale>
          <a:sx n="82" d="100"/>
          <a:sy n="82" d="100"/>
        </p:scale>
        <p:origin x="1536" y="4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8.xml"/><Relationship Id="rId21" Type="http://schemas.openxmlformats.org/officeDocument/2006/relationships/slide" Target="slides/slide3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" Target="slides/slide2.xml"/><Relationship Id="rId29" Type="http://schemas.openxmlformats.org/officeDocument/2006/relationships/slide" Target="slides/slide1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slide" Target="slides/slide14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1.xml"/><Relationship Id="rId31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494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753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6.xml"/><Relationship Id="rId9" Type="http://schemas.openxmlformats.org/officeDocument/2006/relationships/theme" Target="../theme/theme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2D5C6C4-297C-4AB8-8AC7-600066CC2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141" y="1118587"/>
            <a:ext cx="8233718" cy="5063475"/>
          </a:xfrm>
        </p:spPr>
        <p:txBody>
          <a:bodyPr/>
          <a:lstStyle/>
          <a:p>
            <a:pPr algn="ctr"/>
            <a:br>
              <a:rPr lang="en-GB" sz="3600" b="1" dirty="0">
                <a:latin typeface="+mn-lt"/>
              </a:rPr>
            </a:br>
            <a:r>
              <a:rPr lang="en-GB" sz="3600" b="1" dirty="0">
                <a:latin typeface="+mn-lt"/>
              </a:rPr>
              <a:t>LCBB4005</a:t>
            </a:r>
            <a:br>
              <a:rPr lang="en-GB" sz="3600" dirty="0">
                <a:latin typeface="+mn-lt"/>
              </a:rPr>
            </a:b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Global Business Environment 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</a:b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</a:br>
            <a:r>
              <a:rPr lang="en-GB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Assessment 1 : Task 2 </a:t>
            </a:r>
            <a:br>
              <a:rPr lang="en-GB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</a:br>
            <a:r>
              <a:rPr lang="en-GB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Business Environment Evaluation of AstraZeneca in a Developing Country (Kenya) </a:t>
            </a:r>
            <a:br>
              <a:rPr lang="en-GB" sz="4000" b="1" dirty="0"/>
            </a:br>
            <a:br>
              <a:rPr lang="en-GB" sz="4000" b="1" dirty="0"/>
            </a:br>
            <a:br>
              <a:rPr lang="en-GB" sz="4000" b="1" dirty="0"/>
            </a:b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18594077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58DC41E-C746-435E-AD0E-0D42E7EF3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04187"/>
            <a:ext cx="7886700" cy="5459766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sz="28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1) Introduction of  AstraZeneca</a:t>
            </a:r>
            <a:br>
              <a:rPr lang="en-GB" sz="28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8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2) </a:t>
            </a:r>
            <a:r>
              <a:rPr lang="en-US" sz="28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 brief introduction of the selected developing country (Kenya).</a:t>
            </a:r>
            <a:br>
              <a:rPr lang="en-KE" sz="2800" u="sng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8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3) </a:t>
            </a:r>
            <a:r>
              <a:rPr lang="en-US" sz="28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PESTLE Analysis of Kenya.</a:t>
            </a:r>
            <a:br>
              <a:rPr lang="en-KE" sz="2800" u="sng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8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4) </a:t>
            </a:r>
            <a:r>
              <a:rPr lang="en-US" sz="28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Opportunities and challenges.</a:t>
            </a:r>
            <a:br>
              <a:rPr lang="en-KE" sz="2800" u="sng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8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5) </a:t>
            </a:r>
            <a:r>
              <a:rPr lang="en-US" sz="28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Strategies.</a:t>
            </a:r>
            <a:br>
              <a:rPr lang="en-GB" sz="2800" dirty="0">
                <a:latin typeface="+mn-lt"/>
              </a:rPr>
            </a:br>
            <a:r>
              <a:rPr lang="en-GB" sz="2800" dirty="0">
                <a:latin typeface="+mn-lt"/>
              </a:rPr>
              <a:t>6) </a:t>
            </a:r>
            <a:r>
              <a:rPr lang="en-US" sz="28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Barriers experienced by AstraZeneca</a:t>
            </a:r>
            <a:br>
              <a:rPr lang="en-US" sz="28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28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7) Conclusion.</a:t>
            </a:r>
            <a:br>
              <a:rPr lang="en-US" sz="28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28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8) References List.</a:t>
            </a:r>
            <a:br>
              <a:rPr lang="en-US" sz="2800" b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S" sz="2800" b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S" sz="2800" b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S" sz="2800" b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S" sz="28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KE" sz="6600" b="1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6600" b="1" dirty="0"/>
            </a:br>
            <a:endParaRPr lang="en-GB" sz="66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5F062A-A3C8-C0B3-2A12-15B17D0AA7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9211" y="91736"/>
            <a:ext cx="2758440" cy="762000"/>
          </a:xfrm>
          <a:prstGeom prst="rect">
            <a:avLst/>
          </a:prstGeom>
        </p:spPr>
      </p:pic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656F0B92-3831-FA0F-7D1D-13787781DE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164" y="3900256"/>
            <a:ext cx="2758440" cy="76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77589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5D75F-CDD3-4185-9C31-46D89C08E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487" y="621437"/>
            <a:ext cx="8531257" cy="5555526"/>
          </a:xfrm>
        </p:spPr>
        <p:txBody>
          <a:bodyPr/>
          <a:lstStyle/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2800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Introduction of  AstraZeneca Plc.</a:t>
            </a:r>
            <a:endParaRPr lang="en-KE" sz="2800" b="1" u="sng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Founded in 1999 through mergers and acquisition. </a:t>
            </a:r>
            <a:endParaRPr lang="en-KE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Currently the largest pharmaceutical company in the world </a:t>
            </a:r>
            <a:r>
              <a:rPr lang="en-GB" dirty="0">
                <a:effectLst/>
                <a:ea typeface="Calibri" panose="020F0502020204030204" pitchFamily="34" charset="0"/>
              </a:rPr>
              <a:t>involved in developing the COVID-19 vaccine, Oxford-AstraZeneca (</a:t>
            </a:r>
            <a:r>
              <a:rPr lang="en-GB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Krystal et al., 2019).</a:t>
            </a:r>
            <a:endParaRPr lang="en-KE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Listed in London Stock Exchange.</a:t>
            </a:r>
            <a:endParaRPr lang="en-KE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Became a constituent of FTSE 100 Index.</a:t>
            </a:r>
            <a:endParaRPr lang="en-KE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Logo&#10;&#10;Description automatically generated">
            <a:extLst>
              <a:ext uri="{FF2B5EF4-FFF2-40B4-BE49-F238E27FC236}">
                <a16:creationId xmlns:a16="http://schemas.microsoft.com/office/drawing/2014/main" id="{2D89FD64-DFAD-E6AD-9B7F-F8ABE8C189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4306" y="393577"/>
            <a:ext cx="2758440" cy="76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4128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C1BAB-F400-464D-13C8-780EBD73C4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479394"/>
            <a:ext cx="7886700" cy="5697569"/>
          </a:xfrm>
        </p:spPr>
        <p:txBody>
          <a:bodyPr/>
          <a:lstStyle/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2800" b="1" u="sng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 brief introduction of the selected developing country (Kenya)</a:t>
            </a:r>
            <a:endParaRPr lang="en-KE" sz="2800" b="1" u="sng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Averagely industrialized nation and emerging market in East Africa. </a:t>
            </a:r>
            <a:endParaRPr lang="en-KE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Planning to industrialized by 2030.</a:t>
            </a:r>
            <a:endParaRPr lang="en-KE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Primary industries include tourism, energy, mining, manufacturing, and financial service. </a:t>
            </a:r>
            <a:endParaRPr lang="en-KE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82183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BB932-1D9B-36BD-7EB9-3A895DFB0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497149"/>
            <a:ext cx="7886700" cy="5379867"/>
          </a:xfrm>
        </p:spPr>
        <p:txBody>
          <a:bodyPr/>
          <a:lstStyle/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b="1" u="sng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PESTLE Analysis of Kenya </a:t>
            </a:r>
            <a:endParaRPr lang="en-KE" b="1" u="sng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Political factors</a:t>
            </a:r>
            <a:r>
              <a:rPr lang="en-US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dirty="0"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US" dirty="0">
                <a:effectLst/>
                <a:ea typeface="Calibri" panose="020F0502020204030204" pitchFamily="34" charset="0"/>
              </a:rPr>
              <a:t>rotection of intellectual property, level of corruption as well as risk related to military invasion. </a:t>
            </a:r>
            <a:endParaRPr lang="en-KE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Economic factors</a:t>
            </a:r>
            <a:r>
              <a:rPr lang="en-US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Unemployment </a:t>
            </a:r>
            <a:r>
              <a:rPr lang="en-US" dirty="0">
                <a:effectLst/>
                <a:ea typeface="Calibri" panose="020F0502020204030204" pitchFamily="34" charset="0"/>
              </a:rPr>
              <a:t>quality of infrastructure and educational level, and labor productivity</a:t>
            </a:r>
            <a:endParaRPr lang="en-US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Socio-cultural factors</a:t>
            </a:r>
            <a:r>
              <a:rPr lang="en-US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dirty="0">
                <a:ea typeface="Calibri" panose="020F0502020204030204" pitchFamily="34" charset="0"/>
                <a:cs typeface="Times New Roman" panose="02020603050405020304" pitchFamily="18" charset="0"/>
              </a:rPr>
              <a:t>L</a:t>
            </a:r>
            <a:r>
              <a:rPr lang="en-US" dirty="0">
                <a:effectLst/>
                <a:ea typeface="Calibri" panose="020F0502020204030204" pitchFamily="34" charset="0"/>
              </a:rPr>
              <a:t>eisure interest, education level, skill and demographics level</a:t>
            </a:r>
            <a:endParaRPr lang="en-KE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29770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A3B1A-54E4-EBA5-7DD7-C6C7B99F85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692458"/>
            <a:ext cx="7886700" cy="5202316"/>
          </a:xfrm>
        </p:spPr>
        <p:txBody>
          <a:bodyPr/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2800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PESTLE Cont..</a:t>
            </a:r>
            <a:endParaRPr lang="en-US" sz="2800" b="1" u="sng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Technological factors</a:t>
            </a: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sz="2800" dirty="0"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US" sz="2800" dirty="0">
                <a:effectLst/>
                <a:ea typeface="Calibri" panose="020F0502020204030204" pitchFamily="34" charset="0"/>
              </a:rPr>
              <a:t>he rate of technological diffusion </a:t>
            </a:r>
            <a:r>
              <a:rPr lang="en-US" sz="2800" dirty="0">
                <a:ea typeface="Calibri" panose="020F0502020204030204" pitchFamily="34" charset="0"/>
              </a:rPr>
              <a:t>and </a:t>
            </a:r>
            <a:r>
              <a:rPr lang="en-US" sz="2800" dirty="0">
                <a:effectLst/>
                <a:ea typeface="Calibri" panose="020F0502020204030204" pitchFamily="34" charset="0"/>
              </a:rPr>
              <a:t>product offering.</a:t>
            </a:r>
            <a:endParaRPr lang="en-KE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Legal factors</a:t>
            </a: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sz="2800" dirty="0"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US" sz="2800" dirty="0">
                <a:effectLst/>
                <a:ea typeface="Calibri" panose="020F0502020204030204" pitchFamily="34" charset="0"/>
              </a:rPr>
              <a:t>ata protection, employment law, e-commerce and consumer protection, intellectual property law.</a:t>
            </a:r>
            <a:endParaRPr lang="en-KE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Environmental factors</a:t>
            </a: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dirty="0">
                <a:ea typeface="Calibri" panose="020F0502020204030204" pitchFamily="34" charset="0"/>
                <a:cs typeface="Times New Roman" panose="02020603050405020304" pitchFamily="18" charset="0"/>
              </a:rPr>
              <a:t>W</a:t>
            </a:r>
            <a:r>
              <a:rPr lang="en-US" sz="2800" dirty="0">
                <a:effectLst/>
                <a:ea typeface="Calibri" panose="020F0502020204030204" pitchFamily="34" charset="0"/>
              </a:rPr>
              <a:t>eather, climate change, recycling, management of waste. </a:t>
            </a: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KE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9420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75DB2-1580-B844-E41E-B37925CC09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2043"/>
            <a:ext cx="7886700" cy="5726098"/>
          </a:xfrm>
        </p:spPr>
        <p:txBody>
          <a:bodyPr/>
          <a:lstStyle/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b="1" u="sng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Opportunities and challenges </a:t>
            </a:r>
            <a:endParaRPr lang="en-KE" b="1" u="sng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b="1" u="sng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Opportunities</a:t>
            </a:r>
            <a:endParaRPr lang="en-KE" b="1" u="sng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Kenya is aiming to add about 15% to the GDP by the end of 2022 fiscal year. </a:t>
            </a:r>
            <a:endParaRPr lang="en-KE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Good infrastructure, including international airports.</a:t>
            </a:r>
            <a:endParaRPr lang="en-KE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Market from increasing demand for minerals, supplements, and vitamins. </a:t>
            </a:r>
            <a:endParaRPr lang="en-KE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11130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5D78B-7CB7-8918-93F2-9DFE2884A0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328475"/>
            <a:ext cx="7886700" cy="5530788"/>
          </a:xfrm>
        </p:spPr>
        <p:txBody>
          <a:bodyPr/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3200" b="1" u="sng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Challenges </a:t>
            </a:r>
            <a:endParaRPr lang="en-KE" sz="3200" b="1" u="sng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Cyber security and emerging technologies. </a:t>
            </a:r>
            <a:endParaRPr lang="en-KE" sz="3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Climate change.</a:t>
            </a:r>
            <a:endParaRPr lang="en-KE" sz="3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Tariffs.</a:t>
            </a:r>
            <a:endParaRPr lang="en-KE" sz="3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Reforms.</a:t>
            </a:r>
            <a:endParaRPr lang="en-KE" sz="3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19477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9D6C6F-33AC-A62C-72D5-EE45572101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476220"/>
            <a:ext cx="7886700" cy="5391920"/>
          </a:xfrm>
        </p:spPr>
        <p:txBody>
          <a:bodyPr/>
          <a:lstStyle/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2800" b="1" u="sng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Strategies </a:t>
            </a:r>
            <a:endParaRPr lang="en-KE" sz="2800" b="1" u="sng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Focus on business-to-business and business-to-consumer audiences. </a:t>
            </a:r>
            <a:endParaRPr lang="en-KE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Product or market development.</a:t>
            </a:r>
            <a:endParaRPr lang="en-KE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Target marketing approach. </a:t>
            </a:r>
            <a:endParaRPr lang="en-KE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Differentiation and positioning strategy (</a:t>
            </a:r>
            <a:r>
              <a:rPr lang="en-GB" dirty="0">
                <a:effectLst/>
                <a:ea typeface="Calibri" panose="020F0502020204030204" pitchFamily="34" charset="0"/>
              </a:rPr>
              <a:t>Reddy and Rao, 2017).</a:t>
            </a:r>
            <a:endParaRPr lang="en-KE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15338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3326B-08F0-EA7F-1ADA-2FF9FD3B25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319596"/>
            <a:ext cx="7886700" cy="5857367"/>
          </a:xfrm>
        </p:spPr>
        <p:txBody>
          <a:bodyPr/>
          <a:lstStyle/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2800" b="1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Barriers experienced by AstraZeneca</a:t>
            </a:r>
            <a:endParaRPr lang="en-KE" sz="2800" b="1" u="sng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Language barrier of the culture.</a:t>
            </a:r>
            <a:endParaRPr lang="en-KE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Non-tariff barriers.</a:t>
            </a:r>
            <a:endParaRPr lang="en-KE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Ability to adopt and adapt new technology.</a:t>
            </a:r>
            <a:endParaRPr lang="en-KE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Emerging factors of financing and supply with global immunization.  </a:t>
            </a:r>
            <a:endParaRPr lang="en-KE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06394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EFC316-64C7-6DD1-C5F3-04E97BC5A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92963"/>
            <a:ext cx="7886700" cy="5884000"/>
          </a:xfrm>
        </p:spPr>
        <p:txBody>
          <a:bodyPr/>
          <a:lstStyle/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2800" b="1" u="sng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Appropriate strategies </a:t>
            </a:r>
            <a:endParaRPr lang="en-KE" sz="2800" b="1" u="sng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Emerging market strategy including partnerships, innovations and expansions. </a:t>
            </a:r>
            <a:endParaRPr lang="en-KE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Invest in R&amp;D (</a:t>
            </a:r>
            <a:r>
              <a:rPr lang="en-US" sz="2800" dirty="0">
                <a:effectLst/>
                <a:ea typeface="Calibri" panose="020F0502020204030204" pitchFamily="34" charset="0"/>
              </a:rPr>
              <a:t>Morgan et al., 2018).</a:t>
            </a:r>
            <a:endParaRPr lang="en-KE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Introduction of different growth platforms.</a:t>
            </a:r>
            <a:endParaRPr lang="en-KE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Invest effort and time to identify solutions to promote trust. </a:t>
            </a:r>
            <a:endParaRPr lang="en-KE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3633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BC6E9-5290-4E58-358D-0E017FC09B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488272"/>
            <a:ext cx="7886700" cy="5688692"/>
          </a:xfrm>
        </p:spPr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2800" b="1" u="sng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Conclusion </a:t>
            </a:r>
            <a:endParaRPr lang="en-KE" sz="2800" b="1" u="sng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Investing in control of the overhead will promote company profitability.</a:t>
            </a:r>
            <a:endParaRPr lang="en-KE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Factors that impact the company (PESTLE analysis).</a:t>
            </a:r>
            <a:endParaRPr lang="en-KE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Challenges unemployment, interest rates, tariffs, and inflation rate. </a:t>
            </a:r>
            <a:endParaRPr lang="en-KE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Barriers including inflation, unemployment, and</a:t>
            </a:r>
            <a:r>
              <a:rPr lang="en-US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interest rate.</a:t>
            </a:r>
            <a:endParaRPr lang="en-KE" sz="2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55478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A77BB-112C-4004-9936-F4530ED4A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75518"/>
          </a:xfrm>
        </p:spPr>
        <p:txBody>
          <a:bodyPr/>
          <a:lstStyle/>
          <a:p>
            <a:pPr algn="ctr"/>
            <a:r>
              <a:rPr lang="en-GB" sz="3200" b="1" dirty="0">
                <a:latin typeface="+mn-lt"/>
              </a:rPr>
              <a:t>References</a:t>
            </a:r>
            <a:r>
              <a:rPr lang="en-GB" sz="3600" b="1" dirty="0">
                <a:latin typeface="+mn-lt"/>
              </a:rPr>
              <a:t> </a:t>
            </a:r>
            <a:endParaRPr lang="en-GB" sz="3600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5D75F-CDD3-4185-9C31-46D89C08E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11" y="887767"/>
            <a:ext cx="8663233" cy="5736967"/>
          </a:xfrm>
        </p:spPr>
        <p:txBody>
          <a:bodyPr/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KE" sz="18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Achinas, S., Horjus, J., Achinas, V., &amp; Euverink, G. J. W. (2019). A PESTLE analysis of biofuels energy industry in Europe. </a:t>
            </a:r>
            <a:r>
              <a:rPr lang="en-KE" sz="1800" i="1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Sustainability</a:t>
            </a:r>
            <a:r>
              <a:rPr lang="en-KE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KE" sz="1800" i="1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11</a:t>
            </a:r>
            <a:r>
              <a:rPr lang="en-KE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(21), 5981.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KE" sz="18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Banga, K. (2020). Can the digital economy help mitigate the economic losses from COVID-19 in Kenya. </a:t>
            </a:r>
            <a:r>
              <a:rPr lang="en-KE" sz="1800" i="1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Supporting Economic Transformation</a:t>
            </a:r>
            <a:r>
              <a:rPr lang="en-KE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KE" sz="1800" i="1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20</a:t>
            </a:r>
            <a:r>
              <a:rPr lang="en-KE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KE" sz="18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Criner, G. J., Bourbeau, J., Diekemper, R. L., Ouellette, D. R., Goodridge, D., Hernandez, P., &amp; Stickland, M. K. (2015). Executive summary: prevention of acute exacerbation of COPD: American College of Chest Physicians and Canadian Thoracic Society guideline. </a:t>
            </a:r>
            <a:r>
              <a:rPr lang="en-KE" sz="1800" i="1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Chest</a:t>
            </a:r>
            <a:r>
              <a:rPr lang="en-KE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KE" sz="1800" i="1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147</a:t>
            </a:r>
            <a:r>
              <a:rPr lang="en-KE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(4), 883-893.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KE" sz="18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Desmond, P., &amp; Asamba, M. (2019). Accelerating the transition to a circular economy in Africa: Case studies from Kenya and South Africa. In </a:t>
            </a:r>
            <a:r>
              <a:rPr lang="en-KE" sz="1800" i="1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The Circular Economy and the Global South</a:t>
            </a:r>
            <a:r>
              <a:rPr lang="en-KE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 (pp. 152-172). Routledge.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KE" sz="18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Esaku, S. (2020). Trade liberalization and productivity growth: A firm-level analysis from Kenya. </a:t>
            </a:r>
            <a:r>
              <a:rPr lang="en-KE" sz="1800" i="1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Review of Economic Analysis</a:t>
            </a:r>
            <a:r>
              <a:rPr lang="en-KE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r>
              <a:rPr lang="en-GB" sz="18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Krystal, J. H., Abdallah, C. G., Sanacora, G., Charney, D. S., &amp; Duman, R. S. (2019). Ketamine: a paradigm shifts for depression research and treatment. </a:t>
            </a:r>
            <a:r>
              <a:rPr lang="en-GB" sz="18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Neuron</a:t>
            </a:r>
            <a:r>
              <a:rPr lang="en-GB" sz="18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101</a:t>
            </a:r>
            <a:r>
              <a:rPr lang="en-GB" sz="18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(5), 774-778.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r>
              <a:rPr lang="en-GB" sz="18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Reddy, A. V. J., &amp; Rao, B. M. (2017). Opportunities and challenges for Indian Pharmaceutical companies in overseas markets and need of digital tools for sustainable success. </a:t>
            </a:r>
            <a:r>
              <a:rPr lang="en-GB" sz="18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Indian Journal of Pharmaceutical Education and Research</a:t>
            </a:r>
            <a:r>
              <a:rPr lang="en-GB" sz="18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51</a:t>
            </a:r>
            <a:r>
              <a:rPr lang="en-GB" sz="18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(2), 226-238.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0000"/>
              </a:lnSpc>
              <a:spcAft>
                <a:spcPts val="800"/>
              </a:spcAft>
            </a:pP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KE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lvl="1" indent="-342900">
              <a:buFont typeface="Symbol" panose="05050102010706020507" pitchFamily="18" charset="2"/>
              <a:buChar char=""/>
            </a:pPr>
            <a:endParaRPr lang="en-US" sz="16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lvl="0" indent="0">
              <a:buNone/>
            </a:pP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sz="16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sz="16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4313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3E35F-3C53-6DBE-EA81-78817C5EA7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336" y="447869"/>
            <a:ext cx="7886700" cy="6970065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Morgan, P., Brown, D. G., Lennard, S., Anderton, M. J., Barrett, J. C., Eriksson, U.,&amp; Pangalos, M. N. (2018). Impact of a five-dimensional framework on R&amp;D productivity at AstraZeneca. </a:t>
            </a:r>
            <a:r>
              <a:rPr lang="en-GB" sz="18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Nature reviews Drug discovery</a:t>
            </a:r>
            <a:r>
              <a:rPr lang="en-GB" sz="18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17</a:t>
            </a:r>
            <a:r>
              <a:rPr lang="en-GB" sz="18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(3), 167-181.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9583607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547D3B3-2CEC-47BE-8F2F-5C3164EBC5A8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211f9404-bca0-4bcf-9c1d-965ccb6f8d2d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4B39123-6EEF-44A3-BB4E-6DBCD963DC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874</TotalTime>
  <Words>847</Words>
  <Application>Microsoft Office PowerPoint</Application>
  <PresentationFormat>On-screen Show (4:3)</PresentationFormat>
  <Paragraphs>65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15</vt:i4>
      </vt:variant>
      <vt:variant>
        <vt:lpstr>Slide Titles</vt:lpstr>
      </vt:variant>
      <vt:variant>
        <vt:i4>14</vt:i4>
      </vt:variant>
    </vt:vector>
  </HeadingPairs>
  <TitlesOfParts>
    <vt:vector size="34" baseType="lpstr">
      <vt:lpstr>Arial</vt:lpstr>
      <vt:lpstr>Calibri</vt:lpstr>
      <vt:lpstr>Calibri Light</vt:lpstr>
      <vt:lpstr>Symbol</vt:lpstr>
      <vt:lpstr>Times New Roman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 LCBB4005 Global Business Environment   Assessment 1 : Task 2  Business Environment Evaluation of AstraZeneca in a Developing Country (Kenya)    </vt:lpstr>
      <vt:lpstr>1) Introduction of  AstraZeneca 2) A brief introduction of the selected developing country (Kenya). 3) PESTLE Analysis of Kenya. 4) Opportunities and challenges. 5) Strategies. 6) Barriers experienced by AstraZeneca 7) Conclusion. 8) References List.   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cristina balaban</cp:lastModifiedBy>
  <cp:revision>109</cp:revision>
  <dcterms:created xsi:type="dcterms:W3CDTF">2021-03-10T12:10:47Z</dcterms:created>
  <dcterms:modified xsi:type="dcterms:W3CDTF">2022-08-17T18:01:20Z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