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25"/>
  </p:notesMasterIdLst>
  <p:sldIdLst>
    <p:sldId id="256" r:id="rId5"/>
    <p:sldId id="257" r:id="rId6"/>
    <p:sldId id="264" r:id="rId7"/>
    <p:sldId id="258" r:id="rId8"/>
    <p:sldId id="263" r:id="rId9"/>
    <p:sldId id="269" r:id="rId10"/>
    <p:sldId id="260" r:id="rId11"/>
    <p:sldId id="261" r:id="rId12"/>
    <p:sldId id="262" r:id="rId13"/>
    <p:sldId id="265" r:id="rId14"/>
    <p:sldId id="266" r:id="rId15"/>
    <p:sldId id="267" r:id="rId16"/>
    <p:sldId id="270" r:id="rId17"/>
    <p:sldId id="268" r:id="rId18"/>
    <p:sldId id="276" r:id="rId19"/>
    <p:sldId id="271" r:id="rId20"/>
    <p:sldId id="272" r:id="rId21"/>
    <p:sldId id="273" r:id="rId22"/>
    <p:sldId id="274"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51D3DE-69EF-4FE2-9B14-A0FED51842FA}" v="3" dt="2024-11-11T08:12:05.4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09" autoAdjust="0"/>
    <p:restoredTop sz="76466" autoAdjust="0"/>
  </p:normalViewPr>
  <p:slideViewPr>
    <p:cSldViewPr snapToGrid="0">
      <p:cViewPr varScale="1">
        <p:scale>
          <a:sx n="122" d="100"/>
          <a:sy n="122" d="100"/>
        </p:scale>
        <p:origin x="109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B0C74-4BA5-4089-9E8C-95494E3879CB}" type="datetimeFigureOut">
              <a:rPr lang="en-US" smtClean="0"/>
              <a:t>11/11/2024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8F3FC4-9FEF-4482-BE8C-8B0C4DEA4352}" type="slidenum">
              <a:rPr lang="en-US" smtClean="0"/>
              <a:t>‹#›</a:t>
            </a:fld>
            <a:endParaRPr lang="en-US"/>
          </a:p>
        </p:txBody>
      </p:sp>
    </p:spTree>
    <p:extLst>
      <p:ext uri="{BB962C8B-B14F-4D97-AF65-F5344CB8AC3E}">
        <p14:creationId xmlns:p14="http://schemas.microsoft.com/office/powerpoint/2010/main" val="4040248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[1]https://www.studiobinder.com/blog/what-is-animation-definition/</a:t>
            </a:r>
          </a:p>
        </p:txBody>
      </p:sp>
      <p:sp>
        <p:nvSpPr>
          <p:cNvPr id="4" name="Slide Number Placeholder 3"/>
          <p:cNvSpPr>
            <a:spLocks noGrp="1"/>
          </p:cNvSpPr>
          <p:nvPr>
            <p:ph type="sldNum" sz="quarter" idx="5"/>
          </p:nvPr>
        </p:nvSpPr>
        <p:spPr/>
        <p:txBody>
          <a:bodyPr/>
          <a:lstStyle/>
          <a:p>
            <a:fld id="{2C8F3FC4-9FEF-4482-BE8C-8B0C4DEA4352}" type="slidenum">
              <a:rPr lang="en-US" smtClean="0"/>
              <a:t>3</a:t>
            </a:fld>
            <a:endParaRPr lang="en-US"/>
          </a:p>
        </p:txBody>
      </p:sp>
    </p:spTree>
    <p:extLst>
      <p:ext uri="{BB962C8B-B14F-4D97-AF65-F5344CB8AC3E}">
        <p14:creationId xmlns:p14="http://schemas.microsoft.com/office/powerpoint/2010/main" val="3751879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[2]https://www.animaker.com/blog/10-types-of-animations/</a:t>
            </a:r>
          </a:p>
          <a:p>
            <a:r>
              <a:rPr lang="en-US" dirty="0"/>
              <a:t>https://www.cgspectrum.com/blog/top-types-of-animation-film-games-advertising</a:t>
            </a:r>
          </a:p>
          <a:p>
            <a:r>
              <a:rPr lang="en-US" dirty="0"/>
              <a:t>https://kartoffelfilms.com/blog/top-animation-styles/</a:t>
            </a:r>
          </a:p>
          <a:p>
            <a:endParaRPr lang="en-US" dirty="0"/>
          </a:p>
        </p:txBody>
      </p:sp>
      <p:sp>
        <p:nvSpPr>
          <p:cNvPr id="4" name="Slide Number Placeholder 3"/>
          <p:cNvSpPr>
            <a:spLocks noGrp="1"/>
          </p:cNvSpPr>
          <p:nvPr>
            <p:ph type="sldNum" sz="quarter" idx="5"/>
          </p:nvPr>
        </p:nvSpPr>
        <p:spPr/>
        <p:txBody>
          <a:bodyPr/>
          <a:lstStyle/>
          <a:p>
            <a:fld id="{2C8F3FC4-9FEF-4482-BE8C-8B0C4DEA4352}" type="slidenum">
              <a:rPr lang="en-US" smtClean="0"/>
              <a:t>4</a:t>
            </a:fld>
            <a:endParaRPr lang="en-US"/>
          </a:p>
        </p:txBody>
      </p:sp>
    </p:spTree>
    <p:extLst>
      <p:ext uri="{BB962C8B-B14F-4D97-AF65-F5344CB8AC3E}">
        <p14:creationId xmlns:p14="http://schemas.microsoft.com/office/powerpoint/2010/main" val="3112798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[3]https://www.studiobinder.com/blog/what-is-stop-motion-animation/</a:t>
            </a:r>
          </a:p>
        </p:txBody>
      </p:sp>
      <p:sp>
        <p:nvSpPr>
          <p:cNvPr id="4" name="Slide Number Placeholder 3"/>
          <p:cNvSpPr>
            <a:spLocks noGrp="1"/>
          </p:cNvSpPr>
          <p:nvPr>
            <p:ph type="sldNum" sz="quarter" idx="5"/>
          </p:nvPr>
        </p:nvSpPr>
        <p:spPr/>
        <p:txBody>
          <a:bodyPr/>
          <a:lstStyle/>
          <a:p>
            <a:fld id="{2C8F3FC4-9FEF-4482-BE8C-8B0C4DEA4352}" type="slidenum">
              <a:rPr lang="en-US" smtClean="0"/>
              <a:t>5</a:t>
            </a:fld>
            <a:endParaRPr lang="en-US"/>
          </a:p>
        </p:txBody>
      </p:sp>
    </p:spTree>
    <p:extLst>
      <p:ext uri="{BB962C8B-B14F-4D97-AF65-F5344CB8AC3E}">
        <p14:creationId xmlns:p14="http://schemas.microsoft.com/office/powerpoint/2010/main" val="1892370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paper:</a:t>
            </a:r>
          </a:p>
          <a:p>
            <a:r>
              <a:rPr lang="en-GB" dirty="0"/>
              <a:t>1)[4]Research paper</a:t>
            </a:r>
          </a:p>
          <a:p>
            <a:r>
              <a:rPr lang="en-GB" dirty="0"/>
              <a:t>2)[5] https://www.creativereview.co.uk/why-do-we-still-love-stop-motion/</a:t>
            </a:r>
          </a:p>
          <a:p>
            <a:r>
              <a:rPr lang="en-GB" dirty="0"/>
              <a:t>3)[6] https://onshow.iadt.ie/wp-content/uploads/sites/6/2023/04/The-Appeal-of-Stop-Motion-in-the-Digital-Age.pdf</a:t>
            </a:r>
          </a:p>
          <a:p>
            <a:endParaRPr lang="en-GB" dirty="0"/>
          </a:p>
          <a:p>
            <a:endParaRPr lang="en-US" dirty="0"/>
          </a:p>
        </p:txBody>
      </p:sp>
      <p:sp>
        <p:nvSpPr>
          <p:cNvPr id="4" name="Slide Number Placeholder 3"/>
          <p:cNvSpPr>
            <a:spLocks noGrp="1"/>
          </p:cNvSpPr>
          <p:nvPr>
            <p:ph type="sldNum" sz="quarter" idx="5"/>
          </p:nvPr>
        </p:nvSpPr>
        <p:spPr/>
        <p:txBody>
          <a:bodyPr/>
          <a:lstStyle/>
          <a:p>
            <a:fld id="{2C8F3FC4-9FEF-4482-BE8C-8B0C4DEA4352}" type="slidenum">
              <a:rPr lang="en-US" smtClean="0"/>
              <a:t>6</a:t>
            </a:fld>
            <a:endParaRPr lang="en-US"/>
          </a:p>
        </p:txBody>
      </p:sp>
    </p:spTree>
    <p:extLst>
      <p:ext uri="{BB962C8B-B14F-4D97-AF65-F5344CB8AC3E}">
        <p14:creationId xmlns:p14="http://schemas.microsoft.com/office/powerpoint/2010/main" val="2664488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2D Animation Gif</a:t>
            </a:r>
          </a:p>
          <a:p>
            <a:r>
              <a:rPr lang="en-US" dirty="0"/>
              <a:t>https://www.wnyc.org/story/sideshow-classic-disney-pencil-animations-come-life-gifs/ [7]</a:t>
            </a:r>
            <a:endParaRPr lang="en-GB" dirty="0"/>
          </a:p>
          <a:p>
            <a:r>
              <a:rPr lang="en-GB" dirty="0"/>
              <a:t>3D animation Gif</a:t>
            </a:r>
          </a:p>
          <a:p>
            <a:r>
              <a:rPr lang="en-US" dirty="0"/>
              <a:t>https://tenor.com/en-GB/view/no-gif-19949663 [8]</a:t>
            </a:r>
            <a:endParaRPr lang="en-GB" dirty="0"/>
          </a:p>
          <a:p>
            <a:r>
              <a:rPr lang="en-GB" dirty="0" err="1"/>
              <a:t>Stopmotion</a:t>
            </a:r>
            <a:r>
              <a:rPr lang="en-GB" dirty="0"/>
              <a:t> Gif</a:t>
            </a:r>
          </a:p>
          <a:p>
            <a:r>
              <a:rPr lang="en-US" dirty="0"/>
              <a:t>https://whynow.co.uk/read/the-painstaking-beauty-of-stop-motion-videogames [9]</a:t>
            </a:r>
          </a:p>
          <a:p>
            <a:endParaRPr lang="en-US" dirty="0"/>
          </a:p>
        </p:txBody>
      </p:sp>
      <p:sp>
        <p:nvSpPr>
          <p:cNvPr id="4" name="Slide Number Placeholder 3"/>
          <p:cNvSpPr>
            <a:spLocks noGrp="1"/>
          </p:cNvSpPr>
          <p:nvPr>
            <p:ph type="sldNum" sz="quarter" idx="5"/>
          </p:nvPr>
        </p:nvSpPr>
        <p:spPr/>
        <p:txBody>
          <a:bodyPr/>
          <a:lstStyle/>
          <a:p>
            <a:fld id="{2C8F3FC4-9FEF-4482-BE8C-8B0C4DEA4352}" type="slidenum">
              <a:rPr lang="en-US" smtClean="0"/>
              <a:t>7</a:t>
            </a:fld>
            <a:endParaRPr lang="en-US"/>
          </a:p>
        </p:txBody>
      </p:sp>
    </p:spTree>
    <p:extLst>
      <p:ext uri="{BB962C8B-B14F-4D97-AF65-F5344CB8AC3E}">
        <p14:creationId xmlns:p14="http://schemas.microsoft.com/office/powerpoint/2010/main" val="2496675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Humpty Dumpty Circus:</a:t>
            </a:r>
          </a:p>
          <a:p>
            <a:r>
              <a:rPr lang="en-GB" dirty="0"/>
              <a:t>https://www.guinnessworldrecords.com/world-records/first-animated-film [10]</a:t>
            </a:r>
          </a:p>
          <a:p>
            <a:r>
              <a:rPr lang="en-US" dirty="0"/>
              <a:t>https://www.adobe.com/uk/creativecloud/animation/discover/stop-motion-animation.html [11]</a:t>
            </a:r>
          </a:p>
          <a:p>
            <a:r>
              <a:rPr lang="en-US" dirty="0"/>
              <a:t>Wallace and </a:t>
            </a:r>
            <a:r>
              <a:rPr lang="en-US" dirty="0" err="1"/>
              <a:t>gromit</a:t>
            </a:r>
            <a:r>
              <a:rPr lang="en-US" dirty="0"/>
              <a:t>:</a:t>
            </a:r>
          </a:p>
          <a:p>
            <a:r>
              <a:rPr lang="en-US" dirty="0"/>
              <a:t>https://www.youtube.com/watch?v=i3CEE9xKKZc [12]</a:t>
            </a:r>
          </a:p>
          <a:p>
            <a:r>
              <a:rPr lang="en-US" dirty="0"/>
              <a:t>https://www.ikitmovie.com/claymation-animation/ [13]</a:t>
            </a:r>
          </a:p>
          <a:p>
            <a:r>
              <a:rPr lang="en-US" dirty="0"/>
              <a:t>Pixilation:</a:t>
            </a:r>
          </a:p>
          <a:p>
            <a:r>
              <a:rPr lang="en-US" dirty="0"/>
              <a:t>https://www.youtube.com/watch?app=desktop&amp;v=_5IqwECL6bo [14]</a:t>
            </a:r>
          </a:p>
          <a:p>
            <a:r>
              <a:rPr lang="en-US" dirty="0"/>
              <a:t>https://www.studiobinder.com/blog/pixilation-animation-definition-examples/ [15]</a:t>
            </a:r>
          </a:p>
          <a:p>
            <a:r>
              <a:rPr lang="en-GB" dirty="0"/>
              <a:t>Cutout Animation:</a:t>
            </a:r>
          </a:p>
          <a:p>
            <a:r>
              <a:rPr lang="en-GB" dirty="0"/>
              <a:t>https://www.youtube.com/watch?v=XEAwrI1vbVg [16]</a:t>
            </a:r>
          </a:p>
          <a:p>
            <a:r>
              <a:rPr lang="en-GB" dirty="0"/>
              <a:t>https://interactivemediawriting.wordpress.com/2012/11/26/cut-out-animation/ [18]</a:t>
            </a:r>
          </a:p>
          <a:p>
            <a:r>
              <a:rPr lang="en-GB" dirty="0"/>
              <a:t>https://paleymatters.org/20-years-of-south-park-a-raunchy-retrospective-d15e555160b0[17]</a:t>
            </a:r>
          </a:p>
          <a:p>
            <a:endParaRPr lang="en-US" dirty="0"/>
          </a:p>
        </p:txBody>
      </p:sp>
      <p:sp>
        <p:nvSpPr>
          <p:cNvPr id="4" name="Slide Number Placeholder 3"/>
          <p:cNvSpPr>
            <a:spLocks noGrp="1"/>
          </p:cNvSpPr>
          <p:nvPr>
            <p:ph type="sldNum" sz="quarter" idx="5"/>
          </p:nvPr>
        </p:nvSpPr>
        <p:spPr/>
        <p:txBody>
          <a:bodyPr/>
          <a:lstStyle/>
          <a:p>
            <a:fld id="{2C8F3FC4-9FEF-4482-BE8C-8B0C4DEA4352}" type="slidenum">
              <a:rPr lang="en-US" smtClean="0"/>
              <a:t>8</a:t>
            </a:fld>
            <a:endParaRPr lang="en-US"/>
          </a:p>
        </p:txBody>
      </p:sp>
    </p:spTree>
    <p:extLst>
      <p:ext uri="{BB962C8B-B14F-4D97-AF65-F5344CB8AC3E}">
        <p14:creationId xmlns:p14="http://schemas.microsoft.com/office/powerpoint/2010/main" val="3397231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https://www.youtube.com/watch?v=edp90660vxE [23]</a:t>
            </a:r>
          </a:p>
          <a:p>
            <a:r>
              <a:rPr lang="en-US" dirty="0"/>
              <a:t>https://www.youtube.com/watch?v=aq_tqsasgoI [24]</a:t>
            </a:r>
          </a:p>
          <a:p>
            <a:r>
              <a:rPr lang="en-US" dirty="0"/>
              <a:t>https://tenor.com/en-GB/view/broham-animations-stopmotion-animation-spiderman-thug-gif-27318638 [21]</a:t>
            </a:r>
          </a:p>
          <a:p>
            <a:r>
              <a:rPr lang="en-US" dirty="0"/>
              <a:t>https://makeagif.com/i/6J0hRO [22]</a:t>
            </a:r>
          </a:p>
          <a:p>
            <a:endParaRPr lang="en-US" dirty="0"/>
          </a:p>
          <a:p>
            <a:r>
              <a:rPr lang="en-US" dirty="0"/>
              <a:t>Into the </a:t>
            </a:r>
            <a:r>
              <a:rPr lang="en-US" dirty="0" err="1"/>
              <a:t>spiderverse</a:t>
            </a:r>
            <a:r>
              <a:rPr lang="en-US" dirty="0"/>
              <a:t>:</a:t>
            </a:r>
          </a:p>
          <a:p>
            <a:r>
              <a:rPr lang="en-US" dirty="0"/>
              <a:t>https://tenor.com/en-GB/view/spiderman-spider-man-spiderverse-spider-verse-across-the-spiderverse-gif-13718618359793641359</a:t>
            </a:r>
          </a:p>
          <a:p>
            <a:r>
              <a:rPr lang="en-US" dirty="0"/>
              <a:t>https://makeagif.com/i/eFz_QY</a:t>
            </a:r>
          </a:p>
          <a:p>
            <a:r>
              <a:rPr lang="en-US" dirty="0"/>
              <a:t>https://www.nytimes.com/2018/12/25/movies/spider-man-into-the-spider-verse-animation.html [27]</a:t>
            </a:r>
          </a:p>
          <a:p>
            <a:r>
              <a:rPr lang="en-US" dirty="0"/>
              <a:t>https://creativecloud.adobe.com/cc/discover/article/behind-the-scenes-of-the-spider-verse?locale=en [28]</a:t>
            </a:r>
          </a:p>
          <a:p>
            <a:endParaRPr lang="en-US" dirty="0"/>
          </a:p>
          <a:p>
            <a:endParaRPr lang="en-US" dirty="0"/>
          </a:p>
        </p:txBody>
      </p:sp>
      <p:sp>
        <p:nvSpPr>
          <p:cNvPr id="4" name="Slide Number Placeholder 3"/>
          <p:cNvSpPr>
            <a:spLocks noGrp="1"/>
          </p:cNvSpPr>
          <p:nvPr>
            <p:ph type="sldNum" sz="quarter" idx="5"/>
          </p:nvPr>
        </p:nvSpPr>
        <p:spPr/>
        <p:txBody>
          <a:bodyPr/>
          <a:lstStyle/>
          <a:p>
            <a:fld id="{2C8F3FC4-9FEF-4482-BE8C-8B0C4DEA4352}" type="slidenum">
              <a:rPr lang="en-US" smtClean="0"/>
              <a:t>9</a:t>
            </a:fld>
            <a:endParaRPr lang="en-US"/>
          </a:p>
        </p:txBody>
      </p:sp>
    </p:spTree>
    <p:extLst>
      <p:ext uri="{BB962C8B-B14F-4D97-AF65-F5344CB8AC3E}">
        <p14:creationId xmlns:p14="http://schemas.microsoft.com/office/powerpoint/2010/main" val="754860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https://www.3dblendered.com/blender-news/addons/stop-motion-in-blender/ </a:t>
            </a:r>
          </a:p>
          <a:p>
            <a:r>
              <a:rPr lang="en-US" dirty="0"/>
              <a:t>https://www.youtube.com/watch?v=ug2ZmEQSpQc [29]</a:t>
            </a:r>
          </a:p>
          <a:p>
            <a:r>
              <a:rPr lang="en-US" dirty="0"/>
              <a:t>https://www.youtube.com/watch?v=u9ZPrrLDxsY [30]</a:t>
            </a:r>
          </a:p>
          <a:p>
            <a:endParaRPr lang="en-US" dirty="0"/>
          </a:p>
        </p:txBody>
      </p:sp>
      <p:sp>
        <p:nvSpPr>
          <p:cNvPr id="4" name="Slide Number Placeholder 3"/>
          <p:cNvSpPr>
            <a:spLocks noGrp="1"/>
          </p:cNvSpPr>
          <p:nvPr>
            <p:ph type="sldNum" sz="quarter" idx="5"/>
          </p:nvPr>
        </p:nvSpPr>
        <p:spPr/>
        <p:txBody>
          <a:bodyPr/>
          <a:lstStyle/>
          <a:p>
            <a:fld id="{2C8F3FC4-9FEF-4482-BE8C-8B0C4DEA4352}" type="slidenum">
              <a:rPr lang="en-US" smtClean="0"/>
              <a:t>10</a:t>
            </a:fld>
            <a:endParaRPr lang="en-US"/>
          </a:p>
        </p:txBody>
      </p:sp>
    </p:spTree>
    <p:extLst>
      <p:ext uri="{BB962C8B-B14F-4D97-AF65-F5344CB8AC3E}">
        <p14:creationId xmlns:p14="http://schemas.microsoft.com/office/powerpoint/2010/main" val="1998854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A8267-18FE-8811-4E6F-4D59272A4B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5CADE2-4BA6-AED4-E2B8-7CF2DEE435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B0CD04-6E5B-AA4D-B219-7EB6EB356A10}"/>
              </a:ext>
            </a:extLst>
          </p:cNvPr>
          <p:cNvSpPr>
            <a:spLocks noGrp="1"/>
          </p:cNvSpPr>
          <p:nvPr>
            <p:ph type="body" idx="1"/>
          </p:nvPr>
        </p:nvSpPr>
        <p:spPr/>
        <p:txBody>
          <a:bodyPr/>
          <a:lstStyle/>
          <a:p>
            <a:r>
              <a:rPr lang="en-US" dirty="0"/>
              <a:t>https://www.studiobinder.com/blog/what-is-stop-motion-animation/</a:t>
            </a:r>
          </a:p>
        </p:txBody>
      </p:sp>
      <p:sp>
        <p:nvSpPr>
          <p:cNvPr id="4" name="Slide Number Placeholder 3">
            <a:extLst>
              <a:ext uri="{FF2B5EF4-FFF2-40B4-BE49-F238E27FC236}">
                <a16:creationId xmlns:a16="http://schemas.microsoft.com/office/drawing/2014/main" id="{E3922C78-D668-A0C9-A9EB-9CDE319246E3}"/>
              </a:ext>
            </a:extLst>
          </p:cNvPr>
          <p:cNvSpPr>
            <a:spLocks noGrp="1"/>
          </p:cNvSpPr>
          <p:nvPr>
            <p:ph type="sldNum" sz="quarter" idx="5"/>
          </p:nvPr>
        </p:nvSpPr>
        <p:spPr/>
        <p:txBody>
          <a:bodyPr/>
          <a:lstStyle/>
          <a:p>
            <a:fld id="{2C8F3FC4-9FEF-4482-BE8C-8B0C4DEA4352}" type="slidenum">
              <a:rPr lang="en-US" smtClean="0"/>
              <a:t>11</a:t>
            </a:fld>
            <a:endParaRPr lang="en-US"/>
          </a:p>
        </p:txBody>
      </p:sp>
    </p:spTree>
    <p:extLst>
      <p:ext uri="{BB962C8B-B14F-4D97-AF65-F5344CB8AC3E}">
        <p14:creationId xmlns:p14="http://schemas.microsoft.com/office/powerpoint/2010/main" val="199306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a:t>
            </a:r>
          </a:p>
          <a:p>
            <a:r>
              <a:rPr lang="en-US" dirty="0"/>
              <a:t>https://www.hollywoodreporter.com/tv/tv-reviews/severance-adam-scott-patricia-arquette-1235094526/ [31]</a:t>
            </a:r>
          </a:p>
          <a:p>
            <a:r>
              <a:rPr lang="en-US" dirty="0"/>
              <a:t>https://store.steampowered.com/app/1049410/Superliminal/ [32]</a:t>
            </a:r>
          </a:p>
          <a:p>
            <a:r>
              <a:rPr lang="en-US" dirty="0"/>
              <a:t>https://www.stanleyparable.com [33]</a:t>
            </a:r>
          </a:p>
          <a:p>
            <a:endParaRPr lang="en-US" dirty="0"/>
          </a:p>
          <a:p>
            <a:r>
              <a:rPr lang="en-US" dirty="0"/>
              <a:t>Character Design:</a:t>
            </a:r>
          </a:p>
          <a:p>
            <a:r>
              <a:rPr lang="en-US" dirty="0"/>
              <a:t>https://mouthwashing.fandom.com/wiki/Category:Characters [37]</a:t>
            </a:r>
          </a:p>
          <a:p>
            <a:r>
              <a:rPr lang="en-US" dirty="0"/>
              <a:t>https://store.steampowered.com/app/3180070/No_Im_not_a_Human/ [38]</a:t>
            </a:r>
          </a:p>
          <a:p>
            <a:endParaRPr lang="en-US" dirty="0"/>
          </a:p>
          <a:p>
            <a:r>
              <a:rPr lang="en-US" dirty="0"/>
              <a:t>Performance:</a:t>
            </a:r>
          </a:p>
          <a:p>
            <a:r>
              <a:rPr lang="en-US" dirty="0"/>
              <a:t>https://www.reddit.com/r/DeadSpace/comments/17s3par/personal_headcanon_there_were_shamblers_on_the/</a:t>
            </a:r>
          </a:p>
          <a:p>
            <a:r>
              <a:rPr lang="en-US" dirty="0"/>
              <a:t>https://tenor.com/en-GB/view/dead-space-drag-tentacle-gif-27377715</a:t>
            </a:r>
          </a:p>
          <a:p>
            <a:endParaRPr lang="en-US" dirty="0"/>
          </a:p>
          <a:p>
            <a:endParaRPr lang="en-GB" dirty="0"/>
          </a:p>
          <a:p>
            <a:endParaRPr lang="en-US" dirty="0"/>
          </a:p>
        </p:txBody>
      </p:sp>
      <p:sp>
        <p:nvSpPr>
          <p:cNvPr id="4" name="Slide Number Placeholder 3"/>
          <p:cNvSpPr>
            <a:spLocks noGrp="1"/>
          </p:cNvSpPr>
          <p:nvPr>
            <p:ph type="sldNum" sz="quarter" idx="5"/>
          </p:nvPr>
        </p:nvSpPr>
        <p:spPr/>
        <p:txBody>
          <a:bodyPr/>
          <a:lstStyle/>
          <a:p>
            <a:fld id="{2C8F3FC4-9FEF-4482-BE8C-8B0C4DEA4352}" type="slidenum">
              <a:rPr lang="en-US" smtClean="0"/>
              <a:t>13</a:t>
            </a:fld>
            <a:endParaRPr lang="en-US"/>
          </a:p>
        </p:txBody>
      </p:sp>
    </p:spTree>
    <p:extLst>
      <p:ext uri="{BB962C8B-B14F-4D97-AF65-F5344CB8AC3E}">
        <p14:creationId xmlns:p14="http://schemas.microsoft.com/office/powerpoint/2010/main" val="3861082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8918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62281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296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0188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896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513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265711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6339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9847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9985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11/11/2024</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2235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11/11/2024</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50164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62" r:id="rId4"/>
    <p:sldLayoutId id="2147483663" r:id="rId5"/>
    <p:sldLayoutId id="2147483668" r:id="rId6"/>
    <p:sldLayoutId id="2147483664" r:id="rId7"/>
    <p:sldLayoutId id="2147483665" r:id="rId8"/>
    <p:sldLayoutId id="2147483666" r:id="rId9"/>
    <p:sldLayoutId id="2147483667" r:id="rId10"/>
    <p:sldLayoutId id="2147483669"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gif"/><Relationship Id="rId4" Type="http://schemas.openxmlformats.org/officeDocument/2006/relationships/image" Target="../media/image5.gif"/></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gif"/><Relationship Id="rId5" Type="http://schemas.openxmlformats.org/officeDocument/2006/relationships/image" Target="../media/image9.gif"/><Relationship Id="rId4" Type="http://schemas.openxmlformats.org/officeDocument/2006/relationships/image" Target="../media/image8.gif"/></Relationships>
</file>

<file path=ppt/slides/_rels/slide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gif"/><Relationship Id="rId5" Type="http://schemas.openxmlformats.org/officeDocument/2006/relationships/image" Target="../media/image13.gif"/><Relationship Id="rId4" Type="http://schemas.openxmlformats.org/officeDocument/2006/relationships/image" Target="../media/image12.gif"/></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1.gif"/><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 Id="rId9" Type="http://schemas.openxmlformats.org/officeDocument/2006/relationships/image" Target="../media/image22.gif"/></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nk x shaped object on a blue background&#10;&#10;Description automatically generated">
            <a:extLst>
              <a:ext uri="{FF2B5EF4-FFF2-40B4-BE49-F238E27FC236}">
                <a16:creationId xmlns:a16="http://schemas.microsoft.com/office/drawing/2014/main" id="{0A5141BA-8F9A-984D-17DC-9599E0BABDB0}"/>
              </a:ext>
            </a:extLst>
          </p:cNvPr>
          <p:cNvPicPr>
            <a:picLocks noChangeAspect="1"/>
          </p:cNvPicPr>
          <p:nvPr/>
        </p:nvPicPr>
        <p:blipFill>
          <a:blip r:embed="rId2">
            <a:alphaModFix amt="60000"/>
          </a:blip>
          <a:srcRect/>
          <a:stretch/>
        </p:blipFill>
        <p:spPr>
          <a:xfrm>
            <a:off x="20" y="10"/>
            <a:ext cx="12191979" cy="6857989"/>
          </a:xfrm>
          <a:prstGeom prst="rect">
            <a:avLst/>
          </a:prstGeom>
        </p:spPr>
      </p:pic>
      <p:sp>
        <p:nvSpPr>
          <p:cNvPr id="2" name="Title 1">
            <a:extLst>
              <a:ext uri="{FF2B5EF4-FFF2-40B4-BE49-F238E27FC236}">
                <a16:creationId xmlns:a16="http://schemas.microsoft.com/office/drawing/2014/main" id="{3DA78926-5811-92AF-564A-A9C76B2919B8}"/>
              </a:ext>
            </a:extLst>
          </p:cNvPr>
          <p:cNvSpPr>
            <a:spLocks noGrp="1"/>
          </p:cNvSpPr>
          <p:nvPr>
            <p:ph type="ctrTitle"/>
          </p:nvPr>
        </p:nvSpPr>
        <p:spPr>
          <a:xfrm>
            <a:off x="521208" y="908791"/>
            <a:ext cx="6108192" cy="5099101"/>
          </a:xfrm>
        </p:spPr>
        <p:txBody>
          <a:bodyPr anchor="b">
            <a:normAutofit fontScale="90000"/>
          </a:bodyPr>
          <a:lstStyle/>
          <a:p>
            <a:br>
              <a:rPr lang="en-GB" sz="6000" dirty="0">
                <a:solidFill>
                  <a:srgbClr val="FFFFFF"/>
                </a:solidFill>
              </a:rPr>
            </a:br>
            <a:r>
              <a:rPr lang="en-GB" sz="6000" dirty="0">
                <a:solidFill>
                  <a:srgbClr val="FFFFFF"/>
                </a:solidFill>
              </a:rPr>
              <a:t>Searching for the right way to animate:</a:t>
            </a:r>
            <a:br>
              <a:rPr lang="en-GB" sz="6000" dirty="0">
                <a:solidFill>
                  <a:srgbClr val="FFFFFF"/>
                </a:solidFill>
              </a:rPr>
            </a:br>
            <a:r>
              <a:rPr lang="en-GB" sz="4000" dirty="0">
                <a:solidFill>
                  <a:srgbClr val="FFFFFF"/>
                </a:solidFill>
              </a:rPr>
              <a:t>Stop motion animation in 3D </a:t>
            </a:r>
            <a:br>
              <a:rPr lang="en-GB" sz="4000" dirty="0">
                <a:solidFill>
                  <a:srgbClr val="FFFFFF"/>
                </a:solidFill>
              </a:rPr>
            </a:br>
            <a:r>
              <a:rPr lang="en-GB" sz="4000" dirty="0">
                <a:solidFill>
                  <a:srgbClr val="FFFFFF"/>
                </a:solidFill>
              </a:rPr>
              <a:t>and proposal for animation</a:t>
            </a:r>
            <a:endParaRPr lang="en-US" sz="3300" dirty="0">
              <a:solidFill>
                <a:srgbClr val="FFFFFF"/>
              </a:solidFill>
            </a:endParaRPr>
          </a:p>
        </p:txBody>
      </p:sp>
      <p:sp>
        <p:nvSpPr>
          <p:cNvPr id="3" name="Subtitle 2">
            <a:extLst>
              <a:ext uri="{FF2B5EF4-FFF2-40B4-BE49-F238E27FC236}">
                <a16:creationId xmlns:a16="http://schemas.microsoft.com/office/drawing/2014/main" id="{FF14744C-0EF5-54B2-C578-C08C7151F831}"/>
              </a:ext>
            </a:extLst>
          </p:cNvPr>
          <p:cNvSpPr>
            <a:spLocks noGrp="1"/>
          </p:cNvSpPr>
          <p:nvPr>
            <p:ph type="subTitle" idx="1"/>
          </p:nvPr>
        </p:nvSpPr>
        <p:spPr>
          <a:xfrm>
            <a:off x="9261099" y="917843"/>
            <a:ext cx="2359397" cy="5020747"/>
          </a:xfrm>
        </p:spPr>
        <p:txBody>
          <a:bodyPr anchor="t">
            <a:normAutofit/>
          </a:bodyPr>
          <a:lstStyle/>
          <a:p>
            <a:r>
              <a:rPr lang="en-GB" dirty="0">
                <a:solidFill>
                  <a:srgbClr val="FFFFFF"/>
                </a:solidFill>
              </a:rPr>
              <a:t>Gillean Yves Jofre (2207830)</a:t>
            </a:r>
          </a:p>
          <a:p>
            <a:r>
              <a:rPr lang="en-GB" dirty="0">
                <a:solidFill>
                  <a:srgbClr val="FFFFFF"/>
                </a:solidFill>
              </a:rPr>
              <a:t>BA Computer Games Design</a:t>
            </a:r>
            <a:endParaRPr lang="en-US" dirty="0">
              <a:solidFill>
                <a:srgbClr val="FFFFFF"/>
              </a:solidFill>
            </a:endParaRPr>
          </a:p>
        </p:txBody>
      </p:sp>
      <p:cxnSp>
        <p:nvCxnSpPr>
          <p:cNvPr id="11" name="Straight Connector 10">
            <a:extLst>
              <a:ext uri="{FF2B5EF4-FFF2-40B4-BE49-F238E27FC236}">
                <a16:creationId xmlns:a16="http://schemas.microsoft.com/office/drawing/2014/main" id="{3A8CB1B5-064D-4590-A7F2-70C604854D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0238" y="571500"/>
            <a:ext cx="1106026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23F81E2-AE9A-4D71-87B5-D24817F306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7300" y="571500"/>
            <a:ext cx="0" cy="57150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5C0F619-4F98-49B2-B92F-39B242F38F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6287848"/>
            <a:ext cx="11060263"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696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C67B9-141F-591C-ACF7-1E59D144CDA7}"/>
              </a:ext>
            </a:extLst>
          </p:cNvPr>
          <p:cNvSpPr>
            <a:spLocks noGrp="1"/>
          </p:cNvSpPr>
          <p:nvPr>
            <p:ph type="title"/>
          </p:nvPr>
        </p:nvSpPr>
        <p:spPr/>
        <p:txBody>
          <a:bodyPr/>
          <a:lstStyle/>
          <a:p>
            <a:r>
              <a:rPr lang="en-GB" dirty="0"/>
              <a:t>Contents</a:t>
            </a:r>
            <a:endParaRPr lang="en-US" dirty="0"/>
          </a:p>
        </p:txBody>
      </p:sp>
      <p:sp>
        <p:nvSpPr>
          <p:cNvPr id="3" name="Content Placeholder 2">
            <a:extLst>
              <a:ext uri="{FF2B5EF4-FFF2-40B4-BE49-F238E27FC236}">
                <a16:creationId xmlns:a16="http://schemas.microsoft.com/office/drawing/2014/main" id="{EACD9AC3-8EB8-005B-C8AC-211822F6B8E6}"/>
              </a:ext>
            </a:extLst>
          </p:cNvPr>
          <p:cNvSpPr>
            <a:spLocks noGrp="1"/>
          </p:cNvSpPr>
          <p:nvPr>
            <p:ph idx="1"/>
          </p:nvPr>
        </p:nvSpPr>
        <p:spPr/>
        <p:txBody>
          <a:bodyPr/>
          <a:lstStyle/>
          <a:p>
            <a:pPr marL="457200" indent="-457200">
              <a:buFont typeface="+mj-lt"/>
              <a:buAutoNum type="arabicPeriod"/>
            </a:pPr>
            <a:r>
              <a:rPr lang="en-GB" dirty="0"/>
              <a:t>Different animation styles: Physical and Digital</a:t>
            </a:r>
          </a:p>
          <a:p>
            <a:pPr marL="457200" indent="-457200">
              <a:buFont typeface="+mj-lt"/>
              <a:buAutoNum type="arabicPeriod"/>
            </a:pPr>
            <a:r>
              <a:rPr lang="en-GB" dirty="0"/>
              <a:t>Analysing stop motion animation</a:t>
            </a:r>
          </a:p>
          <a:p>
            <a:pPr marL="457200" indent="-457200">
              <a:buFont typeface="+mj-lt"/>
              <a:buAutoNum type="arabicPeriod"/>
            </a:pPr>
            <a:r>
              <a:rPr lang="en-GB" dirty="0"/>
              <a:t>Stop motion animation created digitally in 3D</a:t>
            </a:r>
          </a:p>
          <a:p>
            <a:pPr marL="457200" indent="-457200">
              <a:buFont typeface="+mj-lt"/>
              <a:buAutoNum type="arabicPeriod"/>
            </a:pPr>
            <a:r>
              <a:rPr lang="en-GB" dirty="0"/>
              <a:t>Animation proposal</a:t>
            </a:r>
          </a:p>
          <a:p>
            <a:pPr marL="457200" indent="-457200">
              <a:buFont typeface="+mj-lt"/>
              <a:buAutoNum type="arabicPeriod"/>
            </a:pPr>
            <a:r>
              <a:rPr lang="en-GB" dirty="0"/>
              <a:t>References and bibliography</a:t>
            </a:r>
          </a:p>
          <a:p>
            <a:pPr marL="0" indent="0">
              <a:buNone/>
            </a:pPr>
            <a:endParaRPr lang="en-GB" dirty="0"/>
          </a:p>
        </p:txBody>
      </p:sp>
    </p:spTree>
    <p:extLst>
      <p:ext uri="{BB962C8B-B14F-4D97-AF65-F5344CB8AC3E}">
        <p14:creationId xmlns:p14="http://schemas.microsoft.com/office/powerpoint/2010/main" val="2967899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691CD05-DB6E-1146-8DA5-F404B9E72366}"/>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age of images of cartoons&#10;&#10;Description automatically generated">
            <a:extLst>
              <a:ext uri="{FF2B5EF4-FFF2-40B4-BE49-F238E27FC236}">
                <a16:creationId xmlns:a16="http://schemas.microsoft.com/office/drawing/2014/main" id="{03DAF718-55F9-963A-8AA1-70681092A104}"/>
              </a:ext>
            </a:extLst>
          </p:cNvPr>
          <p:cNvPicPr>
            <a:picLocks noChangeAspect="1"/>
          </p:cNvPicPr>
          <p:nvPr/>
        </p:nvPicPr>
        <p:blipFill>
          <a:blip r:embed="rId3"/>
          <a:srcRect/>
          <a:stretch/>
        </p:blipFill>
        <p:spPr>
          <a:xfrm>
            <a:off x="-1" y="10"/>
            <a:ext cx="12192001" cy="6857989"/>
          </a:xfrm>
          <a:prstGeom prst="rect">
            <a:avLst/>
          </a:prstGeom>
        </p:spPr>
      </p:pic>
      <p:sp>
        <p:nvSpPr>
          <p:cNvPr id="20" name="Rectangle 19">
            <a:extLst>
              <a:ext uri="{FF2B5EF4-FFF2-40B4-BE49-F238E27FC236}">
                <a16:creationId xmlns:a16="http://schemas.microsoft.com/office/drawing/2014/main" id="{0201E0F5-610E-4FD9-AB5E-070695DB1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90322" y="1290319"/>
            <a:ext cx="6858002" cy="4277360"/>
          </a:xfrm>
          <a:prstGeom prst="rect">
            <a:avLst/>
          </a:prstGeom>
          <a:gradFill flip="none" rotWithShape="1">
            <a:gsLst>
              <a:gs pos="0">
                <a:srgbClr val="000000">
                  <a:alpha val="0"/>
                </a:srgbClr>
              </a:gs>
              <a:gs pos="43000">
                <a:srgbClr val="000000">
                  <a:alpha val="23000"/>
                </a:srgbClr>
              </a:gs>
              <a:gs pos="100000">
                <a:srgbClr val="000000">
                  <a:alpha val="3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7BCAA0D-5EB2-4E14-BDFE-07A3F3504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0937" y="446946"/>
            <a:ext cx="6858002" cy="5964106"/>
          </a:xfrm>
          <a:prstGeom prst="rect">
            <a:avLst/>
          </a:prstGeom>
          <a:gradFill flip="none" rotWithShape="1">
            <a:gsLst>
              <a:gs pos="0">
                <a:srgbClr val="000000">
                  <a:alpha val="0"/>
                </a:srgbClr>
              </a:gs>
              <a:gs pos="49000">
                <a:srgbClr val="000000">
                  <a:alpha val="23000"/>
                </a:srgbClr>
              </a:gs>
              <a:gs pos="100000">
                <a:srgbClr val="000000">
                  <a:alpha val="41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225FF-64A2-CEB0-B3A4-039150958A65}"/>
              </a:ext>
            </a:extLst>
          </p:cNvPr>
          <p:cNvSpPr>
            <a:spLocks noGrp="1"/>
          </p:cNvSpPr>
          <p:nvPr>
            <p:ph type="ctrTitle"/>
          </p:nvPr>
        </p:nvSpPr>
        <p:spPr>
          <a:xfrm>
            <a:off x="5604111" y="1872363"/>
            <a:ext cx="6057898" cy="4135529"/>
          </a:xfrm>
        </p:spPr>
        <p:txBody>
          <a:bodyPr anchor="b">
            <a:normAutofit/>
          </a:bodyPr>
          <a:lstStyle/>
          <a:p>
            <a:pPr algn="r"/>
            <a:r>
              <a:rPr lang="en-GB" sz="6000" dirty="0">
                <a:ln w="12700">
                  <a:solidFill>
                    <a:schemeClr val="tx1"/>
                  </a:solidFill>
                </a:ln>
                <a:solidFill>
                  <a:srgbClr val="FFFFFF"/>
                </a:solidFill>
                <a:effectLst>
                  <a:outerShdw blurRad="50800" dist="38100" dir="2700000" algn="tl" rotWithShape="0">
                    <a:prstClr val="black">
                      <a:alpha val="40000"/>
                    </a:prstClr>
                  </a:outerShdw>
                </a:effectLst>
              </a:rPr>
              <a:t>Different animation styles</a:t>
            </a:r>
            <a:endParaRPr lang="en-US" sz="6000" dirty="0">
              <a:ln w="12700">
                <a:solidFill>
                  <a:schemeClr val="tx1"/>
                </a:solidFill>
              </a:ln>
              <a:solidFill>
                <a:srgbClr val="FFFFFF"/>
              </a:solidFill>
              <a:effectLst>
                <a:outerShdw blurRad="50800" dist="38100" dir="2700000" algn="tl" rotWithShape="0">
                  <a:prstClr val="black">
                    <a:alpha val="40000"/>
                  </a:prstClr>
                </a:outerShdw>
              </a:effectLst>
            </a:endParaRPr>
          </a:p>
        </p:txBody>
      </p:sp>
      <p:cxnSp>
        <p:nvCxnSpPr>
          <p:cNvPr id="24" name="Straight Connector 23">
            <a:extLst>
              <a:ext uri="{FF2B5EF4-FFF2-40B4-BE49-F238E27FC236}">
                <a16:creationId xmlns:a16="http://schemas.microsoft.com/office/drawing/2014/main" id="{3A8CB1B5-064D-4590-A7F2-70C604854D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571500"/>
            <a:ext cx="1106026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5C0F619-4F98-49B2-B92F-39B242F38F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6287848"/>
            <a:ext cx="11060263"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B0ECF6C-E7F2-009D-B711-C660CEB39706}"/>
              </a:ext>
            </a:extLst>
          </p:cNvPr>
          <p:cNvSpPr txBox="1"/>
          <p:nvPr/>
        </p:nvSpPr>
        <p:spPr>
          <a:xfrm>
            <a:off x="92732" y="5780017"/>
            <a:ext cx="563759" cy="507831"/>
          </a:xfrm>
          <a:prstGeom prst="rect">
            <a:avLst/>
          </a:prstGeom>
          <a:noFill/>
        </p:spPr>
        <p:txBody>
          <a:bodyPr wrap="square" rtlCol="0">
            <a:spAutoFit/>
          </a:bodyPr>
          <a:lstStyle/>
          <a:p>
            <a:r>
              <a:rPr lang="en-GB" sz="900" dirty="0">
                <a:solidFill>
                  <a:schemeClr val="bg1"/>
                </a:solidFill>
              </a:rPr>
              <a:t>Image from [1]</a:t>
            </a:r>
            <a:endParaRPr lang="en-US" sz="900" dirty="0">
              <a:solidFill>
                <a:schemeClr val="bg1"/>
              </a:solidFill>
            </a:endParaRPr>
          </a:p>
        </p:txBody>
      </p:sp>
    </p:spTree>
    <p:extLst>
      <p:ext uri="{BB962C8B-B14F-4D97-AF65-F5344CB8AC3E}">
        <p14:creationId xmlns:p14="http://schemas.microsoft.com/office/powerpoint/2010/main" val="679414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DFF8-6C43-5385-980C-82DC274AB361}"/>
              </a:ext>
            </a:extLst>
          </p:cNvPr>
          <p:cNvSpPr>
            <a:spLocks noGrp="1"/>
          </p:cNvSpPr>
          <p:nvPr>
            <p:ph type="title"/>
          </p:nvPr>
        </p:nvSpPr>
        <p:spPr/>
        <p:txBody>
          <a:bodyPr>
            <a:normAutofit/>
          </a:bodyPr>
          <a:lstStyle/>
          <a:p>
            <a:r>
              <a:rPr lang="en-GB" dirty="0"/>
              <a:t>Different animation styles: Physical and Digital</a:t>
            </a:r>
            <a:endParaRPr lang="en-US" dirty="0"/>
          </a:p>
        </p:txBody>
      </p:sp>
      <p:sp>
        <p:nvSpPr>
          <p:cNvPr id="3" name="Content Placeholder 2">
            <a:extLst>
              <a:ext uri="{FF2B5EF4-FFF2-40B4-BE49-F238E27FC236}">
                <a16:creationId xmlns:a16="http://schemas.microsoft.com/office/drawing/2014/main" id="{A7A759D1-180B-3D82-A786-58C7B9CC4A30}"/>
              </a:ext>
            </a:extLst>
          </p:cNvPr>
          <p:cNvSpPr>
            <a:spLocks noGrp="1"/>
          </p:cNvSpPr>
          <p:nvPr>
            <p:ph idx="1"/>
          </p:nvPr>
        </p:nvSpPr>
        <p:spPr/>
        <p:txBody>
          <a:bodyPr/>
          <a:lstStyle/>
          <a:p>
            <a:pPr marL="0" indent="0">
              <a:buNone/>
            </a:pPr>
            <a:r>
              <a:rPr lang="en-GB" dirty="0"/>
              <a:t>Animation can be created using different mediums, with some of the most popular ones being[2]:</a:t>
            </a:r>
          </a:p>
          <a:p>
            <a:r>
              <a:rPr lang="en-GB" dirty="0"/>
              <a:t>3D Animation using computer generated graphics</a:t>
            </a:r>
          </a:p>
          <a:p>
            <a:r>
              <a:rPr lang="en-GB" dirty="0"/>
              <a:t>2D Animation using either digital drawing or physical drawings</a:t>
            </a:r>
          </a:p>
          <a:p>
            <a:r>
              <a:rPr lang="en-GB" dirty="0"/>
              <a:t>Stop motion done either physically or digitally</a:t>
            </a:r>
          </a:p>
          <a:p>
            <a:r>
              <a:rPr lang="en-GB" dirty="0"/>
              <a:t>Motion capture</a:t>
            </a:r>
          </a:p>
        </p:txBody>
      </p:sp>
    </p:spTree>
    <p:extLst>
      <p:ext uri="{BB962C8B-B14F-4D97-AF65-F5344CB8AC3E}">
        <p14:creationId xmlns:p14="http://schemas.microsoft.com/office/powerpoint/2010/main" val="104235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on a stage with a group of statues&#10;&#10;Description automatically generated">
            <a:extLst>
              <a:ext uri="{FF2B5EF4-FFF2-40B4-BE49-F238E27FC236}">
                <a16:creationId xmlns:a16="http://schemas.microsoft.com/office/drawing/2014/main" id="{0016D080-3252-8459-BB31-4AC68219CAFE}"/>
              </a:ext>
            </a:extLst>
          </p:cNvPr>
          <p:cNvPicPr>
            <a:picLocks noChangeAspect="1"/>
          </p:cNvPicPr>
          <p:nvPr/>
        </p:nvPicPr>
        <p:blipFill>
          <a:blip r:embed="rId3"/>
          <a:srcRect/>
          <a:stretch/>
        </p:blipFill>
        <p:spPr>
          <a:xfrm>
            <a:off x="-1" y="10"/>
            <a:ext cx="12192001" cy="6857989"/>
          </a:xfrm>
          <a:prstGeom prst="rect">
            <a:avLst/>
          </a:prstGeom>
        </p:spPr>
      </p:pic>
      <p:sp>
        <p:nvSpPr>
          <p:cNvPr id="22" name="Rectangle 21">
            <a:extLst>
              <a:ext uri="{FF2B5EF4-FFF2-40B4-BE49-F238E27FC236}">
                <a16:creationId xmlns:a16="http://schemas.microsoft.com/office/drawing/2014/main" id="{0201E0F5-610E-4FD9-AB5E-070695DB1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90322" y="1290319"/>
            <a:ext cx="6858002" cy="4277360"/>
          </a:xfrm>
          <a:prstGeom prst="rect">
            <a:avLst/>
          </a:prstGeom>
          <a:gradFill flip="none" rotWithShape="1">
            <a:gsLst>
              <a:gs pos="0">
                <a:srgbClr val="000000">
                  <a:alpha val="0"/>
                </a:srgbClr>
              </a:gs>
              <a:gs pos="43000">
                <a:srgbClr val="000000">
                  <a:alpha val="23000"/>
                </a:srgbClr>
              </a:gs>
              <a:gs pos="100000">
                <a:srgbClr val="000000">
                  <a:alpha val="3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7BCAA0D-5EB2-4E14-BDFE-07A3F3504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0937" y="446946"/>
            <a:ext cx="6858002" cy="5964106"/>
          </a:xfrm>
          <a:prstGeom prst="rect">
            <a:avLst/>
          </a:prstGeom>
          <a:gradFill flip="none" rotWithShape="1">
            <a:gsLst>
              <a:gs pos="0">
                <a:srgbClr val="000000">
                  <a:alpha val="0"/>
                </a:srgbClr>
              </a:gs>
              <a:gs pos="49000">
                <a:srgbClr val="000000">
                  <a:alpha val="23000"/>
                </a:srgbClr>
              </a:gs>
              <a:gs pos="100000">
                <a:srgbClr val="000000">
                  <a:alpha val="41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AEF95-9026-B186-6189-7702FA20F5A3}"/>
              </a:ext>
            </a:extLst>
          </p:cNvPr>
          <p:cNvSpPr>
            <a:spLocks noGrp="1"/>
          </p:cNvSpPr>
          <p:nvPr>
            <p:ph type="ctrTitle"/>
          </p:nvPr>
        </p:nvSpPr>
        <p:spPr>
          <a:xfrm>
            <a:off x="5604111" y="1872363"/>
            <a:ext cx="6057898" cy="4135529"/>
          </a:xfrm>
        </p:spPr>
        <p:txBody>
          <a:bodyPr anchor="b">
            <a:normAutofit/>
          </a:bodyPr>
          <a:lstStyle/>
          <a:p>
            <a:pPr algn="r"/>
            <a:r>
              <a:rPr lang="en-GB" sz="6000" dirty="0">
                <a:ln w="12700">
                  <a:solidFill>
                    <a:schemeClr val="tx1"/>
                  </a:solidFill>
                </a:ln>
                <a:solidFill>
                  <a:srgbClr val="FFFFFF"/>
                </a:solidFill>
                <a:effectLst>
                  <a:outerShdw blurRad="50800" dist="38100" dir="2700000" algn="tl" rotWithShape="0">
                    <a:prstClr val="black">
                      <a:alpha val="40000"/>
                    </a:prstClr>
                  </a:outerShdw>
                </a:effectLst>
              </a:rPr>
              <a:t>Stop motion animation:</a:t>
            </a:r>
            <a:br>
              <a:rPr lang="en-GB" sz="6000" dirty="0">
                <a:ln w="12700">
                  <a:solidFill>
                    <a:schemeClr val="tx1"/>
                  </a:solidFill>
                </a:ln>
                <a:solidFill>
                  <a:srgbClr val="FFFFFF"/>
                </a:solidFill>
                <a:effectLst>
                  <a:outerShdw blurRad="50800" dist="38100" dir="2700000" algn="tl" rotWithShape="0">
                    <a:prstClr val="black">
                      <a:alpha val="40000"/>
                    </a:prstClr>
                  </a:outerShdw>
                </a:effectLst>
              </a:rPr>
            </a:br>
            <a:r>
              <a:rPr lang="en-GB" sz="6000" dirty="0">
                <a:ln w="12700">
                  <a:solidFill>
                    <a:schemeClr val="tx1"/>
                  </a:solidFill>
                </a:ln>
                <a:solidFill>
                  <a:srgbClr val="FFFFFF"/>
                </a:solidFill>
                <a:effectLst>
                  <a:outerShdw blurRad="50800" dist="38100" dir="2700000" algn="tl" rotWithShape="0">
                    <a:prstClr val="black">
                      <a:alpha val="40000"/>
                    </a:prstClr>
                  </a:outerShdw>
                </a:effectLst>
              </a:rPr>
              <a:t>An analysis</a:t>
            </a:r>
            <a:endParaRPr lang="en-US" sz="6000" dirty="0">
              <a:ln w="12700">
                <a:solidFill>
                  <a:schemeClr val="tx1"/>
                </a:solidFill>
              </a:ln>
              <a:solidFill>
                <a:srgbClr val="FFFFFF"/>
              </a:solidFill>
              <a:effectLst>
                <a:outerShdw blurRad="50800" dist="38100" dir="2700000" algn="tl" rotWithShape="0">
                  <a:prstClr val="black">
                    <a:alpha val="40000"/>
                  </a:prstClr>
                </a:outerShdw>
              </a:effectLst>
            </a:endParaRPr>
          </a:p>
        </p:txBody>
      </p:sp>
      <p:cxnSp>
        <p:nvCxnSpPr>
          <p:cNvPr id="26" name="Straight Connector 25">
            <a:extLst>
              <a:ext uri="{FF2B5EF4-FFF2-40B4-BE49-F238E27FC236}">
                <a16:creationId xmlns:a16="http://schemas.microsoft.com/office/drawing/2014/main" id="{3A8CB1B5-064D-4590-A7F2-70C604854D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571500"/>
            <a:ext cx="1106026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5C0F619-4F98-49B2-B92F-39B242F38F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6287848"/>
            <a:ext cx="11060263"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7BF424E-6A0A-517E-B39A-71DF3DFE03E7}"/>
              </a:ext>
            </a:extLst>
          </p:cNvPr>
          <p:cNvSpPr txBox="1"/>
          <p:nvPr/>
        </p:nvSpPr>
        <p:spPr>
          <a:xfrm>
            <a:off x="92732" y="5780017"/>
            <a:ext cx="563759" cy="507831"/>
          </a:xfrm>
          <a:prstGeom prst="rect">
            <a:avLst/>
          </a:prstGeom>
          <a:noFill/>
        </p:spPr>
        <p:txBody>
          <a:bodyPr wrap="square" rtlCol="0">
            <a:spAutoFit/>
          </a:bodyPr>
          <a:lstStyle/>
          <a:p>
            <a:r>
              <a:rPr lang="en-GB" sz="900" dirty="0">
                <a:solidFill>
                  <a:schemeClr val="bg1"/>
                </a:solidFill>
              </a:rPr>
              <a:t>Image from [3]</a:t>
            </a:r>
            <a:endParaRPr lang="en-US" sz="900" dirty="0">
              <a:solidFill>
                <a:schemeClr val="bg1"/>
              </a:solidFill>
            </a:endParaRPr>
          </a:p>
        </p:txBody>
      </p:sp>
    </p:spTree>
    <p:extLst>
      <p:ext uri="{BB962C8B-B14F-4D97-AF65-F5344CB8AC3E}">
        <p14:creationId xmlns:p14="http://schemas.microsoft.com/office/powerpoint/2010/main" val="171061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E1C1A-4381-4738-A45E-F745085A6C82}"/>
              </a:ext>
            </a:extLst>
          </p:cNvPr>
          <p:cNvSpPr>
            <a:spLocks noGrp="1"/>
          </p:cNvSpPr>
          <p:nvPr>
            <p:ph type="title"/>
          </p:nvPr>
        </p:nvSpPr>
        <p:spPr/>
        <p:txBody>
          <a:bodyPr/>
          <a:lstStyle/>
          <a:p>
            <a:r>
              <a:rPr lang="en-GB" dirty="0"/>
              <a:t>Appeal of stop motion animation</a:t>
            </a:r>
            <a:endParaRPr lang="en-US" dirty="0"/>
          </a:p>
        </p:txBody>
      </p:sp>
      <p:sp>
        <p:nvSpPr>
          <p:cNvPr id="3" name="Content Placeholder 2">
            <a:extLst>
              <a:ext uri="{FF2B5EF4-FFF2-40B4-BE49-F238E27FC236}">
                <a16:creationId xmlns:a16="http://schemas.microsoft.com/office/drawing/2014/main" id="{FA29C00D-B2D1-ADC9-8493-F14CF5C089D6}"/>
              </a:ext>
            </a:extLst>
          </p:cNvPr>
          <p:cNvSpPr>
            <a:spLocks noGrp="1"/>
          </p:cNvSpPr>
          <p:nvPr>
            <p:ph idx="1"/>
          </p:nvPr>
        </p:nvSpPr>
        <p:spPr>
          <a:xfrm>
            <a:off x="571499" y="2075689"/>
            <a:ext cx="11059811" cy="432562"/>
          </a:xfrm>
        </p:spPr>
        <p:txBody>
          <a:bodyPr/>
          <a:lstStyle/>
          <a:p>
            <a:r>
              <a:rPr lang="en-GB" dirty="0"/>
              <a:t>The appeal of stop motion can be broken down into a few parts:</a:t>
            </a:r>
            <a:endParaRPr lang="en-US" dirty="0"/>
          </a:p>
        </p:txBody>
      </p:sp>
      <p:sp>
        <p:nvSpPr>
          <p:cNvPr id="4" name="Content Placeholder 2">
            <a:extLst>
              <a:ext uri="{FF2B5EF4-FFF2-40B4-BE49-F238E27FC236}">
                <a16:creationId xmlns:a16="http://schemas.microsoft.com/office/drawing/2014/main" id="{6CD28AD1-0158-CB17-E124-D59861B3F309}"/>
              </a:ext>
            </a:extLst>
          </p:cNvPr>
          <p:cNvSpPr txBox="1">
            <a:spLocks/>
          </p:cNvSpPr>
          <p:nvPr/>
        </p:nvSpPr>
        <p:spPr>
          <a:xfrm>
            <a:off x="1308100" y="2641894"/>
            <a:ext cx="8331200" cy="277465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p>
        </p:txBody>
      </p:sp>
      <p:sp>
        <p:nvSpPr>
          <p:cNvPr id="5" name="Content Placeholder 2">
            <a:extLst>
              <a:ext uri="{FF2B5EF4-FFF2-40B4-BE49-F238E27FC236}">
                <a16:creationId xmlns:a16="http://schemas.microsoft.com/office/drawing/2014/main" id="{1B650DFD-DE29-608A-9741-DCFDE65FBE85}"/>
              </a:ext>
            </a:extLst>
          </p:cNvPr>
          <p:cNvSpPr txBox="1">
            <a:spLocks/>
          </p:cNvSpPr>
          <p:nvPr/>
        </p:nvSpPr>
        <p:spPr>
          <a:xfrm>
            <a:off x="1441450" y="2641894"/>
            <a:ext cx="8331200" cy="277465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Its unique looks compared to traditional means of animation entices people to watch it; the use of real props and physical materials contrast to the more common media of animation, Computer Generated Graphics (CGI)[4].</a:t>
            </a:r>
          </a:p>
          <a:p>
            <a:r>
              <a:rPr lang="en-GB" sz="1600" dirty="0"/>
              <a:t>The slightly ‘jittery’ aspect of the motion in stop motion give of an almost ‘real-but-not-real’ effect which can be both unnerving and enticing for audiences to watch[5].</a:t>
            </a:r>
          </a:p>
          <a:p>
            <a:r>
              <a:rPr lang="en-GB" sz="1600" dirty="0"/>
              <a:t>Stop motion plays on the feelings of nostalgia, with it being popularised in the early days of animation as a medium, as well as its use of ‘puppets’ to illustrate characters[6].</a:t>
            </a:r>
          </a:p>
        </p:txBody>
      </p:sp>
    </p:spTree>
    <p:extLst>
      <p:ext uri="{BB962C8B-B14F-4D97-AF65-F5344CB8AC3E}">
        <p14:creationId xmlns:p14="http://schemas.microsoft.com/office/powerpoint/2010/main" val="3464375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F395-90EB-2164-727F-4E6A6CB859AF}"/>
              </a:ext>
            </a:extLst>
          </p:cNvPr>
          <p:cNvSpPr>
            <a:spLocks noGrp="1"/>
          </p:cNvSpPr>
          <p:nvPr>
            <p:ph type="title"/>
          </p:nvPr>
        </p:nvSpPr>
        <p:spPr/>
        <p:txBody>
          <a:bodyPr>
            <a:normAutofit/>
          </a:bodyPr>
          <a:lstStyle/>
          <a:p>
            <a:r>
              <a:rPr lang="en-GB" dirty="0"/>
              <a:t>Analysis of Stop motion animation</a:t>
            </a:r>
            <a:endParaRPr lang="en-US" dirty="0"/>
          </a:p>
        </p:txBody>
      </p:sp>
      <p:sp>
        <p:nvSpPr>
          <p:cNvPr id="3" name="Content Placeholder 2">
            <a:extLst>
              <a:ext uri="{FF2B5EF4-FFF2-40B4-BE49-F238E27FC236}">
                <a16:creationId xmlns:a16="http://schemas.microsoft.com/office/drawing/2014/main" id="{4A77D761-1628-8F7A-3BAC-EBFEF9873850}"/>
              </a:ext>
            </a:extLst>
          </p:cNvPr>
          <p:cNvSpPr>
            <a:spLocks noGrp="1"/>
          </p:cNvSpPr>
          <p:nvPr>
            <p:ph idx="1"/>
          </p:nvPr>
        </p:nvSpPr>
        <p:spPr>
          <a:xfrm>
            <a:off x="571499" y="2075689"/>
            <a:ext cx="11059811" cy="1473962"/>
          </a:xfrm>
        </p:spPr>
        <p:txBody>
          <a:bodyPr/>
          <a:lstStyle/>
          <a:p>
            <a:r>
              <a:rPr lang="en-GB" dirty="0"/>
              <a:t>Stop motion animation revolves around the idea of </a:t>
            </a:r>
            <a:r>
              <a:rPr lang="en-GB" u="sng" dirty="0"/>
              <a:t>capturing a performance frame by frame </a:t>
            </a:r>
            <a:r>
              <a:rPr lang="en-GB" dirty="0"/>
              <a:t>and later compiling it into a video format, </a:t>
            </a:r>
            <a:r>
              <a:rPr lang="en-GB" dirty="0" err="1"/>
              <a:t>similiar</a:t>
            </a:r>
            <a:r>
              <a:rPr lang="en-GB" dirty="0"/>
              <a:t> to traditional animation techniques using a sequence of drawings that represent a sequence of frames.</a:t>
            </a:r>
            <a:endParaRPr lang="en-US" dirty="0"/>
          </a:p>
        </p:txBody>
      </p:sp>
      <p:pic>
        <p:nvPicPr>
          <p:cNvPr id="9" name="Picture 8" descr="A cartoon character with a cat tail&#10;&#10;Description automatically generated">
            <a:extLst>
              <a:ext uri="{FF2B5EF4-FFF2-40B4-BE49-F238E27FC236}">
                <a16:creationId xmlns:a16="http://schemas.microsoft.com/office/drawing/2014/main" id="{FE4CFFCF-3190-4A6D-AC0D-CFF18EA184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6794" y="3385754"/>
            <a:ext cx="2062956" cy="1785410"/>
          </a:xfrm>
          <a:prstGeom prst="rect">
            <a:avLst/>
          </a:prstGeom>
        </p:spPr>
      </p:pic>
      <p:pic>
        <p:nvPicPr>
          <p:cNvPr id="11" name="Picture 10" descr="A drawing of a deer&#10;&#10;Description automatically generated">
            <a:extLst>
              <a:ext uri="{FF2B5EF4-FFF2-40B4-BE49-F238E27FC236}">
                <a16:creationId xmlns:a16="http://schemas.microsoft.com/office/drawing/2014/main" id="{D65C9B9C-1BDC-D7E8-875D-D7DF3978E0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37539" y="3385754"/>
            <a:ext cx="2373312" cy="1781809"/>
          </a:xfrm>
          <a:prstGeom prst="rect">
            <a:avLst/>
          </a:prstGeom>
        </p:spPr>
      </p:pic>
      <p:pic>
        <p:nvPicPr>
          <p:cNvPr id="13" name="Picture 12" descr="A cartoon character with a red hoodie and long legs&#10;&#10;Description automatically generated">
            <a:extLst>
              <a:ext uri="{FF2B5EF4-FFF2-40B4-BE49-F238E27FC236}">
                <a16:creationId xmlns:a16="http://schemas.microsoft.com/office/drawing/2014/main" id="{69ED24A9-CA90-44B3-A95F-E963D5F8EF4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00500" y="3378052"/>
            <a:ext cx="3181350" cy="1789510"/>
          </a:xfrm>
          <a:prstGeom prst="rect">
            <a:avLst/>
          </a:prstGeom>
        </p:spPr>
      </p:pic>
      <p:sp>
        <p:nvSpPr>
          <p:cNvPr id="14" name="TextBox 13">
            <a:extLst>
              <a:ext uri="{FF2B5EF4-FFF2-40B4-BE49-F238E27FC236}">
                <a16:creationId xmlns:a16="http://schemas.microsoft.com/office/drawing/2014/main" id="{5F6E3DA6-2F70-E9D9-61A3-172E61C2592C}"/>
              </a:ext>
            </a:extLst>
          </p:cNvPr>
          <p:cNvSpPr txBox="1"/>
          <p:nvPr/>
        </p:nvSpPr>
        <p:spPr>
          <a:xfrm>
            <a:off x="1016794" y="5219700"/>
            <a:ext cx="2062956" cy="769441"/>
          </a:xfrm>
          <a:prstGeom prst="rect">
            <a:avLst/>
          </a:prstGeom>
          <a:noFill/>
        </p:spPr>
        <p:txBody>
          <a:bodyPr wrap="square" rtlCol="0">
            <a:spAutoFit/>
          </a:bodyPr>
          <a:lstStyle/>
          <a:p>
            <a:pPr algn="ctr"/>
            <a:r>
              <a:rPr lang="en-GB" sz="1100" dirty="0"/>
              <a:t>Example of 3D animation:</a:t>
            </a:r>
          </a:p>
          <a:p>
            <a:pPr algn="ctr"/>
            <a:r>
              <a:rPr lang="en-GB" sz="1100" dirty="0"/>
              <a:t>The character is manipulated through out the frames to create a fluid motion.</a:t>
            </a:r>
            <a:endParaRPr lang="en-US" sz="1100" dirty="0"/>
          </a:p>
        </p:txBody>
      </p:sp>
      <p:sp>
        <p:nvSpPr>
          <p:cNvPr id="15" name="TextBox 14">
            <a:extLst>
              <a:ext uri="{FF2B5EF4-FFF2-40B4-BE49-F238E27FC236}">
                <a16:creationId xmlns:a16="http://schemas.microsoft.com/office/drawing/2014/main" id="{91F8556D-3568-CA28-35F3-63D644EB75BB}"/>
              </a:ext>
            </a:extLst>
          </p:cNvPr>
          <p:cNvSpPr txBox="1"/>
          <p:nvPr/>
        </p:nvSpPr>
        <p:spPr>
          <a:xfrm>
            <a:off x="4000500" y="5219699"/>
            <a:ext cx="3181350" cy="600164"/>
          </a:xfrm>
          <a:prstGeom prst="rect">
            <a:avLst/>
          </a:prstGeom>
          <a:noFill/>
        </p:spPr>
        <p:txBody>
          <a:bodyPr wrap="square" rtlCol="0">
            <a:spAutoFit/>
          </a:bodyPr>
          <a:lstStyle/>
          <a:p>
            <a:pPr algn="ctr"/>
            <a:r>
              <a:rPr lang="en-GB" sz="1100" dirty="0"/>
              <a:t>Example of Stop motion animation:</a:t>
            </a:r>
          </a:p>
          <a:p>
            <a:pPr algn="ctr"/>
            <a:r>
              <a:rPr lang="en-US" sz="1100" dirty="0"/>
              <a:t>A physical prop is manipulated in between frames to create motion.</a:t>
            </a:r>
          </a:p>
        </p:txBody>
      </p:sp>
      <p:sp>
        <p:nvSpPr>
          <p:cNvPr id="16" name="TextBox 15">
            <a:extLst>
              <a:ext uri="{FF2B5EF4-FFF2-40B4-BE49-F238E27FC236}">
                <a16:creationId xmlns:a16="http://schemas.microsoft.com/office/drawing/2014/main" id="{FAC57C50-DE5E-D06C-280B-3DE2B4B51E1A}"/>
              </a:ext>
            </a:extLst>
          </p:cNvPr>
          <p:cNvSpPr txBox="1"/>
          <p:nvPr/>
        </p:nvSpPr>
        <p:spPr>
          <a:xfrm>
            <a:off x="8237539" y="5175003"/>
            <a:ext cx="2373312" cy="938719"/>
          </a:xfrm>
          <a:prstGeom prst="rect">
            <a:avLst/>
          </a:prstGeom>
          <a:noFill/>
        </p:spPr>
        <p:txBody>
          <a:bodyPr wrap="square" rtlCol="0">
            <a:spAutoFit/>
          </a:bodyPr>
          <a:lstStyle/>
          <a:p>
            <a:pPr algn="ctr"/>
            <a:r>
              <a:rPr lang="en-GB" sz="1100" dirty="0"/>
              <a:t>Example of 2D animation:</a:t>
            </a:r>
          </a:p>
          <a:p>
            <a:pPr algn="ctr"/>
            <a:r>
              <a:rPr lang="en-GB" sz="1100" dirty="0"/>
              <a:t>An artist creates a sequences of drawings that represent the frames of a character’s performance.</a:t>
            </a:r>
            <a:endParaRPr lang="en-US" sz="1100" dirty="0"/>
          </a:p>
        </p:txBody>
      </p:sp>
      <p:sp>
        <p:nvSpPr>
          <p:cNvPr id="4" name="TextBox 3">
            <a:extLst>
              <a:ext uri="{FF2B5EF4-FFF2-40B4-BE49-F238E27FC236}">
                <a16:creationId xmlns:a16="http://schemas.microsoft.com/office/drawing/2014/main" id="{A6B8D01E-AFDD-3BC5-6CA3-CD6D3EC7F320}"/>
              </a:ext>
            </a:extLst>
          </p:cNvPr>
          <p:cNvSpPr txBox="1"/>
          <p:nvPr/>
        </p:nvSpPr>
        <p:spPr>
          <a:xfrm>
            <a:off x="2754616" y="4711868"/>
            <a:ext cx="450850" cy="507831"/>
          </a:xfrm>
          <a:prstGeom prst="rect">
            <a:avLst/>
          </a:prstGeom>
          <a:noFill/>
        </p:spPr>
        <p:txBody>
          <a:bodyPr wrap="square" rtlCol="0">
            <a:spAutoFit/>
          </a:bodyPr>
          <a:lstStyle/>
          <a:p>
            <a:r>
              <a:rPr lang="en-GB" sz="900" dirty="0"/>
              <a:t>GIF from [7]</a:t>
            </a:r>
            <a:endParaRPr lang="en-US" sz="900" dirty="0"/>
          </a:p>
        </p:txBody>
      </p:sp>
      <p:sp>
        <p:nvSpPr>
          <p:cNvPr id="5" name="TextBox 4">
            <a:extLst>
              <a:ext uri="{FF2B5EF4-FFF2-40B4-BE49-F238E27FC236}">
                <a16:creationId xmlns:a16="http://schemas.microsoft.com/office/drawing/2014/main" id="{09A41260-1F1A-4448-5621-E2D078C52705}"/>
              </a:ext>
            </a:extLst>
          </p:cNvPr>
          <p:cNvSpPr txBox="1"/>
          <p:nvPr/>
        </p:nvSpPr>
        <p:spPr>
          <a:xfrm>
            <a:off x="6850366" y="4711868"/>
            <a:ext cx="450850" cy="507831"/>
          </a:xfrm>
          <a:prstGeom prst="rect">
            <a:avLst/>
          </a:prstGeom>
          <a:noFill/>
        </p:spPr>
        <p:txBody>
          <a:bodyPr wrap="square" rtlCol="0">
            <a:spAutoFit/>
          </a:bodyPr>
          <a:lstStyle/>
          <a:p>
            <a:r>
              <a:rPr lang="en-GB" sz="900" dirty="0"/>
              <a:t>GIF from [8]</a:t>
            </a:r>
            <a:endParaRPr lang="en-US" sz="900" dirty="0"/>
          </a:p>
        </p:txBody>
      </p:sp>
      <p:sp>
        <p:nvSpPr>
          <p:cNvPr id="6" name="TextBox 5">
            <a:extLst>
              <a:ext uri="{FF2B5EF4-FFF2-40B4-BE49-F238E27FC236}">
                <a16:creationId xmlns:a16="http://schemas.microsoft.com/office/drawing/2014/main" id="{988A2FBB-28BC-836B-2E14-F5572EFE951F}"/>
              </a:ext>
            </a:extLst>
          </p:cNvPr>
          <p:cNvSpPr txBox="1"/>
          <p:nvPr/>
        </p:nvSpPr>
        <p:spPr>
          <a:xfrm>
            <a:off x="10260316" y="4711868"/>
            <a:ext cx="450850" cy="507831"/>
          </a:xfrm>
          <a:prstGeom prst="rect">
            <a:avLst/>
          </a:prstGeom>
          <a:noFill/>
        </p:spPr>
        <p:txBody>
          <a:bodyPr wrap="square" rtlCol="0">
            <a:spAutoFit/>
          </a:bodyPr>
          <a:lstStyle/>
          <a:p>
            <a:r>
              <a:rPr lang="en-GB" sz="900" dirty="0"/>
              <a:t>GIF from [9]</a:t>
            </a:r>
            <a:endParaRPr lang="en-US" sz="900" dirty="0"/>
          </a:p>
        </p:txBody>
      </p:sp>
    </p:spTree>
    <p:extLst>
      <p:ext uri="{BB962C8B-B14F-4D97-AF65-F5344CB8AC3E}">
        <p14:creationId xmlns:p14="http://schemas.microsoft.com/office/powerpoint/2010/main" val="4059022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62A8B-235D-CE56-A68C-EC1CF1FB145E}"/>
              </a:ext>
            </a:extLst>
          </p:cNvPr>
          <p:cNvSpPr>
            <a:spLocks noGrp="1"/>
          </p:cNvSpPr>
          <p:nvPr>
            <p:ph type="title"/>
          </p:nvPr>
        </p:nvSpPr>
        <p:spPr/>
        <p:txBody>
          <a:bodyPr/>
          <a:lstStyle/>
          <a:p>
            <a:r>
              <a:rPr lang="en-GB" dirty="0"/>
              <a:t>Different types of </a:t>
            </a:r>
            <a:r>
              <a:rPr lang="en-GB" dirty="0" err="1"/>
              <a:t>stopmotion</a:t>
            </a:r>
            <a:endParaRPr lang="en-US" dirty="0"/>
          </a:p>
        </p:txBody>
      </p:sp>
      <p:sp>
        <p:nvSpPr>
          <p:cNvPr id="3" name="Content Placeholder 2">
            <a:extLst>
              <a:ext uri="{FF2B5EF4-FFF2-40B4-BE49-F238E27FC236}">
                <a16:creationId xmlns:a16="http://schemas.microsoft.com/office/drawing/2014/main" id="{01178DC1-76E3-F216-12FF-1A81F6424961}"/>
              </a:ext>
            </a:extLst>
          </p:cNvPr>
          <p:cNvSpPr>
            <a:spLocks noGrp="1"/>
          </p:cNvSpPr>
          <p:nvPr>
            <p:ph idx="1"/>
          </p:nvPr>
        </p:nvSpPr>
        <p:spPr>
          <a:xfrm>
            <a:off x="571499" y="2075689"/>
            <a:ext cx="11059811" cy="965962"/>
          </a:xfrm>
        </p:spPr>
        <p:txBody>
          <a:bodyPr/>
          <a:lstStyle/>
          <a:p>
            <a:r>
              <a:rPr lang="en-GB" dirty="0"/>
              <a:t>Stop motion has been used together with several different types of physical props, ranging from clay to paper and pretty much anything in between.</a:t>
            </a:r>
            <a:endParaRPr lang="en-US" dirty="0"/>
          </a:p>
        </p:txBody>
      </p:sp>
      <p:pic>
        <p:nvPicPr>
          <p:cNvPr id="5" name="Picture 4">
            <a:extLst>
              <a:ext uri="{FF2B5EF4-FFF2-40B4-BE49-F238E27FC236}">
                <a16:creationId xmlns:a16="http://schemas.microsoft.com/office/drawing/2014/main" id="{A2F2B06C-25EB-392F-361D-0589C0ABA242}"/>
              </a:ext>
            </a:extLst>
          </p:cNvPr>
          <p:cNvPicPr>
            <a:picLocks noChangeAspect="1"/>
          </p:cNvPicPr>
          <p:nvPr/>
        </p:nvPicPr>
        <p:blipFill>
          <a:blip r:embed="rId3"/>
          <a:srcRect l="7271" t="11343" r="43"/>
          <a:stretch/>
        </p:blipFill>
        <p:spPr>
          <a:xfrm>
            <a:off x="709683" y="3036755"/>
            <a:ext cx="2627195" cy="1517064"/>
          </a:xfrm>
          <a:prstGeom prst="rect">
            <a:avLst/>
          </a:prstGeom>
        </p:spPr>
      </p:pic>
      <p:sp>
        <p:nvSpPr>
          <p:cNvPr id="6" name="TextBox 5">
            <a:extLst>
              <a:ext uri="{FF2B5EF4-FFF2-40B4-BE49-F238E27FC236}">
                <a16:creationId xmlns:a16="http://schemas.microsoft.com/office/drawing/2014/main" id="{A7B2BDC3-2FE6-1046-E809-98460B9E220E}"/>
              </a:ext>
            </a:extLst>
          </p:cNvPr>
          <p:cNvSpPr txBox="1"/>
          <p:nvPr/>
        </p:nvSpPr>
        <p:spPr>
          <a:xfrm>
            <a:off x="709682" y="4628013"/>
            <a:ext cx="2627195" cy="1015663"/>
          </a:xfrm>
          <a:prstGeom prst="rect">
            <a:avLst/>
          </a:prstGeom>
          <a:noFill/>
        </p:spPr>
        <p:txBody>
          <a:bodyPr wrap="square" rtlCol="0">
            <a:spAutoFit/>
          </a:bodyPr>
          <a:lstStyle/>
          <a:p>
            <a:pPr algn="ctr"/>
            <a:r>
              <a:rPr lang="en-GB" sz="1000" dirty="0"/>
              <a:t>The Humpty Dumpty Circus (1898) is one of the earliest rumoured examples of </a:t>
            </a:r>
            <a:r>
              <a:rPr lang="en-GB" sz="1000" i="1" u="sng" dirty="0"/>
              <a:t>Object-Motion. </a:t>
            </a:r>
            <a:r>
              <a:rPr lang="en-GB" sz="1000" dirty="0"/>
              <a:t>[10][11]</a:t>
            </a:r>
          </a:p>
          <a:p>
            <a:pPr algn="ctr"/>
            <a:r>
              <a:rPr lang="en-GB" sz="1000" dirty="0"/>
              <a:t>This is a technique that involves the use of inanimate object and moving them slightly frame by frame to create motion.[11]</a:t>
            </a:r>
            <a:endParaRPr lang="en-US" sz="1000" dirty="0"/>
          </a:p>
        </p:txBody>
      </p:sp>
      <p:sp>
        <p:nvSpPr>
          <p:cNvPr id="9" name="TextBox 8">
            <a:extLst>
              <a:ext uri="{FF2B5EF4-FFF2-40B4-BE49-F238E27FC236}">
                <a16:creationId xmlns:a16="http://schemas.microsoft.com/office/drawing/2014/main" id="{87727337-4C72-9A58-776F-D5AC17B322F3}"/>
              </a:ext>
            </a:extLst>
          </p:cNvPr>
          <p:cNvSpPr txBox="1"/>
          <p:nvPr/>
        </p:nvSpPr>
        <p:spPr>
          <a:xfrm>
            <a:off x="3767988" y="4551067"/>
            <a:ext cx="2627195" cy="1015663"/>
          </a:xfrm>
          <a:prstGeom prst="rect">
            <a:avLst/>
          </a:prstGeom>
          <a:noFill/>
        </p:spPr>
        <p:txBody>
          <a:bodyPr wrap="square" rtlCol="0">
            <a:spAutoFit/>
          </a:bodyPr>
          <a:lstStyle/>
          <a:p>
            <a:pPr algn="ctr"/>
            <a:r>
              <a:rPr lang="en-GB" sz="1000" dirty="0"/>
              <a:t>Wallace and Gromit: The curse of the Were-Rabbit is an example of a popular series of </a:t>
            </a:r>
            <a:r>
              <a:rPr lang="en-GB" sz="1000" i="1" u="sng" dirty="0"/>
              <a:t>Claymation</a:t>
            </a:r>
            <a:r>
              <a:rPr lang="en-GB" sz="1000" dirty="0"/>
              <a:t>. [12] </a:t>
            </a:r>
          </a:p>
          <a:p>
            <a:pPr algn="ctr"/>
            <a:r>
              <a:rPr lang="en-GB" sz="1000" dirty="0"/>
              <a:t>This technique revolves around making clay figures for characters and animating them in a stop motion style</a:t>
            </a:r>
            <a:r>
              <a:rPr lang="en-US" sz="1000" dirty="0"/>
              <a:t>.[13]</a:t>
            </a:r>
            <a:endParaRPr lang="en-GB" sz="1000" dirty="0"/>
          </a:p>
        </p:txBody>
      </p:sp>
      <p:pic>
        <p:nvPicPr>
          <p:cNvPr id="11" name="Picture 10" descr="A cartoon character sitting in a chair&#10;&#10;Description automatically generated">
            <a:extLst>
              <a:ext uri="{FF2B5EF4-FFF2-40B4-BE49-F238E27FC236}">
                <a16:creationId xmlns:a16="http://schemas.microsoft.com/office/drawing/2014/main" id="{735E3FE1-495C-556C-6101-2ED90A3FAB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67989" y="3036755"/>
            <a:ext cx="2627195" cy="1477138"/>
          </a:xfrm>
          <a:prstGeom prst="rect">
            <a:avLst/>
          </a:prstGeom>
        </p:spPr>
      </p:pic>
      <p:pic>
        <p:nvPicPr>
          <p:cNvPr id="13" name="Picture 12" descr="A person jumping over a person&#10;&#10;Description automatically generated">
            <a:extLst>
              <a:ext uri="{FF2B5EF4-FFF2-40B4-BE49-F238E27FC236}">
                <a16:creationId xmlns:a16="http://schemas.microsoft.com/office/drawing/2014/main" id="{E7D41247-1FF5-A6F7-B3AB-FBB0A0C69C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51655" y="3036755"/>
            <a:ext cx="1969516" cy="1477138"/>
          </a:xfrm>
          <a:prstGeom prst="rect">
            <a:avLst/>
          </a:prstGeom>
        </p:spPr>
      </p:pic>
      <p:sp>
        <p:nvSpPr>
          <p:cNvPr id="14" name="TextBox 13">
            <a:extLst>
              <a:ext uri="{FF2B5EF4-FFF2-40B4-BE49-F238E27FC236}">
                <a16:creationId xmlns:a16="http://schemas.microsoft.com/office/drawing/2014/main" id="{E7E8447F-7600-1B64-FCFF-98C38CD13BF3}"/>
              </a:ext>
            </a:extLst>
          </p:cNvPr>
          <p:cNvSpPr txBox="1"/>
          <p:nvPr/>
        </p:nvSpPr>
        <p:spPr>
          <a:xfrm>
            <a:off x="6661195" y="4551068"/>
            <a:ext cx="2499801" cy="1169551"/>
          </a:xfrm>
          <a:prstGeom prst="rect">
            <a:avLst/>
          </a:prstGeom>
          <a:noFill/>
        </p:spPr>
        <p:txBody>
          <a:bodyPr wrap="square" rtlCol="0">
            <a:spAutoFit/>
          </a:bodyPr>
          <a:lstStyle/>
          <a:p>
            <a:pPr algn="ctr"/>
            <a:r>
              <a:rPr lang="en-GB" sz="1000" dirty="0"/>
              <a:t>Human Skateboard by PES is a YouTube video showcasing stop motion in the style of </a:t>
            </a:r>
            <a:r>
              <a:rPr lang="en-GB" sz="1000" i="1" u="sng" dirty="0"/>
              <a:t>Pixilation</a:t>
            </a:r>
            <a:r>
              <a:rPr lang="en-GB" sz="1000" dirty="0"/>
              <a:t>. [14]</a:t>
            </a:r>
          </a:p>
          <a:p>
            <a:pPr algn="ctr"/>
            <a:r>
              <a:rPr lang="en-GB" sz="1000" dirty="0"/>
              <a:t>This involves using live actors holding poses to create frames and later compiling them into a stop motion animation to give that effect.[14]</a:t>
            </a:r>
          </a:p>
        </p:txBody>
      </p:sp>
      <p:pic>
        <p:nvPicPr>
          <p:cNvPr id="16" name="Picture 15" descr="Cartoon characters in red and green&#10;&#10;Description automatically generated">
            <a:extLst>
              <a:ext uri="{FF2B5EF4-FFF2-40B4-BE49-F238E27FC236}">
                <a16:creationId xmlns:a16="http://schemas.microsoft.com/office/drawing/2014/main" id="{B354C5CA-5BFC-0EEB-C133-2E9C825C53BA}"/>
              </a:ext>
            </a:extLst>
          </p:cNvPr>
          <p:cNvPicPr>
            <a:picLocks noChangeAspect="1"/>
          </p:cNvPicPr>
          <p:nvPr/>
        </p:nvPicPr>
        <p:blipFill>
          <a:blip r:embed="rId6">
            <a:extLst>
              <a:ext uri="{28A0092B-C50C-407E-A947-70E740481C1C}">
                <a14:useLocalDpi xmlns:a14="http://schemas.microsoft.com/office/drawing/2010/main" val="0"/>
              </a:ext>
            </a:extLst>
          </a:blip>
          <a:srcRect l="11813" r="7700"/>
          <a:stretch/>
        </p:blipFill>
        <p:spPr>
          <a:xfrm>
            <a:off x="9477642" y="3069561"/>
            <a:ext cx="2025650" cy="1416421"/>
          </a:xfrm>
          <a:prstGeom prst="rect">
            <a:avLst/>
          </a:prstGeom>
        </p:spPr>
      </p:pic>
      <p:sp>
        <p:nvSpPr>
          <p:cNvPr id="17" name="TextBox 16">
            <a:extLst>
              <a:ext uri="{FF2B5EF4-FFF2-40B4-BE49-F238E27FC236}">
                <a16:creationId xmlns:a16="http://schemas.microsoft.com/office/drawing/2014/main" id="{74E64E9D-4303-6F89-943A-D7212905D782}"/>
              </a:ext>
            </a:extLst>
          </p:cNvPr>
          <p:cNvSpPr txBox="1"/>
          <p:nvPr/>
        </p:nvSpPr>
        <p:spPr>
          <a:xfrm>
            <a:off x="9339024" y="4551067"/>
            <a:ext cx="2402126" cy="1169551"/>
          </a:xfrm>
          <a:prstGeom prst="rect">
            <a:avLst/>
          </a:prstGeom>
          <a:noFill/>
        </p:spPr>
        <p:txBody>
          <a:bodyPr wrap="square" rtlCol="0">
            <a:spAutoFit/>
          </a:bodyPr>
          <a:lstStyle/>
          <a:p>
            <a:pPr algn="ctr"/>
            <a:r>
              <a:rPr lang="en-GB" sz="1000" dirty="0"/>
              <a:t>South Park (1992 to early 2000s) was created using a process of stop motion known as Cut-Out animation. [16] [17]</a:t>
            </a:r>
          </a:p>
          <a:p>
            <a:pPr algn="ctr"/>
            <a:r>
              <a:rPr lang="en-GB" sz="1000" dirty="0"/>
              <a:t>This uses cut outs of papers to create characters and scenes using stop motion animation.[18]</a:t>
            </a:r>
          </a:p>
        </p:txBody>
      </p:sp>
      <p:sp>
        <p:nvSpPr>
          <p:cNvPr id="4" name="TextBox 3">
            <a:extLst>
              <a:ext uri="{FF2B5EF4-FFF2-40B4-BE49-F238E27FC236}">
                <a16:creationId xmlns:a16="http://schemas.microsoft.com/office/drawing/2014/main" id="{86482C94-BCFB-5AF5-B654-02CEE7854458}"/>
              </a:ext>
            </a:extLst>
          </p:cNvPr>
          <p:cNvSpPr txBox="1"/>
          <p:nvPr/>
        </p:nvSpPr>
        <p:spPr>
          <a:xfrm>
            <a:off x="2905155" y="3016025"/>
            <a:ext cx="569907" cy="507831"/>
          </a:xfrm>
          <a:prstGeom prst="rect">
            <a:avLst/>
          </a:prstGeom>
          <a:noFill/>
        </p:spPr>
        <p:txBody>
          <a:bodyPr wrap="square" rtlCol="0">
            <a:spAutoFit/>
          </a:bodyPr>
          <a:lstStyle/>
          <a:p>
            <a:r>
              <a:rPr lang="en-GB" sz="900" dirty="0"/>
              <a:t>Image from [10]</a:t>
            </a:r>
            <a:endParaRPr lang="en-US" sz="900" dirty="0"/>
          </a:p>
        </p:txBody>
      </p:sp>
      <p:sp>
        <p:nvSpPr>
          <p:cNvPr id="7" name="TextBox 6">
            <a:extLst>
              <a:ext uri="{FF2B5EF4-FFF2-40B4-BE49-F238E27FC236}">
                <a16:creationId xmlns:a16="http://schemas.microsoft.com/office/drawing/2014/main" id="{2FA1CD4B-A969-612F-B37B-20DC1A44F96F}"/>
              </a:ext>
            </a:extLst>
          </p:cNvPr>
          <p:cNvSpPr txBox="1"/>
          <p:nvPr/>
        </p:nvSpPr>
        <p:spPr>
          <a:xfrm>
            <a:off x="5980508" y="2999581"/>
            <a:ext cx="569907" cy="507831"/>
          </a:xfrm>
          <a:prstGeom prst="rect">
            <a:avLst/>
          </a:prstGeom>
          <a:noFill/>
        </p:spPr>
        <p:txBody>
          <a:bodyPr wrap="square" rtlCol="0">
            <a:spAutoFit/>
          </a:bodyPr>
          <a:lstStyle/>
          <a:p>
            <a:r>
              <a:rPr lang="en-GB" sz="900" dirty="0">
                <a:solidFill>
                  <a:schemeClr val="bg1"/>
                </a:solidFill>
              </a:rPr>
              <a:t>GIF from [12]</a:t>
            </a:r>
            <a:endParaRPr lang="en-US" sz="900" dirty="0">
              <a:solidFill>
                <a:schemeClr val="bg1"/>
              </a:solidFill>
            </a:endParaRPr>
          </a:p>
        </p:txBody>
      </p:sp>
      <p:sp>
        <p:nvSpPr>
          <p:cNvPr id="8" name="TextBox 7">
            <a:extLst>
              <a:ext uri="{FF2B5EF4-FFF2-40B4-BE49-F238E27FC236}">
                <a16:creationId xmlns:a16="http://schemas.microsoft.com/office/drawing/2014/main" id="{F7F71659-9AEE-C888-8240-027860B28696}"/>
              </a:ext>
            </a:extLst>
          </p:cNvPr>
          <p:cNvSpPr txBox="1"/>
          <p:nvPr/>
        </p:nvSpPr>
        <p:spPr>
          <a:xfrm>
            <a:off x="8485954" y="2997884"/>
            <a:ext cx="569907" cy="507831"/>
          </a:xfrm>
          <a:prstGeom prst="rect">
            <a:avLst/>
          </a:prstGeom>
          <a:noFill/>
        </p:spPr>
        <p:txBody>
          <a:bodyPr wrap="square" rtlCol="0">
            <a:spAutoFit/>
          </a:bodyPr>
          <a:lstStyle/>
          <a:p>
            <a:r>
              <a:rPr lang="en-GB" sz="900" dirty="0">
                <a:solidFill>
                  <a:schemeClr val="bg1"/>
                </a:solidFill>
              </a:rPr>
              <a:t>GIF from [14]</a:t>
            </a:r>
            <a:endParaRPr lang="en-US" sz="900" dirty="0">
              <a:solidFill>
                <a:schemeClr val="bg1"/>
              </a:solidFill>
            </a:endParaRPr>
          </a:p>
        </p:txBody>
      </p:sp>
      <p:sp>
        <p:nvSpPr>
          <p:cNvPr id="10" name="TextBox 9">
            <a:extLst>
              <a:ext uri="{FF2B5EF4-FFF2-40B4-BE49-F238E27FC236}">
                <a16:creationId xmlns:a16="http://schemas.microsoft.com/office/drawing/2014/main" id="{CC703B2F-C17E-243B-71E8-19566EB4A9B8}"/>
              </a:ext>
            </a:extLst>
          </p:cNvPr>
          <p:cNvSpPr txBox="1"/>
          <p:nvPr/>
        </p:nvSpPr>
        <p:spPr>
          <a:xfrm>
            <a:off x="11139018" y="3028838"/>
            <a:ext cx="569907" cy="507831"/>
          </a:xfrm>
          <a:prstGeom prst="rect">
            <a:avLst/>
          </a:prstGeom>
          <a:noFill/>
        </p:spPr>
        <p:txBody>
          <a:bodyPr wrap="square" rtlCol="0">
            <a:spAutoFit/>
          </a:bodyPr>
          <a:lstStyle/>
          <a:p>
            <a:r>
              <a:rPr lang="en-GB" sz="900" dirty="0"/>
              <a:t>GIF from [16]</a:t>
            </a:r>
            <a:endParaRPr lang="en-US" sz="900" dirty="0"/>
          </a:p>
        </p:txBody>
      </p:sp>
    </p:spTree>
    <p:extLst>
      <p:ext uri="{BB962C8B-B14F-4D97-AF65-F5344CB8AC3E}">
        <p14:creationId xmlns:p14="http://schemas.microsoft.com/office/powerpoint/2010/main" val="3571747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FAAE-EDA7-C515-57A9-BC85A772FFF5}"/>
              </a:ext>
            </a:extLst>
          </p:cNvPr>
          <p:cNvSpPr>
            <a:spLocks noGrp="1"/>
          </p:cNvSpPr>
          <p:nvPr>
            <p:ph type="title"/>
          </p:nvPr>
        </p:nvSpPr>
        <p:spPr/>
        <p:txBody>
          <a:bodyPr/>
          <a:lstStyle/>
          <a:p>
            <a:r>
              <a:rPr lang="en-GB" dirty="0"/>
              <a:t>Stop motion in 3D</a:t>
            </a:r>
            <a:endParaRPr lang="en-US" dirty="0"/>
          </a:p>
        </p:txBody>
      </p:sp>
      <p:sp>
        <p:nvSpPr>
          <p:cNvPr id="3" name="Content Placeholder 2">
            <a:extLst>
              <a:ext uri="{FF2B5EF4-FFF2-40B4-BE49-F238E27FC236}">
                <a16:creationId xmlns:a16="http://schemas.microsoft.com/office/drawing/2014/main" id="{A91AE4DB-7B4A-EF7C-EF7A-2D82B9A8C1D2}"/>
              </a:ext>
            </a:extLst>
          </p:cNvPr>
          <p:cNvSpPr>
            <a:spLocks noGrp="1"/>
          </p:cNvSpPr>
          <p:nvPr>
            <p:ph idx="1"/>
          </p:nvPr>
        </p:nvSpPr>
        <p:spPr>
          <a:xfrm>
            <a:off x="571499" y="2075689"/>
            <a:ext cx="11059811" cy="1353312"/>
          </a:xfrm>
        </p:spPr>
        <p:txBody>
          <a:bodyPr>
            <a:normAutofit fontScale="92500"/>
          </a:bodyPr>
          <a:lstStyle/>
          <a:p>
            <a:r>
              <a:rPr lang="en-GB" dirty="0"/>
              <a:t>An increasingly popular form of stop motion animation is the create a ‘stop motion’ effect in 3D using a few techniques to create the illusion.</a:t>
            </a:r>
          </a:p>
          <a:p>
            <a:r>
              <a:rPr lang="en-GB" dirty="0"/>
              <a:t>Recent animations examples are; </a:t>
            </a:r>
            <a:r>
              <a:rPr lang="en-GB" i="1" dirty="0" err="1"/>
              <a:t>Spiderman:Into</a:t>
            </a:r>
            <a:r>
              <a:rPr lang="en-GB" i="1" dirty="0"/>
              <a:t> the </a:t>
            </a:r>
            <a:r>
              <a:rPr lang="en-GB" i="1" dirty="0" err="1"/>
              <a:t>spiderverse</a:t>
            </a:r>
            <a:r>
              <a:rPr lang="en-GB" i="1" dirty="0"/>
              <a:t> [19] and The Lego Movie[20].</a:t>
            </a:r>
          </a:p>
          <a:p>
            <a:pPr marL="0" indent="0">
              <a:buNone/>
            </a:pPr>
            <a:endParaRPr lang="en-US" dirty="0"/>
          </a:p>
        </p:txBody>
      </p:sp>
      <p:pic>
        <p:nvPicPr>
          <p:cNvPr id="1026" name="Picture 2" descr="Broham Animations Stopmotion GIF">
            <a:extLst>
              <a:ext uri="{FF2B5EF4-FFF2-40B4-BE49-F238E27FC236}">
                <a16:creationId xmlns:a16="http://schemas.microsoft.com/office/drawing/2014/main" id="{738B5590-485E-6EA7-7C3D-DD134AF05A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976" y="3679442"/>
            <a:ext cx="2006600" cy="11161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toy figure with a child in a ponytail&#10;&#10;Description automatically generated with medium confidence">
            <a:extLst>
              <a:ext uri="{FF2B5EF4-FFF2-40B4-BE49-F238E27FC236}">
                <a16:creationId xmlns:a16="http://schemas.microsoft.com/office/drawing/2014/main" id="{074A58D0-A7CB-5A8B-8D83-9B2D727590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27376" y="3679442"/>
            <a:ext cx="1984304" cy="1116171"/>
          </a:xfrm>
          <a:prstGeom prst="rect">
            <a:avLst/>
          </a:prstGeom>
        </p:spPr>
      </p:pic>
      <p:sp>
        <p:nvSpPr>
          <p:cNvPr id="6" name="TextBox 5">
            <a:extLst>
              <a:ext uri="{FF2B5EF4-FFF2-40B4-BE49-F238E27FC236}">
                <a16:creationId xmlns:a16="http://schemas.microsoft.com/office/drawing/2014/main" id="{B3282932-2EEE-5A75-5584-DE1E00CC88EF}"/>
              </a:ext>
            </a:extLst>
          </p:cNvPr>
          <p:cNvSpPr txBox="1"/>
          <p:nvPr/>
        </p:nvSpPr>
        <p:spPr>
          <a:xfrm>
            <a:off x="879475" y="4925405"/>
            <a:ext cx="4232205" cy="1015663"/>
          </a:xfrm>
          <a:prstGeom prst="rect">
            <a:avLst/>
          </a:prstGeom>
          <a:noFill/>
        </p:spPr>
        <p:txBody>
          <a:bodyPr wrap="square" rtlCol="0">
            <a:spAutoFit/>
          </a:bodyPr>
          <a:lstStyle/>
          <a:p>
            <a:pPr algn="ctr"/>
            <a:r>
              <a:rPr lang="en-GB" sz="1000" dirty="0"/>
              <a:t>The Lego Movie pays homage to older Lego-based stop motion animation films by digitally recreating the effect of those older films.</a:t>
            </a:r>
          </a:p>
          <a:p>
            <a:pPr algn="ctr"/>
            <a:r>
              <a:rPr lang="en-GB" sz="1000" dirty="0"/>
              <a:t>By doing the animation digitally it allows for a wider variety of performance to be created while still be accurate with its use of Lego pieces (The way pieces interact and how a character moves) as well the way it follows the timing of classic Lego animations. [23][24]</a:t>
            </a:r>
            <a:endParaRPr lang="en-US" sz="1000" dirty="0"/>
          </a:p>
        </p:txBody>
      </p:sp>
      <p:pic>
        <p:nvPicPr>
          <p:cNvPr id="8" name="Picture 7" descr="A person in a garment holding an object to another person&#10;&#10;Description automatically generated">
            <a:extLst>
              <a:ext uri="{FF2B5EF4-FFF2-40B4-BE49-F238E27FC236}">
                <a16:creationId xmlns:a16="http://schemas.microsoft.com/office/drawing/2014/main" id="{21D2DA74-6AF3-9850-68A2-988BD49F31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81750" y="3679442"/>
            <a:ext cx="2225604" cy="1252777"/>
          </a:xfrm>
          <a:prstGeom prst="rect">
            <a:avLst/>
          </a:prstGeom>
        </p:spPr>
      </p:pic>
      <p:pic>
        <p:nvPicPr>
          <p:cNvPr id="10" name="Picture 9" descr="Two people in clothing running&#10;&#10;Description automatically generated">
            <a:extLst>
              <a:ext uri="{FF2B5EF4-FFF2-40B4-BE49-F238E27FC236}">
                <a16:creationId xmlns:a16="http://schemas.microsoft.com/office/drawing/2014/main" id="{46BD2ABC-B195-3068-AB98-5493C9C2F86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64625" y="3679442"/>
            <a:ext cx="1297821" cy="1297821"/>
          </a:xfrm>
          <a:prstGeom prst="rect">
            <a:avLst/>
          </a:prstGeom>
        </p:spPr>
      </p:pic>
      <p:sp>
        <p:nvSpPr>
          <p:cNvPr id="11" name="TextBox 10">
            <a:extLst>
              <a:ext uri="{FF2B5EF4-FFF2-40B4-BE49-F238E27FC236}">
                <a16:creationId xmlns:a16="http://schemas.microsoft.com/office/drawing/2014/main" id="{5ECB8A52-E5CD-4F14-9F20-C28BA4490365}"/>
              </a:ext>
            </a:extLst>
          </p:cNvPr>
          <p:cNvSpPr txBox="1"/>
          <p:nvPr/>
        </p:nvSpPr>
        <p:spPr>
          <a:xfrm>
            <a:off x="6261099" y="4977263"/>
            <a:ext cx="4232205" cy="553998"/>
          </a:xfrm>
          <a:prstGeom prst="rect">
            <a:avLst/>
          </a:prstGeom>
          <a:noFill/>
        </p:spPr>
        <p:txBody>
          <a:bodyPr wrap="square" rtlCol="0">
            <a:spAutoFit/>
          </a:bodyPr>
          <a:lstStyle/>
          <a:p>
            <a:pPr algn="ctr"/>
            <a:r>
              <a:rPr lang="en-GB" sz="1000" dirty="0"/>
              <a:t>Spiderman : Into the </a:t>
            </a:r>
            <a:r>
              <a:rPr lang="en-GB" sz="1000" dirty="0" err="1"/>
              <a:t>Spiderverse</a:t>
            </a:r>
            <a:r>
              <a:rPr lang="en-GB" sz="1000" dirty="0"/>
              <a:t> uses animation techniques that are inline with stop motion, using different framerates and poses to create the effect. [27][28]</a:t>
            </a:r>
            <a:endParaRPr lang="en-US" sz="1000" dirty="0"/>
          </a:p>
        </p:txBody>
      </p:sp>
      <p:sp>
        <p:nvSpPr>
          <p:cNvPr id="4" name="TextBox 3">
            <a:extLst>
              <a:ext uri="{FF2B5EF4-FFF2-40B4-BE49-F238E27FC236}">
                <a16:creationId xmlns:a16="http://schemas.microsoft.com/office/drawing/2014/main" id="{E5340D45-AE92-FC75-C172-5F888DA622D7}"/>
              </a:ext>
            </a:extLst>
          </p:cNvPr>
          <p:cNvSpPr txBox="1"/>
          <p:nvPr/>
        </p:nvSpPr>
        <p:spPr>
          <a:xfrm>
            <a:off x="2560645" y="3654041"/>
            <a:ext cx="569907" cy="507831"/>
          </a:xfrm>
          <a:prstGeom prst="rect">
            <a:avLst/>
          </a:prstGeom>
          <a:noFill/>
        </p:spPr>
        <p:txBody>
          <a:bodyPr wrap="square" rtlCol="0">
            <a:spAutoFit/>
          </a:bodyPr>
          <a:lstStyle/>
          <a:p>
            <a:r>
              <a:rPr lang="en-GB" sz="900" dirty="0">
                <a:solidFill>
                  <a:schemeClr val="bg1"/>
                </a:solidFill>
              </a:rPr>
              <a:t>GIF from [21]</a:t>
            </a:r>
            <a:endParaRPr lang="en-US" sz="900" dirty="0">
              <a:solidFill>
                <a:schemeClr val="bg1"/>
              </a:solidFill>
            </a:endParaRPr>
          </a:p>
        </p:txBody>
      </p:sp>
      <p:sp>
        <p:nvSpPr>
          <p:cNvPr id="7" name="TextBox 6">
            <a:extLst>
              <a:ext uri="{FF2B5EF4-FFF2-40B4-BE49-F238E27FC236}">
                <a16:creationId xmlns:a16="http://schemas.microsoft.com/office/drawing/2014/main" id="{F8ABFDDE-F963-1A3A-FD2C-E4E707CB45EB}"/>
              </a:ext>
            </a:extLst>
          </p:cNvPr>
          <p:cNvSpPr txBox="1"/>
          <p:nvPr/>
        </p:nvSpPr>
        <p:spPr>
          <a:xfrm>
            <a:off x="4748221" y="3654041"/>
            <a:ext cx="569907" cy="507831"/>
          </a:xfrm>
          <a:prstGeom prst="rect">
            <a:avLst/>
          </a:prstGeom>
          <a:noFill/>
        </p:spPr>
        <p:txBody>
          <a:bodyPr wrap="square" rtlCol="0">
            <a:spAutoFit/>
          </a:bodyPr>
          <a:lstStyle/>
          <a:p>
            <a:r>
              <a:rPr lang="en-GB" sz="900" dirty="0">
                <a:solidFill>
                  <a:schemeClr val="bg1"/>
                </a:solidFill>
              </a:rPr>
              <a:t>GIF from [22]</a:t>
            </a:r>
            <a:endParaRPr lang="en-US" sz="900" dirty="0">
              <a:solidFill>
                <a:schemeClr val="bg1"/>
              </a:solidFill>
            </a:endParaRPr>
          </a:p>
        </p:txBody>
      </p:sp>
      <p:sp>
        <p:nvSpPr>
          <p:cNvPr id="9" name="TextBox 8">
            <a:extLst>
              <a:ext uri="{FF2B5EF4-FFF2-40B4-BE49-F238E27FC236}">
                <a16:creationId xmlns:a16="http://schemas.microsoft.com/office/drawing/2014/main" id="{775FDF7A-52E4-388C-1C35-180D8A082634}"/>
              </a:ext>
            </a:extLst>
          </p:cNvPr>
          <p:cNvSpPr txBox="1"/>
          <p:nvPr/>
        </p:nvSpPr>
        <p:spPr>
          <a:xfrm>
            <a:off x="9996251" y="3654040"/>
            <a:ext cx="569907" cy="507831"/>
          </a:xfrm>
          <a:prstGeom prst="rect">
            <a:avLst/>
          </a:prstGeom>
          <a:noFill/>
        </p:spPr>
        <p:txBody>
          <a:bodyPr wrap="square" rtlCol="0">
            <a:spAutoFit/>
          </a:bodyPr>
          <a:lstStyle/>
          <a:p>
            <a:r>
              <a:rPr lang="en-GB" sz="900" dirty="0">
                <a:solidFill>
                  <a:schemeClr val="bg1"/>
                </a:solidFill>
              </a:rPr>
              <a:t>GIF from [26]</a:t>
            </a:r>
            <a:endParaRPr lang="en-US" sz="900" dirty="0">
              <a:solidFill>
                <a:schemeClr val="bg1"/>
              </a:solidFill>
            </a:endParaRPr>
          </a:p>
        </p:txBody>
      </p:sp>
      <p:sp>
        <p:nvSpPr>
          <p:cNvPr id="12" name="TextBox 11">
            <a:extLst>
              <a:ext uri="{FF2B5EF4-FFF2-40B4-BE49-F238E27FC236}">
                <a16:creationId xmlns:a16="http://schemas.microsoft.com/office/drawing/2014/main" id="{537A22E6-E0C9-1430-8A78-77FF4A7A947C}"/>
              </a:ext>
            </a:extLst>
          </p:cNvPr>
          <p:cNvSpPr txBox="1"/>
          <p:nvPr/>
        </p:nvSpPr>
        <p:spPr>
          <a:xfrm>
            <a:off x="8266082" y="3669371"/>
            <a:ext cx="569907" cy="507831"/>
          </a:xfrm>
          <a:prstGeom prst="rect">
            <a:avLst/>
          </a:prstGeom>
          <a:noFill/>
        </p:spPr>
        <p:txBody>
          <a:bodyPr wrap="square" rtlCol="0">
            <a:spAutoFit/>
          </a:bodyPr>
          <a:lstStyle/>
          <a:p>
            <a:r>
              <a:rPr lang="en-GB" sz="900" dirty="0">
                <a:solidFill>
                  <a:schemeClr val="bg1"/>
                </a:solidFill>
              </a:rPr>
              <a:t>GIF from [25]</a:t>
            </a:r>
            <a:endParaRPr lang="en-US" sz="900" dirty="0">
              <a:solidFill>
                <a:schemeClr val="bg1"/>
              </a:solidFill>
            </a:endParaRPr>
          </a:p>
        </p:txBody>
      </p:sp>
    </p:spTree>
    <p:extLst>
      <p:ext uri="{BB962C8B-B14F-4D97-AF65-F5344CB8AC3E}">
        <p14:creationId xmlns:p14="http://schemas.microsoft.com/office/powerpoint/2010/main" val="3992379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BD166-7F8E-3DA8-4C93-A0F176511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4503D1-DCBB-C5E5-E375-2A63FFB5E3EC}"/>
              </a:ext>
            </a:extLst>
          </p:cNvPr>
          <p:cNvSpPr>
            <a:spLocks noGrp="1"/>
          </p:cNvSpPr>
          <p:nvPr>
            <p:ph type="title"/>
          </p:nvPr>
        </p:nvSpPr>
        <p:spPr/>
        <p:txBody>
          <a:bodyPr/>
          <a:lstStyle/>
          <a:p>
            <a:r>
              <a:rPr lang="en-GB" dirty="0"/>
              <a:t>Stop motion in 3D: The process</a:t>
            </a:r>
            <a:endParaRPr lang="en-US" dirty="0"/>
          </a:p>
        </p:txBody>
      </p:sp>
      <p:sp>
        <p:nvSpPr>
          <p:cNvPr id="3" name="Content Placeholder 2">
            <a:extLst>
              <a:ext uri="{FF2B5EF4-FFF2-40B4-BE49-F238E27FC236}">
                <a16:creationId xmlns:a16="http://schemas.microsoft.com/office/drawing/2014/main" id="{837485EB-E289-C651-EA10-270DC3FB315A}"/>
              </a:ext>
            </a:extLst>
          </p:cNvPr>
          <p:cNvSpPr>
            <a:spLocks noGrp="1"/>
          </p:cNvSpPr>
          <p:nvPr>
            <p:ph idx="1"/>
          </p:nvPr>
        </p:nvSpPr>
        <p:spPr>
          <a:xfrm>
            <a:off x="571499" y="2075689"/>
            <a:ext cx="11059811" cy="527812"/>
          </a:xfrm>
        </p:spPr>
        <p:txBody>
          <a:bodyPr>
            <a:normAutofit/>
          </a:bodyPr>
          <a:lstStyle/>
          <a:p>
            <a:r>
              <a:rPr lang="en-GB" dirty="0"/>
              <a:t>Stop motion styled animation can be done in 3D using a couple techniques[29][30]:</a:t>
            </a:r>
          </a:p>
        </p:txBody>
      </p:sp>
      <p:sp>
        <p:nvSpPr>
          <p:cNvPr id="4" name="Content Placeholder 2">
            <a:extLst>
              <a:ext uri="{FF2B5EF4-FFF2-40B4-BE49-F238E27FC236}">
                <a16:creationId xmlns:a16="http://schemas.microsoft.com/office/drawing/2014/main" id="{C680583A-EBD9-6BE5-99BA-7FFD5A074D4D}"/>
              </a:ext>
            </a:extLst>
          </p:cNvPr>
          <p:cNvSpPr txBox="1">
            <a:spLocks/>
          </p:cNvSpPr>
          <p:nvPr/>
        </p:nvSpPr>
        <p:spPr>
          <a:xfrm>
            <a:off x="1308100" y="2641894"/>
            <a:ext cx="8331200" cy="277465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Manipulating the framerate of an animation to be lower than the standard 24 Frames-per-second. </a:t>
            </a:r>
            <a:r>
              <a:rPr lang="en-GB" sz="1600" u="sng" dirty="0"/>
              <a:t>10-12 Frames-per-Second </a:t>
            </a:r>
            <a:r>
              <a:rPr lang="en-GB" sz="1600" dirty="0"/>
              <a:t>is the recommended framerate for stop motion.</a:t>
            </a:r>
          </a:p>
          <a:p>
            <a:r>
              <a:rPr lang="en-GB" sz="1600" u="sng" dirty="0"/>
              <a:t>Extended the length of certain frames </a:t>
            </a:r>
            <a:r>
              <a:rPr lang="en-GB" sz="1600" dirty="0"/>
              <a:t>(hang the frames) to exaggerate movement and add character to the performance.</a:t>
            </a:r>
          </a:p>
          <a:p>
            <a:r>
              <a:rPr lang="en-GB" sz="1600" dirty="0"/>
              <a:t>Create digital props that mimic the look of physical assets and manipulate the lighting to create a scene that looks hand animated.</a:t>
            </a:r>
          </a:p>
        </p:txBody>
      </p:sp>
    </p:spTree>
    <p:extLst>
      <p:ext uri="{BB962C8B-B14F-4D97-AF65-F5344CB8AC3E}">
        <p14:creationId xmlns:p14="http://schemas.microsoft.com/office/powerpoint/2010/main" val="2390116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8F62DC7-357C-AAFC-BF6C-2EAD4DE56C87}"/>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silhouette of a person's head with a red square in the middle&#10;&#10;Description automatically generated">
            <a:extLst>
              <a:ext uri="{FF2B5EF4-FFF2-40B4-BE49-F238E27FC236}">
                <a16:creationId xmlns:a16="http://schemas.microsoft.com/office/drawing/2014/main" id="{86704371-351C-B15C-05F9-FB49928C62D5}"/>
              </a:ext>
            </a:extLst>
          </p:cNvPr>
          <p:cNvPicPr>
            <a:picLocks noChangeAspect="1"/>
          </p:cNvPicPr>
          <p:nvPr/>
        </p:nvPicPr>
        <p:blipFill>
          <a:blip r:embed="rId3"/>
          <a:srcRect t="12300" b="15119"/>
          <a:stretch/>
        </p:blipFill>
        <p:spPr>
          <a:xfrm>
            <a:off x="-1" y="10"/>
            <a:ext cx="12192001" cy="6857989"/>
          </a:xfrm>
          <a:prstGeom prst="rect">
            <a:avLst/>
          </a:prstGeom>
        </p:spPr>
      </p:pic>
      <p:sp>
        <p:nvSpPr>
          <p:cNvPr id="46" name="Rectangle 45">
            <a:extLst>
              <a:ext uri="{FF2B5EF4-FFF2-40B4-BE49-F238E27FC236}">
                <a16:creationId xmlns:a16="http://schemas.microsoft.com/office/drawing/2014/main" id="{0201E0F5-610E-4FD9-AB5E-070695DB1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90322" y="1290319"/>
            <a:ext cx="6858002" cy="4277360"/>
          </a:xfrm>
          <a:prstGeom prst="rect">
            <a:avLst/>
          </a:prstGeom>
          <a:gradFill flip="none" rotWithShape="1">
            <a:gsLst>
              <a:gs pos="0">
                <a:srgbClr val="000000">
                  <a:alpha val="0"/>
                </a:srgbClr>
              </a:gs>
              <a:gs pos="43000">
                <a:srgbClr val="000000">
                  <a:alpha val="23000"/>
                </a:srgbClr>
              </a:gs>
              <a:gs pos="100000">
                <a:srgbClr val="000000">
                  <a:alpha val="3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E7BCAA0D-5EB2-4E14-BDFE-07A3F3504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0937" y="446946"/>
            <a:ext cx="6858002" cy="5964106"/>
          </a:xfrm>
          <a:prstGeom prst="rect">
            <a:avLst/>
          </a:prstGeom>
          <a:gradFill flip="none" rotWithShape="1">
            <a:gsLst>
              <a:gs pos="0">
                <a:srgbClr val="000000">
                  <a:alpha val="0"/>
                </a:srgbClr>
              </a:gs>
              <a:gs pos="49000">
                <a:srgbClr val="000000">
                  <a:alpha val="23000"/>
                </a:srgbClr>
              </a:gs>
              <a:gs pos="100000">
                <a:srgbClr val="000000">
                  <a:alpha val="41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4F6D5-417E-8FDD-D940-DFDC109B0815}"/>
              </a:ext>
            </a:extLst>
          </p:cNvPr>
          <p:cNvSpPr>
            <a:spLocks noGrp="1"/>
          </p:cNvSpPr>
          <p:nvPr>
            <p:ph type="ctrTitle"/>
          </p:nvPr>
        </p:nvSpPr>
        <p:spPr>
          <a:xfrm>
            <a:off x="5604111" y="1872363"/>
            <a:ext cx="6057898" cy="4135529"/>
          </a:xfrm>
        </p:spPr>
        <p:txBody>
          <a:bodyPr anchor="b">
            <a:normAutofit/>
          </a:bodyPr>
          <a:lstStyle/>
          <a:p>
            <a:pPr algn="r"/>
            <a:r>
              <a:rPr lang="en-GB" sz="6000">
                <a:ln w="12700">
                  <a:solidFill>
                    <a:schemeClr val="tx1"/>
                  </a:solidFill>
                </a:ln>
                <a:solidFill>
                  <a:srgbClr val="FFFFFF"/>
                </a:solidFill>
                <a:effectLst>
                  <a:outerShdw blurRad="50800" dist="38100" dir="2700000" algn="tl" rotWithShape="0">
                    <a:prstClr val="black">
                      <a:alpha val="40000"/>
                    </a:prstClr>
                  </a:outerShdw>
                </a:effectLst>
              </a:rPr>
              <a:t>Personal Animation Proposal</a:t>
            </a:r>
            <a:endParaRPr lang="en-US" sz="6000">
              <a:ln w="12700">
                <a:solidFill>
                  <a:schemeClr val="tx1"/>
                </a:solidFill>
              </a:ln>
              <a:solidFill>
                <a:srgbClr val="FFFFFF"/>
              </a:solidFill>
              <a:effectLst>
                <a:outerShdw blurRad="50800" dist="38100" dir="2700000" algn="tl" rotWithShape="0">
                  <a:prstClr val="black">
                    <a:alpha val="40000"/>
                  </a:prstClr>
                </a:outerShdw>
              </a:effectLst>
            </a:endParaRPr>
          </a:p>
        </p:txBody>
      </p:sp>
      <p:cxnSp>
        <p:nvCxnSpPr>
          <p:cNvPr id="50" name="Straight Connector 49">
            <a:extLst>
              <a:ext uri="{FF2B5EF4-FFF2-40B4-BE49-F238E27FC236}">
                <a16:creationId xmlns:a16="http://schemas.microsoft.com/office/drawing/2014/main" id="{3A8CB1B5-064D-4590-A7F2-70C604854D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571500"/>
            <a:ext cx="1106026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5C0F619-4F98-49B2-B92F-39B242F38F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74" y="6287848"/>
            <a:ext cx="11060263"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8292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3F6BC-A6E8-8311-E804-3B9311B1984E}"/>
              </a:ext>
            </a:extLst>
          </p:cNvPr>
          <p:cNvSpPr>
            <a:spLocks noGrp="1"/>
          </p:cNvSpPr>
          <p:nvPr>
            <p:ph type="title"/>
          </p:nvPr>
        </p:nvSpPr>
        <p:spPr/>
        <p:txBody>
          <a:bodyPr/>
          <a:lstStyle/>
          <a:p>
            <a:r>
              <a:rPr lang="en-GB" dirty="0"/>
              <a:t>Animation Proposal</a:t>
            </a:r>
            <a:endParaRPr lang="en-US" dirty="0"/>
          </a:p>
        </p:txBody>
      </p:sp>
      <p:sp>
        <p:nvSpPr>
          <p:cNvPr id="3" name="Content Placeholder 2">
            <a:extLst>
              <a:ext uri="{FF2B5EF4-FFF2-40B4-BE49-F238E27FC236}">
                <a16:creationId xmlns:a16="http://schemas.microsoft.com/office/drawing/2014/main" id="{B48144AF-2D0F-8BDA-03F9-35BA5EEB4520}"/>
              </a:ext>
            </a:extLst>
          </p:cNvPr>
          <p:cNvSpPr>
            <a:spLocks noGrp="1"/>
          </p:cNvSpPr>
          <p:nvPr>
            <p:ph idx="1"/>
          </p:nvPr>
        </p:nvSpPr>
        <p:spPr>
          <a:xfrm>
            <a:off x="571499" y="2075689"/>
            <a:ext cx="11059811" cy="889761"/>
          </a:xfrm>
        </p:spPr>
        <p:txBody>
          <a:bodyPr/>
          <a:lstStyle/>
          <a:p>
            <a:r>
              <a:rPr lang="en-GB" dirty="0"/>
              <a:t>For my animation project, I am creating a ‘teaser trailer’ for my final major project. The animation will be based around the following points:</a:t>
            </a:r>
          </a:p>
          <a:p>
            <a:pPr marL="0" indent="0">
              <a:buNone/>
            </a:pPr>
            <a:endParaRPr lang="en-US" dirty="0"/>
          </a:p>
        </p:txBody>
      </p:sp>
      <p:sp>
        <p:nvSpPr>
          <p:cNvPr id="4" name="Content Placeholder 2">
            <a:extLst>
              <a:ext uri="{FF2B5EF4-FFF2-40B4-BE49-F238E27FC236}">
                <a16:creationId xmlns:a16="http://schemas.microsoft.com/office/drawing/2014/main" id="{2506DF07-9625-80EB-B841-FF0CCA395A66}"/>
              </a:ext>
            </a:extLst>
          </p:cNvPr>
          <p:cNvSpPr txBox="1">
            <a:spLocks/>
          </p:cNvSpPr>
          <p:nvPr/>
        </p:nvSpPr>
        <p:spPr>
          <a:xfrm>
            <a:off x="1333500" y="3267749"/>
            <a:ext cx="8331200" cy="182245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Animation will be created in 12 frames-per-second (To recreate a stop motion feel to the animation)</a:t>
            </a:r>
          </a:p>
          <a:p>
            <a:r>
              <a:rPr lang="en-GB" sz="1600" dirty="0"/>
              <a:t>The props will be created in a low-poly style with hand-draw textures to blend the look of physical materials and old retro video game characters. </a:t>
            </a:r>
          </a:p>
          <a:p>
            <a:r>
              <a:rPr lang="en-GB" sz="1600" dirty="0"/>
              <a:t>It will be a horror animation based around the story of the game for my final major project being that technology is slowly taking over humanity using Virtual Reality Headsets.</a:t>
            </a:r>
          </a:p>
        </p:txBody>
      </p:sp>
    </p:spTree>
    <p:extLst>
      <p:ext uri="{BB962C8B-B14F-4D97-AF65-F5344CB8AC3E}">
        <p14:creationId xmlns:p14="http://schemas.microsoft.com/office/powerpoint/2010/main" val="22623734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91EDF-3BE7-5CDB-8BD4-A59B4D0D61C5}"/>
              </a:ext>
            </a:extLst>
          </p:cNvPr>
          <p:cNvSpPr>
            <a:spLocks noGrp="1"/>
          </p:cNvSpPr>
          <p:nvPr>
            <p:ph type="title"/>
          </p:nvPr>
        </p:nvSpPr>
        <p:spPr/>
        <p:txBody>
          <a:bodyPr/>
          <a:lstStyle/>
          <a:p>
            <a:r>
              <a:rPr lang="en-GB" dirty="0"/>
              <a:t>Animation Inspiration</a:t>
            </a:r>
            <a:endParaRPr lang="en-US" dirty="0"/>
          </a:p>
        </p:txBody>
      </p:sp>
      <p:sp>
        <p:nvSpPr>
          <p:cNvPr id="3" name="Content Placeholder 2">
            <a:extLst>
              <a:ext uri="{FF2B5EF4-FFF2-40B4-BE49-F238E27FC236}">
                <a16:creationId xmlns:a16="http://schemas.microsoft.com/office/drawing/2014/main" id="{A3DBC2B8-65A3-A24B-237A-D740D2744FC8}"/>
              </a:ext>
            </a:extLst>
          </p:cNvPr>
          <p:cNvSpPr>
            <a:spLocks noGrp="1"/>
          </p:cNvSpPr>
          <p:nvPr>
            <p:ph idx="1"/>
          </p:nvPr>
        </p:nvSpPr>
        <p:spPr>
          <a:xfrm>
            <a:off x="571499" y="2075689"/>
            <a:ext cx="11059811" cy="915162"/>
          </a:xfrm>
        </p:spPr>
        <p:txBody>
          <a:bodyPr/>
          <a:lstStyle/>
          <a:p>
            <a:r>
              <a:rPr lang="en-GB" dirty="0"/>
              <a:t>My animation took inspiration from both video games, movies and tv series for the design of characters, environments and the performance that will be animated.</a:t>
            </a:r>
            <a:endParaRPr lang="en-US" dirty="0"/>
          </a:p>
        </p:txBody>
      </p:sp>
      <p:sp>
        <p:nvSpPr>
          <p:cNvPr id="4" name="TextBox 3">
            <a:extLst>
              <a:ext uri="{FF2B5EF4-FFF2-40B4-BE49-F238E27FC236}">
                <a16:creationId xmlns:a16="http://schemas.microsoft.com/office/drawing/2014/main" id="{EF04C0F5-9EAE-6F66-3710-F7FD38CF3575}"/>
              </a:ext>
            </a:extLst>
          </p:cNvPr>
          <p:cNvSpPr txBox="1"/>
          <p:nvPr/>
        </p:nvSpPr>
        <p:spPr>
          <a:xfrm>
            <a:off x="819150" y="2990851"/>
            <a:ext cx="2209800" cy="381000"/>
          </a:xfrm>
          <a:prstGeom prst="rect">
            <a:avLst/>
          </a:prstGeom>
          <a:noFill/>
        </p:spPr>
        <p:txBody>
          <a:bodyPr wrap="square" rtlCol="0">
            <a:spAutoFit/>
          </a:bodyPr>
          <a:lstStyle/>
          <a:p>
            <a:pPr algn="ctr"/>
            <a:r>
              <a:rPr lang="en-GB" u="sng" dirty="0"/>
              <a:t>Environment</a:t>
            </a:r>
            <a:endParaRPr lang="en-US" u="sng" dirty="0"/>
          </a:p>
        </p:txBody>
      </p:sp>
      <p:sp>
        <p:nvSpPr>
          <p:cNvPr id="5" name="TextBox 4">
            <a:extLst>
              <a:ext uri="{FF2B5EF4-FFF2-40B4-BE49-F238E27FC236}">
                <a16:creationId xmlns:a16="http://schemas.microsoft.com/office/drawing/2014/main" id="{F22BF1CB-38CA-FE9E-8278-2F20EF4B8A89}"/>
              </a:ext>
            </a:extLst>
          </p:cNvPr>
          <p:cNvSpPr txBox="1"/>
          <p:nvPr/>
        </p:nvSpPr>
        <p:spPr>
          <a:xfrm>
            <a:off x="4559300" y="2990851"/>
            <a:ext cx="2209800" cy="381000"/>
          </a:xfrm>
          <a:prstGeom prst="rect">
            <a:avLst/>
          </a:prstGeom>
          <a:noFill/>
        </p:spPr>
        <p:txBody>
          <a:bodyPr wrap="square" rtlCol="0">
            <a:spAutoFit/>
          </a:bodyPr>
          <a:lstStyle/>
          <a:p>
            <a:pPr algn="ctr"/>
            <a:r>
              <a:rPr lang="en-GB" u="sng" dirty="0"/>
              <a:t>Character design</a:t>
            </a:r>
            <a:endParaRPr lang="en-US" u="sng" dirty="0"/>
          </a:p>
        </p:txBody>
      </p:sp>
      <p:sp>
        <p:nvSpPr>
          <p:cNvPr id="6" name="TextBox 5">
            <a:extLst>
              <a:ext uri="{FF2B5EF4-FFF2-40B4-BE49-F238E27FC236}">
                <a16:creationId xmlns:a16="http://schemas.microsoft.com/office/drawing/2014/main" id="{8C021B6F-9768-8E81-42FA-86567268A899}"/>
              </a:ext>
            </a:extLst>
          </p:cNvPr>
          <p:cNvSpPr txBox="1"/>
          <p:nvPr/>
        </p:nvSpPr>
        <p:spPr>
          <a:xfrm>
            <a:off x="8299450" y="2990851"/>
            <a:ext cx="2209800" cy="381000"/>
          </a:xfrm>
          <a:prstGeom prst="rect">
            <a:avLst/>
          </a:prstGeom>
          <a:noFill/>
        </p:spPr>
        <p:txBody>
          <a:bodyPr wrap="square" rtlCol="0">
            <a:spAutoFit/>
          </a:bodyPr>
          <a:lstStyle/>
          <a:p>
            <a:pPr algn="ctr"/>
            <a:r>
              <a:rPr lang="en-GB" u="sng" dirty="0"/>
              <a:t>Performance</a:t>
            </a:r>
            <a:endParaRPr lang="en-US" u="sng" dirty="0"/>
          </a:p>
        </p:txBody>
      </p:sp>
      <p:pic>
        <p:nvPicPr>
          <p:cNvPr id="2050" name="Picture 2" descr="Severance' Review: Adam Scott in Thrilling Apple TV+ Sci-Fi">
            <a:extLst>
              <a:ext uri="{FF2B5EF4-FFF2-40B4-BE49-F238E27FC236}">
                <a16:creationId xmlns:a16="http://schemas.microsoft.com/office/drawing/2014/main" id="{6C4ED081-F77A-AE3D-539F-A27413853C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425" y="3429000"/>
            <a:ext cx="1624625" cy="91516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uy Superliminal | Xbox">
            <a:extLst>
              <a:ext uri="{FF2B5EF4-FFF2-40B4-BE49-F238E27FC236}">
                <a16:creationId xmlns:a16="http://schemas.microsoft.com/office/drawing/2014/main" id="{F3C3FBA7-2BC6-7002-2FDD-47DDC84338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5628" y="3429000"/>
            <a:ext cx="1626955" cy="91516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tanley Parable: Ultra Deluxe">
            <a:extLst>
              <a:ext uri="{FF2B5EF4-FFF2-40B4-BE49-F238E27FC236}">
                <a16:creationId xmlns:a16="http://schemas.microsoft.com/office/drawing/2014/main" id="{E88E9F25-95E3-41DA-1A19-2172B9D4BE5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1737" y="4401311"/>
            <a:ext cx="1624625" cy="91385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ategory:Characters | Mouthwashing Wiki | Fandom">
            <a:extLst>
              <a:ext uri="{FF2B5EF4-FFF2-40B4-BE49-F238E27FC236}">
                <a16:creationId xmlns:a16="http://schemas.microsoft.com/office/drawing/2014/main" id="{0596B001-1DA4-18BE-CACF-5ED10DC9AF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4701" y="3747263"/>
            <a:ext cx="1079499" cy="1079499"/>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No, I'm not a Human on Steam">
            <a:extLst>
              <a:ext uri="{FF2B5EF4-FFF2-40B4-BE49-F238E27FC236}">
                <a16:creationId xmlns:a16="http://schemas.microsoft.com/office/drawing/2014/main" id="{34EBEB7F-2045-CFA1-63D6-95FBAF57922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6726" t="19132" r="36090"/>
          <a:stretch/>
        </p:blipFill>
        <p:spPr bwMode="auto">
          <a:xfrm>
            <a:off x="5900329" y="3747263"/>
            <a:ext cx="920961" cy="1126657"/>
          </a:xfrm>
          <a:prstGeom prst="rect">
            <a:avLst/>
          </a:prstGeom>
          <a:noFill/>
          <a:extLst>
            <a:ext uri="{909E8E84-426E-40DD-AFC4-6F175D3DCCD1}">
              <a14:hiddenFill xmlns:a14="http://schemas.microsoft.com/office/drawing/2010/main">
                <a:solidFill>
                  <a:srgbClr val="FFFFFF"/>
                </a:solidFill>
              </a14:hiddenFill>
            </a:ext>
          </a:extLst>
        </p:spPr>
      </p:pic>
      <p:pic>
        <p:nvPicPr>
          <p:cNvPr id="2068" name="Picture 20" descr="Personal headcanon. There were Shamblers on the Ishimura. Think about it,  DS3 and Isaac's Divider death showed that Divder heads can puppet  decapitated bodies around, turning them into Shamblers. It's not hard">
            <a:extLst>
              <a:ext uri="{FF2B5EF4-FFF2-40B4-BE49-F238E27FC236}">
                <a16:creationId xmlns:a16="http://schemas.microsoft.com/office/drawing/2014/main" id="{86762419-CE78-D7BB-66CB-B6CD741CCB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88795" y="3452794"/>
            <a:ext cx="2065867" cy="1549400"/>
          </a:xfrm>
          <a:prstGeom prst="rect">
            <a:avLst/>
          </a:prstGeom>
          <a:noFill/>
          <a:extLst>
            <a:ext uri="{909E8E84-426E-40DD-AFC4-6F175D3DCCD1}">
              <a14:hiddenFill xmlns:a14="http://schemas.microsoft.com/office/drawing/2010/main">
                <a:solidFill>
                  <a:srgbClr val="FFFFFF"/>
                </a:solidFill>
              </a14:hiddenFill>
            </a:ext>
          </a:extLst>
        </p:spPr>
      </p:pic>
      <p:pic>
        <p:nvPicPr>
          <p:cNvPr id="2070" name="Picture 22" descr="a man in a futuristic suit is crawling on the ground">
            <a:extLst>
              <a:ext uri="{FF2B5EF4-FFF2-40B4-BE49-F238E27FC236}">
                <a16:creationId xmlns:a16="http://schemas.microsoft.com/office/drawing/2014/main" id="{D67D2A4A-7528-8FA8-E0F4-43A1B9C185A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731375" y="3452794"/>
            <a:ext cx="1555750" cy="155575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35B889A-C67F-E13F-107F-41519411116C}"/>
              </a:ext>
            </a:extLst>
          </p:cNvPr>
          <p:cNvSpPr txBox="1"/>
          <p:nvPr/>
        </p:nvSpPr>
        <p:spPr>
          <a:xfrm>
            <a:off x="272560" y="5301487"/>
            <a:ext cx="3523275" cy="1015663"/>
          </a:xfrm>
          <a:prstGeom prst="rect">
            <a:avLst/>
          </a:prstGeom>
          <a:noFill/>
        </p:spPr>
        <p:txBody>
          <a:bodyPr wrap="square" rtlCol="0">
            <a:spAutoFit/>
          </a:bodyPr>
          <a:lstStyle/>
          <a:p>
            <a:pPr algn="ctr"/>
            <a:r>
              <a:rPr lang="en-GB" sz="1000" dirty="0"/>
              <a:t>The inspiration for the environment and overall setting of the animation would be of a stereotypical office building with muted colours and a ‘subliminal feel’.</a:t>
            </a:r>
          </a:p>
          <a:p>
            <a:pPr algn="ctr"/>
            <a:r>
              <a:rPr lang="en-GB" sz="1000" dirty="0"/>
              <a:t>Such environments can be seen in the show ‘</a:t>
            </a:r>
            <a:r>
              <a:rPr lang="en-GB" sz="1000" dirty="0" err="1"/>
              <a:t>Severence</a:t>
            </a:r>
            <a:r>
              <a:rPr lang="en-GB" sz="1000" dirty="0"/>
              <a:t>’[34] and the video games ‘Stanley Parable’ [35] and ‘</a:t>
            </a:r>
            <a:r>
              <a:rPr lang="en-GB" sz="1000" dirty="0" err="1"/>
              <a:t>Superliminal</a:t>
            </a:r>
            <a:r>
              <a:rPr lang="en-GB" sz="1000" dirty="0"/>
              <a:t>’[36].</a:t>
            </a:r>
            <a:endParaRPr lang="en-US" sz="1000" dirty="0"/>
          </a:p>
        </p:txBody>
      </p:sp>
      <p:sp>
        <p:nvSpPr>
          <p:cNvPr id="14" name="TextBox 13">
            <a:extLst>
              <a:ext uri="{FF2B5EF4-FFF2-40B4-BE49-F238E27FC236}">
                <a16:creationId xmlns:a16="http://schemas.microsoft.com/office/drawing/2014/main" id="{1EFBAB99-C902-04D7-6D02-B6F4770A86DD}"/>
              </a:ext>
            </a:extLst>
          </p:cNvPr>
          <p:cNvSpPr txBox="1"/>
          <p:nvPr/>
        </p:nvSpPr>
        <p:spPr>
          <a:xfrm>
            <a:off x="4634588" y="5250183"/>
            <a:ext cx="2380275" cy="1015663"/>
          </a:xfrm>
          <a:prstGeom prst="rect">
            <a:avLst/>
          </a:prstGeom>
          <a:noFill/>
        </p:spPr>
        <p:txBody>
          <a:bodyPr wrap="square" rtlCol="0">
            <a:spAutoFit/>
          </a:bodyPr>
          <a:lstStyle/>
          <a:p>
            <a:pPr algn="ctr"/>
            <a:r>
              <a:rPr lang="en-GB" sz="1000" dirty="0"/>
              <a:t>The main character in the performance is inspired by ‘pixel’ styled art and low-poly models such as seen in the game ‘Mouth washing Simulator’ [39]and ‘No, I am not a human’[40].</a:t>
            </a:r>
            <a:endParaRPr lang="en-US" sz="1000" dirty="0"/>
          </a:p>
        </p:txBody>
      </p:sp>
      <p:sp>
        <p:nvSpPr>
          <p:cNvPr id="15" name="TextBox 14">
            <a:extLst>
              <a:ext uri="{FF2B5EF4-FFF2-40B4-BE49-F238E27FC236}">
                <a16:creationId xmlns:a16="http://schemas.microsoft.com/office/drawing/2014/main" id="{2D63AC0C-93FA-5BB2-EAA5-3170C61CCBBF}"/>
              </a:ext>
            </a:extLst>
          </p:cNvPr>
          <p:cNvSpPr txBox="1"/>
          <p:nvPr/>
        </p:nvSpPr>
        <p:spPr>
          <a:xfrm>
            <a:off x="7388796" y="5308601"/>
            <a:ext cx="3882454" cy="707886"/>
          </a:xfrm>
          <a:prstGeom prst="rect">
            <a:avLst/>
          </a:prstGeom>
          <a:noFill/>
        </p:spPr>
        <p:txBody>
          <a:bodyPr wrap="square" rtlCol="0">
            <a:spAutoFit/>
          </a:bodyPr>
          <a:lstStyle/>
          <a:p>
            <a:pPr algn="ctr"/>
            <a:r>
              <a:rPr lang="en-GB" sz="1000" dirty="0"/>
              <a:t>The main performance is inspired by scenes from the game series ‘Dead Space’[43].</a:t>
            </a:r>
          </a:p>
          <a:p>
            <a:pPr algn="ctr"/>
            <a:r>
              <a:rPr lang="en-GB" sz="1000" dirty="0"/>
              <a:t>With the scenes emphasis on forced motion and rigid ‘zombie’ like movements evoking emotions associated with body horror.</a:t>
            </a:r>
            <a:endParaRPr lang="en-US" sz="1000" dirty="0"/>
          </a:p>
        </p:txBody>
      </p:sp>
      <p:sp>
        <p:nvSpPr>
          <p:cNvPr id="7" name="TextBox 6">
            <a:extLst>
              <a:ext uri="{FF2B5EF4-FFF2-40B4-BE49-F238E27FC236}">
                <a16:creationId xmlns:a16="http://schemas.microsoft.com/office/drawing/2014/main" id="{BADBB6FD-DEBE-32B4-FB7B-7884D1598113}"/>
              </a:ext>
            </a:extLst>
          </p:cNvPr>
          <p:cNvSpPr txBox="1"/>
          <p:nvPr/>
        </p:nvSpPr>
        <p:spPr>
          <a:xfrm>
            <a:off x="1493860" y="3378750"/>
            <a:ext cx="569907" cy="507831"/>
          </a:xfrm>
          <a:prstGeom prst="rect">
            <a:avLst/>
          </a:prstGeom>
          <a:noFill/>
        </p:spPr>
        <p:txBody>
          <a:bodyPr wrap="square" rtlCol="0">
            <a:spAutoFit/>
          </a:bodyPr>
          <a:lstStyle/>
          <a:p>
            <a:r>
              <a:rPr lang="en-GB" sz="900" dirty="0"/>
              <a:t>Image from [31]</a:t>
            </a:r>
            <a:endParaRPr lang="en-US" sz="900" dirty="0"/>
          </a:p>
        </p:txBody>
      </p:sp>
      <p:sp>
        <p:nvSpPr>
          <p:cNvPr id="9" name="TextBox 8">
            <a:extLst>
              <a:ext uri="{FF2B5EF4-FFF2-40B4-BE49-F238E27FC236}">
                <a16:creationId xmlns:a16="http://schemas.microsoft.com/office/drawing/2014/main" id="{E2DD0DE6-2B0F-4C58-F61C-AE87D49E1CC2}"/>
              </a:ext>
            </a:extLst>
          </p:cNvPr>
          <p:cNvSpPr txBox="1"/>
          <p:nvPr/>
        </p:nvSpPr>
        <p:spPr>
          <a:xfrm>
            <a:off x="3191032" y="3374242"/>
            <a:ext cx="569907" cy="507831"/>
          </a:xfrm>
          <a:prstGeom prst="rect">
            <a:avLst/>
          </a:prstGeom>
          <a:noFill/>
        </p:spPr>
        <p:txBody>
          <a:bodyPr wrap="square" rtlCol="0">
            <a:spAutoFit/>
          </a:bodyPr>
          <a:lstStyle/>
          <a:p>
            <a:r>
              <a:rPr lang="en-GB" sz="900" dirty="0"/>
              <a:t>Image from [32]</a:t>
            </a:r>
            <a:endParaRPr lang="en-US" sz="900" dirty="0"/>
          </a:p>
        </p:txBody>
      </p:sp>
      <p:sp>
        <p:nvSpPr>
          <p:cNvPr id="10" name="TextBox 9">
            <a:extLst>
              <a:ext uri="{FF2B5EF4-FFF2-40B4-BE49-F238E27FC236}">
                <a16:creationId xmlns:a16="http://schemas.microsoft.com/office/drawing/2014/main" id="{A297676C-213D-C494-7D9D-DAC91064FA26}"/>
              </a:ext>
            </a:extLst>
          </p:cNvPr>
          <p:cNvSpPr txBox="1"/>
          <p:nvPr/>
        </p:nvSpPr>
        <p:spPr>
          <a:xfrm>
            <a:off x="2303255" y="4350406"/>
            <a:ext cx="569907" cy="507831"/>
          </a:xfrm>
          <a:prstGeom prst="rect">
            <a:avLst/>
          </a:prstGeom>
          <a:noFill/>
        </p:spPr>
        <p:txBody>
          <a:bodyPr wrap="square" rtlCol="0">
            <a:spAutoFit/>
          </a:bodyPr>
          <a:lstStyle/>
          <a:p>
            <a:r>
              <a:rPr lang="en-GB" sz="900" dirty="0"/>
              <a:t>Image from [33]</a:t>
            </a:r>
            <a:endParaRPr lang="en-US" sz="900" dirty="0"/>
          </a:p>
        </p:txBody>
      </p:sp>
      <p:sp>
        <p:nvSpPr>
          <p:cNvPr id="11" name="TextBox 10">
            <a:extLst>
              <a:ext uri="{FF2B5EF4-FFF2-40B4-BE49-F238E27FC236}">
                <a16:creationId xmlns:a16="http://schemas.microsoft.com/office/drawing/2014/main" id="{CC45E3B7-6227-D585-4C57-FFA4853033A2}"/>
              </a:ext>
            </a:extLst>
          </p:cNvPr>
          <p:cNvSpPr txBox="1"/>
          <p:nvPr/>
        </p:nvSpPr>
        <p:spPr>
          <a:xfrm>
            <a:off x="5212357" y="3719663"/>
            <a:ext cx="569907" cy="507831"/>
          </a:xfrm>
          <a:prstGeom prst="rect">
            <a:avLst/>
          </a:prstGeom>
          <a:noFill/>
        </p:spPr>
        <p:txBody>
          <a:bodyPr wrap="square" rtlCol="0">
            <a:spAutoFit/>
          </a:bodyPr>
          <a:lstStyle/>
          <a:p>
            <a:r>
              <a:rPr lang="en-GB" sz="900" dirty="0">
                <a:solidFill>
                  <a:schemeClr val="bg1"/>
                </a:solidFill>
              </a:rPr>
              <a:t>Image from [37]</a:t>
            </a:r>
            <a:endParaRPr lang="en-US" sz="900" dirty="0">
              <a:solidFill>
                <a:schemeClr val="bg1"/>
              </a:solidFill>
            </a:endParaRPr>
          </a:p>
        </p:txBody>
      </p:sp>
      <p:sp>
        <p:nvSpPr>
          <p:cNvPr id="12" name="TextBox 11">
            <a:extLst>
              <a:ext uri="{FF2B5EF4-FFF2-40B4-BE49-F238E27FC236}">
                <a16:creationId xmlns:a16="http://schemas.microsoft.com/office/drawing/2014/main" id="{7C7D2A63-5317-4C94-11F8-649601A55568}"/>
              </a:ext>
            </a:extLst>
          </p:cNvPr>
          <p:cNvSpPr txBox="1"/>
          <p:nvPr/>
        </p:nvSpPr>
        <p:spPr>
          <a:xfrm>
            <a:off x="6389739" y="3708422"/>
            <a:ext cx="569907" cy="507831"/>
          </a:xfrm>
          <a:prstGeom prst="rect">
            <a:avLst/>
          </a:prstGeom>
          <a:noFill/>
        </p:spPr>
        <p:txBody>
          <a:bodyPr wrap="square" rtlCol="0">
            <a:spAutoFit/>
          </a:bodyPr>
          <a:lstStyle/>
          <a:p>
            <a:r>
              <a:rPr lang="en-GB" sz="900" dirty="0">
                <a:solidFill>
                  <a:schemeClr val="bg1"/>
                </a:solidFill>
              </a:rPr>
              <a:t>Image from [38]</a:t>
            </a:r>
            <a:endParaRPr lang="en-US" sz="900" dirty="0">
              <a:solidFill>
                <a:schemeClr val="bg1"/>
              </a:solidFill>
            </a:endParaRPr>
          </a:p>
        </p:txBody>
      </p:sp>
      <p:sp>
        <p:nvSpPr>
          <p:cNvPr id="16" name="TextBox 15">
            <a:extLst>
              <a:ext uri="{FF2B5EF4-FFF2-40B4-BE49-F238E27FC236}">
                <a16:creationId xmlns:a16="http://schemas.microsoft.com/office/drawing/2014/main" id="{5FB3BAA7-98BB-1A6F-01A6-C7021232810F}"/>
              </a:ext>
            </a:extLst>
          </p:cNvPr>
          <p:cNvSpPr txBox="1"/>
          <p:nvPr/>
        </p:nvSpPr>
        <p:spPr>
          <a:xfrm>
            <a:off x="9007102" y="3451394"/>
            <a:ext cx="569907" cy="507831"/>
          </a:xfrm>
          <a:prstGeom prst="rect">
            <a:avLst/>
          </a:prstGeom>
          <a:noFill/>
        </p:spPr>
        <p:txBody>
          <a:bodyPr wrap="square" rtlCol="0">
            <a:spAutoFit/>
          </a:bodyPr>
          <a:lstStyle/>
          <a:p>
            <a:r>
              <a:rPr lang="en-GB" sz="900" dirty="0">
                <a:solidFill>
                  <a:schemeClr val="bg1"/>
                </a:solidFill>
              </a:rPr>
              <a:t>GIF from [41]</a:t>
            </a:r>
            <a:endParaRPr lang="en-US" sz="900" dirty="0">
              <a:solidFill>
                <a:schemeClr val="bg1"/>
              </a:solidFill>
            </a:endParaRPr>
          </a:p>
        </p:txBody>
      </p:sp>
      <p:sp>
        <p:nvSpPr>
          <p:cNvPr id="17" name="TextBox 16">
            <a:extLst>
              <a:ext uri="{FF2B5EF4-FFF2-40B4-BE49-F238E27FC236}">
                <a16:creationId xmlns:a16="http://schemas.microsoft.com/office/drawing/2014/main" id="{66E3D347-8F6D-0F70-040C-1B5863368906}"/>
              </a:ext>
            </a:extLst>
          </p:cNvPr>
          <p:cNvSpPr txBox="1"/>
          <p:nvPr/>
        </p:nvSpPr>
        <p:spPr>
          <a:xfrm>
            <a:off x="10910363" y="3435955"/>
            <a:ext cx="569907" cy="507831"/>
          </a:xfrm>
          <a:prstGeom prst="rect">
            <a:avLst/>
          </a:prstGeom>
          <a:noFill/>
        </p:spPr>
        <p:txBody>
          <a:bodyPr wrap="square" rtlCol="0">
            <a:spAutoFit/>
          </a:bodyPr>
          <a:lstStyle/>
          <a:p>
            <a:r>
              <a:rPr lang="en-GB" sz="900" dirty="0">
                <a:solidFill>
                  <a:schemeClr val="bg1"/>
                </a:solidFill>
              </a:rPr>
              <a:t>GIF from [42]</a:t>
            </a:r>
            <a:endParaRPr lang="en-US" sz="900" dirty="0">
              <a:solidFill>
                <a:schemeClr val="bg1"/>
              </a:solidFill>
            </a:endParaRPr>
          </a:p>
        </p:txBody>
      </p:sp>
    </p:spTree>
    <p:extLst>
      <p:ext uri="{BB962C8B-B14F-4D97-AF65-F5344CB8AC3E}">
        <p14:creationId xmlns:p14="http://schemas.microsoft.com/office/powerpoint/2010/main" val="2988615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AB2FE-FED0-B8F3-5674-6DC6080ED2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46FB39-BE72-F947-7167-3FE8A94CE251}"/>
              </a:ext>
            </a:extLst>
          </p:cNvPr>
          <p:cNvSpPr>
            <a:spLocks noGrp="1"/>
          </p:cNvSpPr>
          <p:nvPr>
            <p:ph type="title"/>
          </p:nvPr>
        </p:nvSpPr>
        <p:spPr/>
        <p:txBody>
          <a:bodyPr/>
          <a:lstStyle/>
          <a:p>
            <a:r>
              <a:rPr lang="en-GB" dirty="0"/>
              <a:t>Animation Storyboard and character design</a:t>
            </a:r>
            <a:endParaRPr lang="en-US" dirty="0"/>
          </a:p>
        </p:txBody>
      </p:sp>
      <p:pic>
        <p:nvPicPr>
          <p:cNvPr id="7" name="Content Placeholder 6" descr="A close-up of a sketch&#10;&#10;Description automatically generated">
            <a:extLst>
              <a:ext uri="{FF2B5EF4-FFF2-40B4-BE49-F238E27FC236}">
                <a16:creationId xmlns:a16="http://schemas.microsoft.com/office/drawing/2014/main" id="{E4455728-26F0-F834-1983-BAB91E708FB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16200000">
            <a:off x="1456668" y="1019508"/>
            <a:ext cx="4341293" cy="6111629"/>
          </a:xfrm>
        </p:spPr>
      </p:pic>
      <p:pic>
        <p:nvPicPr>
          <p:cNvPr id="9" name="Picture 8">
            <a:extLst>
              <a:ext uri="{FF2B5EF4-FFF2-40B4-BE49-F238E27FC236}">
                <a16:creationId xmlns:a16="http://schemas.microsoft.com/office/drawing/2014/main" id="{818D78C2-BD40-7D2F-4BEF-D38B0A4B82DB}"/>
              </a:ext>
            </a:extLst>
          </p:cNvPr>
          <p:cNvPicPr>
            <a:picLocks noChangeAspect="1"/>
          </p:cNvPicPr>
          <p:nvPr/>
        </p:nvPicPr>
        <p:blipFill>
          <a:blip r:embed="rId3"/>
          <a:stretch>
            <a:fillRect/>
          </a:stretch>
        </p:blipFill>
        <p:spPr>
          <a:xfrm>
            <a:off x="7149395" y="2072224"/>
            <a:ext cx="4003159" cy="3995294"/>
          </a:xfrm>
          <a:prstGeom prst="rect">
            <a:avLst/>
          </a:prstGeom>
        </p:spPr>
      </p:pic>
    </p:spTree>
    <p:extLst>
      <p:ext uri="{BB962C8B-B14F-4D97-AF65-F5344CB8AC3E}">
        <p14:creationId xmlns:p14="http://schemas.microsoft.com/office/powerpoint/2010/main" val="3012361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4FC13B-2FD7-10A9-9E16-8BD099351910}"/>
              </a:ext>
            </a:extLst>
          </p:cNvPr>
          <p:cNvSpPr txBox="1"/>
          <p:nvPr/>
        </p:nvSpPr>
        <p:spPr>
          <a:xfrm>
            <a:off x="2347283" y="2993292"/>
            <a:ext cx="7497437" cy="1446550"/>
          </a:xfrm>
          <a:prstGeom prst="rect">
            <a:avLst/>
          </a:prstGeom>
          <a:noFill/>
        </p:spPr>
        <p:txBody>
          <a:bodyPr wrap="none" rtlCol="0">
            <a:spAutoFit/>
          </a:bodyPr>
          <a:lstStyle/>
          <a:p>
            <a:pPr algn="ctr"/>
            <a:r>
              <a:rPr lang="en-GB" sz="4400" dirty="0"/>
              <a:t>Thank you for your attention!</a:t>
            </a:r>
          </a:p>
          <a:p>
            <a:pPr algn="ctr"/>
            <a:r>
              <a:rPr lang="en-GB" sz="4400" dirty="0"/>
              <a:t>Any questions?</a:t>
            </a:r>
            <a:endParaRPr lang="en-US" sz="4400" dirty="0"/>
          </a:p>
        </p:txBody>
      </p:sp>
    </p:spTree>
    <p:extLst>
      <p:ext uri="{BB962C8B-B14F-4D97-AF65-F5344CB8AC3E}">
        <p14:creationId xmlns:p14="http://schemas.microsoft.com/office/powerpoint/2010/main" val="2180734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AB93-1413-9EDE-5CF9-33EE23C87DCB}"/>
              </a:ext>
            </a:extLst>
          </p:cNvPr>
          <p:cNvSpPr>
            <a:spLocks noGrp="1"/>
          </p:cNvSpPr>
          <p:nvPr>
            <p:ph type="title"/>
          </p:nvPr>
        </p:nvSpPr>
        <p:spPr>
          <a:xfrm>
            <a:off x="571500" y="670239"/>
            <a:ext cx="11049000" cy="1084101"/>
          </a:xfrm>
        </p:spPr>
        <p:txBody>
          <a:bodyPr/>
          <a:lstStyle/>
          <a:p>
            <a:r>
              <a:rPr lang="en-GB" dirty="0"/>
              <a:t>References</a:t>
            </a:r>
            <a:endParaRPr lang="en-US" dirty="0"/>
          </a:p>
        </p:txBody>
      </p:sp>
      <p:sp>
        <p:nvSpPr>
          <p:cNvPr id="4" name="Rectangle 1">
            <a:extLst>
              <a:ext uri="{FF2B5EF4-FFF2-40B4-BE49-F238E27FC236}">
                <a16:creationId xmlns:a16="http://schemas.microsoft.com/office/drawing/2014/main" id="{9BE48DC8-4E9E-D864-6801-D0BE4C9A708B}"/>
              </a:ext>
            </a:extLst>
          </p:cNvPr>
          <p:cNvSpPr>
            <a:spLocks noGrp="1" noChangeArrowheads="1"/>
          </p:cNvSpPr>
          <p:nvPr>
            <p:ph idx="1"/>
          </p:nvPr>
        </p:nvSpPr>
        <p:spPr bwMode="auto">
          <a:xfrm>
            <a:off x="571500" y="1911998"/>
            <a:ext cx="11049000" cy="4522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rPr>
              <a:t>[1]</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A. Maio, “Quick Guide to Animation — All Types and Styles,” </a:t>
            </a:r>
            <a:r>
              <a:rPr kumimoji="0" lang="en-US" altLang="en-US" sz="1050" b="0" i="1" u="none" strike="noStrike" cap="none" normalizeH="0" baseline="0" dirty="0" err="1">
                <a:ln>
                  <a:noFill/>
                </a:ln>
                <a:solidFill>
                  <a:schemeClr val="tx1"/>
                </a:solidFill>
                <a:effectLst/>
                <a:latin typeface="Arial" panose="020B0604020202020204" pitchFamily="34" charset="0"/>
              </a:rPr>
              <a:t>StudioBinder</a:t>
            </a:r>
            <a:r>
              <a:rPr kumimoji="0" lang="en-US" altLang="en-US" sz="1050" b="0" i="0" u="none" strike="noStrike" cap="none" normalizeH="0" baseline="0" dirty="0">
                <a:ln>
                  <a:noFill/>
                </a:ln>
                <a:solidFill>
                  <a:schemeClr val="tx1"/>
                </a:solidFill>
                <a:effectLst/>
                <a:latin typeface="Arial" panose="020B0604020202020204" pitchFamily="34" charset="0"/>
              </a:rPr>
              <a:t>, Mar. 18, 2020. https://www.studiobinder.com/blog/what-is-animation-definition/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A. NKR, “10 Types of Animations [With inspiring examples],” </a:t>
            </a:r>
            <a:r>
              <a:rPr kumimoji="0" lang="en-US" altLang="en-US" sz="1050" b="0" i="1" u="none" strike="noStrike" cap="none" normalizeH="0" baseline="0" dirty="0">
                <a:ln>
                  <a:noFill/>
                </a:ln>
                <a:solidFill>
                  <a:schemeClr val="tx1"/>
                </a:solidFill>
                <a:effectLst/>
                <a:latin typeface="Arial" panose="020B0604020202020204" pitchFamily="34" charset="0"/>
              </a:rPr>
              <a:t>Video Making and Marketing Blog</a:t>
            </a:r>
            <a:r>
              <a:rPr kumimoji="0" lang="en-US" altLang="en-US" sz="1050" b="0" i="0" u="none" strike="noStrike" cap="none" normalizeH="0" baseline="0" dirty="0">
                <a:ln>
                  <a:noFill/>
                </a:ln>
                <a:solidFill>
                  <a:schemeClr val="tx1"/>
                </a:solidFill>
                <a:effectLst/>
                <a:latin typeface="Arial" panose="020B0604020202020204" pitchFamily="34" charset="0"/>
              </a:rPr>
              <a:t>, Aug. 09, 2022. https://www.animaker.com/blog/10-types-of-animations/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A. Maio, “DIY Animation: What is Stop Motion Animation &amp; How to Try it at Home,” </a:t>
            </a:r>
            <a:r>
              <a:rPr kumimoji="0" lang="en-US" altLang="en-US" sz="1050" b="0" i="1" u="none" strike="noStrike" cap="none" normalizeH="0" baseline="0" dirty="0" err="1">
                <a:ln>
                  <a:noFill/>
                </a:ln>
                <a:solidFill>
                  <a:schemeClr val="tx1"/>
                </a:solidFill>
                <a:effectLst/>
                <a:latin typeface="Arial" panose="020B0604020202020204" pitchFamily="34" charset="0"/>
              </a:rPr>
              <a:t>StudioBinder</a:t>
            </a:r>
            <a:r>
              <a:rPr kumimoji="0" lang="en-US" altLang="en-US" sz="1050" b="0" i="0" u="none" strike="noStrike" cap="none" normalizeH="0" baseline="0" dirty="0">
                <a:ln>
                  <a:noFill/>
                </a:ln>
                <a:solidFill>
                  <a:schemeClr val="tx1"/>
                </a:solidFill>
                <a:effectLst/>
                <a:latin typeface="Arial" panose="020B0604020202020204" pitchFamily="34" charset="0"/>
              </a:rPr>
              <a:t>, Oct. 01, 2019. https://www.studiobinder.com/blog/what-is-stop-motion-animation/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Y. Gong, “The Blend of Reality and Illusion – Analysis of the Artistic Characteristics of Stop-Motion Animation,” </a:t>
            </a:r>
            <a:r>
              <a:rPr kumimoji="0" lang="en-US" altLang="en-US" sz="1050" b="0" i="1" u="none" strike="noStrike" cap="none" normalizeH="0" baseline="0" dirty="0">
                <a:ln>
                  <a:noFill/>
                </a:ln>
                <a:solidFill>
                  <a:schemeClr val="tx1"/>
                </a:solidFill>
                <a:effectLst/>
                <a:latin typeface="Arial" panose="020B0604020202020204" pitchFamily="34" charset="0"/>
              </a:rPr>
              <a:t>Proceedings of the 2022 4th International Conference on Literature, Art and Human Development (ICLAHD 2022)</a:t>
            </a:r>
            <a:r>
              <a:rPr kumimoji="0" lang="en-US" altLang="en-US" sz="1050" b="0" i="0" u="none" strike="noStrike" cap="none" normalizeH="0" baseline="0" dirty="0">
                <a:ln>
                  <a:noFill/>
                </a:ln>
                <a:solidFill>
                  <a:schemeClr val="tx1"/>
                </a:solidFill>
                <a:effectLst/>
                <a:latin typeface="Arial" panose="020B0604020202020204" pitchFamily="34" charset="0"/>
              </a:rPr>
              <a:t>, no. 1, pp. 545–551, 2023, </a:t>
            </a:r>
            <a:r>
              <a:rPr kumimoji="0" lang="en-US" altLang="en-US" sz="1050" b="0" i="0" u="none" strike="noStrike" cap="none" normalizeH="0" baseline="0" dirty="0" err="1">
                <a:ln>
                  <a:noFill/>
                </a:ln>
                <a:solidFill>
                  <a:schemeClr val="tx1"/>
                </a:solidFill>
                <a:effectLst/>
                <a:latin typeface="Arial" panose="020B0604020202020204" pitchFamily="34" charset="0"/>
              </a:rPr>
              <a:t>doi</a:t>
            </a:r>
            <a:r>
              <a:rPr kumimoji="0" lang="en-US" altLang="en-US" sz="1050" b="0" i="0" u="none" strike="noStrike" cap="none" normalizeH="0" baseline="0" dirty="0">
                <a:ln>
                  <a:noFill/>
                </a:ln>
                <a:solidFill>
                  <a:schemeClr val="tx1"/>
                </a:solidFill>
                <a:effectLst/>
                <a:latin typeface="Arial" panose="020B0604020202020204" pitchFamily="34" charset="0"/>
              </a:rPr>
              <a:t>: https://doi.org/10.2991/978-2-494069-97-8_69.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E. Tucker, “Why do we still love stop motion?,” </a:t>
            </a:r>
            <a:r>
              <a:rPr kumimoji="0" lang="en-US" altLang="en-US" sz="1050" b="0" i="1" u="none" strike="noStrike" cap="none" normalizeH="0" baseline="0" dirty="0">
                <a:ln>
                  <a:noFill/>
                </a:ln>
                <a:solidFill>
                  <a:schemeClr val="tx1"/>
                </a:solidFill>
                <a:effectLst/>
                <a:latin typeface="Arial" panose="020B0604020202020204" pitchFamily="34" charset="0"/>
              </a:rPr>
              <a:t>Creative Review</a:t>
            </a:r>
            <a:r>
              <a:rPr kumimoji="0" lang="en-US" altLang="en-US" sz="1050" b="0" i="0" u="none" strike="noStrike" cap="none" normalizeH="0" baseline="0" dirty="0">
                <a:ln>
                  <a:noFill/>
                </a:ln>
                <a:solidFill>
                  <a:schemeClr val="tx1"/>
                </a:solidFill>
                <a:effectLst/>
                <a:latin typeface="Arial" panose="020B0604020202020204" pitchFamily="34" charset="0"/>
              </a:rPr>
              <a:t>, Sep. 16, 2020. https://www.creativereview.co.uk/why-do-we-still-love-stop-motion/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H. Langan, “The Appeal of Stop Motion in the Digital Age,” Mar. 2023. Available: https://onshow.iadt.ie/wp-content/uploads/sites/6/2023/04/The-Appeal-of-Stop-Motion-in-the-Digital-Age.pdf</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[7]</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“No GIF – No – discover and share GIFs,” </a:t>
            </a:r>
            <a:r>
              <a:rPr kumimoji="0" lang="en-US" altLang="en-US" sz="1050" b="0" i="1" u="none" strike="noStrike" cap="none" normalizeH="0" baseline="0" dirty="0">
                <a:ln>
                  <a:noFill/>
                </a:ln>
                <a:solidFill>
                  <a:schemeClr val="tx1"/>
                </a:solidFill>
                <a:effectLst/>
                <a:latin typeface="Arial" panose="020B0604020202020204" pitchFamily="34" charset="0"/>
              </a:rPr>
              <a:t>tenor.com</a:t>
            </a:r>
            <a:r>
              <a:rPr kumimoji="0" lang="en-US" altLang="en-US" sz="1050" b="0" i="0" u="none" strike="noStrike" cap="none" normalizeH="0" baseline="0" dirty="0">
                <a:ln>
                  <a:noFill/>
                </a:ln>
                <a:solidFill>
                  <a:schemeClr val="tx1"/>
                </a:solidFill>
                <a:effectLst/>
                <a:latin typeface="Arial" panose="020B0604020202020204" pitchFamily="34" charset="0"/>
              </a:rPr>
              <a:t>. https://tenor.com/en-GB/view/no-gif-19949663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[8]</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“The Painstaking Beauty Of Stop-Motion Videogames </a:t>
            </a:r>
            <a:r>
              <a:rPr kumimoji="0" lang="en-US" altLang="en-US" sz="1050" b="0" i="0" u="none" strike="noStrike" cap="none" normalizeH="0" baseline="0" dirty="0" err="1">
                <a:ln>
                  <a:noFill/>
                </a:ln>
                <a:solidFill>
                  <a:schemeClr val="tx1"/>
                </a:solidFill>
                <a:effectLst/>
                <a:latin typeface="Arial" panose="020B0604020202020204" pitchFamily="34" charset="0"/>
              </a:rPr>
              <a:t>whynow</a:t>
            </a:r>
            <a:r>
              <a:rPr kumimoji="0" lang="en-US" altLang="en-US" sz="1050" b="0" i="0" u="none" strike="noStrike" cap="none" normalizeH="0" baseline="0" dirty="0">
                <a:ln>
                  <a:noFill/>
                </a:ln>
                <a:solidFill>
                  <a:schemeClr val="tx1"/>
                </a:solidFill>
                <a:effectLst/>
                <a:latin typeface="Arial" panose="020B0604020202020204" pitchFamily="34" charset="0"/>
              </a:rPr>
              <a:t>,” </a:t>
            </a:r>
            <a:r>
              <a:rPr kumimoji="0" lang="en-US" altLang="en-US" sz="1050" b="0" i="1" u="none" strike="noStrike" cap="none" normalizeH="0" baseline="0" dirty="0" err="1">
                <a:ln>
                  <a:noFill/>
                </a:ln>
                <a:solidFill>
                  <a:schemeClr val="tx1"/>
                </a:solidFill>
                <a:effectLst/>
                <a:latin typeface="Arial" panose="020B0604020202020204" pitchFamily="34" charset="0"/>
              </a:rPr>
              <a:t>whynow</a:t>
            </a:r>
            <a:r>
              <a:rPr kumimoji="0" lang="en-US" altLang="en-US" sz="1050" b="0" i="0" u="none" strike="noStrike" cap="none" normalizeH="0" baseline="0" dirty="0">
                <a:ln>
                  <a:noFill/>
                </a:ln>
                <a:solidFill>
                  <a:schemeClr val="tx1"/>
                </a:solidFill>
                <a:effectLst/>
                <a:latin typeface="Arial" panose="020B0604020202020204" pitchFamily="34" charset="0"/>
              </a:rPr>
              <a:t>, Jul. 05, 2023. https://whynow.co.uk/read/the-painstaking-beauty-of-stop-motion-videogames (accessed Nov. 08, 2024).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“Classic Disney Pencil Animations Come to Life in GIFs | Studio 360 | WNYC,” </a:t>
            </a:r>
            <a:r>
              <a:rPr kumimoji="0" lang="en-US" altLang="en-US" sz="1050" b="0" i="1" u="none" strike="noStrike" cap="none" normalizeH="0" baseline="0" dirty="0">
                <a:ln>
                  <a:noFill/>
                </a:ln>
                <a:solidFill>
                  <a:schemeClr val="tx1"/>
                </a:solidFill>
                <a:effectLst/>
                <a:latin typeface="Arial" panose="020B0604020202020204" pitchFamily="34" charset="0"/>
              </a:rPr>
              <a:t>WNYC</a:t>
            </a:r>
            <a:r>
              <a:rPr kumimoji="0" lang="en-US" altLang="en-US" sz="1050" b="0" i="0" u="none" strike="noStrike" cap="none" normalizeH="0" baseline="0" dirty="0">
                <a:ln>
                  <a:noFill/>
                </a:ln>
                <a:solidFill>
                  <a:schemeClr val="tx1"/>
                </a:solidFill>
                <a:effectLst/>
                <a:latin typeface="Arial" panose="020B0604020202020204" pitchFamily="34" charset="0"/>
              </a:rPr>
              <a:t>, 2024. https://www.wnyc.org/story/sideshow-classic-disney-pencil-animations-come-life-gifs/ (accessed Nov. 08, 2024).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[10]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“First animated film,” </a:t>
            </a:r>
            <a:r>
              <a:rPr kumimoji="0" lang="en-US" altLang="en-US" sz="1050" b="0" i="1" u="none" strike="noStrike" cap="none" normalizeH="0" baseline="0" dirty="0">
                <a:ln>
                  <a:noFill/>
                </a:ln>
                <a:solidFill>
                  <a:schemeClr val="tx1"/>
                </a:solidFill>
                <a:effectLst/>
                <a:latin typeface="Arial" panose="020B0604020202020204" pitchFamily="34" charset="0"/>
              </a:rPr>
              <a:t>Guinness World Records</a:t>
            </a:r>
            <a:r>
              <a:rPr kumimoji="0" lang="en-US" altLang="en-US" sz="1050" b="0" i="0" u="none" strike="noStrike" cap="none" normalizeH="0" baseline="0" dirty="0">
                <a:ln>
                  <a:noFill/>
                </a:ln>
                <a:solidFill>
                  <a:schemeClr val="tx1"/>
                </a:solidFill>
                <a:effectLst/>
                <a:latin typeface="Arial" panose="020B0604020202020204" pitchFamily="34" charset="0"/>
              </a:rPr>
              <a:t>. https://www.guinnessworldrecords.com/world-records/first-animated-film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[11]</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Adobe, “Stop Motion Animation: Everything You Need to Know | Adobe,” </a:t>
            </a:r>
            <a:r>
              <a:rPr kumimoji="0" lang="en-US" altLang="en-US" sz="1050" b="0" i="1" u="none" strike="noStrike" cap="none" normalizeH="0" baseline="0" dirty="0">
                <a:ln>
                  <a:noFill/>
                </a:ln>
                <a:solidFill>
                  <a:schemeClr val="tx1"/>
                </a:solidFill>
                <a:effectLst/>
                <a:latin typeface="Arial" panose="020B0604020202020204" pitchFamily="34" charset="0"/>
              </a:rPr>
              <a:t>www.adobe.com</a:t>
            </a:r>
            <a:r>
              <a:rPr kumimoji="0" lang="en-US" altLang="en-US" sz="1050" b="0" i="0" u="none" strike="noStrike" cap="none" normalizeH="0" baseline="0" dirty="0">
                <a:ln>
                  <a:noFill/>
                </a:ln>
                <a:solidFill>
                  <a:schemeClr val="tx1"/>
                </a:solidFill>
                <a:effectLst/>
                <a:latin typeface="Arial" panose="020B0604020202020204" pitchFamily="34" charset="0"/>
              </a:rPr>
              <a:t>, 2023. https://www.adobe.com/uk/creativecloud/animation/discover/stop-motion-animation.html</a:t>
            </a:r>
          </a:p>
        </p:txBody>
      </p:sp>
    </p:spTree>
    <p:extLst>
      <p:ext uri="{BB962C8B-B14F-4D97-AF65-F5344CB8AC3E}">
        <p14:creationId xmlns:p14="http://schemas.microsoft.com/office/powerpoint/2010/main" val="1044290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25C3-94ED-6250-E612-A02332310D7E}"/>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4E9758ED-D633-C4DC-A8C3-40AEDB607F52}"/>
              </a:ext>
            </a:extLst>
          </p:cNvPr>
          <p:cNvSpPr>
            <a:spLocks noGrp="1"/>
          </p:cNvSpPr>
          <p:nvPr>
            <p:ph idx="1"/>
          </p:nvPr>
        </p:nvSpPr>
        <p:spPr/>
        <p:txBody>
          <a:bodyPr>
            <a:normAutofit fontScale="925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[12]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Wallace &amp; Gromit, “Making of - National Trust and Wallace and Gromit,” </a:t>
            </a:r>
            <a:r>
              <a:rPr kumimoji="0" lang="en-US" altLang="en-US" sz="1050" b="0" i="1" u="none" strike="noStrike" cap="none" normalizeH="0" baseline="0" dirty="0">
                <a:ln>
                  <a:noFill/>
                </a:ln>
                <a:solidFill>
                  <a:schemeClr val="tx1"/>
                </a:solidFill>
                <a:effectLst/>
                <a:latin typeface="Arial" panose="020B0604020202020204" pitchFamily="34" charset="0"/>
              </a:rPr>
              <a:t>YouTube</a:t>
            </a:r>
            <a:r>
              <a:rPr kumimoji="0" lang="en-US" altLang="en-US" sz="1050" b="0" i="0" u="none" strike="noStrike" cap="none" normalizeH="0" baseline="0" dirty="0">
                <a:ln>
                  <a:noFill/>
                </a:ln>
                <a:solidFill>
                  <a:schemeClr val="tx1"/>
                </a:solidFill>
                <a:effectLst/>
                <a:latin typeface="Arial" panose="020B0604020202020204" pitchFamily="34" charset="0"/>
              </a:rPr>
              <a:t>. Apr. 30, 2015. [YouTube Video]. Available: https://www.youtube.com/watch?v=i3CEE9xKKZc</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[13]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rial" panose="020B0604020202020204" pitchFamily="34" charset="0"/>
              </a:rPr>
              <a:t>“Claymation </a:t>
            </a:r>
            <a:r>
              <a:rPr kumimoji="0" lang="en-US" altLang="en-US" sz="1050" b="0" i="0" u="none" strike="noStrike" cap="none" normalizeH="0" baseline="0" dirty="0" err="1">
                <a:ln>
                  <a:noFill/>
                </a:ln>
                <a:solidFill>
                  <a:schemeClr val="tx1"/>
                </a:solidFill>
                <a:effectLst/>
                <a:latin typeface="Arial" panose="020B0604020202020204" pitchFamily="34" charset="0"/>
              </a:rPr>
              <a:t>Stopmotion</a:t>
            </a:r>
            <a:r>
              <a:rPr kumimoji="0" lang="en-US" altLang="en-US" sz="1050" b="0" i="0" u="none" strike="noStrike" cap="none" normalizeH="0" baseline="0" dirty="0">
                <a:ln>
                  <a:noFill/>
                </a:ln>
                <a:solidFill>
                  <a:schemeClr val="tx1"/>
                </a:solidFill>
                <a:effectLst/>
                <a:latin typeface="Arial" panose="020B0604020202020204" pitchFamily="34" charset="0"/>
              </a:rPr>
              <a:t> Animation,” </a:t>
            </a:r>
            <a:r>
              <a:rPr kumimoji="0" lang="en-US" altLang="en-US" sz="1050" b="0" i="1" u="none" strike="noStrike" cap="none" normalizeH="0" baseline="0" dirty="0" err="1">
                <a:ln>
                  <a:noFill/>
                </a:ln>
                <a:solidFill>
                  <a:schemeClr val="tx1"/>
                </a:solidFill>
                <a:effectLst/>
                <a:latin typeface="Arial" panose="020B0604020202020204" pitchFamily="34" charset="0"/>
              </a:rPr>
              <a:t>iKITMovie</a:t>
            </a:r>
            <a:r>
              <a:rPr kumimoji="0" lang="en-US" altLang="en-US" sz="1050" b="0" i="1" u="none" strike="noStrike" cap="none" normalizeH="0" baseline="0" dirty="0">
                <a:ln>
                  <a:noFill/>
                </a:ln>
                <a:solidFill>
                  <a:schemeClr val="tx1"/>
                </a:solidFill>
                <a:effectLst/>
                <a:latin typeface="Arial" panose="020B0604020202020204" pitchFamily="34" charset="0"/>
              </a:rPr>
              <a:t> Stop Motion</a:t>
            </a:r>
            <a:r>
              <a:rPr kumimoji="0" lang="en-US" altLang="en-US" sz="1050" b="0" i="0" u="none" strike="noStrike" cap="none" normalizeH="0" baseline="0" dirty="0">
                <a:ln>
                  <a:noFill/>
                </a:ln>
                <a:solidFill>
                  <a:schemeClr val="tx1"/>
                </a:solidFill>
                <a:effectLst/>
                <a:latin typeface="Arial" panose="020B0604020202020204" pitchFamily="34" charset="0"/>
              </a:rPr>
              <a:t>, 2018. https://www.ikitmovie.com/claymation-animation/</a:t>
            </a:r>
            <a:endPar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“Human Skateboard by PES,”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www.youtube.com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https://www.youtube.com/watch?v=_5IqwECL6bo (accessed Jan. 12,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 Abreu, “The Art and Joy of Pixilation Animation Explained,” </a:t>
            </a:r>
            <a:r>
              <a:rPr kumimoji="0" lang="en-US" altLang="en-US" sz="1050" b="0" i="1"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StudioBinder</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Jan. 02, 2022. https://www.studiobinder.com/blog/pixilation-animation-definition-examples/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“How South Park is Made,”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www.youtube.com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https://www.youtube.com/watch?v=XEAwrI1vbVg</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[17]</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J. </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Hazin</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“20 Years of South Park: A Raunchy Retrospective,”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Medium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Aug. 14, 2017. https://paleymatters.org/20-years-of-south-park-a-raunchy-retrospective-d15e555160b0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[18]</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lovenvia</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“Cut – Out Animation,”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Interactive-Media-Writing</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Nov. 26, 2012. https://interactivemediawriting.wordpress.com/2012/11/26/cut-out-animation/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[19]</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California, United States of America.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Spider-Man: Into the Spider-Verse</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(Dec. 12, 2018).</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Los Angeles, United States of America.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Lego Movie</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(Feb. 14, 2014).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[21]</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Broham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Animations </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Stopmotion</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GIF – </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Broham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Animations </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Stopmotion</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Animation – discover and share GIFs,”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Tenor</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Dec. 30, 2022. https://tenor.com/en-GB/view/broham-animations-stopmotion-animation-spiderman-thug-gif-27318638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LEGO Movie 2: The Second Part Trailer (2019) | ‘Space’ | </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Movieclips</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Trailers on Make a GIF,” </a:t>
            </a:r>
            <a:r>
              <a:rPr kumimoji="0" lang="en-US" altLang="en-US" sz="1050" b="0" i="1"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MakeAGif</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2019. https://makeagif.com/i/6J0hRO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[23]</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Lego Movie Making of &amp; Behind the Scenes,”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www.youtube.com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https://www.youtube.com/watch?v=edp90660vxE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hollywoodstreams</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“How They Created ‘The Lego® Movie,’”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YouTube</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Jan. 31, 2014. https://www.youtube.com/watch?v=aq_tqsasgoI (accessed Jun. 04,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“SPIDERMAN Stop Motion Action Video Part 5 on Make a GIF,” </a:t>
            </a:r>
            <a:r>
              <a:rPr kumimoji="0" lang="en-US" altLang="en-US" sz="1050" b="0" i="1"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MakeAGif</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2024. https://makeagif.com/i/eFz_QY (accessed Nov. 08, 2024).</a:t>
            </a:r>
          </a:p>
          <a:p>
            <a:endParaRPr lang="en-US" dirty="0"/>
          </a:p>
        </p:txBody>
      </p:sp>
    </p:spTree>
    <p:extLst>
      <p:ext uri="{BB962C8B-B14F-4D97-AF65-F5344CB8AC3E}">
        <p14:creationId xmlns:p14="http://schemas.microsoft.com/office/powerpoint/2010/main" val="2037150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055E0-F564-DF13-35D4-8FA66C8410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DF19FD-3A20-A5DA-EA3D-BD756FE0F5EF}"/>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635B70D-E5B3-DCD9-ACA4-93CF93ACC475}"/>
              </a:ext>
            </a:extLst>
          </p:cNvPr>
          <p:cNvSpPr>
            <a:spLocks noGrp="1"/>
          </p:cNvSpPr>
          <p:nvPr>
            <p:ph idx="1"/>
          </p:nvPr>
        </p:nvSpPr>
        <p:spPr/>
        <p:txBody>
          <a:bodyPr>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 “Spiderman Spider-man GIF – Spiderman Spider-man </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Spiderverse</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 discover and share GIFs,”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Tenor</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Jun. 04, 2023. https://tenor.com/en-GB/view/spiderman-spider-man-spiderverse-spider-verse-across-the-spiderverse-gif-13718618359793641359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[27]</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 Solomon, “How the ‘Spider-Verse’ Animators Created That Trippy Look,”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New York Times</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Dec. 25, 2018. Available: https://www.nytimes.com/2018/12/25/movies/spider-man-into-the-spider-verse-animation.html</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[28]</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“Adobe Creative Cloud | Sign in,”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Adobe.com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2024. https://creativecloud.adobe.com/cc/discover/article/behind-the-scenes-of-the-spider-verse?locale=en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[29]</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YONK, “Step Motion Tutorial (Create Stop Motion Animation In Blender),”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YouTube</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Jan. 11, 2024. https://www.youtube.com/watch?v=ug2ZmEQSpQc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SouthernShotty</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“Stop Motion Animation in One Click! New Free Blender 3D Addon!,”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YouTube</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Apr. 25, 2023. https://www.youtube.com/watch?v=u9ZPrrLDxsY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[31]</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 Fienberg, “‘Severance’ Review: Adam Scott in Thrilling Apple TV+ Sci-Fi,”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Hollywood Reporter</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Feb. 16, 2022. https://www.hollywoodreporter.com/tv/tv-reviews/severance-adam-scott-patricia-arquette-1235094526/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Superliminal</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on Steam,”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store.steampowered.com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https://store.steampowered.com/app/1049410/Superliminal/</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[33]</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“The Stanley Parable: Ultra Deluxe,”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www.stanleyparable.com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https://www.stanleyparable.com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B. Stiller and A. McArdle, “Severance,” Apple TV+, Feb. 18, 2022.</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[35]</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 to, “Characters,” </a:t>
            </a:r>
            <a:r>
              <a:rPr kumimoji="0" lang="en-US" altLang="en-US" sz="1050" b="0" i="1"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Mouthwashing</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 Wiki</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2024. https://mouthwashing.fandom.com/wiki/Category:Characters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“No, I’m not a Human on Steam,”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Steampowered.com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2024. https://store.steampowered.com/app/3180070/No_Im_not_a_Human/ (accessed Nov. 08, 2024).</a:t>
            </a:r>
          </a:p>
        </p:txBody>
      </p:sp>
    </p:spTree>
    <p:extLst>
      <p:ext uri="{BB962C8B-B14F-4D97-AF65-F5344CB8AC3E}">
        <p14:creationId xmlns:p14="http://schemas.microsoft.com/office/powerpoint/2010/main" val="832723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6974F-068C-C92E-3D51-D9C49A03AB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C0E946-0C83-4603-4815-0E813EF98D63}"/>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08A6FDA8-645C-0152-1EA4-C038DB5F2A37}"/>
              </a:ext>
            </a:extLst>
          </p:cNvPr>
          <p:cNvSpPr>
            <a:spLocks noGrp="1"/>
          </p:cNvSpPr>
          <p:nvPr>
            <p:ph idx="1"/>
          </p:nvPr>
        </p:nvSpPr>
        <p:spPr/>
        <p:txBody>
          <a:bodyPr>
            <a:no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[37]</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“Reddit - Dive into anything,”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Reddit.com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2023. https://www.reddit.com/r/DeadSpace/comments/17s3par/personal_headcanon_there_were_shamblers_on_the/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[38]</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“Dead Space Drag Tentacle GIF – Dead Space Drag Tentacle – discover and share GIFs,”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Tenor</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Jan. 10, 2023. https://tenor.com/en-GB/view/dead-space-drag-tentacle-gif-27377715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[39]</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enrico</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“Stop Motion in Blender - 3D </a:t>
            </a:r>
            <a:r>
              <a:rPr kumimoji="0" lang="en-US" altLang="en-US" sz="105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Blendered</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3D </a:t>
            </a:r>
            <a:r>
              <a:rPr kumimoji="0" lang="en-US" altLang="en-US" sz="1050" b="0" i="1"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Blendered</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Mar. 29, 2024. https://www.3dblendered.com/blender-news/addons/stop-motion-in-blender/ (accessed Nov. 08, 2024).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[40]</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S. Wall, “Top 6 types of animation used in film, games, and advertising,” </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www.cgspectrum.com</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Nov. 28, 2022. https://www.cgspectrum.com/blog/top-types-of-animation-film-games-advertising</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[41]</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 Dowdall, “The 20 Animation Styles You Need to Know About,” </a:t>
            </a:r>
            <a:r>
              <a:rPr kumimoji="0" lang="en-US" altLang="en-US" sz="1050" b="0" i="1"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Kartoffel</a:t>
            </a:r>
            <a:r>
              <a:rPr kumimoji="0" lang="en-US" altLang="en-US" sz="105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 Films - London Video Production</a:t>
            </a:r>
            <a:r>
              <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Nov. 10, 2021. https://kartoffelfilms.com/blog/top-animation-styles/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Superliminal</a:t>
            </a:r>
            <a:r>
              <a:rPr kumimoji="0" lang="en-US" altLang="en-US"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 [Software], United States of America: Pillow Castle, 2019. </a:t>
            </a:r>
            <a:endParaRPr kumimoji="0" lang="en-US" altLang="en-US" sz="1050" b="0" i="0" u="none" strike="noStrike" kern="1200" cap="none" spc="0" normalizeH="0" baseline="0" noProof="0" dirty="0">
              <a:ln>
                <a:noFill/>
              </a:ln>
              <a:solidFill>
                <a:srgbClr val="000000"/>
              </a:solidFill>
              <a:effectLst/>
              <a:uLnTx/>
              <a:uFillTx/>
              <a:latin typeface="Avenir Next LT Pro Light"/>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The Stanley Parable. </a:t>
            </a:r>
            <a:r>
              <a:rPr kumimoji="0" lang="en-US" altLang="en-US" sz="1050" b="0" i="0" u="none" strike="noStrike" kern="1200" cap="none" spc="0" normalizeH="0" baseline="0" noProof="0">
                <a:ln>
                  <a:noFill/>
                </a:ln>
                <a:solidFill>
                  <a:srgbClr val="000000"/>
                </a:solidFill>
                <a:effectLst/>
                <a:uLnTx/>
                <a:uFillTx/>
                <a:latin typeface="Times New Roman" panose="02020603050405020304" pitchFamily="18" charset="0"/>
                <a:ea typeface="+mn-ea"/>
                <a:cs typeface="Times New Roman" panose="02020603050405020304" pitchFamily="18" charset="0"/>
              </a:rPr>
              <a:t>[Software] United States of America: Galactic Coffee, 2013 </a:t>
            </a:r>
            <a:endParaRPr kumimoji="0" lang="en-US" altLang="en-US" sz="105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05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03656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F761F-4235-E22F-34F1-2C8B2CCCADC0}"/>
              </a:ext>
            </a:extLst>
          </p:cNvPr>
          <p:cNvSpPr>
            <a:spLocks noGrp="1"/>
          </p:cNvSpPr>
          <p:nvPr>
            <p:ph type="title"/>
          </p:nvPr>
        </p:nvSpPr>
        <p:spPr/>
        <p:txBody>
          <a:bodyPr/>
          <a:lstStyle/>
          <a:p>
            <a:r>
              <a:rPr lang="en-GB" dirty="0"/>
              <a:t>Bibliography</a:t>
            </a:r>
            <a:endParaRPr lang="en-US" dirty="0"/>
          </a:p>
        </p:txBody>
      </p:sp>
      <p:sp>
        <p:nvSpPr>
          <p:cNvPr id="3" name="Content Placeholder 2">
            <a:extLst>
              <a:ext uri="{FF2B5EF4-FFF2-40B4-BE49-F238E27FC236}">
                <a16:creationId xmlns:a16="http://schemas.microsoft.com/office/drawing/2014/main" id="{0211D5DC-8A11-4F5E-0ABA-8D6CEFBA6CFC}"/>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780579492"/>
      </p:ext>
    </p:extLst>
  </p:cSld>
  <p:clrMapOvr>
    <a:masterClrMapping/>
  </p:clrMapOvr>
</p:sld>
</file>

<file path=ppt/theme/theme1.xml><?xml version="1.0" encoding="utf-8"?>
<a:theme xmlns:a="http://schemas.openxmlformats.org/drawingml/2006/main" name="AlignmentVTI">
  <a:themeElements>
    <a:clrScheme name="AnalogousFromLightSeedLeftStep">
      <a:dk1>
        <a:srgbClr val="000000"/>
      </a:dk1>
      <a:lt1>
        <a:srgbClr val="FFFFFF"/>
      </a:lt1>
      <a:dk2>
        <a:srgbClr val="41243D"/>
      </a:dk2>
      <a:lt2>
        <a:srgbClr val="E2E8E5"/>
      </a:lt2>
      <a:accent1>
        <a:srgbClr val="E17CAB"/>
      </a:accent1>
      <a:accent2>
        <a:srgbClr val="DA5FCC"/>
      </a:accent2>
      <a:accent3>
        <a:srgbClr val="C27CE1"/>
      </a:accent3>
      <a:accent4>
        <a:srgbClr val="815FDA"/>
      </a:accent4>
      <a:accent5>
        <a:srgbClr val="7C8AE1"/>
      </a:accent5>
      <a:accent6>
        <a:srgbClr val="5FA3DA"/>
      </a:accent6>
      <a:hlink>
        <a:srgbClr val="579075"/>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3" ma:contentTypeDescription="Create a new document." ma:contentTypeScope="" ma:versionID="da52334af13bc966fc9e2cd3d714e3cf">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3cad0182acded4cd12112019d246e984" ns2:_="" ns3:_="">
    <xsd:import namespace="a07acfd4-2c96-4ef5-a0a4-65bc3feddee9"/>
    <xsd:import namespace="6a54b9e6-26fb-472a-b3d3-d3bd8549e36a"/>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ServiceOCR"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0ca1a098-63f0-408b-ad4a-89ad8f6a1826}"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Props1.xml><?xml version="1.0" encoding="utf-8"?>
<ds:datastoreItem xmlns:ds="http://schemas.openxmlformats.org/officeDocument/2006/customXml" ds:itemID="{457AF89F-3DC3-4DF5-9D27-D549E33EE632}">
  <ds:schemaRefs>
    <ds:schemaRef ds:uri="http://schemas.microsoft.com/sharepoint/v3/contenttype/forms"/>
  </ds:schemaRefs>
</ds:datastoreItem>
</file>

<file path=customXml/itemProps2.xml><?xml version="1.0" encoding="utf-8"?>
<ds:datastoreItem xmlns:ds="http://schemas.openxmlformats.org/officeDocument/2006/customXml" ds:itemID="{C5013C14-0905-4E11-B3DF-6E0225ADDFAA}"/>
</file>

<file path=customXml/itemProps3.xml><?xml version="1.0" encoding="utf-8"?>
<ds:datastoreItem xmlns:ds="http://schemas.openxmlformats.org/officeDocument/2006/customXml" ds:itemID="{744FCE9A-AA9E-4F07-87D8-60CBB00E06DF}">
  <ds:schemaRefs>
    <ds:schemaRef ds:uri="http://schemas.openxmlformats.org/package/2006/metadata/core-properties"/>
    <ds:schemaRef ds:uri="http://purl.org/dc/elements/1.1/"/>
    <ds:schemaRef ds:uri="http://purl.org/dc/terms/"/>
    <ds:schemaRef ds:uri="http://schemas.microsoft.com/office/2006/documentManagement/types"/>
    <ds:schemaRef ds:uri="http://purl.org/dc/dcmitype/"/>
    <ds:schemaRef ds:uri="da3f2772-8f1e-4acb-bd98-3a0ee892f48a"/>
    <ds:schemaRef ds:uri="0cb976d4-72d8-43fd-a100-21d54766e958"/>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723</TotalTime>
  <Words>3498</Words>
  <Application>Microsoft Office PowerPoint</Application>
  <PresentationFormat>Widescreen</PresentationFormat>
  <Paragraphs>244</Paragraphs>
  <Slides>20</Slides>
  <Notes>10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AlignmentVTI</vt:lpstr>
      <vt:lpstr> Searching for the right way to animate: Stop motion animation in 3D  and proposal for animation</vt:lpstr>
      <vt:lpstr>Contents</vt:lpstr>
      <vt:lpstr>Different animation styles</vt:lpstr>
      <vt:lpstr>Different animation styles: Physical and Digital</vt:lpstr>
      <vt:lpstr>Stop motion animation: An analysis</vt:lpstr>
      <vt:lpstr>Appeal of stop motion animation</vt:lpstr>
      <vt:lpstr>Analysis of Stop motion animation</vt:lpstr>
      <vt:lpstr>Different types of stopmotion</vt:lpstr>
      <vt:lpstr>Stop motion in 3D</vt:lpstr>
      <vt:lpstr>Stop motion in 3D: The process</vt:lpstr>
      <vt:lpstr>Personal Animation Proposal</vt:lpstr>
      <vt:lpstr>Animation Proposal</vt:lpstr>
      <vt:lpstr>Animation Inspiration</vt:lpstr>
      <vt:lpstr>Animation Storyboard and character design</vt:lpstr>
      <vt:lpstr>PowerPoint Presentation</vt:lpstr>
      <vt:lpstr>References</vt:lpstr>
      <vt:lpstr>References</vt:lpstr>
      <vt:lpstr>References</vt:lpstr>
      <vt:lpstr>References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Gillean Jofre (2207830)</dc:creator>
  <cp:lastModifiedBy>Gillean Jofre (2207830)</cp:lastModifiedBy>
  <cp:revision>4</cp:revision>
  <dcterms:created xsi:type="dcterms:W3CDTF">2024-11-04T17:09:10Z</dcterms:created>
  <dcterms:modified xsi:type="dcterms:W3CDTF">2024-11-11T08:58:20Z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ies>
</file>