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3"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CDAA0D-AE64-A5C4-2959-2BA7AED11E17}" v="976" dt="2022-12-05T21:33:49.765"/>
    <p1510:client id="{BC8BED77-C658-F89A-D300-76C7EB661DE2}" v="3207" dt="2022-12-06T23:47:16.722"/>
    <p1510:client id="{D52DF60C-DEF4-49B9-B25D-0167C7DD6345}" v="498" dt="2022-12-04T15:37:05.0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BE9ECC-388D-4411-A6EF-7B0AC9B55FCF}" type="doc">
      <dgm:prSet loTypeId="urn:microsoft.com/office/officeart/2005/8/layout/default" loCatId="list" qsTypeId="urn:microsoft.com/office/officeart/2005/8/quickstyle/simple1" qsCatId="simple" csTypeId="urn:microsoft.com/office/officeart/2005/8/colors/accent1_2" csCatId="accent1" phldr="0"/>
      <dgm:spPr/>
      <dgm:t>
        <a:bodyPr/>
        <a:lstStyle/>
        <a:p>
          <a:endParaRPr lang="en-GB"/>
        </a:p>
      </dgm:t>
    </dgm:pt>
    <dgm:pt modelId="{D196F591-2D00-41C7-BB8E-C047B0AED6EC}">
      <dgm:prSet phldrT="[Text]" phldr="1"/>
      <dgm:spPr/>
      <dgm:t>
        <a:bodyPr/>
        <a:lstStyle/>
        <a:p>
          <a:endParaRPr lang="en-GB"/>
        </a:p>
      </dgm:t>
    </dgm:pt>
    <dgm:pt modelId="{432287D0-504C-4E2A-8639-041C21E96C02}" type="parTrans" cxnId="{4006BACB-FF58-45A4-A783-0E8D9CFF877B}">
      <dgm:prSet/>
      <dgm:spPr/>
      <dgm:t>
        <a:bodyPr/>
        <a:lstStyle/>
        <a:p>
          <a:endParaRPr lang="en-GB"/>
        </a:p>
      </dgm:t>
    </dgm:pt>
    <dgm:pt modelId="{750DDA63-ED2B-4DA1-B177-BF55D0D2A748}" type="sibTrans" cxnId="{4006BACB-FF58-45A4-A783-0E8D9CFF877B}">
      <dgm:prSet/>
      <dgm:spPr/>
      <dgm:t>
        <a:bodyPr/>
        <a:lstStyle/>
        <a:p>
          <a:endParaRPr lang="en-GB"/>
        </a:p>
      </dgm:t>
    </dgm:pt>
    <dgm:pt modelId="{E312F6C9-7B2D-4400-A73A-BE5D1B51233E}">
      <dgm:prSet phldrT="[Text]" phldr="1"/>
      <dgm:spPr/>
      <dgm:t>
        <a:bodyPr/>
        <a:lstStyle/>
        <a:p>
          <a:endParaRPr lang="en-GB"/>
        </a:p>
      </dgm:t>
    </dgm:pt>
    <dgm:pt modelId="{915EF3F4-11AB-45C8-9A44-BD78DDC750D7}" type="parTrans" cxnId="{F61C27D1-DA33-453B-88CB-9DFB57C5309E}">
      <dgm:prSet/>
      <dgm:spPr/>
      <dgm:t>
        <a:bodyPr/>
        <a:lstStyle/>
        <a:p>
          <a:endParaRPr lang="en-GB"/>
        </a:p>
      </dgm:t>
    </dgm:pt>
    <dgm:pt modelId="{51A49F30-C3A7-4FB8-86CC-D844E49E4176}" type="sibTrans" cxnId="{F61C27D1-DA33-453B-88CB-9DFB57C5309E}">
      <dgm:prSet/>
      <dgm:spPr/>
      <dgm:t>
        <a:bodyPr/>
        <a:lstStyle/>
        <a:p>
          <a:endParaRPr lang="en-GB"/>
        </a:p>
      </dgm:t>
    </dgm:pt>
    <dgm:pt modelId="{8F5C6910-3D40-4D2A-BC55-1DFB8A0B65AE}">
      <dgm:prSet phldrT="[Text]" phldr="1"/>
      <dgm:spPr/>
      <dgm:t>
        <a:bodyPr/>
        <a:lstStyle/>
        <a:p>
          <a:endParaRPr lang="en-GB"/>
        </a:p>
      </dgm:t>
    </dgm:pt>
    <dgm:pt modelId="{DE00B510-EFD2-461B-88EC-4053F02E50DC}" type="parTrans" cxnId="{80AF71ED-271F-49A6-8AFA-3540CD525E9C}">
      <dgm:prSet/>
      <dgm:spPr/>
      <dgm:t>
        <a:bodyPr/>
        <a:lstStyle/>
        <a:p>
          <a:endParaRPr lang="en-GB"/>
        </a:p>
      </dgm:t>
    </dgm:pt>
    <dgm:pt modelId="{DAE466A1-560E-40F9-9A10-F1FF8A299A66}" type="sibTrans" cxnId="{80AF71ED-271F-49A6-8AFA-3540CD525E9C}">
      <dgm:prSet/>
      <dgm:spPr/>
      <dgm:t>
        <a:bodyPr/>
        <a:lstStyle/>
        <a:p>
          <a:endParaRPr lang="en-GB"/>
        </a:p>
      </dgm:t>
    </dgm:pt>
    <dgm:pt modelId="{ABA153CA-AD0B-454B-956C-ADF361788490}">
      <dgm:prSet phldrT="[Text]" phldr="1"/>
      <dgm:spPr/>
      <dgm:t>
        <a:bodyPr/>
        <a:lstStyle/>
        <a:p>
          <a:endParaRPr lang="en-GB"/>
        </a:p>
      </dgm:t>
    </dgm:pt>
    <dgm:pt modelId="{FE51AE09-E9ED-42B7-A5FA-29F6B2896C59}" type="parTrans" cxnId="{22154887-8FF7-494A-9FDE-05241287BC99}">
      <dgm:prSet/>
      <dgm:spPr/>
      <dgm:t>
        <a:bodyPr/>
        <a:lstStyle/>
        <a:p>
          <a:endParaRPr lang="en-GB"/>
        </a:p>
      </dgm:t>
    </dgm:pt>
    <dgm:pt modelId="{7C51468E-406D-451C-840C-955EEB59211D}" type="sibTrans" cxnId="{22154887-8FF7-494A-9FDE-05241287BC99}">
      <dgm:prSet/>
      <dgm:spPr/>
      <dgm:t>
        <a:bodyPr/>
        <a:lstStyle/>
        <a:p>
          <a:endParaRPr lang="en-GB"/>
        </a:p>
      </dgm:t>
    </dgm:pt>
    <dgm:pt modelId="{E0EFD99D-96B0-4C67-8587-C6956EA58507}">
      <dgm:prSet phldrT="[Text]" phldr="1"/>
      <dgm:spPr/>
      <dgm:t>
        <a:bodyPr/>
        <a:lstStyle/>
        <a:p>
          <a:endParaRPr lang="en-GB"/>
        </a:p>
      </dgm:t>
    </dgm:pt>
    <dgm:pt modelId="{DDF422AB-6B7D-41CC-9020-34DB82126068}" type="parTrans" cxnId="{21214DCD-DB01-4C66-BDE0-2F28A2831E27}">
      <dgm:prSet/>
      <dgm:spPr/>
      <dgm:t>
        <a:bodyPr/>
        <a:lstStyle/>
        <a:p>
          <a:endParaRPr lang="en-GB"/>
        </a:p>
      </dgm:t>
    </dgm:pt>
    <dgm:pt modelId="{8A6BDB0A-FAC5-4E67-A2EA-A8BC239050A2}" type="sibTrans" cxnId="{21214DCD-DB01-4C66-BDE0-2F28A2831E27}">
      <dgm:prSet/>
      <dgm:spPr/>
      <dgm:t>
        <a:bodyPr/>
        <a:lstStyle/>
        <a:p>
          <a:endParaRPr lang="en-GB"/>
        </a:p>
      </dgm:t>
    </dgm:pt>
    <dgm:pt modelId="{FB8CE171-7BE9-4732-B33E-01D2A532A1C2}" type="pres">
      <dgm:prSet presAssocID="{CDBE9ECC-388D-4411-A6EF-7B0AC9B55FCF}" presName="diagram" presStyleCnt="0">
        <dgm:presLayoutVars>
          <dgm:dir/>
          <dgm:resizeHandles val="exact"/>
        </dgm:presLayoutVars>
      </dgm:prSet>
      <dgm:spPr/>
    </dgm:pt>
    <dgm:pt modelId="{927E9575-929E-4FD5-A3D3-6E12583EE66F}" type="pres">
      <dgm:prSet presAssocID="{D196F591-2D00-41C7-BB8E-C047B0AED6EC}" presName="node" presStyleLbl="node1" presStyleIdx="0" presStyleCnt="5">
        <dgm:presLayoutVars>
          <dgm:bulletEnabled val="1"/>
        </dgm:presLayoutVars>
      </dgm:prSet>
      <dgm:spPr/>
    </dgm:pt>
    <dgm:pt modelId="{72C0DFB9-A377-4197-8CAA-8A49A94C374E}" type="pres">
      <dgm:prSet presAssocID="{750DDA63-ED2B-4DA1-B177-BF55D0D2A748}" presName="sibTrans" presStyleCnt="0"/>
      <dgm:spPr/>
    </dgm:pt>
    <dgm:pt modelId="{4B516A7F-CCB1-41FC-A14C-352A8549C66A}" type="pres">
      <dgm:prSet presAssocID="{E312F6C9-7B2D-4400-A73A-BE5D1B51233E}" presName="node" presStyleLbl="node1" presStyleIdx="1" presStyleCnt="5">
        <dgm:presLayoutVars>
          <dgm:bulletEnabled val="1"/>
        </dgm:presLayoutVars>
      </dgm:prSet>
      <dgm:spPr/>
    </dgm:pt>
    <dgm:pt modelId="{5C97484A-7B33-4977-B9CA-2CA485CBD817}" type="pres">
      <dgm:prSet presAssocID="{51A49F30-C3A7-4FB8-86CC-D844E49E4176}" presName="sibTrans" presStyleCnt="0"/>
      <dgm:spPr/>
    </dgm:pt>
    <dgm:pt modelId="{8415F35F-D5CA-4BD0-8533-33373ACDFEA8}" type="pres">
      <dgm:prSet presAssocID="{8F5C6910-3D40-4D2A-BC55-1DFB8A0B65AE}" presName="node" presStyleLbl="node1" presStyleIdx="2" presStyleCnt="5">
        <dgm:presLayoutVars>
          <dgm:bulletEnabled val="1"/>
        </dgm:presLayoutVars>
      </dgm:prSet>
      <dgm:spPr/>
    </dgm:pt>
    <dgm:pt modelId="{BEAEB1F8-EA10-4BA6-BE65-222C24AF091A}" type="pres">
      <dgm:prSet presAssocID="{DAE466A1-560E-40F9-9A10-F1FF8A299A66}" presName="sibTrans" presStyleCnt="0"/>
      <dgm:spPr/>
    </dgm:pt>
    <dgm:pt modelId="{0E82CBBB-D34D-47B4-AD49-DEEE4A400504}" type="pres">
      <dgm:prSet presAssocID="{ABA153CA-AD0B-454B-956C-ADF361788490}" presName="node" presStyleLbl="node1" presStyleIdx="3" presStyleCnt="5">
        <dgm:presLayoutVars>
          <dgm:bulletEnabled val="1"/>
        </dgm:presLayoutVars>
      </dgm:prSet>
      <dgm:spPr/>
    </dgm:pt>
    <dgm:pt modelId="{94602335-84AD-4178-B6EA-4075A2C8720A}" type="pres">
      <dgm:prSet presAssocID="{7C51468E-406D-451C-840C-955EEB59211D}" presName="sibTrans" presStyleCnt="0"/>
      <dgm:spPr/>
    </dgm:pt>
    <dgm:pt modelId="{1EDE117C-5F8F-455E-9C4E-54615D99D62D}" type="pres">
      <dgm:prSet presAssocID="{E0EFD99D-96B0-4C67-8587-C6956EA58507}" presName="node" presStyleLbl="node1" presStyleIdx="4" presStyleCnt="5">
        <dgm:presLayoutVars>
          <dgm:bulletEnabled val="1"/>
        </dgm:presLayoutVars>
      </dgm:prSet>
      <dgm:spPr/>
    </dgm:pt>
  </dgm:ptLst>
  <dgm:cxnLst>
    <dgm:cxn modelId="{4D6C4713-106F-46C6-BC28-84004AA146ED}" type="presOf" srcId="{E0EFD99D-96B0-4C67-8587-C6956EA58507}" destId="{1EDE117C-5F8F-455E-9C4E-54615D99D62D}" srcOrd="0" destOrd="0" presId="urn:microsoft.com/office/officeart/2005/8/layout/default"/>
    <dgm:cxn modelId="{49169933-B77D-4BF2-AB1F-0F1203105635}" type="presOf" srcId="{E312F6C9-7B2D-4400-A73A-BE5D1B51233E}" destId="{4B516A7F-CCB1-41FC-A14C-352A8549C66A}" srcOrd="0" destOrd="0" presId="urn:microsoft.com/office/officeart/2005/8/layout/default"/>
    <dgm:cxn modelId="{74332E38-EA95-40C6-B3A6-9A08B3547E2B}" type="presOf" srcId="{CDBE9ECC-388D-4411-A6EF-7B0AC9B55FCF}" destId="{FB8CE171-7BE9-4732-B33E-01D2A532A1C2}" srcOrd="0" destOrd="0" presId="urn:microsoft.com/office/officeart/2005/8/layout/default"/>
    <dgm:cxn modelId="{22154887-8FF7-494A-9FDE-05241287BC99}" srcId="{CDBE9ECC-388D-4411-A6EF-7B0AC9B55FCF}" destId="{ABA153CA-AD0B-454B-956C-ADF361788490}" srcOrd="3" destOrd="0" parTransId="{FE51AE09-E9ED-42B7-A5FA-29F6B2896C59}" sibTransId="{7C51468E-406D-451C-840C-955EEB59211D}"/>
    <dgm:cxn modelId="{AB56E8A6-94E9-4BA5-85FB-C9EDC3902DE1}" type="presOf" srcId="{ABA153CA-AD0B-454B-956C-ADF361788490}" destId="{0E82CBBB-D34D-47B4-AD49-DEEE4A400504}" srcOrd="0" destOrd="0" presId="urn:microsoft.com/office/officeart/2005/8/layout/default"/>
    <dgm:cxn modelId="{D70990B9-9955-4B72-B90A-4DE9EB1CE681}" type="presOf" srcId="{D196F591-2D00-41C7-BB8E-C047B0AED6EC}" destId="{927E9575-929E-4FD5-A3D3-6E12583EE66F}" srcOrd="0" destOrd="0" presId="urn:microsoft.com/office/officeart/2005/8/layout/default"/>
    <dgm:cxn modelId="{4006BACB-FF58-45A4-A783-0E8D9CFF877B}" srcId="{CDBE9ECC-388D-4411-A6EF-7B0AC9B55FCF}" destId="{D196F591-2D00-41C7-BB8E-C047B0AED6EC}" srcOrd="0" destOrd="0" parTransId="{432287D0-504C-4E2A-8639-041C21E96C02}" sibTransId="{750DDA63-ED2B-4DA1-B177-BF55D0D2A748}"/>
    <dgm:cxn modelId="{21214DCD-DB01-4C66-BDE0-2F28A2831E27}" srcId="{CDBE9ECC-388D-4411-A6EF-7B0AC9B55FCF}" destId="{E0EFD99D-96B0-4C67-8587-C6956EA58507}" srcOrd="4" destOrd="0" parTransId="{DDF422AB-6B7D-41CC-9020-34DB82126068}" sibTransId="{8A6BDB0A-FAC5-4E67-A2EA-A8BC239050A2}"/>
    <dgm:cxn modelId="{F61C27D1-DA33-453B-88CB-9DFB57C5309E}" srcId="{CDBE9ECC-388D-4411-A6EF-7B0AC9B55FCF}" destId="{E312F6C9-7B2D-4400-A73A-BE5D1B51233E}" srcOrd="1" destOrd="0" parTransId="{915EF3F4-11AB-45C8-9A44-BD78DDC750D7}" sibTransId="{51A49F30-C3A7-4FB8-86CC-D844E49E4176}"/>
    <dgm:cxn modelId="{F07D0BE6-CB88-4549-80EE-60765A56AE5B}" type="presOf" srcId="{8F5C6910-3D40-4D2A-BC55-1DFB8A0B65AE}" destId="{8415F35F-D5CA-4BD0-8533-33373ACDFEA8}" srcOrd="0" destOrd="0" presId="urn:microsoft.com/office/officeart/2005/8/layout/default"/>
    <dgm:cxn modelId="{80AF71ED-271F-49A6-8AFA-3540CD525E9C}" srcId="{CDBE9ECC-388D-4411-A6EF-7B0AC9B55FCF}" destId="{8F5C6910-3D40-4D2A-BC55-1DFB8A0B65AE}" srcOrd="2" destOrd="0" parTransId="{DE00B510-EFD2-461B-88EC-4053F02E50DC}" sibTransId="{DAE466A1-560E-40F9-9A10-F1FF8A299A66}"/>
    <dgm:cxn modelId="{471FDDCD-B4B7-4A44-8AF9-7AC24DB0460C}" type="presParOf" srcId="{FB8CE171-7BE9-4732-B33E-01D2A532A1C2}" destId="{927E9575-929E-4FD5-A3D3-6E12583EE66F}" srcOrd="0" destOrd="0" presId="urn:microsoft.com/office/officeart/2005/8/layout/default"/>
    <dgm:cxn modelId="{E2BD527F-3AEC-44EA-955B-723B3F59C6F3}" type="presParOf" srcId="{FB8CE171-7BE9-4732-B33E-01D2A532A1C2}" destId="{72C0DFB9-A377-4197-8CAA-8A49A94C374E}" srcOrd="1" destOrd="0" presId="urn:microsoft.com/office/officeart/2005/8/layout/default"/>
    <dgm:cxn modelId="{B5F6FC11-C660-4F93-B73F-06C25CAD21D7}" type="presParOf" srcId="{FB8CE171-7BE9-4732-B33E-01D2A532A1C2}" destId="{4B516A7F-CCB1-41FC-A14C-352A8549C66A}" srcOrd="2" destOrd="0" presId="urn:microsoft.com/office/officeart/2005/8/layout/default"/>
    <dgm:cxn modelId="{E5C66FCA-512D-4815-936B-E697E0EC0617}" type="presParOf" srcId="{FB8CE171-7BE9-4732-B33E-01D2A532A1C2}" destId="{5C97484A-7B33-4977-B9CA-2CA485CBD817}" srcOrd="3" destOrd="0" presId="urn:microsoft.com/office/officeart/2005/8/layout/default"/>
    <dgm:cxn modelId="{E3435EE0-367E-4321-A2D9-4883488484CF}" type="presParOf" srcId="{FB8CE171-7BE9-4732-B33E-01D2A532A1C2}" destId="{8415F35F-D5CA-4BD0-8533-33373ACDFEA8}" srcOrd="4" destOrd="0" presId="urn:microsoft.com/office/officeart/2005/8/layout/default"/>
    <dgm:cxn modelId="{B56D7B92-3857-4359-9099-7EBB040C8284}" type="presParOf" srcId="{FB8CE171-7BE9-4732-B33E-01D2A532A1C2}" destId="{BEAEB1F8-EA10-4BA6-BE65-222C24AF091A}" srcOrd="5" destOrd="0" presId="urn:microsoft.com/office/officeart/2005/8/layout/default"/>
    <dgm:cxn modelId="{4113693B-537B-40C0-9DDF-37B608BA3323}" type="presParOf" srcId="{FB8CE171-7BE9-4732-B33E-01D2A532A1C2}" destId="{0E82CBBB-D34D-47B4-AD49-DEEE4A400504}" srcOrd="6" destOrd="0" presId="urn:microsoft.com/office/officeart/2005/8/layout/default"/>
    <dgm:cxn modelId="{D4061963-3F0B-4D49-B71E-134A71395D95}" type="presParOf" srcId="{FB8CE171-7BE9-4732-B33E-01D2A532A1C2}" destId="{94602335-84AD-4178-B6EA-4075A2C8720A}" srcOrd="7" destOrd="0" presId="urn:microsoft.com/office/officeart/2005/8/layout/default"/>
    <dgm:cxn modelId="{0B72E0DA-198E-40F9-9385-934D56754639}" type="presParOf" srcId="{FB8CE171-7BE9-4732-B33E-01D2A532A1C2}" destId="{1EDE117C-5F8F-455E-9C4E-54615D99D62D}"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7E9575-929E-4FD5-A3D3-6E12583EE66F}">
      <dsp:nvSpPr>
        <dsp:cNvPr id="0" name=""/>
        <dsp:cNvSpPr/>
      </dsp:nvSpPr>
      <dsp:spPr>
        <a:xfrm>
          <a:off x="21349" y="196"/>
          <a:ext cx="91011" cy="5460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1349" y="196"/>
        <a:ext cx="91011" cy="54606"/>
      </dsp:txXfrm>
    </dsp:sp>
    <dsp:sp modelId="{4B516A7F-CCB1-41FC-A14C-352A8549C66A}">
      <dsp:nvSpPr>
        <dsp:cNvPr id="0" name=""/>
        <dsp:cNvSpPr/>
      </dsp:nvSpPr>
      <dsp:spPr>
        <a:xfrm>
          <a:off x="21349" y="63904"/>
          <a:ext cx="91011" cy="5460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1349" y="63904"/>
        <a:ext cx="91011" cy="54606"/>
      </dsp:txXfrm>
    </dsp:sp>
    <dsp:sp modelId="{8415F35F-D5CA-4BD0-8533-33373ACDFEA8}">
      <dsp:nvSpPr>
        <dsp:cNvPr id="0" name=""/>
        <dsp:cNvSpPr/>
      </dsp:nvSpPr>
      <dsp:spPr>
        <a:xfrm>
          <a:off x="21349" y="127613"/>
          <a:ext cx="91011" cy="5460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1349" y="127613"/>
        <a:ext cx="91011" cy="54606"/>
      </dsp:txXfrm>
    </dsp:sp>
    <dsp:sp modelId="{0E82CBBB-D34D-47B4-AD49-DEEE4A400504}">
      <dsp:nvSpPr>
        <dsp:cNvPr id="0" name=""/>
        <dsp:cNvSpPr/>
      </dsp:nvSpPr>
      <dsp:spPr>
        <a:xfrm>
          <a:off x="21349" y="191321"/>
          <a:ext cx="91011" cy="5460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1349" y="191321"/>
        <a:ext cx="91011" cy="54606"/>
      </dsp:txXfrm>
    </dsp:sp>
    <dsp:sp modelId="{1EDE117C-5F8F-455E-9C4E-54615D99D62D}">
      <dsp:nvSpPr>
        <dsp:cNvPr id="0" name=""/>
        <dsp:cNvSpPr/>
      </dsp:nvSpPr>
      <dsp:spPr>
        <a:xfrm>
          <a:off x="21349" y="255029"/>
          <a:ext cx="91011" cy="5460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1349" y="255029"/>
        <a:ext cx="91011" cy="5460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D3B3C7E-BC2D-4436-8B03-AC421FA66787}"/>
              </a:ext>
            </a:extLst>
          </p:cNvPr>
          <p:cNvSpPr/>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66887E-4265-46F7-9DE0-605FFFC90761}"/>
              </a:ext>
            </a:extLst>
          </p:cNvPr>
          <p:cNvSpPr>
            <a:spLocks noGrp="1"/>
          </p:cNvSpPr>
          <p:nvPr>
            <p:ph type="ctrTitle" hasCustomPrompt="1"/>
          </p:nvPr>
        </p:nvSpPr>
        <p:spPr>
          <a:xfrm>
            <a:off x="2035130" y="1066800"/>
            <a:ext cx="8112369" cy="2073119"/>
          </a:xfrm>
        </p:spPr>
        <p:txBody>
          <a:bodyPr anchor="b">
            <a:normAutofit/>
          </a:bodyPr>
          <a:lstStyle>
            <a:lvl1pPr algn="ctr">
              <a:lnSpc>
                <a:spcPct val="110000"/>
              </a:lnSpc>
              <a:defRPr sz="2800" cap="all" spc="390" baseline="0"/>
            </a:lvl1pPr>
          </a:lstStyle>
          <a:p>
            <a:r>
              <a:rPr lang="en-US" dirty="0"/>
              <a:t>CLICK TO EDIT MASTER TITLE STYLE</a:t>
            </a:r>
          </a:p>
        </p:txBody>
      </p:sp>
      <p:sp>
        <p:nvSpPr>
          <p:cNvPr id="3" name="Subtitle 2">
            <a:extLst>
              <a:ext uri="{FF2B5EF4-FFF2-40B4-BE49-F238E27FC236}">
                <a16:creationId xmlns:a16="http://schemas.microsoft.com/office/drawing/2014/main" id="{7EDB1A74-54F5-45CA-8922-87FFD57515D4}"/>
              </a:ext>
            </a:extLst>
          </p:cNvPr>
          <p:cNvSpPr>
            <a:spLocks noGrp="1"/>
          </p:cNvSpPr>
          <p:nvPr>
            <p:ph type="subTitle" idx="1"/>
          </p:nvPr>
        </p:nvSpPr>
        <p:spPr>
          <a:xfrm>
            <a:off x="2175804" y="4876802"/>
            <a:ext cx="7821637" cy="1028697"/>
          </a:xfrm>
        </p:spPr>
        <p:txBody>
          <a:bodyPr>
            <a:normAutofit/>
          </a:bodyPr>
          <a:lstStyle>
            <a:lvl1pPr marL="0" indent="0" algn="ct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0B6BE6EF-9D0F-4ABF-B92C-E967FE3F16CF}"/>
              </a:ext>
            </a:extLst>
          </p:cNvPr>
          <p:cNvSpPr>
            <a:spLocks noGrp="1"/>
          </p:cNvSpPr>
          <p:nvPr>
            <p:ph type="dt" sz="half" idx="10"/>
          </p:nvPr>
        </p:nvSpPr>
        <p:spPr/>
        <p:txBody>
          <a:bodyPr/>
          <a:lstStyle/>
          <a:p>
            <a:fld id="{C485584D-7D79-4248-9986-4CA35242F944}" type="datetimeFigureOut">
              <a:rPr lang="en-US" smtClean="0"/>
              <a:t>12/6/2022</a:t>
            </a:fld>
            <a:endParaRPr lang="en-US"/>
          </a:p>
        </p:txBody>
      </p:sp>
      <p:sp>
        <p:nvSpPr>
          <p:cNvPr id="5" name="Footer Placeholder 4">
            <a:extLst>
              <a:ext uri="{FF2B5EF4-FFF2-40B4-BE49-F238E27FC236}">
                <a16:creationId xmlns:a16="http://schemas.microsoft.com/office/drawing/2014/main" id="{4E4AB150-954C-4F02-89AC-DA7163D75C39}"/>
              </a:ext>
            </a:extLst>
          </p:cNvPr>
          <p:cNvSpPr>
            <a:spLocks noGrp="1"/>
          </p:cNvSpPr>
          <p:nvPr>
            <p:ph type="ftr" sz="quarter" idx="11"/>
          </p:nvPr>
        </p:nvSpPr>
        <p:spPr>
          <a:xfrm>
            <a:off x="7279965" y="6245352"/>
            <a:ext cx="4114800" cy="365125"/>
          </a:xfrm>
        </p:spPr>
        <p:txBody>
          <a:bodyPr/>
          <a:lstStyle/>
          <a:p>
            <a:endParaRPr lang="en-US"/>
          </a:p>
        </p:txBody>
      </p:sp>
      <p:sp>
        <p:nvSpPr>
          <p:cNvPr id="6" name="Slide Number Placeholder 5">
            <a:extLst>
              <a:ext uri="{FF2B5EF4-FFF2-40B4-BE49-F238E27FC236}">
                <a16:creationId xmlns:a16="http://schemas.microsoft.com/office/drawing/2014/main" id="{E8E16270-CBD7-4ACC-BFC5-9CADE7226688}"/>
              </a:ext>
            </a:extLst>
          </p:cNvPr>
          <p:cNvSpPr>
            <a:spLocks noGrp="1"/>
          </p:cNvSpPr>
          <p:nvPr>
            <p:ph type="sldNum" sz="quarter" idx="12"/>
          </p:nvPr>
        </p:nvSpPr>
        <p:spPr/>
        <p:txBody>
          <a:bodyPr/>
          <a:lstStyle/>
          <a:p>
            <a:fld id="{19590046-DA73-4BBF-84B5-C08E6F75191A}" type="slidenum">
              <a:rPr lang="en-US" smtClean="0"/>
              <a:t>‹#›</a:t>
            </a:fld>
            <a:endParaRPr lang="en-US"/>
          </a:p>
        </p:txBody>
      </p:sp>
      <p:grpSp>
        <p:nvGrpSpPr>
          <p:cNvPr id="7" name="Group 6">
            <a:extLst>
              <a:ext uri="{FF2B5EF4-FFF2-40B4-BE49-F238E27FC236}">
                <a16:creationId xmlns:a16="http://schemas.microsoft.com/office/drawing/2014/main" id="{79B5D0C1-066E-4C02-A6B8-59FAE4A19724}"/>
              </a:ext>
            </a:extLst>
          </p:cNvPr>
          <p:cNvGrpSpPr/>
          <p:nvPr/>
        </p:nvGrpSpPr>
        <p:grpSpPr>
          <a:xfrm>
            <a:off x="5662258" y="4240546"/>
            <a:ext cx="867485" cy="115439"/>
            <a:chOff x="8910933" y="1861308"/>
            <a:chExt cx="867485" cy="115439"/>
          </a:xfrm>
        </p:grpSpPr>
        <p:sp>
          <p:nvSpPr>
            <p:cNvPr id="8" name="Rectangle 7">
              <a:extLst>
                <a:ext uri="{FF2B5EF4-FFF2-40B4-BE49-F238E27FC236}">
                  <a16:creationId xmlns:a16="http://schemas.microsoft.com/office/drawing/2014/main" id="{D4386904-AFDC-449E-8D1B-906B305EBDA7}"/>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70778F2-11E8-428C-8324-479CA9D6FE92}"/>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A0BE89E-CB2D-48BA-A8D2-533FAAAA725F}"/>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8930291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2DC87-4B97-4A7C-BC4C-6E772456161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B59FD9-57FD-4ABA-9FCD-7954052534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7BD40E-B0AA-47B8-900F-488A8AEC1BC2}"/>
              </a:ext>
            </a:extLst>
          </p:cNvPr>
          <p:cNvSpPr>
            <a:spLocks noGrp="1"/>
          </p:cNvSpPr>
          <p:nvPr>
            <p:ph type="dt" sz="half" idx="10"/>
          </p:nvPr>
        </p:nvSpPr>
        <p:spPr/>
        <p:txBody>
          <a:bodyPr/>
          <a:lstStyle/>
          <a:p>
            <a:fld id="{C485584D-7D79-4248-9986-4CA35242F944}" type="datetimeFigureOut">
              <a:rPr lang="en-US" smtClean="0"/>
              <a:t>12/6/2022</a:t>
            </a:fld>
            <a:endParaRPr lang="en-US"/>
          </a:p>
        </p:txBody>
      </p:sp>
      <p:sp>
        <p:nvSpPr>
          <p:cNvPr id="5" name="Footer Placeholder 4">
            <a:extLst>
              <a:ext uri="{FF2B5EF4-FFF2-40B4-BE49-F238E27FC236}">
                <a16:creationId xmlns:a16="http://schemas.microsoft.com/office/drawing/2014/main" id="{865E623C-1E35-4485-A5B4-A71969BE7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5C6BB9-EF4F-465E-985B-34521F68C583}"/>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2386733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87F5577-D71B-4279-B07A-62F703E5D1DC}"/>
              </a:ext>
            </a:extLst>
          </p:cNvPr>
          <p:cNvSpPr>
            <a:spLocks noGrp="1"/>
          </p:cNvSpPr>
          <p:nvPr>
            <p:ph type="dt" sz="half" idx="10"/>
          </p:nvPr>
        </p:nvSpPr>
        <p:spPr/>
        <p:txBody>
          <a:bodyPr/>
          <a:lstStyle/>
          <a:p>
            <a:fld id="{C485584D-7D79-4248-9986-4CA35242F944}" type="datetimeFigureOut">
              <a:rPr lang="en-US" smtClean="0"/>
              <a:t>12/6/2022</a:t>
            </a:fld>
            <a:endParaRPr lang="en-US"/>
          </a:p>
        </p:txBody>
      </p:sp>
      <p:sp>
        <p:nvSpPr>
          <p:cNvPr id="5" name="Footer Placeholder 4">
            <a:extLst>
              <a:ext uri="{FF2B5EF4-FFF2-40B4-BE49-F238E27FC236}">
                <a16:creationId xmlns:a16="http://schemas.microsoft.com/office/drawing/2014/main" id="{F648367D-C35C-4023-BEBE-F834D033B0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BFCF8A-B8C6-496A-98A5-BBB52DB70F16}"/>
              </a:ext>
            </a:extLst>
          </p:cNvPr>
          <p:cNvSpPr>
            <a:spLocks noGrp="1"/>
          </p:cNvSpPr>
          <p:nvPr>
            <p:ph type="sldNum" sz="quarter" idx="12"/>
          </p:nvPr>
        </p:nvSpPr>
        <p:spPr/>
        <p:txBody>
          <a:bodyPr/>
          <a:lstStyle/>
          <a:p>
            <a:fld id="{19590046-DA73-4BBF-84B5-C08E6F75191A}" type="slidenum">
              <a:rPr lang="en-US" smtClean="0"/>
              <a:t>‹#›</a:t>
            </a:fld>
            <a:endParaRPr lang="en-US"/>
          </a:p>
        </p:txBody>
      </p:sp>
      <p:sp>
        <p:nvSpPr>
          <p:cNvPr id="11" name="Rectangle 5">
            <a:extLst>
              <a:ext uri="{FF2B5EF4-FFF2-40B4-BE49-F238E27FC236}">
                <a16:creationId xmlns:a16="http://schemas.microsoft.com/office/drawing/2014/main" id="{CDE45C10-227D-42DF-A888-EEFD3784FA8E}"/>
              </a:ext>
              <a:ext uri="{C183D7F6-B498-43B3-948B-1728B52AA6E4}">
                <adec:decorative xmlns:adec="http://schemas.microsoft.com/office/drawing/2017/decorative" val="1"/>
              </a:ext>
            </a:extLst>
          </p:cNvPr>
          <p:cNvSpPr/>
          <p:nvPr/>
        </p:nvSpPr>
        <p:spPr>
          <a:xfrm>
            <a:off x="723900" y="750338"/>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DA214944-8898-48BC-AE6F-065DA7BBB8E8}"/>
              </a:ext>
              <a:ext uri="{C183D7F6-B498-43B3-948B-1728B52AA6E4}">
                <adec:decorative xmlns:adec="http://schemas.microsoft.com/office/drawing/2017/decorative" val="1"/>
              </a:ext>
            </a:extLst>
          </p:cNvPr>
          <p:cNvGrpSpPr/>
          <p:nvPr/>
        </p:nvGrpSpPr>
        <p:grpSpPr>
          <a:xfrm>
            <a:off x="2580478" y="4714704"/>
            <a:ext cx="867485" cy="115439"/>
            <a:chOff x="8910933" y="1861308"/>
            <a:chExt cx="867485" cy="115439"/>
          </a:xfrm>
        </p:grpSpPr>
        <p:sp>
          <p:nvSpPr>
            <p:cNvPr id="8" name="Rectangle 7">
              <a:extLst>
                <a:ext uri="{FF2B5EF4-FFF2-40B4-BE49-F238E27FC236}">
                  <a16:creationId xmlns:a16="http://schemas.microsoft.com/office/drawing/2014/main" id="{B94B3AAB-30C4-441D-B481-D253F8325953}"/>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DCB6176-5585-40BC-BC9C-CA625F989F1B}"/>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7C4F1D9-97D8-43DD-A319-C56367F97FCE}"/>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25E64ED-B373-4866-B5A2-E805D3168BBB}"/>
              </a:ext>
            </a:extLst>
          </p:cNvPr>
          <p:cNvSpPr>
            <a:spLocks noGrp="1"/>
          </p:cNvSpPr>
          <p:nvPr>
            <p:ph type="title"/>
          </p:nvPr>
        </p:nvSpPr>
        <p:spPr>
          <a:xfrm>
            <a:off x="1151291" y="1274475"/>
            <a:ext cx="3761832" cy="2823913"/>
          </a:xfrm>
        </p:spPr>
        <p:txBody>
          <a:bodyPr anchor="b">
            <a:normAutofit/>
          </a:bodyPr>
          <a:lstStyle>
            <a:lvl1pPr algn="ctr">
              <a:defRPr sz="3200" cap="all" spc="600" baseline="0"/>
            </a:lvl1pPr>
          </a:lstStyle>
          <a:p>
            <a:r>
              <a:rPr lang="en-US" dirty="0"/>
              <a:t>Click to edit Master title style</a:t>
            </a:r>
          </a:p>
        </p:txBody>
      </p:sp>
      <p:sp>
        <p:nvSpPr>
          <p:cNvPr id="3" name="Text Placeholder 2">
            <a:extLst>
              <a:ext uri="{FF2B5EF4-FFF2-40B4-BE49-F238E27FC236}">
                <a16:creationId xmlns:a16="http://schemas.microsoft.com/office/drawing/2014/main" id="{AB6D6168-DDAE-41B2-A0D5-42185A2D028C}"/>
              </a:ext>
            </a:extLst>
          </p:cNvPr>
          <p:cNvSpPr>
            <a:spLocks noGrp="1"/>
          </p:cNvSpPr>
          <p:nvPr>
            <p:ph type="body" idx="1"/>
          </p:nvPr>
        </p:nvSpPr>
        <p:spPr>
          <a:xfrm>
            <a:off x="6556756" y="2730304"/>
            <a:ext cx="4383030" cy="1397390"/>
          </a:xfrm>
        </p:spPr>
        <p:txBody>
          <a:bodyPr anchor="ctr">
            <a:normAutofit/>
          </a:bodyPr>
          <a:lstStyle>
            <a:lvl1pPr marL="0" indent="0" algn="ctr">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Tree>
    <p:extLst>
      <p:ext uri="{BB962C8B-B14F-4D97-AF65-F5344CB8AC3E}">
        <p14:creationId xmlns:p14="http://schemas.microsoft.com/office/powerpoint/2010/main" val="12684725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825EB-71EE-41B3-89D2-47A0C7C359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E662F7D-C4AD-4BD4-AAC8-F0223EE4A38B}"/>
              </a:ext>
            </a:extLst>
          </p:cNvPr>
          <p:cNvSpPr>
            <a:spLocks noGrp="1"/>
          </p:cNvSpPr>
          <p:nvPr>
            <p:ph sz="half" idx="1"/>
          </p:nvPr>
        </p:nvSpPr>
        <p:spPr>
          <a:xfrm>
            <a:off x="1037305" y="2155369"/>
            <a:ext cx="4953000" cy="399832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9D0FB088-28C6-4667-8DF2-0DE32AE3EC30}"/>
              </a:ext>
            </a:extLst>
          </p:cNvPr>
          <p:cNvSpPr>
            <a:spLocks noGrp="1"/>
          </p:cNvSpPr>
          <p:nvPr>
            <p:ph sz="half" idx="2"/>
          </p:nvPr>
        </p:nvSpPr>
        <p:spPr>
          <a:xfrm>
            <a:off x="6172200" y="2155369"/>
            <a:ext cx="4953000" cy="39983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F36095F-AE34-4E94-B722-E3A1205AEEDC}"/>
              </a:ext>
            </a:extLst>
          </p:cNvPr>
          <p:cNvSpPr>
            <a:spLocks noGrp="1"/>
          </p:cNvSpPr>
          <p:nvPr>
            <p:ph type="dt" sz="half" idx="10"/>
          </p:nvPr>
        </p:nvSpPr>
        <p:spPr/>
        <p:txBody>
          <a:bodyPr/>
          <a:lstStyle/>
          <a:p>
            <a:fld id="{C485584D-7D79-4248-9986-4CA35242F944}" type="datetimeFigureOut">
              <a:rPr lang="en-US" smtClean="0"/>
              <a:t>12/6/2022</a:t>
            </a:fld>
            <a:endParaRPr lang="en-US"/>
          </a:p>
        </p:txBody>
      </p:sp>
      <p:sp>
        <p:nvSpPr>
          <p:cNvPr id="6" name="Footer Placeholder 5">
            <a:extLst>
              <a:ext uri="{FF2B5EF4-FFF2-40B4-BE49-F238E27FC236}">
                <a16:creationId xmlns:a16="http://schemas.microsoft.com/office/drawing/2014/main" id="{6E06A8E6-BD94-48EA-8F35-DA0DF910AC2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478AEF-56B8-49F5-81E8-663B1FFA073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8534618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F873F-001F-4254-97F3-05329E6A7B67}"/>
              </a:ext>
            </a:extLst>
          </p:cNvPr>
          <p:cNvSpPr>
            <a:spLocks noGrp="1"/>
          </p:cNvSpPr>
          <p:nvPr>
            <p:ph type="title"/>
          </p:nvPr>
        </p:nvSpPr>
        <p:spPr>
          <a:xfrm>
            <a:off x="1028700" y="555171"/>
            <a:ext cx="10134600" cy="113551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4A37B575-060F-4296-A28A-93DA109F96F5}"/>
              </a:ext>
            </a:extLst>
          </p:cNvPr>
          <p:cNvSpPr>
            <a:spLocks noGrp="1"/>
          </p:cNvSpPr>
          <p:nvPr>
            <p:ph type="body" idx="1"/>
          </p:nvPr>
        </p:nvSpPr>
        <p:spPr>
          <a:xfrm>
            <a:off x="1037306" y="1801620"/>
            <a:ext cx="4849036"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A581A51-F4D1-4A02-9918-C416F820B646}"/>
              </a:ext>
            </a:extLst>
          </p:cNvPr>
          <p:cNvSpPr>
            <a:spLocks noGrp="1"/>
          </p:cNvSpPr>
          <p:nvPr>
            <p:ph sz="half" idx="2"/>
          </p:nvPr>
        </p:nvSpPr>
        <p:spPr>
          <a:xfrm>
            <a:off x="1037306" y="2619103"/>
            <a:ext cx="4849036"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32916D0-3DFE-455D-9888-3FDEFD3DE0CD}"/>
              </a:ext>
            </a:extLst>
          </p:cNvPr>
          <p:cNvSpPr>
            <a:spLocks noGrp="1"/>
          </p:cNvSpPr>
          <p:nvPr>
            <p:ph type="body" sz="quarter" idx="3"/>
          </p:nvPr>
        </p:nvSpPr>
        <p:spPr>
          <a:xfrm>
            <a:off x="6250108" y="1801620"/>
            <a:ext cx="4904585"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093D763-0643-4A48-8007-93391C59F6D5}"/>
              </a:ext>
            </a:extLst>
          </p:cNvPr>
          <p:cNvSpPr>
            <a:spLocks noGrp="1"/>
          </p:cNvSpPr>
          <p:nvPr>
            <p:ph sz="quarter" idx="4"/>
          </p:nvPr>
        </p:nvSpPr>
        <p:spPr>
          <a:xfrm>
            <a:off x="6250108" y="2619103"/>
            <a:ext cx="4904585"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9A2D07B-3A5D-41C2-83B8-BD1AD6522CAD}"/>
              </a:ext>
            </a:extLst>
          </p:cNvPr>
          <p:cNvSpPr>
            <a:spLocks noGrp="1"/>
          </p:cNvSpPr>
          <p:nvPr>
            <p:ph type="dt" sz="half" idx="10"/>
          </p:nvPr>
        </p:nvSpPr>
        <p:spPr/>
        <p:txBody>
          <a:bodyPr/>
          <a:lstStyle/>
          <a:p>
            <a:fld id="{C485584D-7D79-4248-9986-4CA35242F944}" type="datetimeFigureOut">
              <a:rPr lang="en-US" smtClean="0"/>
              <a:t>12/6/2022</a:t>
            </a:fld>
            <a:endParaRPr lang="en-US"/>
          </a:p>
        </p:txBody>
      </p:sp>
      <p:sp>
        <p:nvSpPr>
          <p:cNvPr id="8" name="Footer Placeholder 7">
            <a:extLst>
              <a:ext uri="{FF2B5EF4-FFF2-40B4-BE49-F238E27FC236}">
                <a16:creationId xmlns:a16="http://schemas.microsoft.com/office/drawing/2014/main" id="{0E2C1367-FE5A-4CDD-B85B-724FFFE5B5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92F244-23EB-4E1A-B74F-77F23F87978D}"/>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6197573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76C0A-BEF4-4DE4-A9D2-C60298FC7F9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367C0AC-3C98-4D68-AE72-CFFA1638CC02}"/>
              </a:ext>
            </a:extLst>
          </p:cNvPr>
          <p:cNvSpPr>
            <a:spLocks noGrp="1"/>
          </p:cNvSpPr>
          <p:nvPr>
            <p:ph type="dt" sz="half" idx="10"/>
          </p:nvPr>
        </p:nvSpPr>
        <p:spPr/>
        <p:txBody>
          <a:bodyPr/>
          <a:lstStyle/>
          <a:p>
            <a:fld id="{C485584D-7D79-4248-9986-4CA35242F944}" type="datetimeFigureOut">
              <a:rPr lang="en-US" smtClean="0"/>
              <a:t>12/6/2022</a:t>
            </a:fld>
            <a:endParaRPr lang="en-US"/>
          </a:p>
        </p:txBody>
      </p:sp>
      <p:sp>
        <p:nvSpPr>
          <p:cNvPr id="4" name="Footer Placeholder 3">
            <a:extLst>
              <a:ext uri="{FF2B5EF4-FFF2-40B4-BE49-F238E27FC236}">
                <a16:creationId xmlns:a16="http://schemas.microsoft.com/office/drawing/2014/main" id="{FEA7722A-E2E4-45D2-8A20-4853ED6837B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46B9201-B20B-4412-B745-F2F6A91487E8}"/>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2985156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C4889A-9ABE-4409-BAD8-F84C36C1FA09}"/>
              </a:ext>
            </a:extLst>
          </p:cNvPr>
          <p:cNvSpPr>
            <a:spLocks noGrp="1"/>
          </p:cNvSpPr>
          <p:nvPr>
            <p:ph type="dt" sz="half" idx="10"/>
          </p:nvPr>
        </p:nvSpPr>
        <p:spPr/>
        <p:txBody>
          <a:bodyPr/>
          <a:lstStyle/>
          <a:p>
            <a:fld id="{C485584D-7D79-4248-9986-4CA35242F944}" type="datetimeFigureOut">
              <a:rPr lang="en-US" smtClean="0"/>
              <a:t>12/6/2022</a:t>
            </a:fld>
            <a:endParaRPr lang="en-US"/>
          </a:p>
        </p:txBody>
      </p:sp>
      <p:sp>
        <p:nvSpPr>
          <p:cNvPr id="3" name="Footer Placeholder 2">
            <a:extLst>
              <a:ext uri="{FF2B5EF4-FFF2-40B4-BE49-F238E27FC236}">
                <a16:creationId xmlns:a16="http://schemas.microsoft.com/office/drawing/2014/main" id="{7DDA5A70-FE21-4CB6-A67B-1DC798E9E3B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984AD11-7FD2-432C-A6AB-395BE9275C1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8388895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397CF-9CDD-4E78-8F35-A2FFE7867419}"/>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7194BFE-7A85-4123-B0F7-4DB1C141CE60}"/>
              </a:ext>
            </a:extLst>
          </p:cNvPr>
          <p:cNvSpPr>
            <a:spLocks noGrp="1"/>
          </p:cNvSpPr>
          <p:nvPr>
            <p:ph idx="1"/>
          </p:nvPr>
        </p:nvSpPr>
        <p:spPr>
          <a:xfrm>
            <a:off x="5183188" y="1066800"/>
            <a:ext cx="6172200" cy="48386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641EFD6D-1929-4A73-A860-22A36FF5C17D}"/>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B399A5-94A1-4452-AFF0-918BDA8B14F9}"/>
              </a:ext>
            </a:extLst>
          </p:cNvPr>
          <p:cNvSpPr>
            <a:spLocks noGrp="1"/>
          </p:cNvSpPr>
          <p:nvPr>
            <p:ph type="dt" sz="half" idx="10"/>
          </p:nvPr>
        </p:nvSpPr>
        <p:spPr/>
        <p:txBody>
          <a:bodyPr/>
          <a:lstStyle/>
          <a:p>
            <a:fld id="{C485584D-7D79-4248-9986-4CA35242F944}" type="datetimeFigureOut">
              <a:rPr lang="en-US" smtClean="0"/>
              <a:t>12/6/2022</a:t>
            </a:fld>
            <a:endParaRPr lang="en-US"/>
          </a:p>
        </p:txBody>
      </p:sp>
      <p:sp>
        <p:nvSpPr>
          <p:cNvPr id="6" name="Footer Placeholder 5">
            <a:extLst>
              <a:ext uri="{FF2B5EF4-FFF2-40B4-BE49-F238E27FC236}">
                <a16:creationId xmlns:a16="http://schemas.microsoft.com/office/drawing/2014/main" id="{489589D8-DD83-406C-A77A-176D23993B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E46024-82ED-40EF-8846-F6CC44BC53DE}"/>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4227847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D12FA-83A4-42AF-98D7-312C4C5A7128}"/>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6CF1DC8-2932-4C6E-BFBB-8BA1C9598425}"/>
              </a:ext>
            </a:extLst>
          </p:cNvPr>
          <p:cNvSpPr>
            <a:spLocks noGrp="1"/>
          </p:cNvSpPr>
          <p:nvPr>
            <p:ph type="pic" idx="1"/>
          </p:nvPr>
        </p:nvSpPr>
        <p:spPr>
          <a:xfrm>
            <a:off x="5183188" y="1066800"/>
            <a:ext cx="5942012" cy="48387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D6E0000-EF01-46A5-8A71-25FB7EA3F94A}"/>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1AD40B-9246-4532-9F73-5BA9061C3ABA}"/>
              </a:ext>
            </a:extLst>
          </p:cNvPr>
          <p:cNvSpPr>
            <a:spLocks noGrp="1"/>
          </p:cNvSpPr>
          <p:nvPr>
            <p:ph type="dt" sz="half" idx="10"/>
          </p:nvPr>
        </p:nvSpPr>
        <p:spPr/>
        <p:txBody>
          <a:bodyPr/>
          <a:lstStyle/>
          <a:p>
            <a:fld id="{C485584D-7D79-4248-9986-4CA35242F944}" type="datetimeFigureOut">
              <a:rPr lang="en-US" smtClean="0"/>
              <a:t>12/6/2022</a:t>
            </a:fld>
            <a:endParaRPr lang="en-US"/>
          </a:p>
        </p:txBody>
      </p:sp>
      <p:sp>
        <p:nvSpPr>
          <p:cNvPr id="6" name="Footer Placeholder 5">
            <a:extLst>
              <a:ext uri="{FF2B5EF4-FFF2-40B4-BE49-F238E27FC236}">
                <a16:creationId xmlns:a16="http://schemas.microsoft.com/office/drawing/2014/main" id="{8BE6B9A0-5B1C-4F7B-828A-EF74E51478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2E99FB-C932-4165-A612-8B302D8F7229}"/>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2583922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B1126-542A-43AD-8078-EE356516544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4A5F98B-5F32-4561-BFBC-9F6E5DA0A347}"/>
              </a:ext>
            </a:extLst>
          </p:cNvPr>
          <p:cNvSpPr>
            <a:spLocks noGrp="1"/>
          </p:cNvSpPr>
          <p:nvPr>
            <p:ph type="body" orient="vert" idx="1"/>
          </p:nvPr>
        </p:nvSpPr>
        <p:spPr>
          <a:xfrm>
            <a:off x="1028700" y="2161903"/>
            <a:ext cx="10134600" cy="3743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73D0DD-B04E-4E48-8EE1-51E46131A9A2}"/>
              </a:ext>
            </a:extLst>
          </p:cNvPr>
          <p:cNvSpPr>
            <a:spLocks noGrp="1"/>
          </p:cNvSpPr>
          <p:nvPr>
            <p:ph type="dt" sz="half" idx="10"/>
          </p:nvPr>
        </p:nvSpPr>
        <p:spPr/>
        <p:txBody>
          <a:bodyPr/>
          <a:lstStyle/>
          <a:p>
            <a:fld id="{C485584D-7D79-4248-9986-4CA35242F944}" type="datetimeFigureOut">
              <a:rPr lang="en-US" smtClean="0"/>
              <a:t>12/6/2022</a:t>
            </a:fld>
            <a:endParaRPr lang="en-US"/>
          </a:p>
        </p:txBody>
      </p:sp>
      <p:sp>
        <p:nvSpPr>
          <p:cNvPr id="5" name="Footer Placeholder 4">
            <a:extLst>
              <a:ext uri="{FF2B5EF4-FFF2-40B4-BE49-F238E27FC236}">
                <a16:creationId xmlns:a16="http://schemas.microsoft.com/office/drawing/2014/main" id="{0481352D-F9C0-4442-9601-A09A7655E6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FC0801-9C45-40AE-AB33-5742CDA4DAC7}"/>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5263215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946561-59BF-4566-AD2C-9B05C4771DF4}"/>
              </a:ext>
            </a:extLst>
          </p:cNvPr>
          <p:cNvSpPr>
            <a:spLocks noGrp="1"/>
          </p:cNvSpPr>
          <p:nvPr>
            <p:ph type="title" orient="vert"/>
          </p:nvPr>
        </p:nvSpPr>
        <p:spPr>
          <a:xfrm>
            <a:off x="9196250" y="723899"/>
            <a:ext cx="2271849" cy="54102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1DF7870-6CBD-47E2-854C-68141BAA101D}"/>
              </a:ext>
            </a:extLst>
          </p:cNvPr>
          <p:cNvSpPr>
            <a:spLocks noGrp="1"/>
          </p:cNvSpPr>
          <p:nvPr>
            <p:ph type="body" orient="vert" idx="1"/>
          </p:nvPr>
        </p:nvSpPr>
        <p:spPr>
          <a:xfrm>
            <a:off x="723900" y="723899"/>
            <a:ext cx="8302534" cy="54102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712FAF3-C106-49CB-A845-1FC7F731399D}"/>
              </a:ext>
            </a:extLst>
          </p:cNvPr>
          <p:cNvSpPr>
            <a:spLocks noGrp="1"/>
          </p:cNvSpPr>
          <p:nvPr>
            <p:ph type="dt" sz="half" idx="10"/>
          </p:nvPr>
        </p:nvSpPr>
        <p:spPr/>
        <p:txBody>
          <a:bodyPr/>
          <a:lstStyle/>
          <a:p>
            <a:fld id="{C485584D-7D79-4248-9986-4CA35242F944}" type="datetimeFigureOut">
              <a:rPr lang="en-US" smtClean="0"/>
              <a:t>12/6/2022</a:t>
            </a:fld>
            <a:endParaRPr lang="en-US"/>
          </a:p>
        </p:txBody>
      </p:sp>
      <p:sp>
        <p:nvSpPr>
          <p:cNvPr id="5" name="Footer Placeholder 4">
            <a:extLst>
              <a:ext uri="{FF2B5EF4-FFF2-40B4-BE49-F238E27FC236}">
                <a16:creationId xmlns:a16="http://schemas.microsoft.com/office/drawing/2014/main" id="{E34D5CCC-00E8-48FA-91A6-921E7B6440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7E1751-E7AA-406D-A977-1ACEF1FBD134}"/>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2383250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CE7638-D991-46E7-BF2C-67D1AC829628}"/>
              </a:ext>
            </a:extLst>
          </p:cNvPr>
          <p:cNvSpPr>
            <a:spLocks noGrp="1"/>
          </p:cNvSpPr>
          <p:nvPr>
            <p:ph type="title"/>
          </p:nvPr>
        </p:nvSpPr>
        <p:spPr>
          <a:xfrm>
            <a:off x="1028700" y="723900"/>
            <a:ext cx="10134600" cy="1288489"/>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CA7C6B9C-4923-4DAB-9748-D5CD289EB978}"/>
              </a:ext>
            </a:extLst>
          </p:cNvPr>
          <p:cNvSpPr>
            <a:spLocks noGrp="1"/>
          </p:cNvSpPr>
          <p:nvPr>
            <p:ph type="body" idx="1"/>
          </p:nvPr>
        </p:nvSpPr>
        <p:spPr>
          <a:xfrm>
            <a:off x="1028700" y="2161903"/>
            <a:ext cx="10134600" cy="396934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E7578CF6-4B33-40E4-B881-5F4C568378E1}"/>
              </a:ext>
            </a:extLst>
          </p:cNvPr>
          <p:cNvSpPr>
            <a:spLocks noGrp="1"/>
          </p:cNvSpPr>
          <p:nvPr>
            <p:ph type="sldNum" sz="quarter" idx="4"/>
          </p:nvPr>
        </p:nvSpPr>
        <p:spPr>
          <a:xfrm>
            <a:off x="11394765" y="6245032"/>
            <a:ext cx="524491" cy="365125"/>
          </a:xfrm>
          <a:prstGeom prst="rect">
            <a:avLst/>
          </a:prstGeom>
        </p:spPr>
        <p:txBody>
          <a:bodyPr vert="horz" lIns="91440" tIns="45720" rIns="91440" bIns="45720" rtlCol="0" anchor="ctr"/>
          <a:lstStyle>
            <a:lvl1pPr algn="r">
              <a:defRPr sz="1050">
                <a:solidFill>
                  <a:schemeClr val="tx2"/>
                </a:solidFill>
              </a:defRPr>
            </a:lvl1pPr>
          </a:lstStyle>
          <a:p>
            <a:fld id="{19590046-DA73-4BBF-84B5-C08E6F75191A}" type="slidenum">
              <a:rPr lang="en-US" smtClean="0"/>
              <a:t>‹#›</a:t>
            </a:fld>
            <a:endParaRPr lang="en-US"/>
          </a:p>
        </p:txBody>
      </p:sp>
      <p:sp>
        <p:nvSpPr>
          <p:cNvPr id="4" name="Date Placeholder 3">
            <a:extLst>
              <a:ext uri="{FF2B5EF4-FFF2-40B4-BE49-F238E27FC236}">
                <a16:creationId xmlns:a16="http://schemas.microsoft.com/office/drawing/2014/main" id="{25AE857E-F564-4539-9984-10435B6140AC}"/>
              </a:ext>
            </a:extLst>
          </p:cNvPr>
          <p:cNvSpPr>
            <a:spLocks noGrp="1"/>
          </p:cNvSpPr>
          <p:nvPr>
            <p:ph type="dt" sz="half" idx="2"/>
          </p:nvPr>
        </p:nvSpPr>
        <p:spPr>
          <a:xfrm>
            <a:off x="354841" y="6245032"/>
            <a:ext cx="2659380" cy="365125"/>
          </a:xfrm>
          <a:prstGeom prst="rect">
            <a:avLst/>
          </a:prstGeom>
        </p:spPr>
        <p:txBody>
          <a:bodyPr vert="horz" lIns="91440" tIns="45720" rIns="91440" bIns="45720" rtlCol="0" anchor="ctr"/>
          <a:lstStyle>
            <a:lvl1pPr algn="l">
              <a:defRPr sz="1050">
                <a:solidFill>
                  <a:schemeClr val="tx2"/>
                </a:solidFill>
              </a:defRPr>
            </a:lvl1pPr>
          </a:lstStyle>
          <a:p>
            <a:fld id="{C485584D-7D79-4248-9986-4CA35242F944}" type="datetimeFigureOut">
              <a:rPr lang="en-US" smtClean="0"/>
              <a:t>12/6/2022</a:t>
            </a:fld>
            <a:endParaRPr lang="en-US"/>
          </a:p>
        </p:txBody>
      </p:sp>
      <p:sp>
        <p:nvSpPr>
          <p:cNvPr id="5" name="Footer Placeholder 4">
            <a:extLst>
              <a:ext uri="{FF2B5EF4-FFF2-40B4-BE49-F238E27FC236}">
                <a16:creationId xmlns:a16="http://schemas.microsoft.com/office/drawing/2014/main" id="{7D1EABEF-B998-4B11-A878-8F492F8E3983}"/>
              </a:ext>
            </a:extLst>
          </p:cNvPr>
          <p:cNvSpPr>
            <a:spLocks noGrp="1"/>
          </p:cNvSpPr>
          <p:nvPr>
            <p:ph type="ftr" sz="quarter" idx="3"/>
          </p:nvPr>
        </p:nvSpPr>
        <p:spPr>
          <a:xfrm>
            <a:off x="7279964" y="6245033"/>
            <a:ext cx="4112222" cy="365125"/>
          </a:xfrm>
          <a:prstGeom prst="rect">
            <a:avLst/>
          </a:prstGeom>
        </p:spPr>
        <p:txBody>
          <a:bodyPr vert="horz" lIns="91440" tIns="45720" rIns="91440" bIns="45720" rtlCol="0" anchor="ctr"/>
          <a:lstStyle>
            <a:lvl1pPr algn="r">
              <a:defRPr sz="1050">
                <a:solidFill>
                  <a:schemeClr val="tx2"/>
                </a:solidFill>
              </a:defRPr>
            </a:lvl1pPr>
          </a:lstStyle>
          <a:p>
            <a:endParaRPr lang="en-US"/>
          </a:p>
        </p:txBody>
      </p:sp>
      <p:sp>
        <p:nvSpPr>
          <p:cNvPr id="16" name="Freeform: Shape 15">
            <a:extLst>
              <a:ext uri="{FF2B5EF4-FFF2-40B4-BE49-F238E27FC236}">
                <a16:creationId xmlns:a16="http://schemas.microsoft.com/office/drawing/2014/main" id="{9EB54D17-3792-403D-9127-495845021D2B}"/>
              </a:ext>
            </a:extLst>
          </p:cNvPr>
          <p:cNvSpPr/>
          <p:nvPr/>
        </p:nvSpPr>
        <p:spPr>
          <a:xfrm>
            <a:off x="0" y="0"/>
            <a:ext cx="12192000" cy="6858000"/>
          </a:xfrm>
          <a:custGeom>
            <a:avLst/>
            <a:gdLst>
              <a:gd name="connsiteX0" fmla="*/ 160920 w 12192000"/>
              <a:gd name="connsiteY0" fmla="*/ 157606 h 6858000"/>
              <a:gd name="connsiteX1" fmla="*/ 160920 w 12192000"/>
              <a:gd name="connsiteY1" fmla="*/ 6700394 h 6858000"/>
              <a:gd name="connsiteX2" fmla="*/ 12031081 w 12192000"/>
              <a:gd name="connsiteY2" fmla="*/ 6700394 h 6858000"/>
              <a:gd name="connsiteX3" fmla="*/ 12031081 w 12192000"/>
              <a:gd name="connsiteY3" fmla="*/ 157606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160920" y="157606"/>
                </a:moveTo>
                <a:lnTo>
                  <a:pt x="160920" y="6700394"/>
                </a:lnTo>
                <a:lnTo>
                  <a:pt x="12031081" y="6700394"/>
                </a:lnTo>
                <a:lnTo>
                  <a:pt x="12031081" y="157606"/>
                </a:lnTo>
                <a:close/>
                <a:moveTo>
                  <a:pt x="0" y="0"/>
                </a:moveTo>
                <a:lnTo>
                  <a:pt x="12192000" y="0"/>
                </a:lnTo>
                <a:lnTo>
                  <a:pt x="12192000"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66821618"/>
      </p:ext>
    </p:extLst>
  </p:cSld>
  <p:clrMap bg1="lt1" tx1="dk1" bg2="lt2" tx2="dk2" accent1="accent1" accent2="accent2" accent3="accent3" accent4="accent4" accent5="accent5" accent6="accent6" hlink="hlink" folHlink="folHlink"/>
  <p:sldLayoutIdLst>
    <p:sldLayoutId id="2147483778" r:id="rId1"/>
    <p:sldLayoutId id="2147483779" r:id="rId2"/>
    <p:sldLayoutId id="2147483780" r:id="rId3"/>
    <p:sldLayoutId id="2147483781" r:id="rId4"/>
    <p:sldLayoutId id="2147483782" r:id="rId5"/>
    <p:sldLayoutId id="2147483776" r:id="rId6"/>
    <p:sldLayoutId id="2147483772" r:id="rId7"/>
    <p:sldLayoutId id="2147483773" r:id="rId8"/>
    <p:sldLayoutId id="2147483774" r:id="rId9"/>
    <p:sldLayoutId id="2147483775" r:id="rId10"/>
    <p:sldLayoutId id="2147483777" r:id="rId11"/>
  </p:sldLayoutIdLst>
  <p:txStyles>
    <p:titleStyle>
      <a:lvl1pPr algn="l" defTabSz="914400" rtl="0" eaLnBrk="1" latinLnBrk="0" hangingPunct="1">
        <a:lnSpc>
          <a:spcPct val="110000"/>
        </a:lnSpc>
        <a:spcBef>
          <a:spcPct val="0"/>
        </a:spcBef>
        <a:buNone/>
        <a:defRPr sz="3200" kern="1200" cap="none" baseline="0">
          <a:solidFill>
            <a:schemeClr val="tx2"/>
          </a:solidFill>
          <a:latin typeface="+mj-lt"/>
          <a:ea typeface="+mj-ea"/>
          <a:cs typeface="+mj-cs"/>
        </a:defRPr>
      </a:lvl1pPr>
    </p:titleStyle>
    <p:bodyStyle>
      <a:lvl1pPr marL="0" indent="0" algn="l" defTabSz="914400" rtl="0" eaLnBrk="1" latinLnBrk="0" hangingPunct="1">
        <a:lnSpc>
          <a:spcPct val="110000"/>
        </a:lnSpc>
        <a:spcBef>
          <a:spcPts val="1000"/>
        </a:spcBef>
        <a:buFontTx/>
        <a:buNone/>
        <a:defRPr sz="2000" kern="1200">
          <a:solidFill>
            <a:schemeClr val="tx2"/>
          </a:solidFill>
          <a:latin typeface="+mn-lt"/>
          <a:ea typeface="+mn-ea"/>
          <a:cs typeface="+mn-cs"/>
        </a:defRPr>
      </a:lvl1pPr>
      <a:lvl2pPr marL="274320" indent="-228600" algn="l" defTabSz="914400" rtl="0" eaLnBrk="1" latinLnBrk="0" hangingPunct="1">
        <a:lnSpc>
          <a:spcPct val="110000"/>
        </a:lnSpc>
        <a:spcBef>
          <a:spcPts val="500"/>
        </a:spcBef>
        <a:buSzPct val="85000"/>
        <a:buFont typeface="Arial" panose="020B0604020202020204" pitchFamily="34" charset="0"/>
        <a:buChar char="•"/>
        <a:defRPr sz="1800" kern="1200">
          <a:solidFill>
            <a:schemeClr val="tx2"/>
          </a:solidFill>
          <a:latin typeface="+mn-lt"/>
          <a:ea typeface="+mn-ea"/>
          <a:cs typeface="+mn-cs"/>
        </a:defRPr>
      </a:lvl2pPr>
      <a:lvl3pPr marL="274320" indent="0" algn="l" defTabSz="914400" rtl="0" eaLnBrk="1" latinLnBrk="0" hangingPunct="1">
        <a:lnSpc>
          <a:spcPct val="110000"/>
        </a:lnSpc>
        <a:spcBef>
          <a:spcPts val="500"/>
        </a:spcBef>
        <a:buFontTx/>
        <a:buNone/>
        <a:defRPr sz="1600" kern="1200">
          <a:solidFill>
            <a:schemeClr val="tx2"/>
          </a:solidFill>
          <a:latin typeface="+mn-lt"/>
          <a:ea typeface="+mn-ea"/>
          <a:cs typeface="+mn-cs"/>
        </a:defRPr>
      </a:lvl3pPr>
      <a:lvl4pPr marL="548640" indent="-228600" algn="l" defTabSz="914400" rtl="0" eaLnBrk="1" latinLnBrk="0" hangingPunct="1">
        <a:lnSpc>
          <a:spcPct val="110000"/>
        </a:lnSpc>
        <a:spcBef>
          <a:spcPts val="500"/>
        </a:spcBef>
        <a:buFont typeface="Arial" panose="020B0604020202020204" pitchFamily="34" charset="0"/>
        <a:buChar char="•"/>
        <a:defRPr sz="1400" kern="1200">
          <a:solidFill>
            <a:schemeClr val="tx2"/>
          </a:solidFill>
          <a:latin typeface="+mn-lt"/>
          <a:ea typeface="+mn-ea"/>
          <a:cs typeface="+mn-cs"/>
        </a:defRPr>
      </a:lvl4pPr>
      <a:lvl5pPr marL="54864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www.managementstudyguide.com/employee-engagement-elements.htm" TargetMode="Externa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books.google.co.uk/books?id=uheHEAAAQBAJ&amp;pg=PA119&amp;dq=elements+of+employee+engagement+2022&amp;hl=ro&amp;sa=X&amp;ved=2ahUKEwj4rL7w3eX7AhXeQUEAHdzpA2IQ6AF6BAgHEAI#v=onepage&amp;q=elements%20of%20employee%20engagement%202022&amp;f=false" TargetMode="Externa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vetlead.com/the-3-cs-of-employee-engagement/" TargetMode="External"/><Relationship Id="rId2" Type="http://schemas.openxmlformats.org/officeDocument/2006/relationships/hyperlink" Target="https://www.peoplemanagement.co.uk/article/1747020/one-in-10-brits-engaged-work" TargetMode="External"/><Relationship Id="rId1" Type="http://schemas.openxmlformats.org/officeDocument/2006/relationships/slideLayout" Target="../slideLayouts/slideLayout2.xml"/><Relationship Id="rId5" Type="http://schemas.openxmlformats.org/officeDocument/2006/relationships/hyperlink" Target="https://www.managementstudyguide.com/role-of-employees-in-organization-culture.htm" TargetMode="External"/><Relationship Id="rId4" Type="http://schemas.openxmlformats.org/officeDocument/2006/relationships/hyperlink" Target="https://www.managementstudyguide.com/employee-engagement-elements.htm" TargetMode="External"/></Relationships>
</file>

<file path=ppt/slides/_rels/slide12.xml.rels><?xml version="1.0" encoding="UTF-8" standalone="yes"?>
<Relationships xmlns="http://schemas.openxmlformats.org/package/2006/relationships"><Relationship Id="rId2" Type="http://schemas.openxmlformats.org/officeDocument/2006/relationships/hyperlink" Target="https://www.managementstudyguide.com/benefits-of-employee-engagement.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DD8EACB7-D372-470B-B76E-A829D0031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Wavy 3D art">
            <a:extLst>
              <a:ext uri="{FF2B5EF4-FFF2-40B4-BE49-F238E27FC236}">
                <a16:creationId xmlns:a16="http://schemas.microsoft.com/office/drawing/2014/main" id="{DC670135-444B-B7C8-1A5F-872DA96FA884}"/>
              </a:ext>
            </a:extLst>
          </p:cNvPr>
          <p:cNvPicPr>
            <a:picLocks noChangeAspect="1"/>
          </p:cNvPicPr>
          <p:nvPr/>
        </p:nvPicPr>
        <p:blipFill rotWithShape="1">
          <a:blip r:embed="rId2"/>
          <a:srcRect t="13150" b="14270"/>
          <a:stretch/>
        </p:blipFill>
        <p:spPr>
          <a:xfrm>
            <a:off x="-1" y="10"/>
            <a:ext cx="12192000" cy="6857991"/>
          </a:xfrm>
          <a:prstGeom prst="rect">
            <a:avLst/>
          </a:prstGeom>
        </p:spPr>
      </p:pic>
      <p:sp>
        <p:nvSpPr>
          <p:cNvPr id="32" name="Rectangle 5">
            <a:extLst>
              <a:ext uri="{FF2B5EF4-FFF2-40B4-BE49-F238E27FC236}">
                <a16:creationId xmlns:a16="http://schemas.microsoft.com/office/drawing/2014/main" id="{FBE11A49-02A1-4D4C-9A49-CDF496B109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48561" y="1066800"/>
            <a:ext cx="3931320" cy="2267193"/>
          </a:xfrm>
        </p:spPr>
        <p:txBody>
          <a:bodyPr>
            <a:normAutofit/>
          </a:bodyPr>
          <a:lstStyle/>
          <a:p>
            <a:r>
              <a:rPr lang="en-GB">
                <a:ea typeface="Batang"/>
              </a:rPr>
              <a:t>EMPLOYEE ENGAGEMENT</a:t>
            </a:r>
            <a:endParaRPr lang="en-GB"/>
          </a:p>
        </p:txBody>
      </p:sp>
      <p:sp>
        <p:nvSpPr>
          <p:cNvPr id="3" name="Subtitle 2"/>
          <p:cNvSpPr>
            <a:spLocks noGrp="1"/>
          </p:cNvSpPr>
          <p:nvPr>
            <p:ph type="subTitle" idx="1"/>
          </p:nvPr>
        </p:nvSpPr>
        <p:spPr>
          <a:xfrm>
            <a:off x="1048561" y="4327781"/>
            <a:ext cx="3931321" cy="1033669"/>
          </a:xfrm>
        </p:spPr>
        <p:txBody>
          <a:bodyPr vert="horz" lIns="91440" tIns="45720" rIns="91440" bIns="45720" rtlCol="0" anchor="t">
            <a:normAutofit/>
          </a:bodyPr>
          <a:lstStyle/>
          <a:p>
            <a:r>
              <a:rPr lang="en-GB" dirty="0"/>
              <a:t>PRESENTATION</a:t>
            </a:r>
          </a:p>
        </p:txBody>
      </p:sp>
      <p:grpSp>
        <p:nvGrpSpPr>
          <p:cNvPr id="34" name="Group 33">
            <a:extLst>
              <a:ext uri="{FF2B5EF4-FFF2-40B4-BE49-F238E27FC236}">
                <a16:creationId xmlns:a16="http://schemas.microsoft.com/office/drawing/2014/main" id="{F1732D3A-CFF0-45BE-AD79-F83D0272C6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3871114"/>
            <a:ext cx="867485" cy="115439"/>
            <a:chOff x="8910933" y="1861308"/>
            <a:chExt cx="867485" cy="115439"/>
          </a:xfrm>
        </p:grpSpPr>
        <p:sp>
          <p:nvSpPr>
            <p:cNvPr id="35" name="Rectangle 34">
              <a:extLst>
                <a:ext uri="{FF2B5EF4-FFF2-40B4-BE49-F238E27FC236}">
                  <a16:creationId xmlns:a16="http://schemas.microsoft.com/office/drawing/2014/main" id="{C892F72C-7FB6-49C8-A402-D5DC42DB67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6" name="Straight Connector 35">
              <a:extLst>
                <a:ext uri="{FF2B5EF4-FFF2-40B4-BE49-F238E27FC236}">
                  <a16:creationId xmlns:a16="http://schemas.microsoft.com/office/drawing/2014/main" id="{FC92C2E1-605F-49BD-8AC8-DC52B3015E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38BE2E0F-EE6D-4748-AB8F-724D0DDC6E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97B28-6CD6-BCF9-4853-FF575074D290}"/>
              </a:ext>
            </a:extLst>
          </p:cNvPr>
          <p:cNvSpPr>
            <a:spLocks noGrp="1"/>
          </p:cNvSpPr>
          <p:nvPr>
            <p:ph type="title"/>
          </p:nvPr>
        </p:nvSpPr>
        <p:spPr>
          <a:xfrm>
            <a:off x="4508021" y="666391"/>
            <a:ext cx="10134600" cy="1288489"/>
          </a:xfrm>
        </p:spPr>
        <p:txBody>
          <a:bodyPr/>
          <a:lstStyle/>
          <a:p>
            <a:r>
              <a:rPr lang="en-GB" b="1" dirty="0">
                <a:ea typeface="+mj-lt"/>
                <a:cs typeface="+mj-lt"/>
              </a:rPr>
              <a:t>LEVEL 4 ASSIGNMENT SPECIFICATION</a:t>
            </a:r>
            <a:r>
              <a:rPr lang="en-GB" dirty="0">
                <a:ea typeface="+mj-lt"/>
                <a:cs typeface="+mj-lt"/>
              </a:rPr>
              <a:t> </a:t>
            </a:r>
          </a:p>
          <a:p>
            <a:r>
              <a:rPr lang="en-GB" dirty="0">
                <a:ea typeface="+mj-lt"/>
                <a:cs typeface="+mj-lt"/>
              </a:rPr>
              <a:t>Hospitality &amp; Tourism Management</a:t>
            </a:r>
          </a:p>
          <a:p>
            <a:endParaRPr lang="en-GB" dirty="0"/>
          </a:p>
        </p:txBody>
      </p:sp>
      <p:pic>
        <p:nvPicPr>
          <p:cNvPr id="4" name="Picture 4" descr="Text&#10;&#10;Description automatically generated">
            <a:extLst>
              <a:ext uri="{FF2B5EF4-FFF2-40B4-BE49-F238E27FC236}">
                <a16:creationId xmlns:a16="http://schemas.microsoft.com/office/drawing/2014/main" id="{CEE1F478-03CB-7926-0810-C87B500D35E9}"/>
              </a:ext>
            </a:extLst>
          </p:cNvPr>
          <p:cNvPicPr>
            <a:picLocks noGrp="1" noChangeAspect="1"/>
          </p:cNvPicPr>
          <p:nvPr>
            <p:ph idx="1"/>
          </p:nvPr>
        </p:nvPicPr>
        <p:blipFill>
          <a:blip r:embed="rId2"/>
          <a:stretch>
            <a:fillRect/>
          </a:stretch>
        </p:blipFill>
        <p:spPr>
          <a:xfrm>
            <a:off x="1035798" y="798448"/>
            <a:ext cx="3578704" cy="1232857"/>
          </a:xfrm>
        </p:spPr>
      </p:pic>
      <p:graphicFrame>
        <p:nvGraphicFramePr>
          <p:cNvPr id="14" name="Table 13">
            <a:extLst>
              <a:ext uri="{FF2B5EF4-FFF2-40B4-BE49-F238E27FC236}">
                <a16:creationId xmlns:a16="http://schemas.microsoft.com/office/drawing/2014/main" id="{69E88AFB-216B-EC96-FA39-6393C137D156}"/>
              </a:ext>
            </a:extLst>
          </p:cNvPr>
          <p:cNvGraphicFramePr>
            <a:graphicFrameLocks noGrp="1"/>
          </p:cNvGraphicFramePr>
          <p:nvPr>
            <p:extLst>
              <p:ext uri="{D42A27DB-BD31-4B8C-83A1-F6EECF244321}">
                <p14:modId xmlns:p14="http://schemas.microsoft.com/office/powerpoint/2010/main" val="540971426"/>
              </p:ext>
            </p:extLst>
          </p:nvPr>
        </p:nvGraphicFramePr>
        <p:xfrm>
          <a:off x="1423358" y="2099094"/>
          <a:ext cx="8940288" cy="4075295"/>
        </p:xfrm>
        <a:graphic>
          <a:graphicData uri="http://schemas.openxmlformats.org/drawingml/2006/table">
            <a:tbl>
              <a:tblPr firstRow="1" bandRow="1">
                <a:tableStyleId>{5C22544A-7EE6-4342-B048-85BDC9FD1C3A}</a:tableStyleId>
              </a:tblPr>
              <a:tblGrid>
                <a:gridCol w="4470144">
                  <a:extLst>
                    <a:ext uri="{9D8B030D-6E8A-4147-A177-3AD203B41FA5}">
                      <a16:colId xmlns:a16="http://schemas.microsoft.com/office/drawing/2014/main" val="3069296998"/>
                    </a:ext>
                  </a:extLst>
                </a:gridCol>
                <a:gridCol w="4470144">
                  <a:extLst>
                    <a:ext uri="{9D8B030D-6E8A-4147-A177-3AD203B41FA5}">
                      <a16:colId xmlns:a16="http://schemas.microsoft.com/office/drawing/2014/main" val="1182737587"/>
                    </a:ext>
                  </a:extLst>
                </a:gridCol>
              </a:tblGrid>
              <a:tr h="582185">
                <a:tc>
                  <a:txBody>
                    <a:bodyPr/>
                    <a:lstStyle/>
                    <a:p>
                      <a:pPr fontAlgn="t"/>
                      <a:endParaRPr lang="en-GB">
                        <a:effectLst/>
                      </a:endParaRPr>
                    </a:p>
                    <a:p>
                      <a:pPr rtl="0" fontAlgn="base"/>
                      <a:r>
                        <a:rPr lang="en-GB" sz="1400" dirty="0">
                          <a:effectLst/>
                        </a:rPr>
                        <a:t>Student Name: </a:t>
                      </a:r>
                      <a:endParaRPr lang="en-GB" dirty="0">
                        <a:effectLst/>
                      </a:endParaRPr>
                    </a:p>
                  </a:txBody>
                  <a:tcPr/>
                </a:tc>
                <a:tc>
                  <a:txBody>
                    <a:bodyPr/>
                    <a:lstStyle/>
                    <a:p>
                      <a:pPr algn="ctr" fontAlgn="t"/>
                      <a:endParaRPr lang="en-GB">
                        <a:effectLst/>
                      </a:endParaRPr>
                    </a:p>
                    <a:p>
                      <a:pPr rtl="0" fontAlgn="base"/>
                      <a:r>
                        <a:rPr lang="en-GB" sz="1400" dirty="0">
                          <a:effectLst/>
                        </a:rPr>
                        <a:t>Covaciu Mirela-</a:t>
                      </a:r>
                      <a:r>
                        <a:rPr lang="en-GB" sz="1400" dirty="0" err="1">
                          <a:effectLst/>
                        </a:rPr>
                        <a:t>iuliana</a:t>
                      </a:r>
                      <a:r>
                        <a:rPr lang="en-GB" sz="1400" dirty="0">
                          <a:effectLst/>
                        </a:rPr>
                        <a:t> </a:t>
                      </a:r>
                      <a:endParaRPr lang="en-GB" dirty="0">
                        <a:effectLst/>
                      </a:endParaRPr>
                    </a:p>
                  </a:txBody>
                  <a:tcPr/>
                </a:tc>
                <a:extLst>
                  <a:ext uri="{0D108BD9-81ED-4DB2-BD59-A6C34878D82A}">
                    <a16:rowId xmlns:a16="http://schemas.microsoft.com/office/drawing/2014/main" val="529078773"/>
                  </a:ext>
                </a:extLst>
              </a:tr>
              <a:tr h="582185">
                <a:tc>
                  <a:txBody>
                    <a:bodyPr/>
                    <a:lstStyle/>
                    <a:p>
                      <a:pPr fontAlgn="t"/>
                      <a:endParaRPr lang="en-GB">
                        <a:effectLst/>
                      </a:endParaRPr>
                    </a:p>
                    <a:p>
                      <a:pPr rtl="0" fontAlgn="base"/>
                      <a:r>
                        <a:rPr lang="en-GB" sz="1400" dirty="0">
                          <a:effectLst/>
                        </a:rPr>
                        <a:t>Student Number: </a:t>
                      </a:r>
                      <a:endParaRPr lang="en-GB" dirty="0">
                        <a:effectLst/>
                      </a:endParaRPr>
                    </a:p>
                  </a:txBody>
                  <a:tcPr/>
                </a:tc>
                <a:tc>
                  <a:txBody>
                    <a:bodyPr/>
                    <a:lstStyle/>
                    <a:p>
                      <a:pPr fontAlgn="t"/>
                      <a:endParaRPr lang="en-GB">
                        <a:effectLst/>
                      </a:endParaRPr>
                    </a:p>
                    <a:p>
                      <a:pPr rtl="0" fontAlgn="base"/>
                      <a:r>
                        <a:rPr lang="en-GB" sz="1400" dirty="0">
                          <a:effectLst/>
                        </a:rPr>
                        <a:t>2121370 </a:t>
                      </a:r>
                      <a:endParaRPr lang="en-GB" dirty="0">
                        <a:effectLst/>
                      </a:endParaRPr>
                    </a:p>
                  </a:txBody>
                  <a:tcPr/>
                </a:tc>
                <a:extLst>
                  <a:ext uri="{0D108BD9-81ED-4DB2-BD59-A6C34878D82A}">
                    <a16:rowId xmlns:a16="http://schemas.microsoft.com/office/drawing/2014/main" val="4259900252"/>
                  </a:ext>
                </a:extLst>
              </a:tr>
              <a:tr h="582185">
                <a:tc>
                  <a:txBody>
                    <a:bodyPr/>
                    <a:lstStyle/>
                    <a:p>
                      <a:pPr fontAlgn="t"/>
                      <a:endParaRPr lang="en-GB">
                        <a:effectLst/>
                      </a:endParaRPr>
                    </a:p>
                    <a:p>
                      <a:pPr rtl="0" fontAlgn="base"/>
                      <a:r>
                        <a:rPr lang="en-GB" sz="1400" dirty="0">
                          <a:effectLst/>
                        </a:rPr>
                        <a:t>Module Code: </a:t>
                      </a:r>
                      <a:endParaRPr lang="en-GB" sz="1200">
                        <a:effectLst/>
                        <a:latin typeface="Arial"/>
                      </a:endParaRPr>
                    </a:p>
                  </a:txBody>
                  <a:tcPr/>
                </a:tc>
                <a:tc>
                  <a:txBody>
                    <a:bodyPr/>
                    <a:lstStyle/>
                    <a:p>
                      <a:pPr fontAlgn="t"/>
                      <a:endParaRPr lang="en-GB">
                        <a:effectLst/>
                      </a:endParaRPr>
                    </a:p>
                    <a:p>
                      <a:pPr rtl="0" fontAlgn="base"/>
                      <a:r>
                        <a:rPr lang="en-GB" sz="1400" dirty="0">
                          <a:effectLst/>
                        </a:rPr>
                        <a:t>BMIH4006</a:t>
                      </a:r>
                      <a:endParaRPr lang="en-GB" dirty="0">
                        <a:effectLst/>
                      </a:endParaRPr>
                    </a:p>
                  </a:txBody>
                  <a:tcPr/>
                </a:tc>
                <a:extLst>
                  <a:ext uri="{0D108BD9-81ED-4DB2-BD59-A6C34878D82A}">
                    <a16:rowId xmlns:a16="http://schemas.microsoft.com/office/drawing/2014/main" val="4020926695"/>
                  </a:ext>
                </a:extLst>
              </a:tr>
              <a:tr h="582185">
                <a:tc>
                  <a:txBody>
                    <a:bodyPr/>
                    <a:lstStyle/>
                    <a:p>
                      <a:pPr fontAlgn="t"/>
                      <a:endParaRPr lang="en-GB">
                        <a:effectLst/>
                      </a:endParaRPr>
                    </a:p>
                    <a:p>
                      <a:pPr rtl="0" fontAlgn="base"/>
                      <a:r>
                        <a:rPr lang="en-GB" sz="1400" dirty="0">
                          <a:effectLst/>
                        </a:rPr>
                        <a:t>Module Name: </a:t>
                      </a:r>
                      <a:endParaRPr lang="en-GB" dirty="0">
                        <a:effectLst/>
                      </a:endParaRPr>
                    </a:p>
                  </a:txBody>
                  <a:tcPr/>
                </a:tc>
                <a:tc>
                  <a:txBody>
                    <a:bodyPr/>
                    <a:lstStyle/>
                    <a:p>
                      <a:pPr fontAlgn="t"/>
                      <a:endParaRPr lang="en-GB">
                        <a:effectLst/>
                      </a:endParaRPr>
                    </a:p>
                    <a:p>
                      <a:pPr rtl="0" fontAlgn="base"/>
                      <a:r>
                        <a:rPr lang="en-GB" sz="1400" dirty="0">
                          <a:effectLst/>
                        </a:rPr>
                        <a:t>Operating Hotel Facilities</a:t>
                      </a:r>
                    </a:p>
                  </a:txBody>
                  <a:tcPr/>
                </a:tc>
                <a:extLst>
                  <a:ext uri="{0D108BD9-81ED-4DB2-BD59-A6C34878D82A}">
                    <a16:rowId xmlns:a16="http://schemas.microsoft.com/office/drawing/2014/main" val="307311771"/>
                  </a:ext>
                </a:extLst>
              </a:tr>
              <a:tr h="582185">
                <a:tc>
                  <a:txBody>
                    <a:bodyPr/>
                    <a:lstStyle/>
                    <a:p>
                      <a:pPr fontAlgn="t"/>
                      <a:endParaRPr lang="en-GB">
                        <a:effectLst/>
                      </a:endParaRPr>
                    </a:p>
                    <a:p>
                      <a:pPr rtl="0" fontAlgn="base"/>
                      <a:r>
                        <a:rPr lang="en-GB" sz="1400" dirty="0">
                          <a:effectLst/>
                        </a:rPr>
                        <a:t>Lecturer: </a:t>
                      </a:r>
                      <a:endParaRPr lang="en-GB" dirty="0">
                        <a:effectLst/>
                      </a:endParaRPr>
                    </a:p>
                  </a:txBody>
                  <a:tcPr/>
                </a:tc>
                <a:tc>
                  <a:txBody>
                    <a:bodyPr/>
                    <a:lstStyle/>
                    <a:p>
                      <a:pPr fontAlgn="t"/>
                      <a:endParaRPr lang="en-GB">
                        <a:effectLst/>
                      </a:endParaRPr>
                    </a:p>
                    <a:p>
                      <a:pPr rtl="0" fontAlgn="base"/>
                      <a:r>
                        <a:rPr lang="en-GB" sz="1400" dirty="0">
                          <a:effectLst/>
                        </a:rPr>
                        <a:t>Tristan Hawkins </a:t>
                      </a:r>
                      <a:endParaRPr lang="en-GB" dirty="0">
                        <a:effectLst/>
                      </a:endParaRPr>
                    </a:p>
                  </a:txBody>
                  <a:tcPr/>
                </a:tc>
                <a:extLst>
                  <a:ext uri="{0D108BD9-81ED-4DB2-BD59-A6C34878D82A}">
                    <a16:rowId xmlns:a16="http://schemas.microsoft.com/office/drawing/2014/main" val="1016033665"/>
                  </a:ext>
                </a:extLst>
              </a:tr>
              <a:tr h="582185">
                <a:tc>
                  <a:txBody>
                    <a:bodyPr/>
                    <a:lstStyle/>
                    <a:p>
                      <a:pPr fontAlgn="t"/>
                      <a:endParaRPr lang="en-GB">
                        <a:effectLst/>
                      </a:endParaRPr>
                    </a:p>
                    <a:p>
                      <a:pPr rtl="0" fontAlgn="base"/>
                      <a:r>
                        <a:rPr lang="en-GB" sz="1400" dirty="0">
                          <a:effectLst/>
                        </a:rPr>
                        <a:t>Assignment Title: </a:t>
                      </a:r>
                      <a:endParaRPr lang="en-GB" dirty="0">
                        <a:effectLst/>
                      </a:endParaRPr>
                    </a:p>
                  </a:txBody>
                  <a:tcPr/>
                </a:tc>
                <a:tc>
                  <a:txBody>
                    <a:bodyPr/>
                    <a:lstStyle/>
                    <a:p>
                      <a:pPr fontAlgn="t"/>
                      <a:endParaRPr lang="en-GB">
                        <a:effectLst/>
                      </a:endParaRPr>
                    </a:p>
                    <a:p>
                      <a:pPr rtl="0" fontAlgn="base"/>
                      <a:r>
                        <a:rPr lang="en-GB" sz="1400" dirty="0">
                          <a:effectLst/>
                        </a:rPr>
                        <a:t>Employee Engagement</a:t>
                      </a:r>
                    </a:p>
                  </a:txBody>
                  <a:tcPr/>
                </a:tc>
                <a:extLst>
                  <a:ext uri="{0D108BD9-81ED-4DB2-BD59-A6C34878D82A}">
                    <a16:rowId xmlns:a16="http://schemas.microsoft.com/office/drawing/2014/main" val="2521060718"/>
                  </a:ext>
                </a:extLst>
              </a:tr>
              <a:tr h="582185">
                <a:tc>
                  <a:txBody>
                    <a:bodyPr/>
                    <a:lstStyle/>
                    <a:p>
                      <a:pPr fontAlgn="t"/>
                      <a:endParaRPr lang="en-GB">
                        <a:effectLst/>
                      </a:endParaRPr>
                    </a:p>
                    <a:p>
                      <a:pPr rtl="0" fontAlgn="base"/>
                      <a:r>
                        <a:rPr lang="en-GB" sz="1400" dirty="0">
                          <a:effectLst/>
                        </a:rPr>
                        <a:t>Programmes: </a:t>
                      </a:r>
                      <a:endParaRPr lang="en-GB" dirty="0">
                        <a:effectLst/>
                      </a:endParaRPr>
                    </a:p>
                  </a:txBody>
                  <a:tcPr/>
                </a:tc>
                <a:tc>
                  <a:txBody>
                    <a:bodyPr/>
                    <a:lstStyle/>
                    <a:p>
                      <a:pPr fontAlgn="t"/>
                      <a:endParaRPr lang="en-GB">
                        <a:effectLst/>
                      </a:endParaRPr>
                    </a:p>
                    <a:p>
                      <a:pPr rtl="0" fontAlgn="base"/>
                      <a:r>
                        <a:rPr lang="en-GB" sz="1400" dirty="0">
                          <a:effectLst/>
                        </a:rPr>
                        <a:t>BA International Hotel Management </a:t>
                      </a:r>
                      <a:endParaRPr lang="en-GB" dirty="0">
                        <a:effectLst/>
                      </a:endParaRPr>
                    </a:p>
                  </a:txBody>
                  <a:tcPr/>
                </a:tc>
                <a:extLst>
                  <a:ext uri="{0D108BD9-81ED-4DB2-BD59-A6C34878D82A}">
                    <a16:rowId xmlns:a16="http://schemas.microsoft.com/office/drawing/2014/main" val="3637391767"/>
                  </a:ext>
                </a:extLst>
              </a:tr>
            </a:tbl>
          </a:graphicData>
        </a:graphic>
      </p:graphicFrame>
    </p:spTree>
    <p:extLst>
      <p:ext uri="{BB962C8B-B14F-4D97-AF65-F5344CB8AC3E}">
        <p14:creationId xmlns:p14="http://schemas.microsoft.com/office/powerpoint/2010/main" val="25054203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919E2-9397-C810-3AB7-C445CEEBABEE}"/>
              </a:ext>
            </a:extLst>
          </p:cNvPr>
          <p:cNvSpPr>
            <a:spLocks noGrp="1"/>
          </p:cNvSpPr>
          <p:nvPr>
            <p:ph type="title"/>
          </p:nvPr>
        </p:nvSpPr>
        <p:spPr>
          <a:xfrm>
            <a:off x="856172" y="306956"/>
            <a:ext cx="10134600" cy="756527"/>
          </a:xfrm>
          <a:solidFill>
            <a:schemeClr val="accent1">
              <a:lumMod val="40000"/>
              <a:lumOff val="60000"/>
            </a:schemeClr>
          </a:solidFill>
        </p:spPr>
        <p:txBody>
          <a:bodyPr/>
          <a:lstStyle/>
          <a:p>
            <a:r>
              <a:rPr lang="en-GB" dirty="0">
                <a:solidFill>
                  <a:srgbClr val="7030A0"/>
                </a:solidFill>
                <a:latin typeface="Arial"/>
                <a:cs typeface="Arial"/>
              </a:rPr>
              <a:t>EMPLOYEE ENGAGEMENT </a:t>
            </a:r>
            <a:endParaRPr lang="en-GB" sz="2000" dirty="0">
              <a:solidFill>
                <a:srgbClr val="7030A0"/>
              </a:solidFill>
              <a:latin typeface="Arial"/>
              <a:cs typeface="Arial"/>
            </a:endParaRPr>
          </a:p>
        </p:txBody>
      </p:sp>
      <p:sp>
        <p:nvSpPr>
          <p:cNvPr id="3" name="Content Placeholder 2">
            <a:extLst>
              <a:ext uri="{FF2B5EF4-FFF2-40B4-BE49-F238E27FC236}">
                <a16:creationId xmlns:a16="http://schemas.microsoft.com/office/drawing/2014/main" id="{060DADD4-7CFC-45AC-63A2-9ACC5AF44005}"/>
              </a:ext>
            </a:extLst>
          </p:cNvPr>
          <p:cNvSpPr>
            <a:spLocks noGrp="1"/>
          </p:cNvSpPr>
          <p:nvPr>
            <p:ph idx="1"/>
          </p:nvPr>
        </p:nvSpPr>
        <p:spPr>
          <a:xfrm>
            <a:off x="726776" y="1069224"/>
            <a:ext cx="10738449" cy="5292058"/>
          </a:xfrm>
          <a:solidFill>
            <a:schemeClr val="accent3">
              <a:lumMod val="20000"/>
              <a:lumOff val="80000"/>
            </a:schemeClr>
          </a:solidFill>
        </p:spPr>
        <p:txBody>
          <a:bodyPr vert="horz" lIns="91440" tIns="45720" rIns="91440" bIns="45720" rtlCol="0" anchor="t">
            <a:normAutofit/>
          </a:bodyPr>
          <a:lstStyle/>
          <a:p>
            <a:pPr marL="457200" indent="-457200">
              <a:buFont typeface="Wingdings"/>
              <a:buChar char="v"/>
            </a:pPr>
            <a:r>
              <a:rPr lang="en-GB" sz="2800" dirty="0">
                <a:latin typeface="Arial"/>
                <a:cs typeface="Arial"/>
              </a:rPr>
              <a:t>What means engagement?</a:t>
            </a:r>
          </a:p>
          <a:p>
            <a:r>
              <a:rPr lang="en-GB" sz="2800" dirty="0">
                <a:latin typeface="Arial"/>
                <a:cs typeface="Arial"/>
              </a:rPr>
              <a:t>According to Turner, (2019) employee engagement stands for organisational practice, mental, physical and emotional behaviour such as commitment on how employee act towards their job, how hard they work and respect the company standards but also the commitment taken on being their best version including longevity and loyalty.</a:t>
            </a:r>
          </a:p>
          <a:p>
            <a:r>
              <a:rPr lang="en-GB" sz="2800" dirty="0">
                <a:latin typeface="Arial"/>
                <a:cs typeface="Arial"/>
              </a:rPr>
              <a:t>Same book sustains that employee engagement is a positive fulfilment, work-related pervasive and persistent and not related to a specific individual or object</a:t>
            </a:r>
          </a:p>
        </p:txBody>
      </p:sp>
    </p:spTree>
    <p:extLst>
      <p:ext uri="{BB962C8B-B14F-4D97-AF65-F5344CB8AC3E}">
        <p14:creationId xmlns:p14="http://schemas.microsoft.com/office/powerpoint/2010/main" val="28210406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A297C-89F7-9E76-9DA6-E45231C7F059}"/>
              </a:ext>
            </a:extLst>
          </p:cNvPr>
          <p:cNvSpPr>
            <a:spLocks noGrp="1"/>
          </p:cNvSpPr>
          <p:nvPr>
            <p:ph type="title"/>
          </p:nvPr>
        </p:nvSpPr>
        <p:spPr>
          <a:xfrm>
            <a:off x="424851" y="306957"/>
            <a:ext cx="11025996" cy="1705432"/>
          </a:xfrm>
          <a:solidFill>
            <a:schemeClr val="bg1">
              <a:lumMod val="95000"/>
            </a:schemeClr>
          </a:solidFill>
        </p:spPr>
        <p:txBody>
          <a:bodyPr>
            <a:normAutofit/>
          </a:bodyPr>
          <a:lstStyle/>
          <a:p>
            <a:r>
              <a:rPr lang="en-GB" sz="2000" dirty="0">
                <a:highlight>
                  <a:srgbClr val="C0C0C0"/>
                </a:highlight>
                <a:latin typeface="Arial"/>
                <a:cs typeface="Arial"/>
              </a:rPr>
              <a:t>IMPORTANCE OF THE EMPLOYEE</a:t>
            </a:r>
            <a:r>
              <a:rPr lang="en-GB" sz="2000" dirty="0">
                <a:latin typeface="Arial"/>
                <a:cs typeface="Arial"/>
              </a:rPr>
              <a:t>: They are the heart of any business; the voice and culture of the business depends on employees. The employee is the asset of an organisation  by achieving goals and targets, creating positive experience for guests, contributing effectively towards the successful functioning of a business. ( Management Study Guide, 2022)</a:t>
            </a:r>
          </a:p>
        </p:txBody>
      </p:sp>
      <p:sp>
        <p:nvSpPr>
          <p:cNvPr id="3" name="Content Placeholder 2">
            <a:extLst>
              <a:ext uri="{FF2B5EF4-FFF2-40B4-BE49-F238E27FC236}">
                <a16:creationId xmlns:a16="http://schemas.microsoft.com/office/drawing/2014/main" id="{6C1074C6-CA53-06D7-2943-7CE4D058BED3}"/>
              </a:ext>
            </a:extLst>
          </p:cNvPr>
          <p:cNvSpPr>
            <a:spLocks noGrp="1"/>
          </p:cNvSpPr>
          <p:nvPr>
            <p:ph sz="half" idx="1"/>
          </p:nvPr>
        </p:nvSpPr>
        <p:spPr>
          <a:xfrm>
            <a:off x="260928" y="2069105"/>
            <a:ext cx="5571226" cy="4444021"/>
          </a:xfrm>
          <a:solidFill>
            <a:schemeClr val="bg1">
              <a:lumMod val="95000"/>
            </a:schemeClr>
          </a:solidFill>
        </p:spPr>
        <p:txBody>
          <a:bodyPr vert="horz" lIns="91440" tIns="45720" rIns="91440" bIns="45720" rtlCol="0" anchor="t">
            <a:normAutofit/>
          </a:bodyPr>
          <a:lstStyle/>
          <a:p>
            <a:endParaRPr lang="en-GB" dirty="0">
              <a:highlight>
                <a:srgbClr val="00FFFF"/>
              </a:highlight>
              <a:latin typeface="Arial"/>
              <a:cs typeface="Arial"/>
            </a:endParaRPr>
          </a:p>
          <a:p>
            <a:r>
              <a:rPr lang="en-GB" dirty="0">
                <a:latin typeface="Arial"/>
                <a:cs typeface="Arial"/>
              </a:rPr>
              <a:t>-</a:t>
            </a:r>
            <a:r>
              <a:rPr lang="en-GB" sz="2400" dirty="0">
                <a:latin typeface="Arial"/>
                <a:cs typeface="Arial"/>
              </a:rPr>
              <a:t> </a:t>
            </a:r>
            <a:r>
              <a:rPr lang="en-GB" dirty="0">
                <a:latin typeface="Arial"/>
                <a:cs typeface="Arial"/>
              </a:rPr>
              <a:t>employee engagement through business is when both can benefit from a win-win scenario of organisational effectiveness business highlighting the well-being of the employee. (Wiley and Sons,2011)</a:t>
            </a:r>
          </a:p>
          <a:p>
            <a:r>
              <a:rPr lang="en-GB" dirty="0">
                <a:latin typeface="Arial"/>
                <a:cs typeface="Arial"/>
              </a:rPr>
              <a:t>-same author explains that not only the physical energy can provide the level of engagement with the organisation, but the behaviour of the employee towards workplace, involvement, focus, absorption and relationship to co-workers.</a:t>
            </a:r>
          </a:p>
        </p:txBody>
      </p:sp>
      <p:sp>
        <p:nvSpPr>
          <p:cNvPr id="4" name="Content Placeholder 3">
            <a:extLst>
              <a:ext uri="{FF2B5EF4-FFF2-40B4-BE49-F238E27FC236}">
                <a16:creationId xmlns:a16="http://schemas.microsoft.com/office/drawing/2014/main" id="{FB78C77A-0624-1E10-8AD5-C064FDDE0829}"/>
              </a:ext>
            </a:extLst>
          </p:cNvPr>
          <p:cNvSpPr>
            <a:spLocks noGrp="1"/>
          </p:cNvSpPr>
          <p:nvPr>
            <p:ph sz="half" idx="2"/>
          </p:nvPr>
        </p:nvSpPr>
        <p:spPr>
          <a:xfrm>
            <a:off x="5927785" y="2155369"/>
            <a:ext cx="5901905" cy="4271492"/>
          </a:xfrm>
          <a:solidFill>
            <a:schemeClr val="accent1">
              <a:lumMod val="40000"/>
              <a:lumOff val="60000"/>
            </a:schemeClr>
          </a:solidFill>
        </p:spPr>
        <p:txBody>
          <a:bodyPr vert="horz" lIns="91440" tIns="45720" rIns="91440" bIns="45720" rtlCol="0" anchor="t">
            <a:normAutofit/>
          </a:bodyPr>
          <a:lstStyle/>
          <a:p>
            <a:r>
              <a:rPr lang="en-GB" dirty="0">
                <a:latin typeface="Arial"/>
                <a:cs typeface="Arial"/>
              </a:rPr>
              <a:t>,,is not all about what I can get than what I can give'' ( William, H.M </a:t>
            </a:r>
            <a:r>
              <a:rPr lang="en-GB" i="1" dirty="0">
                <a:latin typeface="Arial"/>
                <a:cs typeface="Arial"/>
              </a:rPr>
              <a:t>et al</a:t>
            </a:r>
            <a:r>
              <a:rPr lang="en-GB" dirty="0">
                <a:latin typeface="Arial"/>
                <a:cs typeface="Arial"/>
              </a:rPr>
              <a:t>,2011)</a:t>
            </a:r>
          </a:p>
          <a:p>
            <a:r>
              <a:rPr lang="en-GB" dirty="0">
                <a:latin typeface="Arial"/>
                <a:cs typeface="Arial"/>
              </a:rPr>
              <a:t>According to Cook, (2008) there are 3 types of engagement:</a:t>
            </a:r>
          </a:p>
          <a:p>
            <a:r>
              <a:rPr lang="en-GB" dirty="0">
                <a:latin typeface="Arial"/>
                <a:cs typeface="Arial"/>
              </a:rPr>
              <a:t>-</a:t>
            </a:r>
            <a:r>
              <a:rPr lang="en-GB" b="1" dirty="0">
                <a:latin typeface="Arial"/>
                <a:cs typeface="Arial"/>
              </a:rPr>
              <a:t>COGNITIVE</a:t>
            </a:r>
            <a:r>
              <a:rPr lang="en-GB" dirty="0">
                <a:latin typeface="Arial"/>
                <a:cs typeface="Arial"/>
              </a:rPr>
              <a:t>: focused employees, not distracted from their goals and achievements</a:t>
            </a:r>
          </a:p>
          <a:p>
            <a:r>
              <a:rPr lang="en-GB" dirty="0">
                <a:latin typeface="Arial"/>
                <a:cs typeface="Arial"/>
              </a:rPr>
              <a:t>-</a:t>
            </a:r>
            <a:r>
              <a:rPr lang="en-GB" b="1" dirty="0">
                <a:latin typeface="Arial"/>
                <a:cs typeface="Arial"/>
              </a:rPr>
              <a:t>EMOTIONAL</a:t>
            </a:r>
            <a:r>
              <a:rPr lang="en-GB" dirty="0">
                <a:latin typeface="Arial"/>
                <a:cs typeface="Arial"/>
              </a:rPr>
              <a:t>: engaged employees that live the moment ,,here and now'' engrossed in their work</a:t>
            </a:r>
          </a:p>
          <a:p>
            <a:r>
              <a:rPr lang="en-GB" dirty="0">
                <a:latin typeface="Arial"/>
                <a:cs typeface="Arial"/>
              </a:rPr>
              <a:t>-</a:t>
            </a:r>
            <a:r>
              <a:rPr lang="en-GB" b="1" dirty="0">
                <a:latin typeface="Arial"/>
                <a:cs typeface="Arial"/>
              </a:rPr>
              <a:t>PHYSICHAL</a:t>
            </a:r>
            <a:r>
              <a:rPr lang="en-GB" dirty="0">
                <a:latin typeface="Arial"/>
                <a:cs typeface="Arial"/>
              </a:rPr>
              <a:t>: engaged employees willing to learn and develop not only in customer service but extending their tasks to achieve goals</a:t>
            </a:r>
          </a:p>
        </p:txBody>
      </p:sp>
    </p:spTree>
    <p:extLst>
      <p:ext uri="{BB962C8B-B14F-4D97-AF65-F5344CB8AC3E}">
        <p14:creationId xmlns:p14="http://schemas.microsoft.com/office/powerpoint/2010/main" val="41089959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620AD-7B31-930E-37CC-E18FD8A53787}"/>
              </a:ext>
            </a:extLst>
          </p:cNvPr>
          <p:cNvSpPr>
            <a:spLocks noGrp="1"/>
          </p:cNvSpPr>
          <p:nvPr>
            <p:ph type="title"/>
          </p:nvPr>
        </p:nvSpPr>
        <p:spPr>
          <a:xfrm>
            <a:off x="798662" y="220692"/>
            <a:ext cx="10134600" cy="1489772"/>
          </a:xfrm>
          <a:solidFill>
            <a:schemeClr val="accent4">
              <a:lumMod val="20000"/>
              <a:lumOff val="80000"/>
            </a:schemeClr>
          </a:solidFill>
        </p:spPr>
        <p:txBody>
          <a:bodyPr>
            <a:normAutofit fontScale="90000"/>
          </a:bodyPr>
          <a:lstStyle/>
          <a:p>
            <a:r>
              <a:rPr lang="en-GB" dirty="0"/>
              <a:t>Employee engagement takes place when people feel trusted, empowered and valued; personally and emotionally involved with increased level of enthusiasm and motivation.(Cook,2008. P.10)</a:t>
            </a:r>
          </a:p>
        </p:txBody>
      </p:sp>
      <p:sp>
        <p:nvSpPr>
          <p:cNvPr id="3" name="Content Placeholder 2">
            <a:extLst>
              <a:ext uri="{FF2B5EF4-FFF2-40B4-BE49-F238E27FC236}">
                <a16:creationId xmlns:a16="http://schemas.microsoft.com/office/drawing/2014/main" id="{5EDD233F-1C47-009E-D167-359D0F3377DD}"/>
              </a:ext>
            </a:extLst>
          </p:cNvPr>
          <p:cNvSpPr>
            <a:spLocks noGrp="1"/>
          </p:cNvSpPr>
          <p:nvPr>
            <p:ph sz="half" idx="1"/>
          </p:nvPr>
        </p:nvSpPr>
        <p:spPr>
          <a:xfrm>
            <a:off x="332815" y="1795935"/>
            <a:ext cx="5614358" cy="4717190"/>
          </a:xfrm>
          <a:solidFill>
            <a:schemeClr val="bg1">
              <a:lumMod val="95000"/>
            </a:schemeClr>
          </a:solidFill>
        </p:spPr>
        <p:txBody>
          <a:bodyPr vert="horz" lIns="91440" tIns="45720" rIns="91440" bIns="45720" rtlCol="0" anchor="t">
            <a:normAutofit/>
          </a:bodyPr>
          <a:lstStyle/>
          <a:p>
            <a:r>
              <a:rPr lang="en-GB" b="1" dirty="0">
                <a:latin typeface="Arial"/>
                <a:cs typeface="Arial"/>
              </a:rPr>
              <a:t>ACCORDING TO HALL, (2022)</a:t>
            </a:r>
            <a:endParaRPr lang="en-GB" b="1" dirty="0">
              <a:latin typeface="Bembo"/>
              <a:cs typeface="Arial"/>
            </a:endParaRPr>
          </a:p>
          <a:p>
            <a:r>
              <a:rPr lang="en-GB" sz="2400" dirty="0">
                <a:latin typeface="Arial"/>
                <a:cs typeface="Arial"/>
              </a:rPr>
              <a:t>The 3 C's of Employee Engagement:</a:t>
            </a:r>
          </a:p>
          <a:p>
            <a:pPr marL="342900" indent="-342900">
              <a:buFont typeface="Wingdings"/>
              <a:buChar char="ü"/>
            </a:pPr>
            <a:r>
              <a:rPr lang="en-GB" sz="2400" dirty="0">
                <a:solidFill>
                  <a:srgbClr val="00B050"/>
                </a:solidFill>
                <a:latin typeface="Arial"/>
                <a:cs typeface="Arial"/>
              </a:rPr>
              <a:t>Competence / Culture</a:t>
            </a:r>
            <a:endParaRPr lang="en-GB" sz="2400" dirty="0">
              <a:solidFill>
                <a:srgbClr val="2C2830"/>
              </a:solidFill>
              <a:latin typeface="Arial"/>
              <a:cs typeface="Arial"/>
            </a:endParaRPr>
          </a:p>
          <a:p>
            <a:pPr marL="342900" indent="-342900">
              <a:buFont typeface="Wingdings"/>
              <a:buChar char="ü"/>
            </a:pPr>
            <a:r>
              <a:rPr lang="en-GB" sz="2400" dirty="0">
                <a:solidFill>
                  <a:srgbClr val="00B050"/>
                </a:solidFill>
                <a:latin typeface="Arial"/>
                <a:cs typeface="Arial"/>
              </a:rPr>
              <a:t>Care / Connection</a:t>
            </a:r>
          </a:p>
          <a:p>
            <a:pPr marL="342900" indent="-342900">
              <a:buFont typeface="Wingdings"/>
              <a:buChar char="ü"/>
            </a:pPr>
            <a:r>
              <a:rPr lang="en-GB" sz="2400" dirty="0">
                <a:solidFill>
                  <a:srgbClr val="00B050"/>
                </a:solidFill>
                <a:latin typeface="Arial"/>
                <a:cs typeface="Arial"/>
              </a:rPr>
              <a:t>Career Progression / Coaching</a:t>
            </a:r>
          </a:p>
          <a:p>
            <a:r>
              <a:rPr lang="en-GB" dirty="0">
                <a:solidFill>
                  <a:schemeClr val="tx1"/>
                </a:solidFill>
                <a:latin typeface="Arial"/>
                <a:cs typeface="Arial"/>
              </a:rPr>
              <a:t>Management Study Guide (2022) </a:t>
            </a:r>
            <a:r>
              <a:rPr lang="en-GB" i="1" dirty="0">
                <a:solidFill>
                  <a:schemeClr val="tx1"/>
                </a:solidFill>
                <a:latin typeface="Arial Nova"/>
                <a:cs typeface="Arial"/>
              </a:rPr>
              <a:t>Elements of </a:t>
            </a:r>
          </a:p>
          <a:p>
            <a:r>
              <a:rPr lang="en-GB" i="1" dirty="0">
                <a:solidFill>
                  <a:schemeClr val="tx1"/>
                </a:solidFill>
                <a:latin typeface="Arial Nova"/>
                <a:cs typeface="Arial"/>
              </a:rPr>
              <a:t>Employment Engagement.</a:t>
            </a:r>
            <a:r>
              <a:rPr lang="en-GB" dirty="0">
                <a:solidFill>
                  <a:schemeClr val="tx1"/>
                </a:solidFill>
                <a:latin typeface="Arial"/>
                <a:cs typeface="Arial"/>
              </a:rPr>
              <a:t> Available at: </a:t>
            </a:r>
            <a:r>
              <a:rPr lang="en-GB" dirty="0">
                <a:latin typeface="Arial"/>
                <a:ea typeface="+mn-lt"/>
                <a:cs typeface="+mn-lt"/>
                <a:hlinkClick r:id="rId2"/>
              </a:rPr>
              <a:t>https://www.managementstudyguide.com/employee-engagement-elements.htm</a:t>
            </a:r>
            <a:r>
              <a:rPr lang="en-GB" dirty="0">
                <a:latin typeface="Arial"/>
                <a:ea typeface="+mn-lt"/>
                <a:cs typeface="+mn-lt"/>
              </a:rPr>
              <a:t> (Accessed 4th December 2022).</a:t>
            </a:r>
            <a:endParaRPr lang="en-GB" dirty="0">
              <a:solidFill>
                <a:schemeClr val="tx1"/>
              </a:solidFill>
              <a:latin typeface="Arial"/>
              <a:cs typeface="Arial"/>
            </a:endParaRPr>
          </a:p>
          <a:p>
            <a:endParaRPr lang="en-GB" sz="2400" dirty="0">
              <a:solidFill>
                <a:schemeClr val="tx1"/>
              </a:solidFill>
              <a:latin typeface="Arial"/>
              <a:cs typeface="Arial"/>
            </a:endParaRPr>
          </a:p>
        </p:txBody>
      </p:sp>
      <p:sp>
        <p:nvSpPr>
          <p:cNvPr id="4" name="Content Placeholder 3">
            <a:extLst>
              <a:ext uri="{FF2B5EF4-FFF2-40B4-BE49-F238E27FC236}">
                <a16:creationId xmlns:a16="http://schemas.microsoft.com/office/drawing/2014/main" id="{3C30FEA6-041C-AD8B-FEDE-955745DF2599}"/>
              </a:ext>
            </a:extLst>
          </p:cNvPr>
          <p:cNvSpPr>
            <a:spLocks noGrp="1"/>
          </p:cNvSpPr>
          <p:nvPr>
            <p:ph sz="half" idx="2"/>
          </p:nvPr>
        </p:nvSpPr>
        <p:spPr>
          <a:xfrm>
            <a:off x="5539597" y="1925332"/>
            <a:ext cx="5873150" cy="4228360"/>
          </a:xfrm>
        </p:spPr>
        <p:txBody>
          <a:bodyPr vert="horz" lIns="91440" tIns="45720" rIns="91440" bIns="45720" rtlCol="0" anchor="t">
            <a:normAutofit/>
          </a:bodyPr>
          <a:lstStyle/>
          <a:p>
            <a:endParaRPr lang="en-GB" sz="2400" dirty="0">
              <a:latin typeface="Arial"/>
              <a:cs typeface="Arial"/>
            </a:endParaRPr>
          </a:p>
          <a:p>
            <a:pPr marL="342900" indent="-342900">
              <a:buFont typeface="Wingdings"/>
              <a:buChar char="Ø"/>
            </a:pPr>
            <a:endParaRPr lang="en-GB" sz="2400" dirty="0">
              <a:solidFill>
                <a:srgbClr val="2C2830"/>
              </a:solidFill>
              <a:latin typeface="Arial"/>
              <a:cs typeface="Arial"/>
            </a:endParaRPr>
          </a:p>
        </p:txBody>
      </p:sp>
      <p:pic>
        <p:nvPicPr>
          <p:cNvPr id="5" name="Picture 5" descr="A picture containing melon&#10;&#10;Description automatically generated">
            <a:extLst>
              <a:ext uri="{FF2B5EF4-FFF2-40B4-BE49-F238E27FC236}">
                <a16:creationId xmlns:a16="http://schemas.microsoft.com/office/drawing/2014/main" id="{9BB2B078-FBB6-C9E9-52B8-6E6A0801CB4A}"/>
              </a:ext>
            </a:extLst>
          </p:cNvPr>
          <p:cNvPicPr>
            <a:picLocks noChangeAspect="1"/>
          </p:cNvPicPr>
          <p:nvPr/>
        </p:nvPicPr>
        <p:blipFill>
          <a:blip r:embed="rId3"/>
          <a:stretch>
            <a:fillRect/>
          </a:stretch>
        </p:blipFill>
        <p:spPr>
          <a:xfrm>
            <a:off x="6334665" y="1589359"/>
            <a:ext cx="5819954" cy="5059509"/>
          </a:xfrm>
          <a:prstGeom prst="rect">
            <a:avLst/>
          </a:prstGeom>
        </p:spPr>
      </p:pic>
    </p:spTree>
    <p:extLst>
      <p:ext uri="{BB962C8B-B14F-4D97-AF65-F5344CB8AC3E}">
        <p14:creationId xmlns:p14="http://schemas.microsoft.com/office/powerpoint/2010/main" val="35144608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28948-862F-C63D-C8D0-DFBB42AB72D2}"/>
              </a:ext>
            </a:extLst>
          </p:cNvPr>
          <p:cNvSpPr>
            <a:spLocks noGrp="1"/>
          </p:cNvSpPr>
          <p:nvPr>
            <p:ph type="title"/>
          </p:nvPr>
        </p:nvSpPr>
        <p:spPr>
          <a:xfrm>
            <a:off x="281079" y="5094619"/>
            <a:ext cx="11184146" cy="1489770"/>
          </a:xfrm>
        </p:spPr>
        <p:txBody>
          <a:bodyPr>
            <a:normAutofit/>
          </a:bodyPr>
          <a:lstStyle/>
          <a:p>
            <a:r>
              <a:rPr lang="en-GB" sz="1800" dirty="0">
                <a:latin typeface="Arial"/>
                <a:cs typeface="Arial"/>
              </a:rPr>
              <a:t> Witchayangkoon, B. and Sanusi, A.H</a:t>
            </a:r>
            <a:r>
              <a:rPr lang="en-GB" sz="1800" dirty="0">
                <a:solidFill>
                  <a:srgbClr val="000000"/>
                </a:solidFill>
                <a:latin typeface="Arial"/>
                <a:cs typeface="Arial"/>
              </a:rPr>
              <a:t> (2022) </a:t>
            </a:r>
            <a:r>
              <a:rPr lang="en-GB" sz="1800" i="1" dirty="0">
                <a:solidFill>
                  <a:srgbClr val="000000"/>
                </a:solidFill>
                <a:latin typeface="Arial"/>
                <a:cs typeface="Arial"/>
              </a:rPr>
              <a:t>Articles in ITJEMAST</a:t>
            </a:r>
            <a:r>
              <a:rPr lang="en-GB" sz="1800" dirty="0">
                <a:solidFill>
                  <a:srgbClr val="000000"/>
                </a:solidFill>
                <a:latin typeface="Arial"/>
                <a:cs typeface="Arial"/>
              </a:rPr>
              <a:t> Available at: </a:t>
            </a:r>
            <a:r>
              <a:rPr lang="en-GB" sz="1800" dirty="0">
                <a:ea typeface="+mj-lt"/>
                <a:cs typeface="+mj-lt"/>
                <a:hlinkClick r:id="rId2"/>
              </a:rPr>
              <a:t>https://books.google.co.uk/books?id=uheHEAAAQBAJ&amp;pg=PA119&amp;dq=elements+of+employee+engagement+2022&amp;hl=ro&amp;sa=X&amp;ved=2ahUKEwj4rL7w3eX7AhXeQUEAHdzpA2IQ6AF6BAgHEAI#v=onepage&amp;q=elements%20of%20employee%20engagement%202022&amp;f=false</a:t>
            </a:r>
            <a:r>
              <a:rPr lang="en-GB" sz="1800" dirty="0">
                <a:ea typeface="+mj-lt"/>
                <a:cs typeface="+mj-lt"/>
              </a:rPr>
              <a:t> (Accessed: 6th December 2022).</a:t>
            </a:r>
            <a:endParaRPr lang="en-GB" sz="1800">
              <a:solidFill>
                <a:srgbClr val="000000"/>
              </a:solidFill>
              <a:latin typeface="Arial Nova"/>
              <a:cs typeface="Arial"/>
            </a:endParaRPr>
          </a:p>
        </p:txBody>
      </p:sp>
      <p:sp>
        <p:nvSpPr>
          <p:cNvPr id="3" name="Content Placeholder 2">
            <a:extLst>
              <a:ext uri="{FF2B5EF4-FFF2-40B4-BE49-F238E27FC236}">
                <a16:creationId xmlns:a16="http://schemas.microsoft.com/office/drawing/2014/main" id="{8C64458E-DFDF-FA2F-5FBC-506D9956B01A}"/>
              </a:ext>
            </a:extLst>
          </p:cNvPr>
          <p:cNvSpPr>
            <a:spLocks noGrp="1"/>
          </p:cNvSpPr>
          <p:nvPr>
            <p:ph sz="half" idx="1"/>
          </p:nvPr>
        </p:nvSpPr>
        <p:spPr>
          <a:xfrm>
            <a:off x="9246777" y="200049"/>
            <a:ext cx="2451338" cy="4789080"/>
          </a:xfrm>
          <a:solidFill>
            <a:schemeClr val="accent4">
              <a:lumMod val="20000"/>
              <a:lumOff val="80000"/>
            </a:schemeClr>
          </a:solidFill>
        </p:spPr>
        <p:txBody>
          <a:bodyPr vert="horz" lIns="91440" tIns="45720" rIns="91440" bIns="45720" rtlCol="0" anchor="t">
            <a:normAutofit fontScale="85000" lnSpcReduction="20000"/>
          </a:bodyPr>
          <a:lstStyle/>
          <a:p>
            <a:r>
              <a:rPr lang="en-GB" sz="2400" dirty="0">
                <a:solidFill>
                  <a:srgbClr val="7030A0"/>
                </a:solidFill>
                <a:latin typeface="Arial"/>
                <a:cs typeface="Arial"/>
              </a:rPr>
              <a:t>Engagement Model: </a:t>
            </a:r>
            <a:r>
              <a:rPr lang="en-GB" sz="2400" b="1" dirty="0">
                <a:solidFill>
                  <a:srgbClr val="7030A0"/>
                </a:solidFill>
                <a:latin typeface="Arial"/>
                <a:cs typeface="Arial"/>
              </a:rPr>
              <a:t>FACULTY ENGAGEMENT</a:t>
            </a:r>
            <a:br>
              <a:rPr lang="en-GB" sz="2400" b="1" dirty="0">
                <a:latin typeface="Arial"/>
                <a:cs typeface="Arial"/>
              </a:rPr>
            </a:br>
            <a:r>
              <a:rPr lang="en-GB" sz="2400" b="1" dirty="0">
                <a:solidFill>
                  <a:srgbClr val="7030A0"/>
                </a:solidFill>
                <a:latin typeface="Arial"/>
                <a:cs typeface="Arial"/>
              </a:rPr>
              <a:t>The model is VARIABLE dependent consisting in 8 elements </a:t>
            </a:r>
            <a:br>
              <a:rPr lang="en-GB" sz="2400" b="1" dirty="0">
                <a:latin typeface="Arial"/>
                <a:cs typeface="Arial"/>
              </a:rPr>
            </a:br>
            <a:r>
              <a:rPr lang="en-GB" sz="2400" b="1" dirty="0">
                <a:solidFill>
                  <a:srgbClr val="7030A0"/>
                </a:solidFill>
                <a:latin typeface="Arial"/>
                <a:cs typeface="Arial"/>
              </a:rPr>
              <a:t>According to Witchayangkoon et al (2022). The bellow components are part of practical motivation on employee</a:t>
            </a:r>
            <a:endParaRPr lang="en-GB" sz="2400">
              <a:latin typeface="Arial"/>
              <a:ea typeface="+mn-lt"/>
              <a:cs typeface="+mn-lt"/>
            </a:endParaRPr>
          </a:p>
          <a:p>
            <a:endParaRPr lang="en-GB" dirty="0"/>
          </a:p>
        </p:txBody>
      </p:sp>
      <p:pic>
        <p:nvPicPr>
          <p:cNvPr id="5" name="Picture 5" descr="Diagram&#10;&#10;Description automatically generated">
            <a:extLst>
              <a:ext uri="{FF2B5EF4-FFF2-40B4-BE49-F238E27FC236}">
                <a16:creationId xmlns:a16="http://schemas.microsoft.com/office/drawing/2014/main" id="{5EC29A30-4510-90A5-CF5C-5E1833C47023}"/>
              </a:ext>
            </a:extLst>
          </p:cNvPr>
          <p:cNvPicPr>
            <a:picLocks noGrp="1" noChangeAspect="1"/>
          </p:cNvPicPr>
          <p:nvPr>
            <p:ph sz="half" idx="2"/>
          </p:nvPr>
        </p:nvPicPr>
        <p:blipFill>
          <a:blip r:embed="rId3"/>
          <a:stretch>
            <a:fillRect/>
          </a:stretch>
        </p:blipFill>
        <p:spPr>
          <a:xfrm>
            <a:off x="215122" y="308678"/>
            <a:ext cx="9031496" cy="4672459"/>
          </a:xfrm>
        </p:spPr>
      </p:pic>
    </p:spTree>
    <p:extLst>
      <p:ext uri="{BB962C8B-B14F-4D97-AF65-F5344CB8AC3E}">
        <p14:creationId xmlns:p14="http://schemas.microsoft.com/office/powerpoint/2010/main" val="31150582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601C1E4-D777-C218-98E9-1704200F8D7A}"/>
              </a:ext>
            </a:extLst>
          </p:cNvPr>
          <p:cNvSpPr>
            <a:spLocks noGrp="1"/>
          </p:cNvSpPr>
          <p:nvPr>
            <p:ph type="title"/>
          </p:nvPr>
        </p:nvSpPr>
        <p:spPr>
          <a:xfrm>
            <a:off x="247291" y="212785"/>
            <a:ext cx="4524734" cy="1499558"/>
          </a:xfrm>
          <a:solidFill>
            <a:schemeClr val="accent3">
              <a:lumMod val="40000"/>
              <a:lumOff val="60000"/>
            </a:schemeClr>
          </a:solidFill>
        </p:spPr>
        <p:txBody>
          <a:bodyPr>
            <a:normAutofit fontScale="90000"/>
          </a:bodyPr>
          <a:lstStyle/>
          <a:p>
            <a:r>
              <a:rPr lang="en-GB" dirty="0"/>
              <a:t>The same authors explain the importance of each element:</a:t>
            </a:r>
          </a:p>
        </p:txBody>
      </p:sp>
      <p:sp>
        <p:nvSpPr>
          <p:cNvPr id="6" name="Content Placeholder 5">
            <a:extLst>
              <a:ext uri="{FF2B5EF4-FFF2-40B4-BE49-F238E27FC236}">
                <a16:creationId xmlns:a16="http://schemas.microsoft.com/office/drawing/2014/main" id="{F973EC0C-074A-8632-F4DE-F0A31285E3C0}"/>
              </a:ext>
            </a:extLst>
          </p:cNvPr>
          <p:cNvSpPr>
            <a:spLocks noGrp="1"/>
          </p:cNvSpPr>
          <p:nvPr>
            <p:ph idx="1"/>
          </p:nvPr>
        </p:nvSpPr>
        <p:spPr>
          <a:xfrm>
            <a:off x="4881264" y="333555"/>
            <a:ext cx="7020463" cy="6319565"/>
          </a:xfrm>
          <a:solidFill>
            <a:schemeClr val="accent2">
              <a:lumMod val="40000"/>
              <a:lumOff val="60000"/>
            </a:schemeClr>
          </a:solidFill>
        </p:spPr>
        <p:txBody>
          <a:bodyPr vert="horz" lIns="91440" tIns="45720" rIns="91440" bIns="45720" rtlCol="0" anchor="t">
            <a:normAutofit/>
          </a:bodyPr>
          <a:lstStyle/>
          <a:p>
            <a:pPr marL="457200" indent="-457200">
              <a:buFont typeface="Arial"/>
              <a:buChar char="•"/>
            </a:pPr>
            <a:r>
              <a:rPr lang="en-GB" sz="2000" b="1" dirty="0">
                <a:latin typeface="Arial"/>
                <a:cs typeface="Arial"/>
              </a:rPr>
              <a:t>INDIVIDUAL OPTIMISM</a:t>
            </a:r>
          </a:p>
          <a:p>
            <a:r>
              <a:rPr lang="en-GB" sz="2000" dirty="0">
                <a:latin typeface="Arial"/>
                <a:cs typeface="Arial"/>
              </a:rPr>
              <a:t>As optimism reflects positivity, attribution and expectation are both parts of positive outcome. However, pessimist employee will always expect a negative outcome. It is proven that optimist employees instead had a higher positive outcome as % as they are psychologically stronger, so the tasks expected have positive outcome, this leading to COGNITIVE engagement</a:t>
            </a:r>
          </a:p>
          <a:p>
            <a:pPr marL="342900" indent="-342900">
              <a:buFont typeface="Arial"/>
              <a:buChar char="•"/>
            </a:pPr>
            <a:r>
              <a:rPr lang="en-GB" sz="2000" b="1" dirty="0">
                <a:latin typeface="Arial"/>
                <a:cs typeface="Arial"/>
              </a:rPr>
              <a:t>LOCUS OF CONTROL</a:t>
            </a:r>
          </a:p>
          <a:p>
            <a:r>
              <a:rPr lang="en-GB" sz="2000" dirty="0">
                <a:latin typeface="Arial"/>
                <a:cs typeface="Arial"/>
              </a:rPr>
              <a:t>The locus of control is the result of the employee behaviour and the outcome of their behaviour. The control is made by 2 types:</a:t>
            </a:r>
          </a:p>
          <a:p>
            <a:r>
              <a:rPr lang="en-GB" sz="2000" b="1" dirty="0">
                <a:latin typeface="Arial"/>
                <a:cs typeface="Arial"/>
              </a:rPr>
              <a:t>1.Internal</a:t>
            </a:r>
            <a:r>
              <a:rPr lang="en-GB" sz="2000" dirty="0">
                <a:latin typeface="Arial"/>
                <a:cs typeface="Arial"/>
              </a:rPr>
              <a:t>: employee will be self-motivated and self-driven to complete tasks without expecting further demand</a:t>
            </a:r>
          </a:p>
          <a:p>
            <a:r>
              <a:rPr lang="en-GB" sz="2000" b="1" dirty="0">
                <a:latin typeface="Arial"/>
                <a:cs typeface="Arial"/>
              </a:rPr>
              <a:t>2.External</a:t>
            </a:r>
            <a:r>
              <a:rPr lang="en-GB" sz="2000" dirty="0">
                <a:latin typeface="Arial"/>
                <a:cs typeface="Arial"/>
              </a:rPr>
              <a:t>: employee will expect support and motivation</a:t>
            </a:r>
          </a:p>
          <a:p>
            <a:r>
              <a:rPr lang="en-GB" sz="2000" b="1" dirty="0">
                <a:latin typeface="Arial"/>
                <a:cs typeface="Arial"/>
              </a:rPr>
              <a:t>INTERNAL=</a:t>
            </a:r>
            <a:r>
              <a:rPr lang="en-GB" sz="2000" dirty="0">
                <a:latin typeface="Arial"/>
                <a:cs typeface="Arial"/>
              </a:rPr>
              <a:t> greater mental well-being and satisfaction</a:t>
            </a:r>
          </a:p>
        </p:txBody>
      </p:sp>
      <p:sp>
        <p:nvSpPr>
          <p:cNvPr id="7" name="Text Placeholder 6">
            <a:extLst>
              <a:ext uri="{FF2B5EF4-FFF2-40B4-BE49-F238E27FC236}">
                <a16:creationId xmlns:a16="http://schemas.microsoft.com/office/drawing/2014/main" id="{BDD4D2CE-F6F1-E0CB-1930-D181BFA845B1}"/>
              </a:ext>
            </a:extLst>
          </p:cNvPr>
          <p:cNvSpPr>
            <a:spLocks noGrp="1"/>
          </p:cNvSpPr>
          <p:nvPr>
            <p:ph type="body" sz="half" idx="2"/>
          </p:nvPr>
        </p:nvSpPr>
        <p:spPr>
          <a:xfrm>
            <a:off x="247291" y="1726721"/>
            <a:ext cx="4524734" cy="4185399"/>
          </a:xfrm>
          <a:solidFill>
            <a:schemeClr val="accent3">
              <a:lumMod val="60000"/>
              <a:lumOff val="40000"/>
            </a:schemeClr>
          </a:solidFill>
        </p:spPr>
        <p:txBody>
          <a:bodyPr vert="horz" lIns="91440" tIns="45720" rIns="91440" bIns="45720" rtlCol="0" anchor="t">
            <a:normAutofit/>
          </a:bodyPr>
          <a:lstStyle/>
          <a:p>
            <a:pPr marL="285750" indent="-285750">
              <a:buFont typeface="Wingdings"/>
              <a:buChar char="§"/>
            </a:pPr>
            <a:r>
              <a:rPr lang="en-GB" sz="2000" b="1" dirty="0">
                <a:latin typeface="Arial"/>
                <a:cs typeface="Arial"/>
              </a:rPr>
              <a:t>EMPLOYEE RESILIENCE</a:t>
            </a:r>
          </a:p>
          <a:p>
            <a:r>
              <a:rPr lang="en-GB" sz="2000" dirty="0">
                <a:latin typeface="Arial"/>
                <a:cs typeface="Arial"/>
              </a:rPr>
              <a:t>Is crucial element as global competition present, employee and the business have clear lines to follow government rules and regulations.</a:t>
            </a:r>
          </a:p>
          <a:p>
            <a:r>
              <a:rPr lang="en-GB" sz="2000" dirty="0">
                <a:latin typeface="Arial"/>
                <a:cs typeface="Arial"/>
              </a:rPr>
              <a:t>Employee needs to be capable to face obstacles and changes as the escalating demand cannot be met by normal performance in 2022.</a:t>
            </a:r>
          </a:p>
          <a:p>
            <a:endParaRPr lang="en-GB" sz="2000" dirty="0">
              <a:latin typeface="Arial"/>
              <a:cs typeface="Arial"/>
            </a:endParaRPr>
          </a:p>
        </p:txBody>
      </p:sp>
    </p:spTree>
    <p:extLst>
      <p:ext uri="{BB962C8B-B14F-4D97-AF65-F5344CB8AC3E}">
        <p14:creationId xmlns:p14="http://schemas.microsoft.com/office/powerpoint/2010/main" val="23488821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C0422-5761-8909-9EEB-B79AE86FC513}"/>
              </a:ext>
            </a:extLst>
          </p:cNvPr>
          <p:cNvSpPr>
            <a:spLocks noGrp="1"/>
          </p:cNvSpPr>
          <p:nvPr>
            <p:ph type="title"/>
          </p:nvPr>
        </p:nvSpPr>
        <p:spPr>
          <a:xfrm>
            <a:off x="232914" y="255917"/>
            <a:ext cx="11742167" cy="1168880"/>
          </a:xfrm>
          <a:solidFill>
            <a:schemeClr val="accent3">
              <a:lumMod val="40000"/>
              <a:lumOff val="60000"/>
            </a:schemeClr>
          </a:solidFill>
        </p:spPr>
        <p:txBody>
          <a:bodyPr/>
          <a:lstStyle/>
          <a:p>
            <a:pPr marL="457200" indent="-457200">
              <a:buFont typeface="Arial"/>
              <a:buChar char="•"/>
            </a:pPr>
            <a:r>
              <a:rPr lang="en-GB" sz="2000" b="1" dirty="0">
                <a:latin typeface="Arial"/>
                <a:cs typeface="Arial"/>
              </a:rPr>
              <a:t>AFFECTIVE COMMITMENT</a:t>
            </a:r>
            <a:br>
              <a:rPr lang="en-GB" sz="2000" b="1" dirty="0">
                <a:latin typeface="Arial"/>
                <a:cs typeface="Arial"/>
              </a:rPr>
            </a:br>
            <a:r>
              <a:rPr lang="en-GB" sz="2000" dirty="0">
                <a:latin typeface="Arial"/>
                <a:cs typeface="Arial"/>
              </a:rPr>
              <a:t>Made from 3 components: continuance, affective, normative. </a:t>
            </a:r>
            <a:r>
              <a:rPr lang="en-GB" sz="2000" b="1" dirty="0">
                <a:latin typeface="Arial"/>
                <a:cs typeface="Arial"/>
              </a:rPr>
              <a:t>Affective </a:t>
            </a:r>
            <a:r>
              <a:rPr lang="en-GB" sz="2000" dirty="0">
                <a:latin typeface="Arial"/>
                <a:cs typeface="Arial"/>
              </a:rPr>
              <a:t>commitment is highly connected to optimism, hard work and organisational engagement</a:t>
            </a:r>
            <a:endParaRPr lang="en-GB" sz="2000" b="1" dirty="0">
              <a:latin typeface="Arial"/>
              <a:cs typeface="Arial"/>
            </a:endParaRPr>
          </a:p>
        </p:txBody>
      </p:sp>
      <p:graphicFrame>
        <p:nvGraphicFramePr>
          <p:cNvPr id="5" name="Diagram 5">
            <a:extLst>
              <a:ext uri="{FF2B5EF4-FFF2-40B4-BE49-F238E27FC236}">
                <a16:creationId xmlns:a16="http://schemas.microsoft.com/office/drawing/2014/main" id="{DED5634F-ED7E-2BB6-3533-6949E90E83BA}"/>
              </a:ext>
            </a:extLst>
          </p:cNvPr>
          <p:cNvGraphicFramePr>
            <a:graphicFrameLocks noGrp="1"/>
          </p:cNvGraphicFramePr>
          <p:nvPr>
            <p:ph idx="1"/>
            <p:extLst>
              <p:ext uri="{D42A27DB-BD31-4B8C-83A1-F6EECF244321}">
                <p14:modId xmlns:p14="http://schemas.microsoft.com/office/powerpoint/2010/main" val="2833738673"/>
              </p:ext>
            </p:extLst>
          </p:nvPr>
        </p:nvGraphicFramePr>
        <p:xfrm>
          <a:off x="11710509" y="6400800"/>
          <a:ext cx="133710" cy="3098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 Placeholder 3">
            <a:extLst>
              <a:ext uri="{FF2B5EF4-FFF2-40B4-BE49-F238E27FC236}">
                <a16:creationId xmlns:a16="http://schemas.microsoft.com/office/drawing/2014/main" id="{C02CD72C-D614-A6D7-F162-4E67F36198D1}"/>
              </a:ext>
            </a:extLst>
          </p:cNvPr>
          <p:cNvSpPr>
            <a:spLocks noGrp="1"/>
          </p:cNvSpPr>
          <p:nvPr>
            <p:ph type="body" sz="half" idx="2"/>
          </p:nvPr>
        </p:nvSpPr>
        <p:spPr>
          <a:xfrm>
            <a:off x="232914" y="1424797"/>
            <a:ext cx="11742168" cy="4976153"/>
          </a:xfrm>
          <a:solidFill>
            <a:schemeClr val="accent2">
              <a:lumMod val="20000"/>
              <a:lumOff val="80000"/>
            </a:schemeClr>
          </a:solidFill>
        </p:spPr>
        <p:txBody>
          <a:bodyPr vert="horz" lIns="91440" tIns="45720" rIns="91440" bIns="45720" rtlCol="0" anchor="t">
            <a:normAutofit lnSpcReduction="10000"/>
          </a:bodyPr>
          <a:lstStyle/>
          <a:p>
            <a:pPr marL="285750" indent="-285750">
              <a:buFont typeface="Arial"/>
              <a:buChar char="•"/>
            </a:pPr>
            <a:r>
              <a:rPr lang="en-GB" sz="2000" b="1" dirty="0">
                <a:latin typeface="Arial"/>
                <a:cs typeface="Arial"/>
              </a:rPr>
              <a:t>PAY</a:t>
            </a:r>
            <a:endParaRPr lang="en-GB" dirty="0">
              <a:latin typeface="Bembo"/>
              <a:cs typeface="Arial"/>
            </a:endParaRPr>
          </a:p>
          <a:p>
            <a:r>
              <a:rPr lang="en-GB" sz="2000" dirty="0">
                <a:latin typeface="Arial"/>
                <a:cs typeface="Arial"/>
              </a:rPr>
              <a:t>Pay rate is  the </a:t>
            </a:r>
            <a:r>
              <a:rPr lang="en-GB" sz="2000" b="1" dirty="0">
                <a:latin typeface="Arial"/>
                <a:cs typeface="Arial"/>
              </a:rPr>
              <a:t>highlight </a:t>
            </a:r>
            <a:r>
              <a:rPr lang="en-GB" sz="2000" dirty="0">
                <a:latin typeface="Arial"/>
                <a:cs typeface="Arial"/>
              </a:rPr>
              <a:t>as employee will be driven to success and achieve goals without external control. Compensate and recognise employee's efforts  are strong factors as high related to devotion and positive behaviour workplace.</a:t>
            </a:r>
          </a:p>
          <a:p>
            <a:pPr marL="342900" indent="-342900">
              <a:buFont typeface="Arial"/>
              <a:buChar char="•"/>
            </a:pPr>
            <a:r>
              <a:rPr lang="en-GB" sz="2000" b="1" dirty="0">
                <a:latin typeface="Arial"/>
                <a:cs typeface="Arial"/>
              </a:rPr>
              <a:t>SOCIAL SUPPORT</a:t>
            </a:r>
          </a:p>
          <a:p>
            <a:r>
              <a:rPr lang="en-GB" sz="2000" dirty="0">
                <a:latin typeface="Arial"/>
                <a:cs typeface="Arial"/>
              </a:rPr>
              <a:t>Named as co-workers relationship, This factor is not only important during tasks, as morale and self-esteem grows. Employees within healthy workplace have higher rate of involvement and positive outcome through their jobs. Social support can determine and influence the engagement on workplace.</a:t>
            </a:r>
          </a:p>
          <a:p>
            <a:pPr marL="342900" indent="-342900">
              <a:buFont typeface="Arial"/>
              <a:buChar char="•"/>
            </a:pPr>
            <a:r>
              <a:rPr lang="en-GB" sz="2000" b="1" dirty="0">
                <a:latin typeface="Arial"/>
                <a:cs typeface="Arial"/>
              </a:rPr>
              <a:t>JOB SECURITY</a:t>
            </a:r>
          </a:p>
          <a:p>
            <a:r>
              <a:rPr lang="en-GB" sz="2000" b="1" dirty="0">
                <a:latin typeface="Arial"/>
                <a:cs typeface="Arial"/>
              </a:rPr>
              <a:t>Sustainability,</a:t>
            </a:r>
            <a:r>
              <a:rPr lang="en-GB" sz="2000" dirty="0">
                <a:latin typeface="Arial"/>
                <a:cs typeface="Arial"/>
              </a:rPr>
              <a:t> every employee is concerned about job stability and long-term work relationship. This factor goes hand-to-hand with employee's loyalty and engagement at work. Employee can focus on their responsibilities if no concerns of job security are present. Lack engagement and insecurity at work lead to failure and employee insecurity related to business. </a:t>
            </a:r>
          </a:p>
        </p:txBody>
      </p:sp>
    </p:spTree>
    <p:extLst>
      <p:ext uri="{BB962C8B-B14F-4D97-AF65-F5344CB8AC3E}">
        <p14:creationId xmlns:p14="http://schemas.microsoft.com/office/powerpoint/2010/main" val="6446055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E05D8-422B-A154-C7CE-E579CCC53738}"/>
              </a:ext>
            </a:extLst>
          </p:cNvPr>
          <p:cNvSpPr>
            <a:spLocks noGrp="1"/>
          </p:cNvSpPr>
          <p:nvPr>
            <p:ph type="title"/>
          </p:nvPr>
        </p:nvSpPr>
        <p:spPr>
          <a:xfrm>
            <a:off x="338588" y="278202"/>
            <a:ext cx="11572334" cy="1475394"/>
          </a:xfrm>
        </p:spPr>
        <p:txBody>
          <a:bodyPr>
            <a:normAutofit/>
          </a:bodyPr>
          <a:lstStyle/>
          <a:p>
            <a:pPr marL="342900" indent="-342900">
              <a:buFont typeface="Arial"/>
              <a:buChar char="•"/>
            </a:pPr>
            <a:r>
              <a:rPr lang="en-GB" sz="2000" b="1" dirty="0">
                <a:latin typeface="Arial"/>
                <a:cs typeface="Arial"/>
              </a:rPr>
              <a:t>JOB SATISFACTION</a:t>
            </a:r>
            <a:br>
              <a:rPr lang="en-GB" sz="2000" b="1" dirty="0">
                <a:latin typeface="Arial"/>
                <a:cs typeface="Arial"/>
              </a:rPr>
            </a:br>
            <a:r>
              <a:rPr lang="en-GB" sz="2000" dirty="0">
                <a:latin typeface="Arial"/>
                <a:cs typeface="Arial"/>
              </a:rPr>
              <a:t>Defined as feeling that employees have towards their job, expectation and outcome. Classified as crucial element high connected to relationship between employee and the business. The business culture can add value to employee's job satisfaction</a:t>
            </a:r>
            <a:endParaRPr lang="en-GB" sz="2000" b="1" dirty="0">
              <a:latin typeface="Arial"/>
              <a:cs typeface="Arial"/>
            </a:endParaRPr>
          </a:p>
        </p:txBody>
      </p:sp>
      <p:sp>
        <p:nvSpPr>
          <p:cNvPr id="3" name="Content Placeholder 2">
            <a:extLst>
              <a:ext uri="{FF2B5EF4-FFF2-40B4-BE49-F238E27FC236}">
                <a16:creationId xmlns:a16="http://schemas.microsoft.com/office/drawing/2014/main" id="{85D3B24B-3506-DD86-165E-C4E9EC05396F}"/>
              </a:ext>
            </a:extLst>
          </p:cNvPr>
          <p:cNvSpPr>
            <a:spLocks noGrp="1"/>
          </p:cNvSpPr>
          <p:nvPr>
            <p:ph idx="1"/>
          </p:nvPr>
        </p:nvSpPr>
        <p:spPr>
          <a:xfrm>
            <a:off x="396097" y="1816847"/>
            <a:ext cx="11428561" cy="4659454"/>
          </a:xfrm>
        </p:spPr>
        <p:txBody>
          <a:bodyPr vert="horz" lIns="91440" tIns="45720" rIns="91440" bIns="45720" rtlCol="0" anchor="t">
            <a:normAutofit/>
          </a:bodyPr>
          <a:lstStyle/>
          <a:p>
            <a:pPr marL="342900" indent="-342900">
              <a:buFont typeface="Arial"/>
              <a:buChar char="•"/>
            </a:pPr>
            <a:r>
              <a:rPr lang="en-GB" b="1" dirty="0">
                <a:latin typeface="Arial"/>
                <a:cs typeface="Arial"/>
              </a:rPr>
              <a:t>EMPLOYEE PERFORMANCE</a:t>
            </a:r>
          </a:p>
          <a:p>
            <a:r>
              <a:rPr lang="en-GB" dirty="0">
                <a:latin typeface="Arial"/>
                <a:cs typeface="Arial"/>
              </a:rPr>
              <a:t>Employee engagement is directly connected to performance. Targeting is the main component that influence performance of the employee. Performance include productivity, tasks, organizational behaviour and job performance description</a:t>
            </a:r>
          </a:p>
          <a:p>
            <a:r>
              <a:rPr lang="en-GB" dirty="0">
                <a:latin typeface="Arial"/>
                <a:cs typeface="Arial"/>
              </a:rPr>
              <a:t>As related, above, by  Witchayangkoon, B. and Sanusi, A.H (2022) individual and organisational factors are transformed in Faculty Engagement model that are beneficial for employee engagement and businesses.</a:t>
            </a:r>
          </a:p>
          <a:p>
            <a:pPr marL="342900" indent="-342900">
              <a:buFont typeface="Wingdings"/>
              <a:buChar char="q"/>
            </a:pPr>
            <a:r>
              <a:rPr lang="en-GB" b="1" dirty="0">
                <a:solidFill>
                  <a:srgbClr val="7030A0"/>
                </a:solidFill>
                <a:latin typeface="Arial"/>
                <a:cs typeface="Arial"/>
              </a:rPr>
              <a:t>STATISTICS</a:t>
            </a:r>
            <a:endParaRPr lang="en-GB" dirty="0">
              <a:latin typeface="Arial"/>
              <a:cs typeface="Arial"/>
            </a:endParaRPr>
          </a:p>
          <a:p>
            <a:r>
              <a:rPr lang="en-GB" dirty="0">
                <a:solidFill>
                  <a:schemeClr val="tx1"/>
                </a:solidFill>
                <a:latin typeface="Arial"/>
                <a:cs typeface="Arial"/>
              </a:rPr>
              <a:t>According to Gyton, (2017) only 11% of UK employees are engaged at work and 21% active disengaged. On same side, further studies are requested in order to establish the preference of millennials, this includes both employees and customers if an organisation intends to succeed for the next 20 years </a:t>
            </a:r>
          </a:p>
          <a:p>
            <a:endParaRPr lang="en-GB" dirty="0">
              <a:latin typeface="Arial"/>
              <a:cs typeface="Arial"/>
            </a:endParaRPr>
          </a:p>
        </p:txBody>
      </p:sp>
    </p:spTree>
    <p:extLst>
      <p:ext uri="{BB962C8B-B14F-4D97-AF65-F5344CB8AC3E}">
        <p14:creationId xmlns:p14="http://schemas.microsoft.com/office/powerpoint/2010/main" val="23467331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7B4854C3-58CC-4A2C-B4CA-926819F0C2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FA7B9933-15AE-4ACB-B091-21C9F3853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 name="Group 11">
            <a:extLst>
              <a:ext uri="{FF2B5EF4-FFF2-40B4-BE49-F238E27FC236}">
                <a16:creationId xmlns:a16="http://schemas.microsoft.com/office/drawing/2014/main" id="{DE57BB50-0A5D-4AD7-87AB-5904B788BC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4550150"/>
            <a:ext cx="867485" cy="115439"/>
            <a:chOff x="8910933" y="1861308"/>
            <a:chExt cx="867485" cy="115439"/>
          </a:xfrm>
        </p:grpSpPr>
        <p:sp>
          <p:nvSpPr>
            <p:cNvPr id="13" name="Rectangle 12">
              <a:extLst>
                <a:ext uri="{FF2B5EF4-FFF2-40B4-BE49-F238E27FC236}">
                  <a16:creationId xmlns:a16="http://schemas.microsoft.com/office/drawing/2014/main" id="{1CD5E7CE-8430-4ED8-87F2-AF5C660CF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13">
              <a:extLst>
                <a:ext uri="{FF2B5EF4-FFF2-40B4-BE49-F238E27FC236}">
                  <a16:creationId xmlns:a16="http://schemas.microsoft.com/office/drawing/2014/main" id="{D4A1AC28-5B9C-4D41-95E9-675EDF3F4B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5E446F29-8D76-46EF-B0AF-41066F65AA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2B006278-016D-04D5-9D51-8E0B507D49D7}"/>
              </a:ext>
            </a:extLst>
          </p:cNvPr>
          <p:cNvSpPr>
            <a:spLocks noGrp="1"/>
          </p:cNvSpPr>
          <p:nvPr>
            <p:ph type="title"/>
          </p:nvPr>
        </p:nvSpPr>
        <p:spPr>
          <a:xfrm>
            <a:off x="1411357" y="1351429"/>
            <a:ext cx="3369365" cy="2871320"/>
          </a:xfrm>
        </p:spPr>
        <p:txBody>
          <a:bodyPr anchor="ctr">
            <a:normAutofit/>
          </a:bodyPr>
          <a:lstStyle/>
          <a:p>
            <a:pPr algn="ctr">
              <a:lnSpc>
                <a:spcPct val="100000"/>
              </a:lnSpc>
            </a:pPr>
            <a:r>
              <a:rPr lang="en-GB" sz="1800" dirty="0">
                <a:latin typeface="Arial"/>
                <a:cs typeface="Arial"/>
              </a:rPr>
              <a:t>Gyton, (2017) also mentioned a research from Gallup that made a research for productivity and discovered a high percentage of 31% where employees are looking to quit their job or already resigned, main reason being the high amount of time they spend at work</a:t>
            </a:r>
            <a:endParaRPr lang="en-GB" sz="1800" dirty="0"/>
          </a:p>
        </p:txBody>
      </p:sp>
      <p:sp>
        <p:nvSpPr>
          <p:cNvPr id="3" name="Content Placeholder 2">
            <a:extLst>
              <a:ext uri="{FF2B5EF4-FFF2-40B4-BE49-F238E27FC236}">
                <a16:creationId xmlns:a16="http://schemas.microsoft.com/office/drawing/2014/main" id="{34393376-D55A-71E6-7844-3DE5D1C5E4A4}"/>
              </a:ext>
            </a:extLst>
          </p:cNvPr>
          <p:cNvSpPr>
            <a:spLocks noGrp="1"/>
          </p:cNvSpPr>
          <p:nvPr>
            <p:ph idx="1"/>
          </p:nvPr>
        </p:nvSpPr>
        <p:spPr>
          <a:xfrm>
            <a:off x="6389825" y="723900"/>
            <a:ext cx="4735375" cy="5410200"/>
          </a:xfrm>
        </p:spPr>
        <p:txBody>
          <a:bodyPr vert="horz" lIns="91440" tIns="45720" rIns="91440" bIns="45720" rtlCol="0" anchor="ctr">
            <a:normAutofit/>
          </a:bodyPr>
          <a:lstStyle/>
          <a:p>
            <a:pPr algn="ctr">
              <a:lnSpc>
                <a:spcPct val="100000"/>
              </a:lnSpc>
            </a:pPr>
            <a:r>
              <a:rPr lang="en-GB" sz="1900" dirty="0">
                <a:latin typeface="Arial"/>
                <a:cs typeface="Arial"/>
              </a:rPr>
              <a:t>On same side, the author also mentioned that official figures had overestimated UK productivity with 0.2 % and that prediction is to remain at same level, weak in productivity regarding employees.</a:t>
            </a:r>
          </a:p>
          <a:p>
            <a:pPr algn="ctr">
              <a:lnSpc>
                <a:spcPct val="100000"/>
              </a:lnSpc>
            </a:pPr>
            <a:endParaRPr lang="en-GB" sz="1900">
              <a:latin typeface="Arial"/>
              <a:cs typeface="Arial"/>
            </a:endParaRPr>
          </a:p>
          <a:p>
            <a:pPr algn="ctr">
              <a:lnSpc>
                <a:spcPct val="100000"/>
              </a:lnSpc>
            </a:pPr>
            <a:r>
              <a:rPr lang="en-GB" sz="1900" b="1" dirty="0">
                <a:latin typeface="Arial"/>
                <a:cs typeface="Arial"/>
              </a:rPr>
              <a:t>CONCLUSION</a:t>
            </a:r>
          </a:p>
          <a:p>
            <a:pPr algn="ctr">
              <a:lnSpc>
                <a:spcPct val="100000"/>
              </a:lnSpc>
            </a:pPr>
            <a:r>
              <a:rPr lang="en-GB" sz="1900" dirty="0">
                <a:latin typeface="Arial"/>
                <a:cs typeface="Arial"/>
              </a:rPr>
              <a:t>Employee engagement is complex and made from different factors with different roles that are connected to each other and easy to fail on completion</a:t>
            </a:r>
          </a:p>
          <a:p>
            <a:pPr algn="ctr">
              <a:lnSpc>
                <a:spcPct val="100000"/>
              </a:lnSpc>
            </a:pPr>
            <a:r>
              <a:rPr lang="en-GB" sz="1900" dirty="0">
                <a:latin typeface="Arial"/>
                <a:cs typeface="Arial"/>
              </a:rPr>
              <a:t>As 2022 is advanced in technology and demand over time has changed, employees must be able to perform and seek for factors that can influence their well-being and sustainability</a:t>
            </a:r>
          </a:p>
        </p:txBody>
      </p:sp>
    </p:spTree>
    <p:extLst>
      <p:ext uri="{BB962C8B-B14F-4D97-AF65-F5344CB8AC3E}">
        <p14:creationId xmlns:p14="http://schemas.microsoft.com/office/powerpoint/2010/main" val="9448553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CFBBB-0793-CF5F-C249-65DA477D6C7D}"/>
              </a:ext>
            </a:extLst>
          </p:cNvPr>
          <p:cNvSpPr>
            <a:spLocks noGrp="1"/>
          </p:cNvSpPr>
          <p:nvPr>
            <p:ph type="title"/>
          </p:nvPr>
        </p:nvSpPr>
        <p:spPr>
          <a:xfrm>
            <a:off x="1186851" y="220691"/>
            <a:ext cx="2270185" cy="569621"/>
          </a:xfrm>
        </p:spPr>
        <p:txBody>
          <a:bodyPr>
            <a:normAutofit/>
          </a:bodyPr>
          <a:lstStyle/>
          <a:p>
            <a:r>
              <a:rPr lang="en-GB" sz="2000" b="1" dirty="0">
                <a:latin typeface="Arial"/>
                <a:cs typeface="Arial"/>
              </a:rPr>
              <a:t>REFERENCES:</a:t>
            </a:r>
            <a:endParaRPr lang="en-GB" dirty="0"/>
          </a:p>
        </p:txBody>
      </p:sp>
      <p:sp>
        <p:nvSpPr>
          <p:cNvPr id="3" name="Content Placeholder 2">
            <a:extLst>
              <a:ext uri="{FF2B5EF4-FFF2-40B4-BE49-F238E27FC236}">
                <a16:creationId xmlns:a16="http://schemas.microsoft.com/office/drawing/2014/main" id="{360C149C-769E-24B5-62D8-4D9A1D939ECB}"/>
              </a:ext>
            </a:extLst>
          </p:cNvPr>
          <p:cNvSpPr>
            <a:spLocks noGrp="1"/>
          </p:cNvSpPr>
          <p:nvPr>
            <p:ph idx="1"/>
          </p:nvPr>
        </p:nvSpPr>
        <p:spPr>
          <a:xfrm>
            <a:off x="295455" y="652282"/>
            <a:ext cx="11615467" cy="5910283"/>
          </a:xfrm>
        </p:spPr>
        <p:txBody>
          <a:bodyPr vert="horz" lIns="91440" tIns="45720" rIns="91440" bIns="45720" rtlCol="0" anchor="t">
            <a:normAutofit/>
          </a:bodyPr>
          <a:lstStyle/>
          <a:p>
            <a:r>
              <a:rPr lang="en-GB" dirty="0">
                <a:latin typeface="Arial"/>
                <a:cs typeface="Arial"/>
              </a:rPr>
              <a:t>1.   Cook, S. (2008)</a:t>
            </a:r>
            <a:r>
              <a:rPr lang="en-GB" i="1" dirty="0">
                <a:latin typeface="Arial"/>
                <a:ea typeface="+mn-lt"/>
                <a:cs typeface="+mn-lt"/>
              </a:rPr>
              <a:t>The Essential Guide to Employee Engagement: Better Business Performance Through Staff Satisfaction. </a:t>
            </a:r>
            <a:r>
              <a:rPr lang="en-GB" dirty="0">
                <a:latin typeface="Arial"/>
                <a:ea typeface="+mn-lt"/>
                <a:cs typeface="+mn-lt"/>
              </a:rPr>
              <a:t>Kogan Page Publishers</a:t>
            </a:r>
            <a:endParaRPr lang="en-US"/>
          </a:p>
          <a:p>
            <a:r>
              <a:rPr lang="en-GB" dirty="0">
                <a:latin typeface="Arial"/>
                <a:ea typeface="+mn-lt"/>
                <a:cs typeface="Arial"/>
              </a:rPr>
              <a:t>2.   Cook S. (2008)</a:t>
            </a:r>
            <a:r>
              <a:rPr lang="en-GB" i="1" dirty="0">
                <a:latin typeface="Arial"/>
                <a:ea typeface="+mn-lt"/>
                <a:cs typeface="Arial"/>
              </a:rPr>
              <a:t>The Essential Guide to Employee Engagement: Better Business Performance Through Staff Satisfaction. </a:t>
            </a:r>
            <a:r>
              <a:rPr lang="en-GB" dirty="0">
                <a:latin typeface="Arial"/>
                <a:ea typeface="+mn-lt"/>
                <a:cs typeface="Arial"/>
              </a:rPr>
              <a:t>Kogan Page Publishers</a:t>
            </a:r>
            <a:endParaRPr lang="en-US" dirty="0">
              <a:ea typeface="+mn-lt"/>
              <a:cs typeface="+mn-lt"/>
            </a:endParaRPr>
          </a:p>
          <a:p>
            <a:r>
              <a:rPr lang="en-GB" dirty="0">
                <a:latin typeface="Arial"/>
                <a:ea typeface="+mn-lt"/>
                <a:cs typeface="+mn-lt"/>
              </a:rPr>
              <a:t>3.   Gyton, G. (2017)</a:t>
            </a:r>
            <a:r>
              <a:rPr lang="en-GB" i="1" dirty="0">
                <a:latin typeface="Arial"/>
                <a:ea typeface="+mn-lt"/>
                <a:cs typeface="+mn-lt"/>
              </a:rPr>
              <a:t> </a:t>
            </a:r>
            <a:r>
              <a:rPr lang="en-GB" i="1" dirty="0">
                <a:latin typeface="Arial"/>
                <a:cs typeface="Arial"/>
              </a:rPr>
              <a:t>Just one in 10 Brits feel engaged at work, says Gallup.</a:t>
            </a:r>
            <a:r>
              <a:rPr lang="en-GB" dirty="0">
                <a:latin typeface="Arial"/>
                <a:cs typeface="Arial"/>
              </a:rPr>
              <a:t> Available at:</a:t>
            </a:r>
            <a:endParaRPr lang="en-GB" dirty="0">
              <a:ea typeface="+mn-lt"/>
              <a:cs typeface="+mn-lt"/>
            </a:endParaRPr>
          </a:p>
          <a:p>
            <a:r>
              <a:rPr lang="en-GB" dirty="0">
                <a:latin typeface="Arial"/>
                <a:ea typeface="+mn-lt"/>
                <a:cs typeface="+mn-lt"/>
              </a:rPr>
              <a:t>       </a:t>
            </a:r>
            <a:r>
              <a:rPr lang="en-GB" dirty="0">
                <a:latin typeface="Arial"/>
                <a:ea typeface="+mn-lt"/>
                <a:cs typeface="+mn-lt"/>
                <a:hlinkClick r:id="rId2"/>
              </a:rPr>
              <a:t>https://www.peoplemanagement.co.uk/article/1747020/one-in-10-brits-engaged-work</a:t>
            </a:r>
            <a:r>
              <a:rPr lang="en-GB" dirty="0">
                <a:latin typeface="Arial"/>
                <a:ea typeface="+mn-lt"/>
                <a:cs typeface="+mn-lt"/>
              </a:rPr>
              <a:t> (Accessed:         6th December 2022).</a:t>
            </a:r>
            <a:endParaRPr lang="en-GB" dirty="0">
              <a:latin typeface="Arial"/>
              <a:ea typeface="+mn-lt"/>
              <a:cs typeface="Arial"/>
            </a:endParaRPr>
          </a:p>
          <a:p>
            <a:r>
              <a:rPr lang="en-GB" dirty="0">
                <a:latin typeface="Arial"/>
                <a:ea typeface="+mn-lt"/>
                <a:cs typeface="Arial"/>
              </a:rPr>
              <a:t>4.   Hall, R. (2022) </a:t>
            </a:r>
            <a:r>
              <a:rPr lang="en-GB" i="1" dirty="0">
                <a:latin typeface="Arial"/>
                <a:ea typeface="+mn-lt"/>
                <a:cs typeface="Arial"/>
              </a:rPr>
              <a:t>The 3 C's of Employee Engagement</a:t>
            </a:r>
            <a:r>
              <a:rPr lang="en-GB" dirty="0">
                <a:latin typeface="Arial"/>
                <a:ea typeface="+mn-lt"/>
                <a:cs typeface="Arial"/>
              </a:rPr>
              <a:t>. Available at: </a:t>
            </a:r>
            <a:r>
              <a:rPr lang="en-GB" dirty="0">
                <a:latin typeface="Arial"/>
                <a:ea typeface="+mn-lt"/>
                <a:cs typeface="+mn-lt"/>
                <a:hlinkClick r:id="rId3"/>
              </a:rPr>
              <a:t>https://www.vetlead.com/the-3-  cs-of-employee-engagement/</a:t>
            </a:r>
            <a:r>
              <a:rPr lang="en-GB" dirty="0">
                <a:latin typeface="Arial"/>
                <a:ea typeface="+mn-lt"/>
                <a:cs typeface="+mn-lt"/>
              </a:rPr>
              <a:t> (Accessed: 4th December 2022).</a:t>
            </a:r>
          </a:p>
          <a:p>
            <a:r>
              <a:rPr lang="en-GB" dirty="0">
                <a:latin typeface="Arial"/>
                <a:ea typeface="+mn-lt"/>
                <a:cs typeface="Arial"/>
              </a:rPr>
              <a:t>5.   Management Study Guide (2022) </a:t>
            </a:r>
            <a:r>
              <a:rPr lang="en-GB" i="1" dirty="0">
                <a:latin typeface="Arial"/>
                <a:ea typeface="+mn-lt"/>
                <a:cs typeface="Arial"/>
              </a:rPr>
              <a:t>Elements of Employee Engagement</a:t>
            </a:r>
            <a:r>
              <a:rPr lang="en-GB" dirty="0">
                <a:latin typeface="Arial"/>
                <a:ea typeface="+mn-lt"/>
                <a:cs typeface="Arial"/>
              </a:rPr>
              <a:t>. Available at: </a:t>
            </a:r>
            <a:r>
              <a:rPr lang="en-GB" dirty="0">
                <a:latin typeface="Arial"/>
                <a:ea typeface="+mn-lt"/>
                <a:cs typeface="+mn-lt"/>
                <a:hlinkClick r:id="rId4"/>
              </a:rPr>
              <a:t>https://www.managementstudyguide.com/employee-engagement-elements.htm</a:t>
            </a:r>
            <a:r>
              <a:rPr lang="en-GB" dirty="0">
                <a:latin typeface="Arial"/>
                <a:ea typeface="+mn-lt"/>
                <a:cs typeface="+mn-lt"/>
              </a:rPr>
              <a:t> (Accessed: 5th December 2022).</a:t>
            </a:r>
          </a:p>
          <a:p>
            <a:r>
              <a:rPr lang="en-GB" dirty="0">
                <a:latin typeface="Arial"/>
                <a:ea typeface="+mn-lt"/>
                <a:cs typeface="Arial"/>
              </a:rPr>
              <a:t>6.    Management Study Guide (2022) </a:t>
            </a:r>
            <a:r>
              <a:rPr lang="en-GB" i="1" dirty="0">
                <a:latin typeface="Arial"/>
                <a:ea typeface="+mn-lt"/>
                <a:cs typeface="Arial"/>
              </a:rPr>
              <a:t>Role of Employees in Organisation Culture.</a:t>
            </a:r>
            <a:r>
              <a:rPr lang="en-GB" dirty="0">
                <a:latin typeface="Arial"/>
                <a:ea typeface="+mn-lt"/>
                <a:cs typeface="Arial"/>
              </a:rPr>
              <a:t> Available at: </a:t>
            </a:r>
            <a:r>
              <a:rPr lang="en-GB" dirty="0">
                <a:latin typeface="Arial"/>
                <a:ea typeface="+mn-lt"/>
                <a:cs typeface="+mn-lt"/>
                <a:hlinkClick r:id="rId5"/>
              </a:rPr>
              <a:t>https://www.managementstudyguide.com/role-of-employees-in-organization-culture.htm</a:t>
            </a:r>
            <a:r>
              <a:rPr lang="en-GB" dirty="0">
                <a:latin typeface="Arial"/>
                <a:ea typeface="+mn-lt"/>
                <a:cs typeface="+mn-lt"/>
              </a:rPr>
              <a:t> (Accessed: 6th December 2022).</a:t>
            </a:r>
          </a:p>
          <a:p>
            <a:pPr marL="457200" indent="-457200">
              <a:buFont typeface="Arial"/>
              <a:buChar char="•"/>
            </a:pPr>
            <a:endParaRPr lang="en-GB" i="1" dirty="0">
              <a:latin typeface="Arial"/>
              <a:ea typeface="+mn-lt"/>
              <a:cs typeface="Arial"/>
            </a:endParaRPr>
          </a:p>
          <a:p>
            <a:pPr marL="457200" indent="-457200">
              <a:buFontTx/>
              <a:buAutoNum type="arabicPeriod"/>
            </a:pPr>
            <a:endParaRPr lang="en-GB" dirty="0">
              <a:latin typeface="Arial"/>
              <a:ea typeface="+mn-lt"/>
              <a:cs typeface="Arial"/>
            </a:endParaRPr>
          </a:p>
        </p:txBody>
      </p:sp>
    </p:spTree>
    <p:extLst>
      <p:ext uri="{BB962C8B-B14F-4D97-AF65-F5344CB8AC3E}">
        <p14:creationId xmlns:p14="http://schemas.microsoft.com/office/powerpoint/2010/main" val="33463423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9DC48-A785-15E7-24BA-A07DBAEF8488}"/>
              </a:ext>
            </a:extLst>
          </p:cNvPr>
          <p:cNvSpPr>
            <a:spLocks noGrp="1"/>
          </p:cNvSpPr>
          <p:nvPr>
            <p:ph type="title"/>
          </p:nvPr>
        </p:nvSpPr>
        <p:spPr>
          <a:xfrm>
            <a:off x="1028700" y="378843"/>
            <a:ext cx="2385204" cy="512112"/>
          </a:xfrm>
        </p:spPr>
        <p:txBody>
          <a:bodyPr/>
          <a:lstStyle/>
          <a:p>
            <a:r>
              <a:rPr lang="en-GB" sz="2000" b="1" dirty="0">
                <a:latin typeface="Arial"/>
                <a:cs typeface="Arial"/>
              </a:rPr>
              <a:t>REFERENCES:</a:t>
            </a:r>
            <a:endParaRPr lang="en-GB" dirty="0"/>
          </a:p>
        </p:txBody>
      </p:sp>
      <p:sp>
        <p:nvSpPr>
          <p:cNvPr id="3" name="Content Placeholder 2">
            <a:extLst>
              <a:ext uri="{FF2B5EF4-FFF2-40B4-BE49-F238E27FC236}">
                <a16:creationId xmlns:a16="http://schemas.microsoft.com/office/drawing/2014/main" id="{093BC25D-CB0F-EE00-51FD-3E8E59528298}"/>
              </a:ext>
            </a:extLst>
          </p:cNvPr>
          <p:cNvSpPr>
            <a:spLocks noGrp="1"/>
          </p:cNvSpPr>
          <p:nvPr>
            <p:ph idx="1"/>
          </p:nvPr>
        </p:nvSpPr>
        <p:spPr>
          <a:xfrm>
            <a:off x="410474" y="1011714"/>
            <a:ext cx="11428562" cy="5407077"/>
          </a:xfrm>
        </p:spPr>
        <p:txBody>
          <a:bodyPr vert="horz" lIns="91440" tIns="45720" rIns="91440" bIns="45720" rtlCol="0" anchor="t">
            <a:normAutofit/>
          </a:bodyPr>
          <a:lstStyle/>
          <a:p>
            <a:r>
              <a:rPr lang="en-GB" dirty="0">
                <a:latin typeface="Arial"/>
                <a:cs typeface="Arial"/>
              </a:rPr>
              <a:t>7.   Management Study Guide (2022) </a:t>
            </a:r>
            <a:r>
              <a:rPr lang="en-GB" i="1" dirty="0">
                <a:latin typeface="Arial"/>
                <a:cs typeface="Arial"/>
              </a:rPr>
              <a:t>Benefits of Employment Engagement</a:t>
            </a:r>
            <a:r>
              <a:rPr lang="en-GB" dirty="0">
                <a:latin typeface="Arial"/>
                <a:cs typeface="Arial"/>
              </a:rPr>
              <a:t>. Available at: </a:t>
            </a:r>
            <a:r>
              <a:rPr lang="en-GB" dirty="0">
                <a:latin typeface="Arial"/>
                <a:ea typeface="+mn-lt"/>
                <a:cs typeface="+mn-lt"/>
                <a:hlinkClick r:id="rId2"/>
              </a:rPr>
              <a:t>https://www.managementstudyguide.com/benefits-of-employee-engagement.htm</a:t>
            </a:r>
            <a:r>
              <a:rPr lang="en-GB" dirty="0">
                <a:latin typeface="Arial"/>
                <a:ea typeface="+mn-lt"/>
                <a:cs typeface="+mn-lt"/>
              </a:rPr>
              <a:t> (Accessed: 5th December 2022).</a:t>
            </a:r>
            <a:endParaRPr lang="en-GB" dirty="0">
              <a:latin typeface="Arial"/>
              <a:ea typeface="+mn-lt"/>
              <a:cs typeface="Arial"/>
            </a:endParaRPr>
          </a:p>
          <a:p>
            <a:r>
              <a:rPr lang="en-GB" dirty="0">
                <a:latin typeface="Arial"/>
                <a:cs typeface="Arial"/>
              </a:rPr>
              <a:t>8.   William, H.M </a:t>
            </a:r>
            <a:r>
              <a:rPr lang="en-GB" i="1" dirty="0">
                <a:latin typeface="Arial"/>
                <a:cs typeface="Arial"/>
              </a:rPr>
              <a:t>et al</a:t>
            </a:r>
            <a:r>
              <a:rPr lang="en-GB" dirty="0">
                <a:latin typeface="Arial"/>
                <a:cs typeface="Arial"/>
              </a:rPr>
              <a:t>. (2011) </a:t>
            </a:r>
            <a:r>
              <a:rPr lang="en-GB" i="1" dirty="0">
                <a:latin typeface="Arial"/>
                <a:ea typeface="+mn-lt"/>
                <a:cs typeface="+mn-lt"/>
              </a:rPr>
              <a:t>Employee Engagement: Tools for Analysis, Practice, and Competitive Advantage Talent Management Essentials. </a:t>
            </a:r>
            <a:r>
              <a:rPr lang="en-GB" dirty="0">
                <a:latin typeface="Arial"/>
                <a:ea typeface="+mn-lt"/>
                <a:cs typeface="+mn-lt"/>
              </a:rPr>
              <a:t>John Wiley &amp; Sons</a:t>
            </a:r>
          </a:p>
          <a:p>
            <a:r>
              <a:rPr lang="en-GB" dirty="0">
                <a:latin typeface="Arial"/>
                <a:ea typeface="+mn-lt"/>
                <a:cs typeface="Arial"/>
              </a:rPr>
              <a:t>9.   </a:t>
            </a:r>
            <a:r>
              <a:rPr lang="en-GB" dirty="0">
                <a:latin typeface="Arial"/>
                <a:ea typeface="+mn-lt"/>
                <a:cs typeface="+mn-lt"/>
              </a:rPr>
              <a:t>Witchayangkoon, B. and Sanusi, A.H (2022) </a:t>
            </a:r>
            <a:r>
              <a:rPr lang="en-GB" i="1" dirty="0">
                <a:latin typeface="Arial"/>
                <a:ea typeface="+mn-lt"/>
                <a:cs typeface="+mn-lt"/>
              </a:rPr>
              <a:t>Articles in ITJEMAST</a:t>
            </a:r>
            <a:r>
              <a:rPr lang="en-GB" dirty="0">
                <a:ea typeface="+mn-lt"/>
                <a:cs typeface="+mn-lt"/>
              </a:rPr>
              <a:t>. </a:t>
            </a:r>
            <a:r>
              <a:rPr lang="en-GB" dirty="0">
                <a:latin typeface="Arial"/>
                <a:ea typeface="+mn-lt"/>
                <a:cs typeface="+mn-lt"/>
              </a:rPr>
              <a:t>International Transaction Journal of Engineering, Management, &amp; Applied Sciences &amp; Technologies</a:t>
            </a:r>
          </a:p>
          <a:p>
            <a:r>
              <a:rPr lang="en-GB" dirty="0">
                <a:latin typeface="Arial"/>
                <a:ea typeface="+mn-lt"/>
                <a:cs typeface="Arial"/>
              </a:rPr>
              <a:t>10.   Turner, P. (2019)</a:t>
            </a:r>
            <a:r>
              <a:rPr lang="en-GB" i="1" dirty="0">
                <a:latin typeface="Arial"/>
                <a:ea typeface="+mn-lt"/>
                <a:cs typeface="Arial"/>
              </a:rPr>
              <a:t> </a:t>
            </a:r>
            <a:r>
              <a:rPr lang="en-GB" i="1" dirty="0">
                <a:latin typeface="Arial"/>
                <a:ea typeface="+mn-lt"/>
                <a:cs typeface="+mn-lt"/>
              </a:rPr>
              <a:t>Employee Engagement in Contemporary Organizations: Maintaining High Productivity and Sustained Competitiveness</a:t>
            </a:r>
            <a:r>
              <a:rPr lang="en-GB" dirty="0">
                <a:latin typeface="Arial"/>
                <a:ea typeface="+mn-lt"/>
                <a:cs typeface="+mn-lt"/>
              </a:rPr>
              <a:t>. Springer Nature</a:t>
            </a:r>
            <a:endParaRPr lang="en-GB" dirty="0">
              <a:latin typeface="Arial"/>
              <a:ea typeface="+mn-lt"/>
              <a:cs typeface="Arial"/>
            </a:endParaRPr>
          </a:p>
        </p:txBody>
      </p:sp>
    </p:spTree>
    <p:extLst>
      <p:ext uri="{BB962C8B-B14F-4D97-AF65-F5344CB8AC3E}">
        <p14:creationId xmlns:p14="http://schemas.microsoft.com/office/powerpoint/2010/main" val="1625117718"/>
      </p:ext>
    </p:extLst>
  </p:cSld>
  <p:clrMapOvr>
    <a:masterClrMapping/>
  </p:clrMapOvr>
</p:sld>
</file>

<file path=ppt/theme/theme1.xml><?xml version="1.0" encoding="utf-8"?>
<a:theme xmlns:a="http://schemas.openxmlformats.org/drawingml/2006/main" name="AdornVTI">
  <a:themeElements>
    <a:clrScheme name="GC1">
      <a:dk1>
        <a:sysClr val="windowText" lastClr="000000"/>
      </a:dk1>
      <a:lt1>
        <a:sysClr val="window" lastClr="FFFFFF"/>
      </a:lt1>
      <a:dk2>
        <a:srgbClr val="2C2830"/>
      </a:dk2>
      <a:lt2>
        <a:srgbClr val="E0DCE1"/>
      </a:lt2>
      <a:accent1>
        <a:srgbClr val="908193"/>
      </a:accent1>
      <a:accent2>
        <a:srgbClr val="A08889"/>
      </a:accent2>
      <a:accent3>
        <a:srgbClr val="B48C7E"/>
      </a:accent3>
      <a:accent4>
        <a:srgbClr val="809C9B"/>
      </a:accent4>
      <a:accent5>
        <a:srgbClr val="899F91"/>
      </a:accent5>
      <a:accent6>
        <a:srgbClr val="728274"/>
      </a:accent6>
      <a:hlink>
        <a:srgbClr val="837585"/>
      </a:hlink>
      <a:folHlink>
        <a:srgbClr val="677E83"/>
      </a:folHlink>
    </a:clrScheme>
    <a:fontScheme name="Bembo">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dornVTI" id="{497E3FA9-5A27-4D12-9D04-917BEF3D1303}" vid="{34192A01-61CA-4566-9818-841C607496F7}"/>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AdornVTI</vt:lpstr>
      <vt:lpstr>EMPLOYEE ENGAGEMENT</vt:lpstr>
      <vt:lpstr>LEVEL 4 ASSIGNMENT SPECIFICATION  Hospitality &amp; Tourism Management </vt:lpstr>
      <vt:lpstr>EMPLOYEE ENGAGEMENT </vt:lpstr>
      <vt:lpstr>IMPORTANCE OF THE EMPLOYEE: They are the heart of any business; the voice and culture of the business depends on employees. The employee is the asset of an organisation  by achieving goals and targets, creating positive experience for guests, contributing effectively towards the successful functioning of a business. ( Management Study Guide, 2022)</vt:lpstr>
      <vt:lpstr>Employee engagement takes place when people feel trusted, empowered and valued; personally and emotionally involved with increased level of enthusiasm and motivation.(Cook,2008. P.10)</vt:lpstr>
      <vt:lpstr> Witchayangkoon, B. and Sanusi, A.H (2022) Articles in ITJEMAST Available at: https://books.google.co.uk/books?id=uheHEAAAQBAJ&amp;pg=PA119&amp;dq=elements+of+employee+engagement+2022&amp;hl=ro&amp;sa=X&amp;ved=2ahUKEwj4rL7w3eX7AhXeQUEAHdzpA2IQ6AF6BAgHEAI#v=onepage&amp;q=elements%20of%20employee%20engagement%202022&amp;f=false (Accessed: 6th December 2022).</vt:lpstr>
      <vt:lpstr>The same authors explain the importance of each element:</vt:lpstr>
      <vt:lpstr>AFFECTIVE COMMITMENT Made from 3 components: continuance, affective, normative. Affective commitment is highly connected to optimism, hard work and organisational engagement</vt:lpstr>
      <vt:lpstr>JOB SATISFACTION Defined as feeling that employees have towards their job, expectation and outcome. Classified as crucial element high connected to relationship between employee and the business. The business culture can add value to employee's job satisfaction</vt:lpstr>
      <vt:lpstr>Gyton, (2017) also mentioned a research from Gallup that made a research for productivity and discovered a high percentage of 31% where employees are looking to quit their job or already resigned, main reason being the high amount of time they spend at work</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1458</cp:revision>
  <dcterms:created xsi:type="dcterms:W3CDTF">2022-12-04T14:53:36Z</dcterms:created>
  <dcterms:modified xsi:type="dcterms:W3CDTF">2022-12-06T23:47:39Z</dcterms:modified>
</cp:coreProperties>
</file>