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p:scale>
          <a:sx n="70" d="100"/>
          <a:sy n="70" d="100"/>
        </p:scale>
        <p:origin x="1138" y="2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36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5–10 seconds</a:t>
            </a:r>
          </a:p>
          <a:p>
            <a:endParaRPr dirty="0"/>
          </a:p>
          <a:p>
            <a:r>
              <a:rPr dirty="0"/>
              <a:t>Speaker script:</a:t>
            </a:r>
          </a:p>
          <a:p>
            <a:r>
              <a:rPr dirty="0"/>
              <a:t>Good morning or afternoon. My name is Alisa </a:t>
            </a:r>
            <a:r>
              <a:rPr dirty="0" err="1"/>
              <a:t>Dronea</a:t>
            </a:r>
            <a:r>
              <a:rPr dirty="0"/>
              <a:t>. Today I will present my analysis of the main factors affecting sales at Basil's Bakery.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about 30 seconds</a:t>
            </a:r>
          </a:p>
          <a:p>
            <a:endParaRPr dirty="0"/>
          </a:p>
          <a:p>
            <a:r>
              <a:rPr dirty="0"/>
              <a:t>Speaker script:</a:t>
            </a:r>
          </a:p>
          <a:p>
            <a:r>
              <a:rPr dirty="0"/>
              <a:t>I will start with a short introduction to Basil's Bakery and the main sales problem. Then I will explain the PESTEL framework and apply it to the bakery. After that, I will explain the Fishbone model and use it to </a:t>
            </a:r>
            <a:r>
              <a:rPr dirty="0" err="1"/>
              <a:t>organise</a:t>
            </a:r>
            <a:r>
              <a:rPr dirty="0"/>
              <a:t> the possible causes of the problem. I will finish with four key findings.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about 35–40 seconds</a:t>
            </a:r>
          </a:p>
          <a:p>
            <a:endParaRPr dirty="0"/>
          </a:p>
          <a:p>
            <a:r>
              <a:rPr dirty="0"/>
              <a:t>Speaker script:</a:t>
            </a:r>
          </a:p>
          <a:p>
            <a:r>
              <a:rPr dirty="0"/>
              <a:t>Basil's Bakery is a small independent bakery in a retail park in Coventry. It opened in 2015 and sells cakes, pastries and bread made with high-quality organic ingredients. Its customers include local shoppers, office workers and warehouse workers. Sales increased before Covid-19, but they fell strongly in 2020. Sales later improved, but they did not return to the old level. From 2023 to 2025, average sales were still about 25 percent below the 2019 figure. This shows that the problem is still affecting the business.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about 1 minute</a:t>
            </a:r>
          </a:p>
          <a:p>
            <a:endParaRPr dirty="0"/>
          </a:p>
          <a:p>
            <a:r>
              <a:rPr dirty="0"/>
              <a:t>Speaker script:</a:t>
            </a:r>
          </a:p>
          <a:p>
            <a:r>
              <a:rPr dirty="0"/>
              <a:t>The main problem is that sales are still around 25 percent below the 2019 level. There are both external and internal causes. External problems are difficult for Basil to control. The retail park is quieter, some shops have closed, and fewer workers visit the area every day. Hybrid working also means that some office workers stay at home for part of the week. At the same time, utilities, rent, business rates, insurance and ingredient costs are higher. Basil has more control over the internal issues. He does not offer delivery, pre-orders depend on him answering the phone, and customers can wait too long at busy times. These internal problems do not cause the fall in local footfall, but they make it harder for Basil to respond to the change.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about 1 minute</a:t>
            </a:r>
          </a:p>
          <a:p>
            <a:endParaRPr dirty="0"/>
          </a:p>
          <a:p>
            <a:r>
              <a:rPr dirty="0"/>
              <a:t>Speaker script:</a:t>
            </a:r>
          </a:p>
          <a:p>
            <a:r>
              <a:rPr dirty="0"/>
              <a:t>PESTEL is a framework used to study the wider external business environment. The letters stand for Political, Economic, Social, Technological, Environmental and Legal factors. It is useful because it gives a clear structure and helps a business notice important threats and opportunities. It can also support better discussion before decisions are made. However, PESTEL has limits. It may make a complex situation look too simple, it can use information based on assumptions, and the results can become out of date when the environment changes quickly. For Basil, PESTEL is useful for understanding outside pressures, but it does not explain all internal problems. That is why I also use the Fishbone model.</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about 1 minute 30 seconds</a:t>
            </a:r>
          </a:p>
          <a:p>
            <a:endParaRPr dirty="0"/>
          </a:p>
          <a:p>
            <a:r>
              <a:rPr dirty="0"/>
              <a:t>Speaker script:</a:t>
            </a:r>
          </a:p>
          <a:p>
            <a:r>
              <a:rPr dirty="0"/>
              <a:t>The PESTEL analysis shows that economic and social factors have the strongest link to Basil's sales problem. Economically, Basil has higher costs for utilities, rent, business rates, insurance and organic ingredients. McKinsey's 2025 research also shows that consumers are still worried about prices and want good value. Social factors are also important. ONS data show that 28 percent of working adults in Great Britain worked in a hybrid way between January and March 2025. This supports Basil's observation that fewer office workers visit the area every day. The BBC article about Pret also reports quieter Fridays and changes in commuting and lunch habits. Technology is relevant because customers now expect easier ways to order, and Basil's customers have already asked for pre-orders and delivery. Environmental factors affect the supply and price of organic ingredients. Legal rules such as allergen labelling are relevant to bakery operations, but the case does not show that a legal change caused the sales fall. Overall, the strongest external pressures are economic and social.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about 1 minute</a:t>
            </a:r>
          </a:p>
          <a:p>
            <a:endParaRPr dirty="0"/>
          </a:p>
          <a:p>
            <a:r>
              <a:rPr dirty="0"/>
              <a:t>Speaker script:</a:t>
            </a:r>
          </a:p>
          <a:p>
            <a:r>
              <a:rPr dirty="0"/>
              <a:t>The Cause-and-Effect model is also called a Fishbone or Ishikawa diagram. It helps </a:t>
            </a:r>
            <a:r>
              <a:rPr dirty="0" err="1"/>
              <a:t>organise</a:t>
            </a:r>
            <a:r>
              <a:rPr dirty="0"/>
              <a:t> possible causes around one clear problem. The main strength is that it makes a complex problem easier to see and discuss. It also helps a business look at different types of causes instead of focusing on only one. However, the diagram does not prove that every cause is real, and it does not show how large each cause is. The quality of the result depends on the quality of the evidence. For Basil, I use the Fishbone diagram to bring together the case-study evidence and the PESTEL findings.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about 1 minute 30 seconds</a:t>
            </a:r>
          </a:p>
          <a:p>
            <a:endParaRPr/>
          </a:p>
          <a:p>
            <a:r>
              <a:t>Speaker script:</a:t>
            </a:r>
          </a:p>
          <a:p>
            <a:r>
              <a:t>The Fishbone diagram shows several groups of possible causes. Under Methods, the main issues are phone-based pre-orders, long waiting times and no delivery process. Under Machines and Technology, the case describes the phone as the main way to manage pre-orders, but it does not describe a digital pre-order system. Under People, Basil needs to stay onsite to bake, so he has limited time to answer calls and manage orders. Materials include the cost of organic ingredients and the risk of crop failure. Environment is very important because the retail park is quieter, shops have closed, hybrid work has reduced local footfall and overhead costs are higher. Measurement is different. The case does not give detailed sales information by day, customer group or order channel. This is a gap in the information, not a proven cause. Overall, Environment, Methods and People have the strongest evidence in the case.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about 30–35 seconds</a:t>
            </a:r>
          </a:p>
          <a:p>
            <a:endParaRPr/>
          </a:p>
          <a:p>
            <a:r>
              <a:t>Speaker script:</a:t>
            </a:r>
          </a:p>
          <a:p>
            <a:r>
              <a:t>To conclude, the sales problem has several causes, not only one. First, changes outside the business, especially lower footfall and hybrid working, have reduced Basil's traditional customer base. Second, higher business and ingredient costs add more pressure. Third, internal limits such as no delivery and difficult phone pre-orders make it harder to reach customers in new ways. Finally, not every possible cause has the same level of evidence. The strongest findings are linked to footfall, costs and customer access, while more detailed customer data would be needed to prove some other causes.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not presented</a:t>
            </a:r>
          </a:p>
          <a:p>
            <a:endParaRPr/>
          </a:p>
          <a:p>
            <a:r>
              <a:t>Speaker script:</a:t>
            </a:r>
          </a:p>
          <a:p>
            <a:r>
              <a:t>This slide contains the first part of the reference list. I would not read the references aloud.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not presented</a:t>
            </a:r>
          </a:p>
          <a:p>
            <a:endParaRPr/>
          </a:p>
          <a:p>
            <a:r>
              <a:t>Speaker script:</a:t>
            </a:r>
          </a:p>
          <a:p>
            <a:r>
              <a:t>This slide contains the second part of the reference list. The sources match the citations used in the presentation and follow the UWTSD Harvard guidance.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5 seconds</a:t>
            </a:r>
          </a:p>
          <a:p>
            <a:endParaRPr/>
          </a:p>
          <a:p>
            <a:r>
              <a:t>Speaker script:</a:t>
            </a:r>
          </a:p>
          <a:p>
            <a:r>
              <a:t>Thank you for listening. I am happy to answer any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8F4ED"/>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7A4E2D"/>
          </a:solidFill>
          <a:ln w="12700">
            <a:solidFill>
              <a:srgbClr val="7A4E2D"/>
            </a:solidFill>
            <a:prstDash val="solid"/>
          </a:ln>
        </p:spPr>
        <p:txBody>
          <a:bodyPr/>
          <a:lstStyle/>
          <a:p>
            <a:endParaRPr lang="en-GB"/>
          </a:p>
        </p:txBody>
      </p:sp>
      <p:sp>
        <p:nvSpPr>
          <p:cNvPr id="3" name="Text 1"/>
          <p:cNvSpPr/>
          <p:nvPr/>
        </p:nvSpPr>
        <p:spPr>
          <a:xfrm>
            <a:off x="502920" y="6547104"/>
            <a:ext cx="8046720" cy="146304"/>
          </a:xfrm>
          <a:prstGeom prst="rect">
            <a:avLst/>
          </a:prstGeom>
          <a:noFill/>
          <a:ln/>
        </p:spPr>
        <p:txBody>
          <a:bodyPr wrap="square" lIns="0" tIns="0" rIns="0" bIns="0" rtlCol="0" anchor="ctr"/>
          <a:lstStyle/>
          <a:p>
            <a:pPr marL="0" indent="0">
              <a:buNone/>
            </a:pPr>
            <a:r>
              <a:rPr lang="en-US" sz="850" dirty="0">
                <a:solidFill>
                  <a:srgbClr val="6B7280"/>
                </a:solidFill>
                <a:latin typeface="Aptos" pitchFamily="34" charset="0"/>
                <a:ea typeface="Aptos" pitchFamily="34" charset="-122"/>
                <a:cs typeface="Aptos" pitchFamily="34" charset="-120"/>
              </a:rPr>
              <a:t>LCLM4004  |  Alisa Dronea  |  Component 1: Basil's Bakery</a:t>
            </a:r>
            <a:endParaRPr lang="en-US" sz="850" dirty="0"/>
          </a:p>
        </p:txBody>
      </p:sp>
      <p:sp>
        <p:nvSpPr>
          <p:cNvPr id="4" name="Text 2"/>
          <p:cNvSpPr/>
          <p:nvPr/>
        </p:nvSpPr>
        <p:spPr>
          <a:xfrm>
            <a:off x="10561320" y="6547104"/>
            <a:ext cx="1078992" cy="146304"/>
          </a:xfrm>
          <a:prstGeom prst="rect">
            <a:avLst/>
          </a:prstGeom>
          <a:noFill/>
          <a:ln/>
        </p:spPr>
        <p:txBody>
          <a:bodyPr wrap="square" lIns="0" tIns="0" rIns="0" bIns="0" rtlCol="0" anchor="ctr"/>
          <a:lstStyle/>
          <a:p>
            <a:pPr marL="0" indent="0" algn="r">
              <a:buNone/>
            </a:pPr>
            <a:r>
              <a:rPr lang="en-US" sz="850" dirty="0">
                <a:solidFill>
                  <a:srgbClr val="6B7280"/>
                </a:solidFill>
                <a:latin typeface="Aptos" pitchFamily="34" charset="0"/>
                <a:ea typeface="Aptos" pitchFamily="34" charset="-122"/>
                <a:cs typeface="Aptos" pitchFamily="34" charset="-120"/>
              </a:rPr>
              <a:t>UWTSD</a:t>
            </a:r>
            <a:endParaRPr lang="en-US" sz="850" dirty="0"/>
          </a:p>
        </p:txBody>
      </p:sp>
      <p:sp>
        <p:nvSpPr>
          <p:cNvPr id="25"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8F5EE"/>
        </a:solidFill>
        <a:effectLst/>
      </p:bgPr>
    </p:bg>
    <p:spTree>
      <p:nvGrpSpPr>
        <p:cNvPr id="1" name=""/>
        <p:cNvGrpSpPr/>
        <p:nvPr/>
      </p:nvGrpSpPr>
      <p:grpSpPr>
        <a:xfrm>
          <a:off x="0" y="0"/>
          <a:ext cx="0" cy="0"/>
          <a:chOff x="0" y="0"/>
          <a:chExt cx="0" cy="0"/>
        </a:xfrm>
      </p:grpSpPr>
      <p:sp>
        <p:nvSpPr>
          <p:cNvPr id="2" name="Rectangle 1"/>
          <p:cNvSpPr/>
          <p:nvPr/>
        </p:nvSpPr>
        <p:spPr>
          <a:xfrm>
            <a:off x="0" y="0"/>
            <a:ext cx="4800600" cy="6858000"/>
          </a:xfrm>
          <a:prstGeom prst="rect">
            <a:avLst/>
          </a:prstGeom>
          <a:solidFill>
            <a:srgbClr val="2332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09728"/>
          </a:xfrm>
          <a:prstGeom prst="rect">
            <a:avLst/>
          </a:prstGeom>
          <a:solidFill>
            <a:srgbClr val="D7A5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7708392" y="530352"/>
            <a:ext cx="36576" cy="5797296"/>
          </a:xfrm>
          <a:prstGeom prst="rect">
            <a:avLst/>
          </a:prstGeom>
          <a:solidFill>
            <a:srgbClr val="D7A5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566928" y="438912"/>
            <a:ext cx="3383280" cy="1161288"/>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stretch>
            <a:fillRect/>
          </a:stretch>
        </p:blipFill>
        <p:spPr>
          <a:xfrm>
            <a:off x="694944" y="566928"/>
            <a:ext cx="3090672" cy="1231343"/>
          </a:xfrm>
          <a:prstGeom prst="rect">
            <a:avLst/>
          </a:prstGeom>
        </p:spPr>
      </p:pic>
      <p:sp>
        <p:nvSpPr>
          <p:cNvPr id="7" name="TextBox 6"/>
          <p:cNvSpPr txBox="1"/>
          <p:nvPr/>
        </p:nvSpPr>
        <p:spPr>
          <a:xfrm>
            <a:off x="621792" y="1847088"/>
            <a:ext cx="3794760" cy="310896"/>
          </a:xfrm>
          <a:prstGeom prst="rect">
            <a:avLst/>
          </a:prstGeom>
          <a:noFill/>
        </p:spPr>
        <p:txBody>
          <a:bodyPr wrap="square" lIns="0" tIns="0" rIns="0" bIns="0" anchor="ctr">
            <a:spAutoFit/>
          </a:bodyPr>
          <a:lstStyle/>
          <a:p>
            <a:pPr algn="l"/>
            <a:r>
              <a:rPr sz="1000" b="1">
                <a:solidFill>
                  <a:srgbClr val="D7A546"/>
                </a:solidFill>
                <a:latin typeface="Aptos"/>
              </a:rPr>
              <a:t>INDIVIDUAL PRESENTATION  •  COMPONENT 1</a:t>
            </a:r>
          </a:p>
        </p:txBody>
      </p:sp>
      <p:sp>
        <p:nvSpPr>
          <p:cNvPr id="8" name="TextBox 7"/>
          <p:cNvSpPr txBox="1"/>
          <p:nvPr/>
        </p:nvSpPr>
        <p:spPr>
          <a:xfrm>
            <a:off x="621792" y="2267712"/>
            <a:ext cx="3794760" cy="713232"/>
          </a:xfrm>
          <a:prstGeom prst="rect">
            <a:avLst/>
          </a:prstGeom>
          <a:noFill/>
        </p:spPr>
        <p:txBody>
          <a:bodyPr wrap="square" lIns="0" tIns="0" rIns="0" bIns="0" anchor="ctr">
            <a:spAutoFit/>
          </a:bodyPr>
          <a:lstStyle/>
          <a:p>
            <a:pPr algn="l"/>
            <a:r>
              <a:rPr sz="2800" b="1">
                <a:solidFill>
                  <a:srgbClr val="FFFFFF"/>
                </a:solidFill>
                <a:latin typeface="Aptos"/>
              </a:rPr>
              <a:t>Basil’s Bakery</a:t>
            </a:r>
          </a:p>
        </p:txBody>
      </p:sp>
      <p:sp>
        <p:nvSpPr>
          <p:cNvPr id="9" name="TextBox 8"/>
          <p:cNvSpPr txBox="1"/>
          <p:nvPr/>
        </p:nvSpPr>
        <p:spPr>
          <a:xfrm>
            <a:off x="621792" y="2990088"/>
            <a:ext cx="3703320" cy="713232"/>
          </a:xfrm>
          <a:prstGeom prst="rect">
            <a:avLst/>
          </a:prstGeom>
          <a:noFill/>
        </p:spPr>
        <p:txBody>
          <a:bodyPr wrap="square" lIns="0" tIns="0" rIns="0" bIns="0" anchor="ctr">
            <a:spAutoFit/>
          </a:bodyPr>
          <a:lstStyle/>
          <a:p>
            <a:pPr algn="l"/>
            <a:r>
              <a:rPr sz="1600" b="0">
                <a:solidFill>
                  <a:srgbClr val="E5E9F1"/>
                </a:solidFill>
                <a:latin typeface="Aptos"/>
              </a:rPr>
              <a:t>Understanding the causes of
post-2019 sales stagnation</a:t>
            </a:r>
          </a:p>
        </p:txBody>
      </p:sp>
      <p:sp>
        <p:nvSpPr>
          <p:cNvPr id="10" name="Rectangle 9"/>
          <p:cNvSpPr/>
          <p:nvPr/>
        </p:nvSpPr>
        <p:spPr>
          <a:xfrm>
            <a:off x="621792" y="3886200"/>
            <a:ext cx="1508760" cy="32004"/>
          </a:xfrm>
          <a:prstGeom prst="rect">
            <a:avLst/>
          </a:prstGeom>
          <a:solidFill>
            <a:srgbClr val="D7A5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21792" y="4187952"/>
            <a:ext cx="3017520" cy="347472"/>
          </a:xfrm>
          <a:prstGeom prst="rect">
            <a:avLst/>
          </a:prstGeom>
          <a:noFill/>
        </p:spPr>
        <p:txBody>
          <a:bodyPr wrap="square" lIns="0" tIns="0" rIns="0" bIns="0" anchor="ctr">
            <a:spAutoFit/>
          </a:bodyPr>
          <a:lstStyle/>
          <a:p>
            <a:pPr algn="l"/>
            <a:r>
              <a:rPr sz="1500" b="1">
                <a:solidFill>
                  <a:srgbClr val="FFFFFF"/>
                </a:solidFill>
                <a:latin typeface="Aptos"/>
              </a:rPr>
              <a:t>Alisa Dronea</a:t>
            </a:r>
          </a:p>
        </p:txBody>
      </p:sp>
      <p:sp>
        <p:nvSpPr>
          <p:cNvPr id="12" name="TextBox 11"/>
          <p:cNvSpPr txBox="1"/>
          <p:nvPr/>
        </p:nvSpPr>
        <p:spPr>
          <a:xfrm>
            <a:off x="621792" y="4590288"/>
            <a:ext cx="3017520" cy="274320"/>
          </a:xfrm>
          <a:prstGeom prst="rect">
            <a:avLst/>
          </a:prstGeom>
          <a:noFill/>
        </p:spPr>
        <p:txBody>
          <a:bodyPr wrap="square" lIns="0" tIns="0" rIns="0" bIns="0" anchor="ctr">
            <a:spAutoFit/>
          </a:bodyPr>
          <a:lstStyle/>
          <a:p>
            <a:pPr algn="l"/>
            <a:r>
              <a:rPr sz="1100" b="0">
                <a:solidFill>
                  <a:srgbClr val="DDE2EB"/>
                </a:solidFill>
                <a:latin typeface="Aptos"/>
              </a:rPr>
              <a:t>Student ID: 2539439</a:t>
            </a:r>
          </a:p>
        </p:txBody>
      </p:sp>
      <p:sp>
        <p:nvSpPr>
          <p:cNvPr id="13" name="TextBox 12"/>
          <p:cNvSpPr txBox="1"/>
          <p:nvPr/>
        </p:nvSpPr>
        <p:spPr>
          <a:xfrm>
            <a:off x="621792" y="5047488"/>
            <a:ext cx="3794760" cy="384048"/>
          </a:xfrm>
          <a:prstGeom prst="rect">
            <a:avLst/>
          </a:prstGeom>
          <a:noFill/>
        </p:spPr>
        <p:txBody>
          <a:bodyPr wrap="square" lIns="0" tIns="0" rIns="0" bIns="0" anchor="ctr">
            <a:spAutoFit/>
          </a:bodyPr>
          <a:lstStyle/>
          <a:p>
            <a:pPr algn="l"/>
            <a:r>
              <a:rPr sz="1000" b="0">
                <a:solidFill>
                  <a:srgbClr val="DDE2EB"/>
                </a:solidFill>
                <a:latin typeface="Aptos"/>
              </a:rPr>
              <a:t>LCLM4004  •  Problem Solving and Decision-Making</a:t>
            </a:r>
          </a:p>
        </p:txBody>
      </p:sp>
      <p:sp>
        <p:nvSpPr>
          <p:cNvPr id="14" name="TextBox 13"/>
          <p:cNvSpPr txBox="1"/>
          <p:nvPr/>
        </p:nvSpPr>
        <p:spPr>
          <a:xfrm>
            <a:off x="621792" y="5541264"/>
            <a:ext cx="3794760" cy="320040"/>
          </a:xfrm>
          <a:prstGeom prst="rect">
            <a:avLst/>
          </a:prstGeom>
          <a:noFill/>
        </p:spPr>
        <p:txBody>
          <a:bodyPr wrap="square" lIns="0" tIns="0" rIns="0" bIns="0" anchor="ctr">
            <a:spAutoFit/>
          </a:bodyPr>
          <a:lstStyle/>
          <a:p>
            <a:pPr algn="l"/>
            <a:r>
              <a:rPr sz="1000" b="0">
                <a:solidFill>
                  <a:srgbClr val="DDE2EB"/>
                </a:solidFill>
                <a:latin typeface="Aptos"/>
              </a:rPr>
              <a:t>Lecturer: Annamarie Dufficy (Module Leader)</a:t>
            </a:r>
          </a:p>
        </p:txBody>
      </p:sp>
      <p:sp>
        <p:nvSpPr>
          <p:cNvPr id="15" name="TextBox 14"/>
          <p:cNvSpPr txBox="1"/>
          <p:nvPr/>
        </p:nvSpPr>
        <p:spPr>
          <a:xfrm>
            <a:off x="621792" y="6126480"/>
            <a:ext cx="3794760" cy="237744"/>
          </a:xfrm>
          <a:prstGeom prst="rect">
            <a:avLst/>
          </a:prstGeom>
          <a:noFill/>
        </p:spPr>
        <p:txBody>
          <a:bodyPr wrap="square" lIns="0" tIns="0" rIns="0" bIns="0" anchor="ctr">
            <a:spAutoFit/>
          </a:bodyPr>
          <a:lstStyle/>
          <a:p>
            <a:pPr algn="l"/>
            <a:r>
              <a:rPr sz="800" b="0">
                <a:solidFill>
                  <a:srgbClr val="B1BCCD"/>
                </a:solidFill>
                <a:latin typeface="Aptos"/>
              </a:rPr>
              <a:t>University of Wales Trinity Saint David</a:t>
            </a:r>
          </a:p>
        </p:txBody>
      </p:sp>
      <p:sp>
        <p:nvSpPr>
          <p:cNvPr id="16" name="TextBox 15"/>
          <p:cNvSpPr txBox="1"/>
          <p:nvPr/>
        </p:nvSpPr>
        <p:spPr>
          <a:xfrm>
            <a:off x="5257800" y="621792"/>
            <a:ext cx="2011680" cy="292608"/>
          </a:xfrm>
          <a:prstGeom prst="rect">
            <a:avLst/>
          </a:prstGeom>
          <a:noFill/>
        </p:spPr>
        <p:txBody>
          <a:bodyPr wrap="square" lIns="0" tIns="0" rIns="0" bIns="0" anchor="ctr">
            <a:spAutoFit/>
          </a:bodyPr>
          <a:lstStyle/>
          <a:p>
            <a:pPr algn="l"/>
            <a:r>
              <a:rPr sz="1100" b="1">
                <a:solidFill>
                  <a:srgbClr val="7E4E2B"/>
                </a:solidFill>
                <a:latin typeface="Aptos"/>
              </a:rPr>
              <a:t>COMPONENT 1</a:t>
            </a:r>
          </a:p>
        </p:txBody>
      </p:sp>
      <p:sp>
        <p:nvSpPr>
          <p:cNvPr id="17" name="TextBox 16"/>
          <p:cNvSpPr txBox="1"/>
          <p:nvPr/>
        </p:nvSpPr>
        <p:spPr>
          <a:xfrm>
            <a:off x="5257800" y="960120"/>
            <a:ext cx="2331720" cy="475488"/>
          </a:xfrm>
          <a:prstGeom prst="rect">
            <a:avLst/>
          </a:prstGeom>
          <a:noFill/>
        </p:spPr>
        <p:txBody>
          <a:bodyPr wrap="square" lIns="0" tIns="0" rIns="0" bIns="0" anchor="ctr">
            <a:spAutoFit/>
          </a:bodyPr>
          <a:lstStyle/>
          <a:p>
            <a:pPr algn="l"/>
            <a:r>
              <a:rPr sz="2400" b="1">
                <a:solidFill>
                  <a:srgbClr val="23324E"/>
                </a:solidFill>
                <a:latin typeface="Aptos"/>
              </a:rPr>
              <a:t>Basil’s Bakery</a:t>
            </a:r>
          </a:p>
        </p:txBody>
      </p:sp>
      <p:sp>
        <p:nvSpPr>
          <p:cNvPr id="18" name="TextBox 17"/>
          <p:cNvSpPr txBox="1"/>
          <p:nvPr/>
        </p:nvSpPr>
        <p:spPr>
          <a:xfrm>
            <a:off x="5257800" y="1444752"/>
            <a:ext cx="2331720" cy="320040"/>
          </a:xfrm>
          <a:prstGeom prst="rect">
            <a:avLst/>
          </a:prstGeom>
          <a:noFill/>
        </p:spPr>
        <p:txBody>
          <a:bodyPr wrap="square" lIns="0" tIns="0" rIns="0" bIns="0" anchor="ctr">
            <a:spAutoFit/>
          </a:bodyPr>
          <a:lstStyle/>
          <a:p>
            <a:pPr algn="l"/>
            <a:r>
              <a:rPr sz="1200" b="0">
                <a:solidFill>
                  <a:srgbClr val="666E7D"/>
                </a:solidFill>
                <a:latin typeface="Aptos"/>
              </a:rPr>
              <a:t>Case-study analysis</a:t>
            </a:r>
          </a:p>
        </p:txBody>
      </p:sp>
      <p:sp>
        <p:nvSpPr>
          <p:cNvPr id="19" name="Rectangle 18"/>
          <p:cNvSpPr/>
          <p:nvPr/>
        </p:nvSpPr>
        <p:spPr>
          <a:xfrm>
            <a:off x="7909560" y="566928"/>
            <a:ext cx="3730752" cy="5440680"/>
          </a:xfrm>
          <a:prstGeom prst="rect">
            <a:avLst/>
          </a:prstGeom>
          <a:solidFill>
            <a:srgbClr val="E8E4D9"/>
          </a:solidFill>
          <a:ln w="19050">
            <a:solidFill>
              <a:srgbClr val="D7A5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ounded Rectangle 21"/>
          <p:cNvSpPr/>
          <p:nvPr/>
        </p:nvSpPr>
        <p:spPr>
          <a:xfrm>
            <a:off x="5257800" y="2029968"/>
            <a:ext cx="2212848" cy="1901952"/>
          </a:xfrm>
          <a:prstGeom prst="roundRect">
            <a:avLst/>
          </a:prstGeom>
          <a:solidFill>
            <a:srgbClr val="FFFFFF"/>
          </a:solidFill>
          <a:ln>
            <a:solidFill>
              <a:srgbClr val="E2DAC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468112" y="2249424"/>
            <a:ext cx="1645920" cy="219456"/>
          </a:xfrm>
          <a:prstGeom prst="rect">
            <a:avLst/>
          </a:prstGeom>
          <a:noFill/>
        </p:spPr>
        <p:txBody>
          <a:bodyPr wrap="square" lIns="0" tIns="0" rIns="0" bIns="0" anchor="ctr">
            <a:spAutoFit/>
          </a:bodyPr>
          <a:lstStyle/>
          <a:p>
            <a:pPr algn="l"/>
            <a:r>
              <a:rPr sz="900" b="1">
                <a:solidFill>
                  <a:srgbClr val="D7A546"/>
                </a:solidFill>
                <a:latin typeface="Aptos"/>
              </a:rPr>
              <a:t>PURPOSE</a:t>
            </a:r>
          </a:p>
        </p:txBody>
      </p:sp>
      <p:sp>
        <p:nvSpPr>
          <p:cNvPr id="24" name="TextBox 23"/>
          <p:cNvSpPr txBox="1"/>
          <p:nvPr/>
        </p:nvSpPr>
        <p:spPr>
          <a:xfrm>
            <a:off x="5468112" y="2542032"/>
            <a:ext cx="1700784" cy="1078992"/>
          </a:xfrm>
          <a:prstGeom prst="rect">
            <a:avLst/>
          </a:prstGeom>
          <a:noFill/>
        </p:spPr>
        <p:txBody>
          <a:bodyPr wrap="square" lIns="0" tIns="0" rIns="0" bIns="0" anchor="ctr">
            <a:spAutoFit/>
          </a:bodyPr>
          <a:lstStyle/>
          <a:p>
            <a:pPr algn="l"/>
            <a:r>
              <a:rPr sz="1400" b="1">
                <a:solidFill>
                  <a:srgbClr val="23324E"/>
                </a:solidFill>
                <a:latin typeface="Aptos"/>
              </a:rPr>
              <a:t>Identify the main
reasons why sales
remain below the
2019 level.</a:t>
            </a:r>
          </a:p>
        </p:txBody>
      </p:sp>
      <p:sp>
        <p:nvSpPr>
          <p:cNvPr id="25" name="TextBox 24"/>
          <p:cNvSpPr txBox="1"/>
          <p:nvPr/>
        </p:nvSpPr>
        <p:spPr>
          <a:xfrm>
            <a:off x="7936992" y="6010000"/>
            <a:ext cx="3703320" cy="200000"/>
          </a:xfrm>
          <a:prstGeom prst="rect">
            <a:avLst/>
          </a:prstGeom>
          <a:noFill/>
        </p:spPr>
        <p:txBody>
          <a:bodyPr wrap="none" lIns="0" tIns="0" rIns="0" bIns="0" anchor="ctr">
            <a:spAutoFit/>
          </a:bodyPr>
          <a:lstStyle/>
          <a:p>
            <a:r>
              <a:rPr sz="750">
                <a:solidFill>
                  <a:srgbClr val="5F6C84"/>
                </a:solidFill>
                <a:latin typeface="Aptos"/>
              </a:rPr>
              <a:t>Cover photo: Hatuanh (2026), Unsplash</a:t>
            </a:r>
          </a:p>
        </p:txBody>
      </p:sp>
      <p:pic>
        <p:nvPicPr>
          <p:cNvPr id="27" name="Picture 26" descr="Bakery counter with cakes and bread on shelves">
            <a:extLst>
              <a:ext uri="{FF2B5EF4-FFF2-40B4-BE49-F238E27FC236}">
                <a16:creationId xmlns:a16="http://schemas.microsoft.com/office/drawing/2014/main" id="{00C17FC8-83C6-56F4-0A6E-75102E514B2B}"/>
              </a:ext>
            </a:extLst>
          </p:cNvPr>
          <p:cNvPicPr>
            <a:picLocks noChangeAspect="1"/>
          </p:cNvPicPr>
          <p:nvPr/>
        </p:nvPicPr>
        <p:blipFill>
          <a:blip r:embed="rId4"/>
          <a:stretch>
            <a:fillRect/>
          </a:stretch>
        </p:blipFill>
        <p:spPr>
          <a:xfrm>
            <a:off x="7959852" y="575241"/>
            <a:ext cx="3630168" cy="544525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31520" y="420624"/>
            <a:ext cx="10698480" cy="475488"/>
          </a:xfrm>
          <a:prstGeom prst="rect">
            <a:avLst/>
          </a:prstGeom>
          <a:noFill/>
          <a:ln/>
        </p:spPr>
        <p:txBody>
          <a:bodyPr wrap="square" lIns="0" tIns="0" rIns="0" bIns="0" rtlCol="0" anchor="ctr"/>
          <a:lstStyle/>
          <a:p>
            <a:pPr marL="0" indent="0" algn="ctr">
              <a:buNone/>
            </a:pPr>
            <a:r>
              <a:rPr lang="en-US" sz="2900" b="1" dirty="0">
                <a:solidFill>
                  <a:srgbClr val="253047"/>
                </a:solidFill>
                <a:latin typeface="Aptos Display" pitchFamily="34" charset="0"/>
                <a:ea typeface="Aptos Display" pitchFamily="34" charset="-122"/>
                <a:cs typeface="Aptos Display" pitchFamily="34" charset="-120"/>
              </a:rPr>
              <a:t>Presentation overview</a:t>
            </a:r>
            <a:endParaRPr lang="en-US" sz="2900" dirty="0"/>
          </a:p>
        </p:txBody>
      </p:sp>
      <p:sp>
        <p:nvSpPr>
          <p:cNvPr id="3" name="Text 1"/>
          <p:cNvSpPr/>
          <p:nvPr/>
        </p:nvSpPr>
        <p:spPr>
          <a:xfrm>
            <a:off x="1143000" y="969264"/>
            <a:ext cx="9875520" cy="329184"/>
          </a:xfrm>
          <a:prstGeom prst="rect">
            <a:avLst/>
          </a:prstGeom>
          <a:noFill/>
          <a:ln/>
        </p:spPr>
        <p:txBody>
          <a:bodyPr wrap="square" lIns="0" tIns="0" rIns="0" bIns="0" rtlCol="0" anchor="ctr"/>
          <a:lstStyle/>
          <a:p>
            <a:pPr marL="0" indent="0" algn="ctr">
              <a:buNone/>
            </a:pPr>
            <a:r>
              <a:rPr lang="en-US" sz="1620" dirty="0">
                <a:solidFill>
                  <a:srgbClr val="667085"/>
                </a:solidFill>
                <a:latin typeface="Aptos" pitchFamily="34" charset="0"/>
                <a:ea typeface="Aptos" pitchFamily="34" charset="-122"/>
                <a:cs typeface="Aptos" pitchFamily="34" charset="-120"/>
              </a:rPr>
              <a:t>From the sales problem to evidence-based root causes</a:t>
            </a:r>
            <a:endParaRPr lang="en-US" sz="1620" dirty="0"/>
          </a:p>
        </p:txBody>
      </p:sp>
      <p:sp>
        <p:nvSpPr>
          <p:cNvPr id="4" name="Shape 2"/>
          <p:cNvSpPr/>
          <p:nvPr/>
        </p:nvSpPr>
        <p:spPr>
          <a:xfrm>
            <a:off x="5257800" y="1417320"/>
            <a:ext cx="1691640" cy="0"/>
          </a:xfrm>
          <a:prstGeom prst="line">
            <a:avLst/>
          </a:prstGeom>
          <a:noFill/>
          <a:ln w="25400">
            <a:solidFill>
              <a:srgbClr val="D7A24A"/>
            </a:solidFill>
            <a:prstDash val="solid"/>
          </a:ln>
        </p:spPr>
        <p:txBody>
          <a:bodyPr/>
          <a:lstStyle/>
          <a:p>
            <a:endParaRPr lang="en-GB"/>
          </a:p>
        </p:txBody>
      </p:sp>
      <p:sp>
        <p:nvSpPr>
          <p:cNvPr id="5" name="Shape 3"/>
          <p:cNvSpPr/>
          <p:nvPr/>
        </p:nvSpPr>
        <p:spPr>
          <a:xfrm>
            <a:off x="731520" y="1847088"/>
            <a:ext cx="2542032" cy="2907792"/>
          </a:xfrm>
          <a:prstGeom prst="roundRect">
            <a:avLst>
              <a:gd name="adj" fmla="val 2878"/>
            </a:avLst>
          </a:prstGeom>
          <a:solidFill>
            <a:srgbClr val="FFFFFF"/>
          </a:solidFill>
          <a:ln w="12700">
            <a:solidFill>
              <a:srgbClr val="D8D1C7"/>
            </a:solidFill>
            <a:prstDash val="solid"/>
          </a:ln>
        </p:spPr>
        <p:txBody>
          <a:bodyPr/>
          <a:lstStyle/>
          <a:p>
            <a:endParaRPr lang="en-GB"/>
          </a:p>
        </p:txBody>
      </p:sp>
      <p:sp>
        <p:nvSpPr>
          <p:cNvPr id="6" name="Shape 4"/>
          <p:cNvSpPr/>
          <p:nvPr/>
        </p:nvSpPr>
        <p:spPr>
          <a:xfrm>
            <a:off x="896112" y="2011680"/>
            <a:ext cx="502920" cy="310896"/>
          </a:xfrm>
          <a:prstGeom prst="roundRect">
            <a:avLst>
              <a:gd name="adj" fmla="val 23529"/>
            </a:avLst>
          </a:prstGeom>
          <a:solidFill>
            <a:srgbClr val="7A4E2D"/>
          </a:solidFill>
          <a:ln w="12700">
            <a:solidFill>
              <a:srgbClr val="7A4E2D"/>
            </a:solidFill>
            <a:prstDash val="solid"/>
          </a:ln>
        </p:spPr>
        <p:txBody>
          <a:bodyPr/>
          <a:lstStyle/>
          <a:p>
            <a:endParaRPr lang="en-GB"/>
          </a:p>
        </p:txBody>
      </p:sp>
      <p:sp>
        <p:nvSpPr>
          <p:cNvPr id="7" name="Text 5"/>
          <p:cNvSpPr/>
          <p:nvPr/>
        </p:nvSpPr>
        <p:spPr>
          <a:xfrm>
            <a:off x="950976" y="2057400"/>
            <a:ext cx="393192"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01</a:t>
            </a:r>
            <a:endParaRPr lang="en-US" sz="1050" dirty="0"/>
          </a:p>
        </p:txBody>
      </p:sp>
      <p:sp>
        <p:nvSpPr>
          <p:cNvPr id="8" name="Text 6"/>
          <p:cNvSpPr/>
          <p:nvPr/>
        </p:nvSpPr>
        <p:spPr>
          <a:xfrm>
            <a:off x="896112" y="2523744"/>
            <a:ext cx="2121408" cy="329184"/>
          </a:xfrm>
          <a:prstGeom prst="rect">
            <a:avLst/>
          </a:prstGeom>
          <a:noFill/>
          <a:ln/>
        </p:spPr>
        <p:txBody>
          <a:bodyPr wrap="square" lIns="0" tIns="0" rIns="0" bIns="0" rtlCol="0" anchor="ctr"/>
          <a:lstStyle/>
          <a:p>
            <a:pPr marL="0" indent="0">
              <a:buNone/>
            </a:pPr>
            <a:r>
              <a:rPr lang="en-US" sz="2000" b="1" dirty="0">
                <a:solidFill>
                  <a:srgbClr val="253047"/>
                </a:solidFill>
              </a:rPr>
              <a:t>Context</a:t>
            </a:r>
            <a:endParaRPr lang="en-US" sz="2000" dirty="0"/>
          </a:p>
        </p:txBody>
      </p:sp>
      <p:sp>
        <p:nvSpPr>
          <p:cNvPr id="9" name="Text 7"/>
          <p:cNvSpPr/>
          <p:nvPr/>
        </p:nvSpPr>
        <p:spPr>
          <a:xfrm>
            <a:off x="896112" y="2999232"/>
            <a:ext cx="2103120" cy="932688"/>
          </a:xfrm>
          <a:prstGeom prst="rect">
            <a:avLst/>
          </a:prstGeom>
          <a:noFill/>
          <a:ln/>
        </p:spPr>
        <p:txBody>
          <a:bodyPr wrap="square" lIns="0" tIns="0" rIns="0" bIns="0" rtlCol="0" anchor="t">
            <a:normAutofit/>
          </a:bodyPr>
          <a:lstStyle/>
          <a:p>
            <a:pPr marL="0" indent="0">
              <a:buNone/>
            </a:pPr>
            <a:r>
              <a:rPr lang="en-US" sz="1400" dirty="0">
                <a:solidFill>
                  <a:srgbClr val="2C3138"/>
                </a:solidFill>
              </a:rPr>
              <a:t>Basil's Bakery and the sales problem</a:t>
            </a:r>
            <a:endParaRPr lang="en-US" sz="1400" dirty="0"/>
          </a:p>
        </p:txBody>
      </p:sp>
      <p:sp>
        <p:nvSpPr>
          <p:cNvPr id="10" name="Shape 8"/>
          <p:cNvSpPr/>
          <p:nvPr/>
        </p:nvSpPr>
        <p:spPr>
          <a:xfrm>
            <a:off x="3319272" y="3017520"/>
            <a:ext cx="347472" cy="502920"/>
          </a:xfrm>
          <a:prstGeom prst="chevron">
            <a:avLst/>
          </a:prstGeom>
          <a:solidFill>
            <a:srgbClr val="EEE6DA"/>
          </a:solidFill>
          <a:ln w="12700">
            <a:solidFill>
              <a:srgbClr val="EEE6DA"/>
            </a:solidFill>
            <a:prstDash val="solid"/>
          </a:ln>
        </p:spPr>
        <p:txBody>
          <a:bodyPr/>
          <a:lstStyle/>
          <a:p>
            <a:endParaRPr lang="en-GB"/>
          </a:p>
        </p:txBody>
      </p:sp>
      <p:sp>
        <p:nvSpPr>
          <p:cNvPr id="11" name="Shape 9"/>
          <p:cNvSpPr/>
          <p:nvPr/>
        </p:nvSpPr>
        <p:spPr>
          <a:xfrm>
            <a:off x="3547872" y="1847088"/>
            <a:ext cx="2542032" cy="2907792"/>
          </a:xfrm>
          <a:prstGeom prst="roundRect">
            <a:avLst>
              <a:gd name="adj" fmla="val 2878"/>
            </a:avLst>
          </a:prstGeom>
          <a:solidFill>
            <a:srgbClr val="FFFFFF"/>
          </a:solidFill>
          <a:ln w="12700">
            <a:solidFill>
              <a:srgbClr val="D8D1C7"/>
            </a:solidFill>
            <a:prstDash val="solid"/>
          </a:ln>
        </p:spPr>
        <p:txBody>
          <a:bodyPr/>
          <a:lstStyle/>
          <a:p>
            <a:endParaRPr lang="en-GB"/>
          </a:p>
        </p:txBody>
      </p:sp>
      <p:sp>
        <p:nvSpPr>
          <p:cNvPr id="12" name="Shape 10"/>
          <p:cNvSpPr/>
          <p:nvPr/>
        </p:nvSpPr>
        <p:spPr>
          <a:xfrm>
            <a:off x="3712464" y="2011680"/>
            <a:ext cx="502920" cy="310896"/>
          </a:xfrm>
          <a:prstGeom prst="roundRect">
            <a:avLst>
              <a:gd name="adj" fmla="val 23529"/>
            </a:avLst>
          </a:prstGeom>
          <a:solidFill>
            <a:srgbClr val="D7A24A"/>
          </a:solidFill>
          <a:ln w="12700">
            <a:solidFill>
              <a:srgbClr val="D7A24A"/>
            </a:solidFill>
            <a:prstDash val="solid"/>
          </a:ln>
        </p:spPr>
        <p:txBody>
          <a:bodyPr/>
          <a:lstStyle/>
          <a:p>
            <a:endParaRPr lang="en-GB"/>
          </a:p>
        </p:txBody>
      </p:sp>
      <p:sp>
        <p:nvSpPr>
          <p:cNvPr id="13" name="Text 11"/>
          <p:cNvSpPr/>
          <p:nvPr/>
        </p:nvSpPr>
        <p:spPr>
          <a:xfrm>
            <a:off x="3767328" y="2057400"/>
            <a:ext cx="393192"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02</a:t>
            </a:r>
            <a:endParaRPr lang="en-US" sz="1050" dirty="0"/>
          </a:p>
        </p:txBody>
      </p:sp>
      <p:sp>
        <p:nvSpPr>
          <p:cNvPr id="14" name="Text 12"/>
          <p:cNvSpPr/>
          <p:nvPr/>
        </p:nvSpPr>
        <p:spPr>
          <a:xfrm>
            <a:off x="3712464" y="2523744"/>
            <a:ext cx="2121408" cy="329184"/>
          </a:xfrm>
          <a:prstGeom prst="rect">
            <a:avLst/>
          </a:prstGeom>
          <a:noFill/>
          <a:ln/>
        </p:spPr>
        <p:txBody>
          <a:bodyPr wrap="square" lIns="0" tIns="0" rIns="0" bIns="0" rtlCol="0" anchor="ctr"/>
          <a:lstStyle/>
          <a:p>
            <a:pPr marL="0" indent="0">
              <a:buNone/>
            </a:pPr>
            <a:r>
              <a:rPr lang="en-US" sz="2000" b="1" dirty="0">
                <a:solidFill>
                  <a:srgbClr val="253047"/>
                </a:solidFill>
              </a:rPr>
              <a:t>PESTEL</a:t>
            </a:r>
            <a:endParaRPr lang="en-US" sz="2000" dirty="0"/>
          </a:p>
        </p:txBody>
      </p:sp>
      <p:sp>
        <p:nvSpPr>
          <p:cNvPr id="15" name="Text 13"/>
          <p:cNvSpPr/>
          <p:nvPr/>
        </p:nvSpPr>
        <p:spPr>
          <a:xfrm>
            <a:off x="3712464" y="2999232"/>
            <a:ext cx="2103120" cy="932688"/>
          </a:xfrm>
          <a:prstGeom prst="rect">
            <a:avLst/>
          </a:prstGeom>
          <a:noFill/>
          <a:ln/>
        </p:spPr>
        <p:txBody>
          <a:bodyPr wrap="square" lIns="0" tIns="0" rIns="0" bIns="0" rtlCol="0" anchor="t">
            <a:normAutofit/>
          </a:bodyPr>
          <a:lstStyle/>
          <a:p>
            <a:pPr marL="0" indent="0">
              <a:buNone/>
            </a:pPr>
            <a:r>
              <a:rPr lang="en-US" sz="1400" dirty="0">
                <a:solidFill>
                  <a:srgbClr val="2C3138"/>
                </a:solidFill>
              </a:rPr>
              <a:t>Critique the framework and apply it</a:t>
            </a:r>
            <a:endParaRPr lang="en-US" sz="1400" dirty="0"/>
          </a:p>
        </p:txBody>
      </p:sp>
      <p:sp>
        <p:nvSpPr>
          <p:cNvPr id="16" name="Shape 14"/>
          <p:cNvSpPr/>
          <p:nvPr/>
        </p:nvSpPr>
        <p:spPr>
          <a:xfrm>
            <a:off x="6135624" y="3017520"/>
            <a:ext cx="347472" cy="502920"/>
          </a:xfrm>
          <a:prstGeom prst="chevron">
            <a:avLst/>
          </a:prstGeom>
          <a:solidFill>
            <a:srgbClr val="EEE6DA"/>
          </a:solidFill>
          <a:ln w="12700">
            <a:solidFill>
              <a:srgbClr val="EEE6DA"/>
            </a:solidFill>
            <a:prstDash val="solid"/>
          </a:ln>
        </p:spPr>
        <p:txBody>
          <a:bodyPr/>
          <a:lstStyle/>
          <a:p>
            <a:endParaRPr lang="en-GB"/>
          </a:p>
        </p:txBody>
      </p:sp>
      <p:sp>
        <p:nvSpPr>
          <p:cNvPr id="17" name="Shape 15"/>
          <p:cNvSpPr/>
          <p:nvPr/>
        </p:nvSpPr>
        <p:spPr>
          <a:xfrm>
            <a:off x="6364224" y="1847088"/>
            <a:ext cx="2542032" cy="2907792"/>
          </a:xfrm>
          <a:prstGeom prst="roundRect">
            <a:avLst>
              <a:gd name="adj" fmla="val 2878"/>
            </a:avLst>
          </a:prstGeom>
          <a:solidFill>
            <a:srgbClr val="FFFFFF"/>
          </a:solidFill>
          <a:ln w="12700">
            <a:solidFill>
              <a:srgbClr val="D8D1C7"/>
            </a:solidFill>
            <a:prstDash val="solid"/>
          </a:ln>
        </p:spPr>
        <p:txBody>
          <a:bodyPr/>
          <a:lstStyle/>
          <a:p>
            <a:endParaRPr lang="en-GB"/>
          </a:p>
        </p:txBody>
      </p:sp>
      <p:sp>
        <p:nvSpPr>
          <p:cNvPr id="18" name="Shape 16"/>
          <p:cNvSpPr/>
          <p:nvPr/>
        </p:nvSpPr>
        <p:spPr>
          <a:xfrm>
            <a:off x="6528816" y="2011680"/>
            <a:ext cx="502920" cy="310896"/>
          </a:xfrm>
          <a:prstGeom prst="roundRect">
            <a:avLst>
              <a:gd name="adj" fmla="val 23529"/>
            </a:avLst>
          </a:prstGeom>
          <a:solidFill>
            <a:srgbClr val="557A95"/>
          </a:solidFill>
          <a:ln w="12700">
            <a:solidFill>
              <a:srgbClr val="557A95"/>
            </a:solidFill>
            <a:prstDash val="solid"/>
          </a:ln>
        </p:spPr>
        <p:txBody>
          <a:bodyPr/>
          <a:lstStyle/>
          <a:p>
            <a:endParaRPr lang="en-GB"/>
          </a:p>
        </p:txBody>
      </p:sp>
      <p:sp>
        <p:nvSpPr>
          <p:cNvPr id="19" name="Text 17"/>
          <p:cNvSpPr/>
          <p:nvPr/>
        </p:nvSpPr>
        <p:spPr>
          <a:xfrm>
            <a:off x="6583680" y="2057400"/>
            <a:ext cx="393192"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03</a:t>
            </a:r>
            <a:endParaRPr lang="en-US" sz="1050" dirty="0"/>
          </a:p>
        </p:txBody>
      </p:sp>
      <p:sp>
        <p:nvSpPr>
          <p:cNvPr id="20" name="Text 18"/>
          <p:cNvSpPr/>
          <p:nvPr/>
        </p:nvSpPr>
        <p:spPr>
          <a:xfrm>
            <a:off x="6528816" y="2523744"/>
            <a:ext cx="2121408" cy="329184"/>
          </a:xfrm>
          <a:prstGeom prst="rect">
            <a:avLst/>
          </a:prstGeom>
          <a:noFill/>
          <a:ln/>
        </p:spPr>
        <p:txBody>
          <a:bodyPr wrap="square" lIns="0" tIns="0" rIns="0" bIns="0" rtlCol="0" anchor="ctr"/>
          <a:lstStyle/>
          <a:p>
            <a:pPr marL="0" indent="0">
              <a:buNone/>
            </a:pPr>
            <a:r>
              <a:rPr lang="en-US" sz="2000" b="1" dirty="0">
                <a:solidFill>
                  <a:srgbClr val="253047"/>
                </a:solidFill>
              </a:rPr>
              <a:t>Fishbone</a:t>
            </a:r>
            <a:endParaRPr lang="en-US" sz="2000" dirty="0"/>
          </a:p>
        </p:txBody>
      </p:sp>
      <p:sp>
        <p:nvSpPr>
          <p:cNvPr id="21" name="Text 19"/>
          <p:cNvSpPr/>
          <p:nvPr/>
        </p:nvSpPr>
        <p:spPr>
          <a:xfrm>
            <a:off x="6528816" y="2999232"/>
            <a:ext cx="2103120" cy="932688"/>
          </a:xfrm>
          <a:prstGeom prst="rect">
            <a:avLst/>
          </a:prstGeom>
          <a:noFill/>
          <a:ln/>
        </p:spPr>
        <p:txBody>
          <a:bodyPr wrap="square" lIns="0" tIns="0" rIns="0" bIns="0" rtlCol="0" anchor="t">
            <a:normAutofit/>
          </a:bodyPr>
          <a:lstStyle/>
          <a:p>
            <a:pPr marL="0" indent="0">
              <a:buNone/>
            </a:pPr>
            <a:r>
              <a:rPr lang="en-US" sz="1400" dirty="0">
                <a:solidFill>
                  <a:srgbClr val="2C3138"/>
                </a:solidFill>
              </a:rPr>
              <a:t>Critique cause-and-effect and identify root causes</a:t>
            </a:r>
            <a:endParaRPr lang="en-US" sz="1400" dirty="0"/>
          </a:p>
        </p:txBody>
      </p:sp>
      <p:sp>
        <p:nvSpPr>
          <p:cNvPr id="22" name="Shape 20"/>
          <p:cNvSpPr/>
          <p:nvPr/>
        </p:nvSpPr>
        <p:spPr>
          <a:xfrm>
            <a:off x="8951976" y="3017520"/>
            <a:ext cx="347472" cy="502920"/>
          </a:xfrm>
          <a:prstGeom prst="chevron">
            <a:avLst/>
          </a:prstGeom>
          <a:solidFill>
            <a:srgbClr val="EEE6DA"/>
          </a:solidFill>
          <a:ln w="12700">
            <a:solidFill>
              <a:srgbClr val="EEE6DA"/>
            </a:solidFill>
            <a:prstDash val="solid"/>
          </a:ln>
        </p:spPr>
        <p:txBody>
          <a:bodyPr/>
          <a:lstStyle/>
          <a:p>
            <a:endParaRPr lang="en-GB"/>
          </a:p>
        </p:txBody>
      </p:sp>
      <p:sp>
        <p:nvSpPr>
          <p:cNvPr id="23" name="Shape 21"/>
          <p:cNvSpPr/>
          <p:nvPr/>
        </p:nvSpPr>
        <p:spPr>
          <a:xfrm>
            <a:off x="9180576" y="1847088"/>
            <a:ext cx="2542032" cy="2907792"/>
          </a:xfrm>
          <a:prstGeom prst="roundRect">
            <a:avLst>
              <a:gd name="adj" fmla="val 2878"/>
            </a:avLst>
          </a:prstGeom>
          <a:solidFill>
            <a:srgbClr val="FFFFFF"/>
          </a:solidFill>
          <a:ln w="12700">
            <a:solidFill>
              <a:srgbClr val="D8D1C7"/>
            </a:solidFill>
            <a:prstDash val="solid"/>
          </a:ln>
        </p:spPr>
        <p:txBody>
          <a:bodyPr/>
          <a:lstStyle/>
          <a:p>
            <a:endParaRPr lang="en-GB"/>
          </a:p>
        </p:txBody>
      </p:sp>
      <p:sp>
        <p:nvSpPr>
          <p:cNvPr id="24" name="Shape 22"/>
          <p:cNvSpPr/>
          <p:nvPr/>
        </p:nvSpPr>
        <p:spPr>
          <a:xfrm>
            <a:off x="9345168" y="2011680"/>
            <a:ext cx="502920" cy="310896"/>
          </a:xfrm>
          <a:prstGeom prst="roundRect">
            <a:avLst>
              <a:gd name="adj" fmla="val 23529"/>
            </a:avLst>
          </a:prstGeom>
          <a:solidFill>
            <a:srgbClr val="7A8B6E"/>
          </a:solidFill>
          <a:ln w="12700">
            <a:solidFill>
              <a:srgbClr val="7A8B6E"/>
            </a:solidFill>
            <a:prstDash val="solid"/>
          </a:ln>
        </p:spPr>
        <p:txBody>
          <a:bodyPr/>
          <a:lstStyle/>
          <a:p>
            <a:endParaRPr lang="en-GB"/>
          </a:p>
        </p:txBody>
      </p:sp>
      <p:sp>
        <p:nvSpPr>
          <p:cNvPr id="25" name="Text 23"/>
          <p:cNvSpPr/>
          <p:nvPr/>
        </p:nvSpPr>
        <p:spPr>
          <a:xfrm>
            <a:off x="9400032" y="2057400"/>
            <a:ext cx="393192"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04</a:t>
            </a:r>
            <a:endParaRPr lang="en-US" sz="1050" dirty="0"/>
          </a:p>
        </p:txBody>
      </p:sp>
      <p:sp>
        <p:nvSpPr>
          <p:cNvPr id="26" name="Text 24"/>
          <p:cNvSpPr/>
          <p:nvPr/>
        </p:nvSpPr>
        <p:spPr>
          <a:xfrm>
            <a:off x="9345168" y="2523744"/>
            <a:ext cx="2121408" cy="329184"/>
          </a:xfrm>
          <a:prstGeom prst="rect">
            <a:avLst/>
          </a:prstGeom>
          <a:noFill/>
          <a:ln/>
        </p:spPr>
        <p:txBody>
          <a:bodyPr wrap="square" lIns="0" tIns="0" rIns="0" bIns="0" rtlCol="0" anchor="ctr"/>
          <a:lstStyle/>
          <a:p>
            <a:pPr marL="0" indent="0">
              <a:buNone/>
            </a:pPr>
            <a:r>
              <a:rPr lang="en-US" sz="2000" b="1" dirty="0">
                <a:solidFill>
                  <a:srgbClr val="253047"/>
                </a:solidFill>
              </a:rPr>
              <a:t>Findings</a:t>
            </a:r>
            <a:endParaRPr lang="en-US" sz="2000" dirty="0"/>
          </a:p>
        </p:txBody>
      </p:sp>
      <p:sp>
        <p:nvSpPr>
          <p:cNvPr id="27" name="Text 25"/>
          <p:cNvSpPr/>
          <p:nvPr/>
        </p:nvSpPr>
        <p:spPr>
          <a:xfrm>
            <a:off x="9345168" y="2999232"/>
            <a:ext cx="2103120" cy="932688"/>
          </a:xfrm>
          <a:prstGeom prst="rect">
            <a:avLst/>
          </a:prstGeom>
          <a:noFill/>
          <a:ln/>
        </p:spPr>
        <p:txBody>
          <a:bodyPr wrap="square" lIns="0" tIns="0" rIns="0" bIns="0" rtlCol="0" anchor="t">
            <a:normAutofit/>
          </a:bodyPr>
          <a:lstStyle/>
          <a:p>
            <a:pPr marL="0" indent="0">
              <a:buNone/>
            </a:pPr>
            <a:r>
              <a:rPr lang="en-US" sz="1400" dirty="0">
                <a:solidFill>
                  <a:srgbClr val="2C3138"/>
                </a:solidFill>
              </a:rPr>
              <a:t>Summarise the strongest evidence</a:t>
            </a:r>
            <a:endParaRPr lang="en-US" sz="1400" dirty="0"/>
          </a:p>
        </p:txBody>
      </p:sp>
      <p:sp>
        <p:nvSpPr>
          <p:cNvPr id="28" name="Shape 26"/>
          <p:cNvSpPr/>
          <p:nvPr/>
        </p:nvSpPr>
        <p:spPr>
          <a:xfrm>
            <a:off x="2057400" y="5193792"/>
            <a:ext cx="8092440" cy="621792"/>
          </a:xfrm>
          <a:prstGeom prst="roundRect">
            <a:avLst>
              <a:gd name="adj" fmla="val 11765"/>
            </a:avLst>
          </a:prstGeom>
          <a:solidFill>
            <a:srgbClr val="F6EEDB"/>
          </a:solidFill>
          <a:ln w="12700">
            <a:solidFill>
              <a:srgbClr val="F6EEDB"/>
            </a:solidFill>
            <a:prstDash val="solid"/>
          </a:ln>
        </p:spPr>
        <p:txBody>
          <a:bodyPr/>
          <a:lstStyle/>
          <a:p>
            <a:endParaRPr lang="en-GB"/>
          </a:p>
        </p:txBody>
      </p:sp>
      <p:sp>
        <p:nvSpPr>
          <p:cNvPr id="29" name="Text 27"/>
          <p:cNvSpPr/>
          <p:nvPr/>
        </p:nvSpPr>
        <p:spPr>
          <a:xfrm>
            <a:off x="2304288" y="5376672"/>
            <a:ext cx="7589520" cy="246888"/>
          </a:xfrm>
          <a:prstGeom prst="rect">
            <a:avLst/>
          </a:prstGeom>
          <a:noFill/>
          <a:ln/>
        </p:spPr>
        <p:txBody>
          <a:bodyPr wrap="square" lIns="0" tIns="0" rIns="0" bIns="0" rtlCol="0" anchor="ctr"/>
          <a:lstStyle/>
          <a:p>
            <a:pPr marL="0" indent="0" algn="ctr">
              <a:buNone/>
            </a:pPr>
            <a:r>
              <a:rPr lang="en-US" sz="1620" b="1" dirty="0">
                <a:solidFill>
                  <a:srgbClr val="7A4E2D"/>
                </a:solidFill>
              </a:rPr>
              <a:t>Focus: explain the problem before considering any solution.</a:t>
            </a:r>
            <a:endParaRPr lang="en-US" sz="1620" dirty="0"/>
          </a:p>
        </p:txBody>
      </p:sp>
      <p:sp>
        <p:nvSpPr>
          <p:cNvPr id="30"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Basil’s Bakery: background</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Small independent bakery in a Coventry retail park</a:t>
            </a:r>
            <a:endParaRPr lang="en-US" sz="1250" dirty="0"/>
          </a:p>
        </p:txBody>
      </p:sp>
      <p:sp>
        <p:nvSpPr>
          <p:cNvPr id="4" name="Shape 2"/>
          <p:cNvSpPr/>
          <p:nvPr/>
        </p:nvSpPr>
        <p:spPr>
          <a:xfrm>
            <a:off x="822960" y="2340864"/>
            <a:ext cx="5486400" cy="0"/>
          </a:xfrm>
          <a:prstGeom prst="line">
            <a:avLst/>
          </a:prstGeom>
          <a:noFill/>
          <a:ln w="50800">
            <a:solidFill>
              <a:srgbClr val="D8D1C7"/>
            </a:solidFill>
            <a:prstDash val="solid"/>
          </a:ln>
        </p:spPr>
        <p:txBody>
          <a:bodyPr/>
          <a:lstStyle/>
          <a:p>
            <a:endParaRPr lang="en-GB"/>
          </a:p>
        </p:txBody>
      </p:sp>
      <p:sp>
        <p:nvSpPr>
          <p:cNvPr id="5" name="Shape 3"/>
          <p:cNvSpPr/>
          <p:nvPr/>
        </p:nvSpPr>
        <p:spPr>
          <a:xfrm>
            <a:off x="1005840" y="2121408"/>
            <a:ext cx="438912" cy="438912"/>
          </a:xfrm>
          <a:prstGeom prst="ellipse">
            <a:avLst/>
          </a:prstGeom>
          <a:solidFill>
            <a:srgbClr val="7A8B6E"/>
          </a:solidFill>
          <a:ln w="12700">
            <a:solidFill>
              <a:srgbClr val="7A8B6E"/>
            </a:solidFill>
            <a:prstDash val="solid"/>
          </a:ln>
        </p:spPr>
        <p:txBody>
          <a:bodyPr/>
          <a:lstStyle/>
          <a:p>
            <a:endParaRPr lang="en-GB"/>
          </a:p>
        </p:txBody>
      </p:sp>
      <p:sp>
        <p:nvSpPr>
          <p:cNvPr id="6" name="Text 4"/>
          <p:cNvSpPr/>
          <p:nvPr/>
        </p:nvSpPr>
        <p:spPr>
          <a:xfrm>
            <a:off x="822960" y="1755648"/>
            <a:ext cx="822960" cy="237744"/>
          </a:xfrm>
          <a:prstGeom prst="rect">
            <a:avLst/>
          </a:prstGeom>
          <a:noFill/>
          <a:ln/>
        </p:spPr>
        <p:txBody>
          <a:bodyPr wrap="square" lIns="0" tIns="0" rIns="0" bIns="0" rtlCol="0" anchor="ctr"/>
          <a:lstStyle/>
          <a:p>
            <a:pPr marL="0" indent="0" algn="ctr">
              <a:buNone/>
            </a:pPr>
            <a:r>
              <a:rPr lang="en-US" sz="1150" b="1" dirty="0">
                <a:solidFill>
                  <a:srgbClr val="253047"/>
                </a:solidFill>
              </a:rPr>
              <a:t>2015</a:t>
            </a:r>
            <a:endParaRPr lang="en-US" sz="1150" dirty="0"/>
          </a:p>
        </p:txBody>
      </p:sp>
      <p:sp>
        <p:nvSpPr>
          <p:cNvPr id="7" name="Text 5"/>
          <p:cNvSpPr/>
          <p:nvPr/>
        </p:nvSpPr>
        <p:spPr>
          <a:xfrm>
            <a:off x="594360" y="2651760"/>
            <a:ext cx="1325880" cy="640080"/>
          </a:xfrm>
          <a:prstGeom prst="rect">
            <a:avLst/>
          </a:prstGeom>
          <a:noFill/>
          <a:ln/>
        </p:spPr>
        <p:txBody>
          <a:bodyPr wrap="square" lIns="0" tIns="0" rIns="0" bIns="0" rtlCol="0" anchor="ctr">
            <a:normAutofit/>
          </a:bodyPr>
          <a:lstStyle/>
          <a:p>
            <a:pPr marL="0" indent="0" algn="ctr">
              <a:buNone/>
            </a:pPr>
            <a:r>
              <a:rPr lang="en-US" sz="1130" dirty="0">
                <a:solidFill>
                  <a:srgbClr val="2C3138"/>
                </a:solidFill>
              </a:rPr>
              <a:t>Opened</a:t>
            </a:r>
            <a:endParaRPr lang="en-US" sz="1130" dirty="0"/>
          </a:p>
        </p:txBody>
      </p:sp>
      <p:sp>
        <p:nvSpPr>
          <p:cNvPr id="8" name="Shape 6"/>
          <p:cNvSpPr/>
          <p:nvPr/>
        </p:nvSpPr>
        <p:spPr>
          <a:xfrm>
            <a:off x="2377440" y="2121408"/>
            <a:ext cx="438912" cy="438912"/>
          </a:xfrm>
          <a:prstGeom prst="ellipse">
            <a:avLst/>
          </a:prstGeom>
          <a:solidFill>
            <a:srgbClr val="7A4E2D"/>
          </a:solidFill>
          <a:ln w="12700">
            <a:solidFill>
              <a:srgbClr val="7A4E2D"/>
            </a:solidFill>
            <a:prstDash val="solid"/>
          </a:ln>
        </p:spPr>
        <p:txBody>
          <a:bodyPr/>
          <a:lstStyle/>
          <a:p>
            <a:endParaRPr lang="en-GB"/>
          </a:p>
        </p:txBody>
      </p:sp>
      <p:sp>
        <p:nvSpPr>
          <p:cNvPr id="9" name="Text 7"/>
          <p:cNvSpPr/>
          <p:nvPr/>
        </p:nvSpPr>
        <p:spPr>
          <a:xfrm>
            <a:off x="2194560" y="1755648"/>
            <a:ext cx="822960" cy="237744"/>
          </a:xfrm>
          <a:prstGeom prst="rect">
            <a:avLst/>
          </a:prstGeom>
          <a:noFill/>
          <a:ln/>
        </p:spPr>
        <p:txBody>
          <a:bodyPr wrap="square" lIns="0" tIns="0" rIns="0" bIns="0" rtlCol="0" anchor="ctr"/>
          <a:lstStyle/>
          <a:p>
            <a:pPr marL="0" indent="0" algn="ctr">
              <a:buNone/>
            </a:pPr>
            <a:r>
              <a:rPr lang="en-US" sz="1150" b="1" dirty="0">
                <a:solidFill>
                  <a:srgbClr val="253047"/>
                </a:solidFill>
              </a:rPr>
              <a:t>2019</a:t>
            </a:r>
            <a:endParaRPr lang="en-US" sz="1150" dirty="0"/>
          </a:p>
        </p:txBody>
      </p:sp>
      <p:sp>
        <p:nvSpPr>
          <p:cNvPr id="10" name="Text 8"/>
          <p:cNvSpPr/>
          <p:nvPr/>
        </p:nvSpPr>
        <p:spPr>
          <a:xfrm>
            <a:off x="1965960" y="2651760"/>
            <a:ext cx="1325880" cy="640080"/>
          </a:xfrm>
          <a:prstGeom prst="rect">
            <a:avLst/>
          </a:prstGeom>
          <a:noFill/>
          <a:ln/>
        </p:spPr>
        <p:txBody>
          <a:bodyPr wrap="square" lIns="0" tIns="0" rIns="0" bIns="0" rtlCol="0" anchor="ctr">
            <a:normAutofit/>
          </a:bodyPr>
          <a:lstStyle/>
          <a:p>
            <a:pPr marL="0" indent="0" algn="ctr">
              <a:buNone/>
            </a:pPr>
            <a:r>
              <a:rPr lang="en-US" sz="1130" dirty="0">
                <a:solidFill>
                  <a:srgbClr val="2C3138"/>
                </a:solidFill>
              </a:rPr>
              <a:t>Pre-Covid</a:t>
            </a:r>
            <a:endParaRPr lang="en-US" sz="1130" dirty="0"/>
          </a:p>
          <a:p>
            <a:pPr marL="0" indent="0" algn="ctr">
              <a:buNone/>
            </a:pPr>
            <a:r>
              <a:rPr lang="en-US" sz="1130" dirty="0">
                <a:solidFill>
                  <a:srgbClr val="2C3138"/>
                </a:solidFill>
              </a:rPr>
              <a:t>baseline</a:t>
            </a:r>
            <a:endParaRPr lang="en-US" sz="1130" dirty="0"/>
          </a:p>
        </p:txBody>
      </p:sp>
      <p:sp>
        <p:nvSpPr>
          <p:cNvPr id="11" name="Shape 9"/>
          <p:cNvSpPr/>
          <p:nvPr/>
        </p:nvSpPr>
        <p:spPr>
          <a:xfrm>
            <a:off x="3749040" y="2121408"/>
            <a:ext cx="438912" cy="438912"/>
          </a:xfrm>
          <a:prstGeom prst="ellipse">
            <a:avLst/>
          </a:prstGeom>
          <a:solidFill>
            <a:srgbClr val="A44A3F"/>
          </a:solidFill>
          <a:ln w="12700">
            <a:solidFill>
              <a:srgbClr val="A44A3F"/>
            </a:solidFill>
            <a:prstDash val="solid"/>
          </a:ln>
        </p:spPr>
        <p:txBody>
          <a:bodyPr/>
          <a:lstStyle/>
          <a:p>
            <a:endParaRPr lang="en-GB"/>
          </a:p>
        </p:txBody>
      </p:sp>
      <p:sp>
        <p:nvSpPr>
          <p:cNvPr id="12" name="Text 10"/>
          <p:cNvSpPr/>
          <p:nvPr/>
        </p:nvSpPr>
        <p:spPr>
          <a:xfrm>
            <a:off x="3566160" y="1755648"/>
            <a:ext cx="822960" cy="237744"/>
          </a:xfrm>
          <a:prstGeom prst="rect">
            <a:avLst/>
          </a:prstGeom>
          <a:noFill/>
          <a:ln/>
        </p:spPr>
        <p:txBody>
          <a:bodyPr wrap="square" lIns="0" tIns="0" rIns="0" bIns="0" rtlCol="0" anchor="ctr"/>
          <a:lstStyle/>
          <a:p>
            <a:pPr marL="0" indent="0" algn="ctr">
              <a:buNone/>
            </a:pPr>
            <a:r>
              <a:rPr lang="en-US" sz="1150" b="1" dirty="0">
                <a:solidFill>
                  <a:srgbClr val="253047"/>
                </a:solidFill>
              </a:rPr>
              <a:t>2020</a:t>
            </a:r>
            <a:endParaRPr lang="en-US" sz="1150" dirty="0"/>
          </a:p>
        </p:txBody>
      </p:sp>
      <p:sp>
        <p:nvSpPr>
          <p:cNvPr id="13" name="Text 11"/>
          <p:cNvSpPr/>
          <p:nvPr/>
        </p:nvSpPr>
        <p:spPr>
          <a:xfrm>
            <a:off x="3337560" y="2651760"/>
            <a:ext cx="1325880" cy="640080"/>
          </a:xfrm>
          <a:prstGeom prst="rect">
            <a:avLst/>
          </a:prstGeom>
          <a:noFill/>
          <a:ln/>
        </p:spPr>
        <p:txBody>
          <a:bodyPr wrap="square" lIns="0" tIns="0" rIns="0" bIns="0" rtlCol="0" anchor="ctr">
            <a:normAutofit/>
          </a:bodyPr>
          <a:lstStyle/>
          <a:p>
            <a:pPr marL="0" indent="0" algn="ctr">
              <a:buNone/>
            </a:pPr>
            <a:r>
              <a:rPr lang="en-US" sz="1130" dirty="0">
                <a:solidFill>
                  <a:srgbClr val="2C3138"/>
                </a:solidFill>
              </a:rPr>
              <a:t>Lockdown</a:t>
            </a:r>
            <a:endParaRPr lang="en-US" sz="1130" dirty="0"/>
          </a:p>
          <a:p>
            <a:pPr marL="0" indent="0" algn="ctr">
              <a:buNone/>
            </a:pPr>
            <a:r>
              <a:rPr lang="en-US" sz="1130" dirty="0">
                <a:solidFill>
                  <a:srgbClr val="2C3138"/>
                </a:solidFill>
              </a:rPr>
              <a:t>decline</a:t>
            </a:r>
            <a:endParaRPr lang="en-US" sz="1130" dirty="0"/>
          </a:p>
        </p:txBody>
      </p:sp>
      <p:sp>
        <p:nvSpPr>
          <p:cNvPr id="14" name="Shape 12"/>
          <p:cNvSpPr/>
          <p:nvPr/>
        </p:nvSpPr>
        <p:spPr>
          <a:xfrm>
            <a:off x="5394960" y="2121408"/>
            <a:ext cx="438912" cy="438912"/>
          </a:xfrm>
          <a:prstGeom prst="ellipse">
            <a:avLst/>
          </a:prstGeom>
          <a:solidFill>
            <a:srgbClr val="D7A24A"/>
          </a:solidFill>
          <a:ln w="12700">
            <a:solidFill>
              <a:srgbClr val="D7A24A"/>
            </a:solidFill>
            <a:prstDash val="solid"/>
          </a:ln>
        </p:spPr>
        <p:txBody>
          <a:bodyPr/>
          <a:lstStyle/>
          <a:p>
            <a:endParaRPr lang="en-GB"/>
          </a:p>
        </p:txBody>
      </p:sp>
      <p:sp>
        <p:nvSpPr>
          <p:cNvPr id="15" name="Text 13"/>
          <p:cNvSpPr/>
          <p:nvPr/>
        </p:nvSpPr>
        <p:spPr>
          <a:xfrm>
            <a:off x="5212080" y="1755648"/>
            <a:ext cx="822960" cy="237744"/>
          </a:xfrm>
          <a:prstGeom prst="rect">
            <a:avLst/>
          </a:prstGeom>
          <a:noFill/>
          <a:ln/>
        </p:spPr>
        <p:txBody>
          <a:bodyPr wrap="square" lIns="0" tIns="0" rIns="0" bIns="0" rtlCol="0" anchor="ctr"/>
          <a:lstStyle/>
          <a:p>
            <a:pPr marL="0" indent="0" algn="ctr">
              <a:buNone/>
            </a:pPr>
            <a:r>
              <a:rPr lang="en-US" sz="1150" b="1" dirty="0">
                <a:solidFill>
                  <a:srgbClr val="253047"/>
                </a:solidFill>
              </a:rPr>
              <a:t>2023–25</a:t>
            </a:r>
            <a:endParaRPr lang="en-US" sz="1150" dirty="0"/>
          </a:p>
        </p:txBody>
      </p:sp>
      <p:sp>
        <p:nvSpPr>
          <p:cNvPr id="16" name="Text 14"/>
          <p:cNvSpPr/>
          <p:nvPr/>
        </p:nvSpPr>
        <p:spPr>
          <a:xfrm>
            <a:off x="4983480" y="2651760"/>
            <a:ext cx="1325880" cy="640080"/>
          </a:xfrm>
          <a:prstGeom prst="rect">
            <a:avLst/>
          </a:prstGeom>
          <a:noFill/>
          <a:ln/>
        </p:spPr>
        <p:txBody>
          <a:bodyPr wrap="square" lIns="0" tIns="0" rIns="0" bIns="0" rtlCol="0" anchor="ctr">
            <a:normAutofit/>
          </a:bodyPr>
          <a:lstStyle/>
          <a:p>
            <a:pPr marL="0" indent="0" algn="ctr">
              <a:buNone/>
            </a:pPr>
            <a:r>
              <a:rPr lang="en-US" sz="1130" dirty="0">
                <a:solidFill>
                  <a:srgbClr val="2C3138"/>
                </a:solidFill>
              </a:rPr>
              <a:t>Sales remain</a:t>
            </a:r>
            <a:endParaRPr lang="en-US" sz="1130" dirty="0"/>
          </a:p>
          <a:p>
            <a:pPr marL="0" indent="0" algn="ctr">
              <a:buNone/>
            </a:pPr>
            <a:r>
              <a:rPr lang="en-US" sz="1130" dirty="0">
                <a:solidFill>
                  <a:srgbClr val="2C3138"/>
                </a:solidFill>
              </a:rPr>
              <a:t>~25% below 2019</a:t>
            </a:r>
            <a:endParaRPr lang="en-US" sz="1130" dirty="0"/>
          </a:p>
        </p:txBody>
      </p:sp>
      <p:sp>
        <p:nvSpPr>
          <p:cNvPr id="17" name="Shape 15"/>
          <p:cNvSpPr/>
          <p:nvPr/>
        </p:nvSpPr>
        <p:spPr>
          <a:xfrm>
            <a:off x="6812280" y="1572768"/>
            <a:ext cx="4526280" cy="3383280"/>
          </a:xfrm>
          <a:prstGeom prst="roundRect">
            <a:avLst>
              <a:gd name="adj" fmla="val 2162"/>
            </a:avLst>
          </a:prstGeom>
          <a:solidFill>
            <a:srgbClr val="FFFFFF"/>
          </a:solidFill>
          <a:ln w="12700">
            <a:solidFill>
              <a:srgbClr val="D8D1C7"/>
            </a:solidFill>
            <a:prstDash val="solid"/>
          </a:ln>
        </p:spPr>
        <p:txBody>
          <a:bodyPr/>
          <a:lstStyle/>
          <a:p>
            <a:endParaRPr lang="en-GB"/>
          </a:p>
        </p:txBody>
      </p:sp>
      <p:sp>
        <p:nvSpPr>
          <p:cNvPr id="18" name="Text 16"/>
          <p:cNvSpPr/>
          <p:nvPr/>
        </p:nvSpPr>
        <p:spPr>
          <a:xfrm>
            <a:off x="7114032" y="1792224"/>
            <a:ext cx="3200400" cy="274320"/>
          </a:xfrm>
          <a:prstGeom prst="rect">
            <a:avLst/>
          </a:prstGeom>
          <a:noFill/>
          <a:ln/>
        </p:spPr>
        <p:txBody>
          <a:bodyPr wrap="square" lIns="0" tIns="0" rIns="0" bIns="0" rtlCol="0" anchor="ctr"/>
          <a:lstStyle/>
          <a:p>
            <a:pPr marL="0" indent="0">
              <a:buNone/>
            </a:pPr>
            <a:r>
              <a:rPr lang="en-US" sz="1550" b="1" dirty="0">
                <a:solidFill>
                  <a:srgbClr val="253047"/>
                </a:solidFill>
              </a:rPr>
              <a:t>Sales index from the case</a:t>
            </a:r>
            <a:endParaRPr lang="en-US" sz="1550" dirty="0"/>
          </a:p>
        </p:txBody>
      </p:sp>
      <p:sp>
        <p:nvSpPr>
          <p:cNvPr id="19" name="Text 17"/>
          <p:cNvSpPr/>
          <p:nvPr/>
        </p:nvSpPr>
        <p:spPr>
          <a:xfrm>
            <a:off x="7114032" y="2112264"/>
            <a:ext cx="3200400" cy="237744"/>
          </a:xfrm>
          <a:prstGeom prst="rect">
            <a:avLst/>
          </a:prstGeom>
          <a:noFill/>
          <a:ln/>
        </p:spPr>
        <p:txBody>
          <a:bodyPr wrap="square" lIns="0" tIns="0" rIns="0" bIns="0" rtlCol="0" anchor="ctr"/>
          <a:lstStyle/>
          <a:p>
            <a:pPr marL="0" indent="0">
              <a:buNone/>
            </a:pPr>
            <a:r>
              <a:rPr lang="en-US" sz="1050" dirty="0">
                <a:solidFill>
                  <a:srgbClr val="667085"/>
                </a:solidFill>
              </a:rPr>
              <a:t>2019 = 100 (reference point)</a:t>
            </a:r>
            <a:endParaRPr lang="en-US" sz="1050" dirty="0"/>
          </a:p>
        </p:txBody>
      </p:sp>
      <p:sp>
        <p:nvSpPr>
          <p:cNvPr id="20" name="Shape 18"/>
          <p:cNvSpPr/>
          <p:nvPr/>
        </p:nvSpPr>
        <p:spPr>
          <a:xfrm>
            <a:off x="7388352" y="4407408"/>
            <a:ext cx="3383280" cy="0"/>
          </a:xfrm>
          <a:prstGeom prst="line">
            <a:avLst/>
          </a:prstGeom>
          <a:noFill/>
          <a:ln w="15240">
            <a:solidFill>
              <a:srgbClr val="D8D1C7"/>
            </a:solidFill>
            <a:prstDash val="solid"/>
          </a:ln>
        </p:spPr>
        <p:txBody>
          <a:bodyPr/>
          <a:lstStyle/>
          <a:p>
            <a:endParaRPr lang="en-GB"/>
          </a:p>
        </p:txBody>
      </p:sp>
      <p:sp>
        <p:nvSpPr>
          <p:cNvPr id="21" name="Shape 19"/>
          <p:cNvSpPr/>
          <p:nvPr/>
        </p:nvSpPr>
        <p:spPr>
          <a:xfrm>
            <a:off x="7754112" y="2816352"/>
            <a:ext cx="868680" cy="1591056"/>
          </a:xfrm>
          <a:prstGeom prst="rect">
            <a:avLst/>
          </a:prstGeom>
          <a:solidFill>
            <a:srgbClr val="7A4E2D"/>
          </a:solidFill>
          <a:ln w="12700">
            <a:solidFill>
              <a:srgbClr val="7A4E2D"/>
            </a:solidFill>
            <a:prstDash val="solid"/>
          </a:ln>
        </p:spPr>
        <p:txBody>
          <a:bodyPr/>
          <a:lstStyle/>
          <a:p>
            <a:endParaRPr lang="en-GB"/>
          </a:p>
        </p:txBody>
      </p:sp>
      <p:sp>
        <p:nvSpPr>
          <p:cNvPr id="22" name="Shape 20"/>
          <p:cNvSpPr/>
          <p:nvPr/>
        </p:nvSpPr>
        <p:spPr>
          <a:xfrm>
            <a:off x="9381744" y="3218688"/>
            <a:ext cx="868680" cy="1188720"/>
          </a:xfrm>
          <a:prstGeom prst="rect">
            <a:avLst/>
          </a:prstGeom>
          <a:solidFill>
            <a:srgbClr val="D7A24A"/>
          </a:solidFill>
          <a:ln w="12700">
            <a:solidFill>
              <a:srgbClr val="D7A24A"/>
            </a:solidFill>
            <a:prstDash val="solid"/>
          </a:ln>
        </p:spPr>
        <p:txBody>
          <a:bodyPr/>
          <a:lstStyle/>
          <a:p>
            <a:endParaRPr lang="en-GB"/>
          </a:p>
        </p:txBody>
      </p:sp>
      <p:sp>
        <p:nvSpPr>
          <p:cNvPr id="23" name="Text 21"/>
          <p:cNvSpPr/>
          <p:nvPr/>
        </p:nvSpPr>
        <p:spPr>
          <a:xfrm>
            <a:off x="7763256" y="2542032"/>
            <a:ext cx="868680" cy="228600"/>
          </a:xfrm>
          <a:prstGeom prst="rect">
            <a:avLst/>
          </a:prstGeom>
          <a:noFill/>
          <a:ln/>
        </p:spPr>
        <p:txBody>
          <a:bodyPr wrap="square" lIns="0" tIns="0" rIns="0" bIns="0" rtlCol="0" anchor="ctr"/>
          <a:lstStyle/>
          <a:p>
            <a:pPr marL="0" indent="0" algn="ctr">
              <a:buNone/>
            </a:pPr>
            <a:r>
              <a:rPr lang="en-US" sz="1200" b="1" dirty="0">
                <a:solidFill>
                  <a:srgbClr val="7A4E2D"/>
                </a:solidFill>
              </a:rPr>
              <a:t>100</a:t>
            </a:r>
            <a:endParaRPr lang="en-US" sz="1200" dirty="0"/>
          </a:p>
        </p:txBody>
      </p:sp>
      <p:sp>
        <p:nvSpPr>
          <p:cNvPr id="24" name="Text 22"/>
          <p:cNvSpPr/>
          <p:nvPr/>
        </p:nvSpPr>
        <p:spPr>
          <a:xfrm>
            <a:off x="9390888" y="2944368"/>
            <a:ext cx="868680" cy="228600"/>
          </a:xfrm>
          <a:prstGeom prst="rect">
            <a:avLst/>
          </a:prstGeom>
          <a:noFill/>
          <a:ln/>
        </p:spPr>
        <p:txBody>
          <a:bodyPr wrap="square" lIns="0" tIns="0" rIns="0" bIns="0" rtlCol="0" anchor="ctr"/>
          <a:lstStyle/>
          <a:p>
            <a:pPr marL="0" indent="0" algn="ctr">
              <a:buNone/>
            </a:pPr>
            <a:r>
              <a:rPr lang="en-US" sz="1200" b="1" dirty="0">
                <a:solidFill>
                  <a:srgbClr val="7A4E2D"/>
                </a:solidFill>
              </a:rPr>
              <a:t>≈75</a:t>
            </a:r>
            <a:endParaRPr lang="en-US" sz="1200" dirty="0"/>
          </a:p>
        </p:txBody>
      </p:sp>
      <p:sp>
        <p:nvSpPr>
          <p:cNvPr id="25" name="Text 23"/>
          <p:cNvSpPr/>
          <p:nvPr/>
        </p:nvSpPr>
        <p:spPr>
          <a:xfrm>
            <a:off x="7589520" y="4498848"/>
            <a:ext cx="1207008" cy="256032"/>
          </a:xfrm>
          <a:prstGeom prst="rect">
            <a:avLst/>
          </a:prstGeom>
          <a:noFill/>
          <a:ln/>
        </p:spPr>
        <p:txBody>
          <a:bodyPr wrap="square" lIns="0" tIns="0" rIns="0" bIns="0" rtlCol="0" anchor="ctr"/>
          <a:lstStyle/>
          <a:p>
            <a:pPr marL="0" indent="0" algn="ctr">
              <a:buNone/>
            </a:pPr>
            <a:r>
              <a:rPr lang="en-US" sz="1150" dirty="0">
                <a:solidFill>
                  <a:srgbClr val="2C3138"/>
                </a:solidFill>
              </a:rPr>
              <a:t>2019</a:t>
            </a:r>
            <a:endParaRPr lang="en-US" sz="1150" dirty="0"/>
          </a:p>
        </p:txBody>
      </p:sp>
      <p:sp>
        <p:nvSpPr>
          <p:cNvPr id="26" name="Text 24"/>
          <p:cNvSpPr/>
          <p:nvPr/>
        </p:nvSpPr>
        <p:spPr>
          <a:xfrm>
            <a:off x="9162288" y="4498848"/>
            <a:ext cx="1325880" cy="438912"/>
          </a:xfrm>
          <a:prstGeom prst="rect">
            <a:avLst/>
          </a:prstGeom>
          <a:noFill/>
          <a:ln/>
        </p:spPr>
        <p:txBody>
          <a:bodyPr wrap="square" lIns="0" tIns="0" rIns="0" bIns="0" rtlCol="0" anchor="ctr">
            <a:normAutofit/>
          </a:bodyPr>
          <a:lstStyle/>
          <a:p>
            <a:pPr marL="0" indent="0" algn="ctr">
              <a:buNone/>
            </a:pPr>
            <a:r>
              <a:rPr lang="en-US" sz="1120" dirty="0">
                <a:solidFill>
                  <a:srgbClr val="2C3138"/>
                </a:solidFill>
              </a:rPr>
              <a:t>2023–25</a:t>
            </a:r>
            <a:endParaRPr lang="en-US" sz="1120" dirty="0"/>
          </a:p>
          <a:p>
            <a:pPr marL="0" indent="0" algn="ctr">
              <a:buNone/>
            </a:pPr>
            <a:r>
              <a:rPr lang="en-US" sz="1120" dirty="0">
                <a:solidFill>
                  <a:srgbClr val="2C3138"/>
                </a:solidFill>
              </a:rPr>
              <a:t>average</a:t>
            </a:r>
            <a:endParaRPr lang="en-US" sz="1120" dirty="0"/>
          </a:p>
        </p:txBody>
      </p:sp>
      <p:sp>
        <p:nvSpPr>
          <p:cNvPr id="27" name="Text 25"/>
          <p:cNvSpPr/>
          <p:nvPr/>
        </p:nvSpPr>
        <p:spPr>
          <a:xfrm>
            <a:off x="841248" y="4709160"/>
            <a:ext cx="1280160" cy="256032"/>
          </a:xfrm>
          <a:prstGeom prst="rect">
            <a:avLst/>
          </a:prstGeom>
          <a:noFill/>
          <a:ln/>
        </p:spPr>
        <p:txBody>
          <a:bodyPr wrap="square" lIns="0" tIns="0" rIns="0" bIns="0" rtlCol="0" anchor="ctr"/>
          <a:lstStyle/>
          <a:p>
            <a:pPr marL="0" indent="0">
              <a:buNone/>
            </a:pPr>
            <a:r>
              <a:rPr lang="en-US" sz="1300" b="1" dirty="0">
                <a:solidFill>
                  <a:srgbClr val="253047"/>
                </a:solidFill>
              </a:rPr>
              <a:t>Case context</a:t>
            </a:r>
            <a:endParaRPr lang="en-US" sz="1300" dirty="0"/>
          </a:p>
        </p:txBody>
      </p:sp>
      <p:sp>
        <p:nvSpPr>
          <p:cNvPr id="28" name="Text 26"/>
          <p:cNvSpPr/>
          <p:nvPr/>
        </p:nvSpPr>
        <p:spPr>
          <a:xfrm>
            <a:off x="868680" y="5001768"/>
            <a:ext cx="5669280" cy="960120"/>
          </a:xfrm>
          <a:prstGeom prst="rect">
            <a:avLst/>
          </a:prstGeom>
          <a:noFill/>
          <a:ln/>
        </p:spPr>
        <p:txBody>
          <a:bodyPr wrap="square" lIns="381" tIns="381" rIns="381" bIns="381" rtlCol="0" anchor="ctr">
            <a:normAutofit/>
          </a:bodyPr>
          <a:lstStyle/>
          <a:p>
            <a:pPr marL="177800" indent="-177800">
              <a:buSzPct val="100000"/>
              <a:buChar char="•"/>
            </a:pPr>
            <a:r>
              <a:rPr lang="en-US" sz="1280" dirty="0">
                <a:solidFill>
                  <a:srgbClr val="2C3138"/>
                </a:solidFill>
                <a:latin typeface="Aptos" pitchFamily="34" charset="0"/>
                <a:ea typeface="Aptos" pitchFamily="34" charset="-122"/>
                <a:cs typeface="Aptos" pitchFamily="34" charset="-120"/>
              </a:rPr>
              <a:t>Cakes, pastries and bread made with high-quality organic ingredients</a:t>
            </a:r>
            <a:endParaRPr lang="en-US" sz="1280" dirty="0"/>
          </a:p>
          <a:p>
            <a:pPr marL="177800" indent="-177800">
              <a:buSzPct val="100000"/>
              <a:buChar char="•"/>
            </a:pPr>
            <a:r>
              <a:rPr lang="en-US" sz="1280" dirty="0">
                <a:solidFill>
                  <a:srgbClr val="2C3138"/>
                </a:solidFill>
                <a:latin typeface="Aptos" pitchFamily="34" charset="0"/>
                <a:ea typeface="Aptos" pitchFamily="34" charset="-122"/>
                <a:cs typeface="Aptos" pitchFamily="34" charset="-120"/>
              </a:rPr>
              <a:t>Customers include retail-park shoppers, office staff and nearby warehouse workers</a:t>
            </a:r>
            <a:endParaRPr lang="en-US" sz="1280" dirty="0"/>
          </a:p>
          <a:p>
            <a:pPr marL="177800" indent="-177800">
              <a:buSzPct val="100000"/>
              <a:buChar char="•"/>
            </a:pPr>
            <a:r>
              <a:rPr lang="en-US" sz="1280" dirty="0">
                <a:solidFill>
                  <a:srgbClr val="2C3138"/>
                </a:solidFill>
                <a:latin typeface="Aptos" pitchFamily="34" charset="0"/>
                <a:ea typeface="Aptos" pitchFamily="34" charset="-122"/>
                <a:cs typeface="Aptos" pitchFamily="34" charset="-120"/>
              </a:rPr>
              <a:t>Footfall improved after Covid but did not return to pre-2020 levels</a:t>
            </a:r>
            <a:endParaRPr lang="en-US" sz="1280" dirty="0"/>
          </a:p>
        </p:txBody>
      </p:sp>
      <p:sp>
        <p:nvSpPr>
          <p:cNvPr id="29" name="Text 27"/>
          <p:cNvSpPr/>
          <p:nvPr/>
        </p:nvSpPr>
        <p:spPr>
          <a:xfrm>
            <a:off x="530352" y="6272784"/>
            <a:ext cx="10835640" cy="201168"/>
          </a:xfrm>
          <a:prstGeom prst="rect">
            <a:avLst/>
          </a:prstGeom>
          <a:noFill/>
          <a:ln/>
        </p:spPr>
        <p:txBody>
          <a:bodyPr wrap="square" lIns="0" tIns="0" rIns="0" bIns="0" rtlCol="0" anchor="ctr">
            <a:normAutofit/>
          </a:bodyPr>
          <a:lstStyle/>
          <a:p>
            <a:pPr marL="0" indent="0">
              <a:buNone/>
            </a:pPr>
            <a:r>
              <a:rPr lang="en-US" sz="900" i="1" dirty="0">
                <a:solidFill>
                  <a:srgbClr val="6B7280"/>
                </a:solidFill>
                <a:latin typeface="Aptos" pitchFamily="34" charset="0"/>
                <a:ea typeface="Aptos" pitchFamily="34" charset="-122"/>
                <a:cs typeface="Aptos" pitchFamily="34" charset="-120"/>
              </a:rPr>
              <a:t>Source: UWTSD (2026), Basil’s Bakery case study. Sales index is derived directly from the stated ~25% gap versus 2019.</a:t>
            </a:r>
            <a:endParaRPr lang="en-US" sz="900" dirty="0"/>
          </a:p>
        </p:txBody>
      </p:sp>
      <p:sp>
        <p:nvSpPr>
          <p:cNvPr id="30"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Nature and scope of the problem</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Root problem: sales remain around 25% below the 2019 level</a:t>
            </a:r>
            <a:endParaRPr lang="en-US" sz="1250" dirty="0"/>
          </a:p>
        </p:txBody>
      </p:sp>
      <p:sp>
        <p:nvSpPr>
          <p:cNvPr id="4" name="Shape 2"/>
          <p:cNvSpPr/>
          <p:nvPr/>
        </p:nvSpPr>
        <p:spPr>
          <a:xfrm>
            <a:off x="4023360" y="1325880"/>
            <a:ext cx="4160520" cy="713232"/>
          </a:xfrm>
          <a:prstGeom prst="roundRect">
            <a:avLst>
              <a:gd name="adj" fmla="val 10256"/>
            </a:avLst>
          </a:prstGeom>
          <a:solidFill>
            <a:srgbClr val="253047"/>
          </a:solidFill>
          <a:ln w="12700">
            <a:solidFill>
              <a:srgbClr val="253047"/>
            </a:solidFill>
            <a:prstDash val="solid"/>
          </a:ln>
        </p:spPr>
        <p:txBody>
          <a:bodyPr/>
          <a:lstStyle/>
          <a:p>
            <a:endParaRPr lang="en-GB"/>
          </a:p>
        </p:txBody>
      </p:sp>
      <p:sp>
        <p:nvSpPr>
          <p:cNvPr id="5" name="Text 3"/>
          <p:cNvSpPr/>
          <p:nvPr/>
        </p:nvSpPr>
        <p:spPr>
          <a:xfrm>
            <a:off x="4233672" y="1536192"/>
            <a:ext cx="3749040" cy="274320"/>
          </a:xfrm>
          <a:prstGeom prst="rect">
            <a:avLst/>
          </a:prstGeom>
          <a:noFill/>
          <a:ln/>
        </p:spPr>
        <p:txBody>
          <a:bodyPr wrap="square" lIns="0" tIns="0" rIns="0" bIns="0" rtlCol="0" anchor="ctr">
            <a:normAutofit fontScale="85000" lnSpcReduction="10000"/>
          </a:bodyPr>
          <a:lstStyle/>
          <a:p>
            <a:pPr marL="0" indent="0" algn="ctr">
              <a:buNone/>
            </a:pPr>
            <a:r>
              <a:rPr lang="en-US" sz="1700" b="1" dirty="0">
                <a:solidFill>
                  <a:srgbClr val="FFFFFF"/>
                </a:solidFill>
              </a:rPr>
              <a:t>ROOT PROBLEM  →  STAGNANT / LOWER SALES</a:t>
            </a:r>
            <a:endParaRPr lang="en-US" sz="1700" dirty="0"/>
          </a:p>
        </p:txBody>
      </p:sp>
      <p:sp>
        <p:nvSpPr>
          <p:cNvPr id="6" name="Shape 4"/>
          <p:cNvSpPr/>
          <p:nvPr/>
        </p:nvSpPr>
        <p:spPr>
          <a:xfrm>
            <a:off x="640080" y="2423160"/>
            <a:ext cx="5074920" cy="3246120"/>
          </a:xfrm>
          <a:prstGeom prst="roundRect">
            <a:avLst>
              <a:gd name="adj" fmla="val 2254"/>
            </a:avLst>
          </a:prstGeom>
          <a:solidFill>
            <a:srgbClr val="FFFFFF"/>
          </a:solidFill>
          <a:ln w="12700">
            <a:solidFill>
              <a:srgbClr val="D8D1C7"/>
            </a:solidFill>
            <a:prstDash val="solid"/>
          </a:ln>
        </p:spPr>
        <p:txBody>
          <a:bodyPr/>
          <a:lstStyle/>
          <a:p>
            <a:endParaRPr lang="en-GB"/>
          </a:p>
        </p:txBody>
      </p:sp>
      <p:sp>
        <p:nvSpPr>
          <p:cNvPr id="7" name="Shape 5"/>
          <p:cNvSpPr/>
          <p:nvPr/>
        </p:nvSpPr>
        <p:spPr>
          <a:xfrm>
            <a:off x="868680" y="2624328"/>
            <a:ext cx="2139696" cy="310896"/>
          </a:xfrm>
          <a:prstGeom prst="roundRect">
            <a:avLst>
              <a:gd name="adj" fmla="val 23529"/>
            </a:avLst>
          </a:prstGeom>
          <a:solidFill>
            <a:srgbClr val="A44A3F"/>
          </a:solidFill>
          <a:ln w="12700">
            <a:solidFill>
              <a:srgbClr val="A44A3F"/>
            </a:solidFill>
            <a:prstDash val="solid"/>
          </a:ln>
        </p:spPr>
        <p:txBody>
          <a:bodyPr/>
          <a:lstStyle/>
          <a:p>
            <a:endParaRPr lang="en-GB"/>
          </a:p>
        </p:txBody>
      </p:sp>
      <p:sp>
        <p:nvSpPr>
          <p:cNvPr id="8" name="Text 6"/>
          <p:cNvSpPr/>
          <p:nvPr/>
        </p:nvSpPr>
        <p:spPr>
          <a:xfrm>
            <a:off x="923544" y="2670048"/>
            <a:ext cx="202996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EXTERNAL  •  LOW CONTROL</a:t>
            </a:r>
            <a:endParaRPr lang="en-US" sz="1050" dirty="0"/>
          </a:p>
        </p:txBody>
      </p:sp>
      <p:sp>
        <p:nvSpPr>
          <p:cNvPr id="9" name="Text 7"/>
          <p:cNvSpPr/>
          <p:nvPr/>
        </p:nvSpPr>
        <p:spPr>
          <a:xfrm>
            <a:off x="877824" y="3127248"/>
            <a:ext cx="4526280" cy="2194560"/>
          </a:xfrm>
          <a:prstGeom prst="rect">
            <a:avLst/>
          </a:prstGeom>
          <a:noFill/>
          <a:ln/>
        </p:spPr>
        <p:txBody>
          <a:bodyPr wrap="square" lIns="381" tIns="381" rIns="381" bIns="381" rtlCol="0" anchor="ctr">
            <a:normAutofit/>
          </a:bodyPr>
          <a:lstStyle/>
          <a:p>
            <a:pPr marL="177800" indent="-177800">
              <a:buSzPct val="100000"/>
              <a:buChar char="•"/>
            </a:pPr>
            <a:r>
              <a:rPr lang="en-US" sz="1310" dirty="0">
                <a:solidFill>
                  <a:srgbClr val="2C3138"/>
                </a:solidFill>
                <a:latin typeface="Aptos" pitchFamily="34" charset="0"/>
                <a:ea typeface="Aptos" pitchFamily="34" charset="-122"/>
                <a:cs typeface="Aptos" pitchFamily="34" charset="-120"/>
              </a:rPr>
              <a:t>Retail park is quieter and shops continue to close</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Fewer local workers and fewer daily lunch customers</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Hybrid/home working reduces office footfall</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Higher utilities, rent, business rates and insurance</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Organic ingredient costs are vulnerable to crop failure</a:t>
            </a:r>
            <a:endParaRPr lang="en-US" sz="1310" dirty="0"/>
          </a:p>
        </p:txBody>
      </p:sp>
      <p:sp>
        <p:nvSpPr>
          <p:cNvPr id="10" name="Shape 8"/>
          <p:cNvSpPr/>
          <p:nvPr/>
        </p:nvSpPr>
        <p:spPr>
          <a:xfrm>
            <a:off x="6446520" y="2423160"/>
            <a:ext cx="5074920" cy="3246120"/>
          </a:xfrm>
          <a:prstGeom prst="roundRect">
            <a:avLst>
              <a:gd name="adj" fmla="val 2254"/>
            </a:avLst>
          </a:prstGeom>
          <a:solidFill>
            <a:srgbClr val="FFFFFF"/>
          </a:solidFill>
          <a:ln w="12700">
            <a:solidFill>
              <a:srgbClr val="D8D1C7"/>
            </a:solidFill>
            <a:prstDash val="solid"/>
          </a:ln>
        </p:spPr>
        <p:txBody>
          <a:bodyPr/>
          <a:lstStyle/>
          <a:p>
            <a:endParaRPr lang="en-GB"/>
          </a:p>
        </p:txBody>
      </p:sp>
      <p:sp>
        <p:nvSpPr>
          <p:cNvPr id="11" name="Shape 9"/>
          <p:cNvSpPr/>
          <p:nvPr/>
        </p:nvSpPr>
        <p:spPr>
          <a:xfrm>
            <a:off x="6675120" y="2624328"/>
            <a:ext cx="2231136" cy="310896"/>
          </a:xfrm>
          <a:prstGeom prst="roundRect">
            <a:avLst>
              <a:gd name="adj" fmla="val 23529"/>
            </a:avLst>
          </a:prstGeom>
          <a:solidFill>
            <a:srgbClr val="7A8B6E"/>
          </a:solidFill>
          <a:ln w="12700">
            <a:solidFill>
              <a:srgbClr val="7A8B6E"/>
            </a:solidFill>
            <a:prstDash val="solid"/>
          </a:ln>
        </p:spPr>
        <p:txBody>
          <a:bodyPr/>
          <a:lstStyle/>
          <a:p>
            <a:endParaRPr lang="en-GB"/>
          </a:p>
        </p:txBody>
      </p:sp>
      <p:sp>
        <p:nvSpPr>
          <p:cNvPr id="12" name="Text 10"/>
          <p:cNvSpPr/>
          <p:nvPr/>
        </p:nvSpPr>
        <p:spPr>
          <a:xfrm>
            <a:off x="6729984" y="2670048"/>
            <a:ext cx="212140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INTERNAL  •  MORE CONTROL</a:t>
            </a:r>
            <a:endParaRPr lang="en-US" sz="1050" dirty="0"/>
          </a:p>
        </p:txBody>
      </p:sp>
      <p:sp>
        <p:nvSpPr>
          <p:cNvPr id="13" name="Text 11"/>
          <p:cNvSpPr/>
          <p:nvPr/>
        </p:nvSpPr>
        <p:spPr>
          <a:xfrm>
            <a:off x="6684264" y="3127248"/>
            <a:ext cx="4526280" cy="2194560"/>
          </a:xfrm>
          <a:prstGeom prst="rect">
            <a:avLst/>
          </a:prstGeom>
          <a:noFill/>
          <a:ln/>
        </p:spPr>
        <p:txBody>
          <a:bodyPr wrap="square" lIns="381" tIns="381" rIns="381" bIns="381" rtlCol="0" anchor="ctr">
            <a:normAutofit/>
          </a:bodyPr>
          <a:lstStyle/>
          <a:p>
            <a:pPr marL="177800" indent="-177800">
              <a:buSzPct val="100000"/>
              <a:buChar char="•"/>
            </a:pPr>
            <a:r>
              <a:rPr lang="en-US" sz="1310" dirty="0">
                <a:solidFill>
                  <a:srgbClr val="2C3138"/>
                </a:solidFill>
                <a:latin typeface="Aptos" pitchFamily="34" charset="0"/>
                <a:ea typeface="Aptos" pitchFamily="34" charset="-122"/>
                <a:cs typeface="Aptos" pitchFamily="34" charset="-120"/>
              </a:rPr>
              <a:t>No delivery service despite customer demand</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Pre-orders rely on Basil answering the phone</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Busy-period waiting times can be too long</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Basil must remain onsite to bake, limiting availability</a:t>
            </a:r>
            <a:endParaRPr lang="en-US" sz="1310" dirty="0"/>
          </a:p>
          <a:p>
            <a:pPr marL="177800" indent="-177800">
              <a:buSzPct val="100000"/>
              <a:buChar char="•"/>
            </a:pPr>
            <a:r>
              <a:rPr lang="en-US" sz="1310" dirty="0">
                <a:solidFill>
                  <a:srgbClr val="2C3138"/>
                </a:solidFill>
                <a:latin typeface="Aptos" pitchFamily="34" charset="0"/>
                <a:ea typeface="Aptos" pitchFamily="34" charset="-122"/>
                <a:cs typeface="Aptos" pitchFamily="34" charset="-120"/>
              </a:rPr>
              <a:t>Customer access remains mainly tied to physical visits</a:t>
            </a:r>
            <a:endParaRPr lang="en-US" sz="1310" dirty="0"/>
          </a:p>
        </p:txBody>
      </p:sp>
      <p:sp>
        <p:nvSpPr>
          <p:cNvPr id="14" name="Shape 12"/>
          <p:cNvSpPr/>
          <p:nvPr/>
        </p:nvSpPr>
        <p:spPr>
          <a:xfrm>
            <a:off x="5870448" y="3337560"/>
            <a:ext cx="320040" cy="640080"/>
          </a:xfrm>
          <a:prstGeom prst="chevron">
            <a:avLst/>
          </a:prstGeom>
          <a:solidFill>
            <a:srgbClr val="EEE6DA"/>
          </a:solidFill>
          <a:ln w="12700">
            <a:solidFill>
              <a:srgbClr val="EEE6DA"/>
            </a:solidFill>
            <a:prstDash val="solid"/>
          </a:ln>
        </p:spPr>
        <p:txBody>
          <a:bodyPr/>
          <a:lstStyle/>
          <a:p>
            <a:endParaRPr lang="en-GB"/>
          </a:p>
        </p:txBody>
      </p:sp>
      <p:sp>
        <p:nvSpPr>
          <p:cNvPr id="15" name="Text 13"/>
          <p:cNvSpPr/>
          <p:nvPr/>
        </p:nvSpPr>
        <p:spPr>
          <a:xfrm>
            <a:off x="5321808" y="4096512"/>
            <a:ext cx="1417320" cy="640080"/>
          </a:xfrm>
          <a:prstGeom prst="rect">
            <a:avLst/>
          </a:prstGeom>
          <a:noFill/>
          <a:ln/>
        </p:spPr>
        <p:txBody>
          <a:bodyPr wrap="square" lIns="0" tIns="0" rIns="0" bIns="0" rtlCol="0" anchor="ctr">
            <a:normAutofit/>
          </a:bodyPr>
          <a:lstStyle/>
          <a:p>
            <a:pPr marL="0" indent="0" algn="ctr">
              <a:buNone/>
            </a:pPr>
            <a:r>
              <a:rPr lang="en-US" sz="1050" b="1" dirty="0">
                <a:solidFill>
                  <a:srgbClr val="667085"/>
                </a:solidFill>
              </a:rPr>
              <a:t>Both sides</a:t>
            </a:r>
            <a:endParaRPr lang="en-US" sz="1050" dirty="0"/>
          </a:p>
          <a:p>
            <a:pPr marL="0" indent="0" algn="ctr">
              <a:buNone/>
            </a:pPr>
            <a:r>
              <a:rPr lang="en-US" sz="1050" b="1" dirty="0">
                <a:solidFill>
                  <a:srgbClr val="667085"/>
                </a:solidFill>
              </a:rPr>
              <a:t>feed the same effect</a:t>
            </a:r>
            <a:endParaRPr lang="en-US" sz="1050" dirty="0"/>
          </a:p>
        </p:txBody>
      </p:sp>
      <p:sp>
        <p:nvSpPr>
          <p:cNvPr id="16" name="Text 14"/>
          <p:cNvSpPr/>
          <p:nvPr/>
        </p:nvSpPr>
        <p:spPr>
          <a:xfrm>
            <a:off x="530352" y="6272784"/>
            <a:ext cx="10835640" cy="201168"/>
          </a:xfrm>
          <a:prstGeom prst="rect">
            <a:avLst/>
          </a:prstGeom>
          <a:noFill/>
          <a:ln/>
        </p:spPr>
        <p:txBody>
          <a:bodyPr wrap="square" lIns="0" tIns="0" rIns="0" bIns="0" rtlCol="0" anchor="ctr">
            <a:normAutofit/>
          </a:bodyPr>
          <a:lstStyle/>
          <a:p>
            <a:pPr marL="0" indent="0">
              <a:buNone/>
            </a:pPr>
            <a:r>
              <a:rPr lang="en-US" sz="900" i="1" dirty="0">
                <a:solidFill>
                  <a:srgbClr val="6B7280"/>
                </a:solidFill>
                <a:latin typeface="Aptos" pitchFamily="34" charset="0"/>
                <a:ea typeface="Aptos" pitchFamily="34" charset="-122"/>
                <a:cs typeface="Aptos" pitchFamily="34" charset="-120"/>
              </a:rPr>
              <a:t>Sources: UWTSD (2026); ONS (2025); Barrero, Bloom and Davis (2023).</a:t>
            </a:r>
            <a:endParaRPr lang="en-US" sz="900" dirty="0"/>
          </a:p>
        </p:txBody>
      </p:sp>
      <p:sp>
        <p:nvSpPr>
          <p:cNvPr id="25"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PESTEL: purpose and critique</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A structured scan of macro-environmental factors outside the organisation</a:t>
            </a:r>
            <a:endParaRPr lang="en-US" sz="1250" dirty="0"/>
          </a:p>
        </p:txBody>
      </p:sp>
      <p:sp>
        <p:nvSpPr>
          <p:cNvPr id="4" name="Shape 2"/>
          <p:cNvSpPr/>
          <p:nvPr/>
        </p:nvSpPr>
        <p:spPr>
          <a:xfrm>
            <a:off x="4937760" y="2011680"/>
            <a:ext cx="2331720" cy="2331720"/>
          </a:xfrm>
          <a:prstGeom prst="ellipse">
            <a:avLst/>
          </a:prstGeom>
          <a:solidFill>
            <a:srgbClr val="253047"/>
          </a:solidFill>
          <a:ln w="12700">
            <a:solidFill>
              <a:srgbClr val="253047"/>
            </a:solidFill>
            <a:prstDash val="solid"/>
          </a:ln>
        </p:spPr>
        <p:txBody>
          <a:bodyPr/>
          <a:lstStyle/>
          <a:p>
            <a:endParaRPr/>
          </a:p>
        </p:txBody>
      </p:sp>
      <p:sp>
        <p:nvSpPr>
          <p:cNvPr id="5" name="Text 3"/>
          <p:cNvSpPr/>
          <p:nvPr/>
        </p:nvSpPr>
        <p:spPr>
          <a:xfrm>
            <a:off x="5367528" y="2743200"/>
            <a:ext cx="1463040" cy="411480"/>
          </a:xfrm>
          <a:prstGeom prst="rect">
            <a:avLst/>
          </a:prstGeom>
          <a:noFill/>
          <a:ln/>
        </p:spPr>
        <p:txBody>
          <a:bodyPr wrap="square" lIns="0" tIns="0" rIns="0" bIns="0" rtlCol="0" anchor="ctr"/>
          <a:lstStyle/>
          <a:p>
            <a:pPr marL="0" indent="0" algn="ctr">
              <a:buNone/>
            </a:pPr>
            <a:r>
              <a:rPr lang="en-US" sz="2500" b="1" dirty="0">
                <a:solidFill>
                  <a:srgbClr val="FFFFFF"/>
                </a:solidFill>
              </a:rPr>
              <a:t>PESTEL</a:t>
            </a:r>
            <a:endParaRPr lang="en-US" sz="2500" dirty="0"/>
          </a:p>
        </p:txBody>
      </p:sp>
      <p:sp>
        <p:nvSpPr>
          <p:cNvPr id="6" name="Text 4"/>
          <p:cNvSpPr/>
          <p:nvPr/>
        </p:nvSpPr>
        <p:spPr>
          <a:xfrm>
            <a:off x="5184648" y="3218688"/>
            <a:ext cx="1874520" cy="274320"/>
          </a:xfrm>
          <a:prstGeom prst="rect">
            <a:avLst/>
          </a:prstGeom>
          <a:noFill/>
          <a:ln/>
        </p:spPr>
        <p:txBody>
          <a:bodyPr wrap="square" lIns="0" tIns="0" rIns="0" bIns="0" rtlCol="0" anchor="ctr"/>
          <a:lstStyle/>
          <a:p>
            <a:pPr marL="0" indent="0" algn="ctr">
              <a:buNone/>
            </a:pPr>
            <a:r>
              <a:rPr lang="en-US" sz="1150" dirty="0">
                <a:solidFill>
                  <a:srgbClr val="D9E0EA"/>
                </a:solidFill>
              </a:rPr>
              <a:t>macro-environment</a:t>
            </a:r>
            <a:endParaRPr lang="en-US" sz="1150" dirty="0"/>
          </a:p>
        </p:txBody>
      </p:sp>
      <p:sp>
        <p:nvSpPr>
          <p:cNvPr id="7" name="Shape 5"/>
          <p:cNvSpPr/>
          <p:nvPr/>
        </p:nvSpPr>
        <p:spPr>
          <a:xfrm>
            <a:off x="3995928" y="1353312"/>
            <a:ext cx="566928" cy="566928"/>
          </a:xfrm>
          <a:prstGeom prst="ellipse">
            <a:avLst/>
          </a:prstGeom>
          <a:solidFill>
            <a:srgbClr val="7A4E2D"/>
          </a:solidFill>
          <a:ln w="12700">
            <a:solidFill>
              <a:srgbClr val="7A4E2D"/>
            </a:solidFill>
            <a:prstDash val="solid"/>
          </a:ln>
        </p:spPr>
        <p:txBody>
          <a:bodyPr/>
          <a:lstStyle/>
          <a:p>
            <a:endParaRPr/>
          </a:p>
        </p:txBody>
      </p:sp>
      <p:sp>
        <p:nvSpPr>
          <p:cNvPr id="8" name="Text 6"/>
          <p:cNvSpPr/>
          <p:nvPr/>
        </p:nvSpPr>
        <p:spPr>
          <a:xfrm>
            <a:off x="4069080" y="1435608"/>
            <a:ext cx="420624" cy="256032"/>
          </a:xfrm>
          <a:prstGeom prst="rect">
            <a:avLst/>
          </a:prstGeom>
          <a:noFill/>
          <a:ln/>
        </p:spPr>
        <p:txBody>
          <a:bodyPr wrap="square" lIns="0" tIns="0" rIns="0" bIns="0" rtlCol="0" anchor="ctr"/>
          <a:lstStyle/>
          <a:p>
            <a:pPr marL="0" indent="0" algn="ctr">
              <a:buNone/>
            </a:pPr>
            <a:r>
              <a:rPr lang="en-US" sz="2100" b="1" dirty="0">
                <a:solidFill>
                  <a:srgbClr val="FFFFFF"/>
                </a:solidFill>
              </a:rPr>
              <a:t>P</a:t>
            </a:r>
            <a:endParaRPr lang="en-US" sz="2100" dirty="0"/>
          </a:p>
        </p:txBody>
      </p:sp>
      <p:sp>
        <p:nvSpPr>
          <p:cNvPr id="9" name="Text 7"/>
          <p:cNvSpPr/>
          <p:nvPr/>
        </p:nvSpPr>
        <p:spPr>
          <a:xfrm>
            <a:off x="3739896" y="1965960"/>
            <a:ext cx="1078992" cy="237744"/>
          </a:xfrm>
          <a:prstGeom prst="rect">
            <a:avLst/>
          </a:prstGeom>
          <a:noFill/>
          <a:ln/>
        </p:spPr>
        <p:txBody>
          <a:bodyPr wrap="square" lIns="0" tIns="0" rIns="0" bIns="0" rtlCol="0" anchor="ctr">
            <a:normAutofit/>
          </a:bodyPr>
          <a:lstStyle/>
          <a:p>
            <a:pPr marL="0" indent="0" algn="ctr">
              <a:buNone/>
            </a:pPr>
            <a:r>
              <a:rPr lang="en-US" sz="950" b="1" dirty="0">
                <a:solidFill>
                  <a:srgbClr val="2C3138"/>
                </a:solidFill>
              </a:rPr>
              <a:t>Political</a:t>
            </a:r>
            <a:endParaRPr lang="en-US" sz="950" dirty="0"/>
          </a:p>
        </p:txBody>
      </p:sp>
      <p:sp>
        <p:nvSpPr>
          <p:cNvPr id="10" name="Shape 8"/>
          <p:cNvSpPr/>
          <p:nvPr/>
        </p:nvSpPr>
        <p:spPr>
          <a:xfrm>
            <a:off x="5504688" y="1060704"/>
            <a:ext cx="566928" cy="566928"/>
          </a:xfrm>
          <a:prstGeom prst="ellipse">
            <a:avLst/>
          </a:prstGeom>
          <a:solidFill>
            <a:srgbClr val="D7A24A"/>
          </a:solidFill>
          <a:ln w="12700">
            <a:solidFill>
              <a:srgbClr val="D7A24A"/>
            </a:solidFill>
            <a:prstDash val="solid"/>
          </a:ln>
        </p:spPr>
        <p:txBody>
          <a:bodyPr/>
          <a:lstStyle/>
          <a:p>
            <a:endParaRPr/>
          </a:p>
        </p:txBody>
      </p:sp>
      <p:sp>
        <p:nvSpPr>
          <p:cNvPr id="11" name="Text 9"/>
          <p:cNvSpPr/>
          <p:nvPr/>
        </p:nvSpPr>
        <p:spPr>
          <a:xfrm>
            <a:off x="5577840" y="1143000"/>
            <a:ext cx="420624" cy="256032"/>
          </a:xfrm>
          <a:prstGeom prst="rect">
            <a:avLst/>
          </a:prstGeom>
          <a:noFill/>
          <a:ln/>
        </p:spPr>
        <p:txBody>
          <a:bodyPr wrap="square" lIns="0" tIns="0" rIns="0" bIns="0" rtlCol="0" anchor="ctr"/>
          <a:lstStyle/>
          <a:p>
            <a:pPr marL="0" indent="0" algn="ctr">
              <a:buNone/>
            </a:pPr>
            <a:r>
              <a:rPr lang="en-US" sz="2100" b="1" dirty="0">
                <a:solidFill>
                  <a:srgbClr val="FFFFFF"/>
                </a:solidFill>
              </a:rPr>
              <a:t>E</a:t>
            </a:r>
            <a:endParaRPr lang="en-US" sz="2100" dirty="0"/>
          </a:p>
        </p:txBody>
      </p:sp>
      <p:sp>
        <p:nvSpPr>
          <p:cNvPr id="12" name="Text 10"/>
          <p:cNvSpPr/>
          <p:nvPr/>
        </p:nvSpPr>
        <p:spPr>
          <a:xfrm>
            <a:off x="5248656" y="1673352"/>
            <a:ext cx="1078992" cy="237744"/>
          </a:xfrm>
          <a:prstGeom prst="rect">
            <a:avLst/>
          </a:prstGeom>
          <a:noFill/>
          <a:ln/>
        </p:spPr>
        <p:txBody>
          <a:bodyPr wrap="square" lIns="0" tIns="0" rIns="0" bIns="0" rtlCol="0" anchor="ctr">
            <a:normAutofit/>
          </a:bodyPr>
          <a:lstStyle/>
          <a:p>
            <a:pPr marL="0" indent="0" algn="ctr">
              <a:buNone/>
            </a:pPr>
            <a:r>
              <a:rPr lang="en-US" sz="950" b="1" dirty="0">
                <a:solidFill>
                  <a:srgbClr val="2C3138"/>
                </a:solidFill>
              </a:rPr>
              <a:t>Economic</a:t>
            </a:r>
            <a:endParaRPr lang="en-US" sz="950" dirty="0"/>
          </a:p>
        </p:txBody>
      </p:sp>
      <p:sp>
        <p:nvSpPr>
          <p:cNvPr id="13" name="Shape 11"/>
          <p:cNvSpPr/>
          <p:nvPr/>
        </p:nvSpPr>
        <p:spPr>
          <a:xfrm>
            <a:off x="7004304" y="1353312"/>
            <a:ext cx="566928" cy="566928"/>
          </a:xfrm>
          <a:prstGeom prst="ellipse">
            <a:avLst/>
          </a:prstGeom>
          <a:solidFill>
            <a:srgbClr val="A44A3F"/>
          </a:solidFill>
          <a:ln w="12700">
            <a:solidFill>
              <a:srgbClr val="A44A3F"/>
            </a:solidFill>
            <a:prstDash val="solid"/>
          </a:ln>
        </p:spPr>
        <p:txBody>
          <a:bodyPr/>
          <a:lstStyle/>
          <a:p>
            <a:endParaRPr/>
          </a:p>
        </p:txBody>
      </p:sp>
      <p:sp>
        <p:nvSpPr>
          <p:cNvPr id="14" name="Text 12"/>
          <p:cNvSpPr/>
          <p:nvPr/>
        </p:nvSpPr>
        <p:spPr>
          <a:xfrm>
            <a:off x="7077456" y="1435608"/>
            <a:ext cx="420624" cy="256032"/>
          </a:xfrm>
          <a:prstGeom prst="rect">
            <a:avLst/>
          </a:prstGeom>
          <a:noFill/>
          <a:ln/>
        </p:spPr>
        <p:txBody>
          <a:bodyPr wrap="square" lIns="0" tIns="0" rIns="0" bIns="0" rtlCol="0" anchor="ctr"/>
          <a:lstStyle/>
          <a:p>
            <a:pPr marL="0" indent="0" algn="ctr">
              <a:buNone/>
            </a:pPr>
            <a:r>
              <a:rPr lang="en-US" sz="2100" b="1" dirty="0">
                <a:solidFill>
                  <a:srgbClr val="FFFFFF"/>
                </a:solidFill>
              </a:rPr>
              <a:t>S</a:t>
            </a:r>
            <a:endParaRPr lang="en-US" sz="2100" dirty="0"/>
          </a:p>
        </p:txBody>
      </p:sp>
      <p:sp>
        <p:nvSpPr>
          <p:cNvPr id="15" name="Text 13"/>
          <p:cNvSpPr/>
          <p:nvPr/>
        </p:nvSpPr>
        <p:spPr>
          <a:xfrm>
            <a:off x="6748272" y="1965960"/>
            <a:ext cx="1078992" cy="237744"/>
          </a:xfrm>
          <a:prstGeom prst="rect">
            <a:avLst/>
          </a:prstGeom>
          <a:noFill/>
          <a:ln/>
        </p:spPr>
        <p:txBody>
          <a:bodyPr wrap="square" lIns="0" tIns="0" rIns="0" bIns="0" rtlCol="0" anchor="ctr">
            <a:normAutofit/>
          </a:bodyPr>
          <a:lstStyle/>
          <a:p>
            <a:pPr marL="0" indent="0" algn="ctr">
              <a:buNone/>
            </a:pPr>
            <a:r>
              <a:rPr lang="en-US" sz="950" b="1" dirty="0">
                <a:solidFill>
                  <a:srgbClr val="2C3138"/>
                </a:solidFill>
              </a:rPr>
              <a:t>Social</a:t>
            </a:r>
            <a:endParaRPr lang="en-US" sz="950" dirty="0"/>
          </a:p>
        </p:txBody>
      </p:sp>
      <p:sp>
        <p:nvSpPr>
          <p:cNvPr id="16" name="Shape 14"/>
          <p:cNvSpPr/>
          <p:nvPr/>
        </p:nvSpPr>
        <p:spPr>
          <a:xfrm>
            <a:off x="7251192" y="4251960"/>
            <a:ext cx="566928" cy="566928"/>
          </a:xfrm>
          <a:prstGeom prst="ellipse">
            <a:avLst/>
          </a:prstGeom>
          <a:solidFill>
            <a:srgbClr val="557A95"/>
          </a:solidFill>
          <a:ln w="12700">
            <a:solidFill>
              <a:srgbClr val="557A95"/>
            </a:solidFill>
            <a:prstDash val="solid"/>
          </a:ln>
        </p:spPr>
        <p:txBody>
          <a:bodyPr/>
          <a:lstStyle/>
          <a:p>
            <a:endParaRPr/>
          </a:p>
        </p:txBody>
      </p:sp>
      <p:sp>
        <p:nvSpPr>
          <p:cNvPr id="17" name="Text 15"/>
          <p:cNvSpPr/>
          <p:nvPr/>
        </p:nvSpPr>
        <p:spPr>
          <a:xfrm>
            <a:off x="7324344" y="4334256"/>
            <a:ext cx="420624" cy="256032"/>
          </a:xfrm>
          <a:prstGeom prst="rect">
            <a:avLst/>
          </a:prstGeom>
          <a:noFill/>
          <a:ln/>
        </p:spPr>
        <p:txBody>
          <a:bodyPr wrap="square" lIns="0" tIns="0" rIns="0" bIns="0" rtlCol="0" anchor="ctr"/>
          <a:lstStyle/>
          <a:p>
            <a:pPr marL="0" indent="0" algn="ctr">
              <a:buNone/>
            </a:pPr>
            <a:r>
              <a:rPr lang="en-US" sz="2100" b="1" dirty="0">
                <a:solidFill>
                  <a:srgbClr val="FFFFFF"/>
                </a:solidFill>
              </a:rPr>
              <a:t>T</a:t>
            </a:r>
            <a:endParaRPr lang="en-US" sz="2100" dirty="0"/>
          </a:p>
        </p:txBody>
      </p:sp>
      <p:sp>
        <p:nvSpPr>
          <p:cNvPr id="18" name="Text 16"/>
          <p:cNvSpPr/>
          <p:nvPr/>
        </p:nvSpPr>
        <p:spPr>
          <a:xfrm>
            <a:off x="7150608" y="4902847"/>
            <a:ext cx="1078992" cy="237744"/>
          </a:xfrm>
          <a:prstGeom prst="rect">
            <a:avLst/>
          </a:prstGeom>
          <a:noFill/>
          <a:ln/>
        </p:spPr>
        <p:txBody>
          <a:bodyPr wrap="square" lIns="0" tIns="0" rIns="0" bIns="0" rtlCol="0" anchor="ctr">
            <a:normAutofit/>
          </a:bodyPr>
          <a:lstStyle/>
          <a:p>
            <a:r>
              <a:rPr sz="950" b="1" dirty="0">
                <a:solidFill>
                  <a:srgbClr val="2C3138"/>
                </a:solidFill>
              </a:rPr>
              <a:t>Technological</a:t>
            </a:r>
          </a:p>
        </p:txBody>
      </p:sp>
      <p:sp>
        <p:nvSpPr>
          <p:cNvPr id="19" name="Shape 17"/>
          <p:cNvSpPr/>
          <p:nvPr/>
        </p:nvSpPr>
        <p:spPr>
          <a:xfrm>
            <a:off x="5468112" y="4599432"/>
            <a:ext cx="566928" cy="566928"/>
          </a:xfrm>
          <a:prstGeom prst="ellipse">
            <a:avLst/>
          </a:prstGeom>
          <a:solidFill>
            <a:srgbClr val="7A8B6E"/>
          </a:solidFill>
          <a:ln w="12700">
            <a:solidFill>
              <a:srgbClr val="7A8B6E"/>
            </a:solidFill>
            <a:prstDash val="solid"/>
          </a:ln>
        </p:spPr>
        <p:txBody>
          <a:bodyPr/>
          <a:lstStyle/>
          <a:p>
            <a:endParaRPr/>
          </a:p>
        </p:txBody>
      </p:sp>
      <p:sp>
        <p:nvSpPr>
          <p:cNvPr id="20" name="Text 18"/>
          <p:cNvSpPr/>
          <p:nvPr/>
        </p:nvSpPr>
        <p:spPr>
          <a:xfrm>
            <a:off x="5541264" y="4681728"/>
            <a:ext cx="420624" cy="256032"/>
          </a:xfrm>
          <a:prstGeom prst="rect">
            <a:avLst/>
          </a:prstGeom>
          <a:noFill/>
          <a:ln/>
        </p:spPr>
        <p:txBody>
          <a:bodyPr wrap="square" lIns="0" tIns="0" rIns="0" bIns="0" rtlCol="0" anchor="ctr"/>
          <a:lstStyle/>
          <a:p>
            <a:pPr marL="0" indent="0" algn="ctr">
              <a:buNone/>
            </a:pPr>
            <a:r>
              <a:rPr lang="en-US" sz="2100" b="1" dirty="0">
                <a:solidFill>
                  <a:srgbClr val="FFFFFF"/>
                </a:solidFill>
              </a:rPr>
              <a:t>E</a:t>
            </a:r>
            <a:endParaRPr lang="en-US" sz="2100" dirty="0"/>
          </a:p>
        </p:txBody>
      </p:sp>
      <p:sp>
        <p:nvSpPr>
          <p:cNvPr id="21" name="Text 19"/>
          <p:cNvSpPr/>
          <p:nvPr/>
        </p:nvSpPr>
        <p:spPr>
          <a:xfrm>
            <a:off x="5212080" y="5212080"/>
            <a:ext cx="1078992" cy="237744"/>
          </a:xfrm>
          <a:prstGeom prst="rect">
            <a:avLst/>
          </a:prstGeom>
          <a:noFill/>
          <a:ln/>
        </p:spPr>
        <p:txBody>
          <a:bodyPr wrap="square" lIns="0" tIns="0" rIns="0" bIns="0" rtlCol="0" anchor="ctr">
            <a:noAutofit/>
          </a:bodyPr>
          <a:lstStyle/>
          <a:p>
            <a:pPr algn="ctr"/>
            <a:r>
              <a:rPr sz="950" b="1" dirty="0">
                <a:solidFill>
                  <a:srgbClr val="2C3138"/>
                </a:solidFill>
              </a:rPr>
              <a:t>Environmental</a:t>
            </a:r>
          </a:p>
        </p:txBody>
      </p:sp>
      <p:sp>
        <p:nvSpPr>
          <p:cNvPr id="22" name="Shape 20"/>
          <p:cNvSpPr/>
          <p:nvPr/>
        </p:nvSpPr>
        <p:spPr>
          <a:xfrm>
            <a:off x="3767328" y="4251960"/>
            <a:ext cx="566928" cy="566928"/>
          </a:xfrm>
          <a:prstGeom prst="ellipse">
            <a:avLst/>
          </a:prstGeom>
          <a:solidFill>
            <a:srgbClr val="78658D"/>
          </a:solidFill>
          <a:ln w="12700">
            <a:solidFill>
              <a:srgbClr val="78658D"/>
            </a:solidFill>
            <a:prstDash val="solid"/>
          </a:ln>
        </p:spPr>
        <p:txBody>
          <a:bodyPr/>
          <a:lstStyle/>
          <a:p>
            <a:endParaRPr/>
          </a:p>
        </p:txBody>
      </p:sp>
      <p:sp>
        <p:nvSpPr>
          <p:cNvPr id="23" name="Text 21"/>
          <p:cNvSpPr/>
          <p:nvPr/>
        </p:nvSpPr>
        <p:spPr>
          <a:xfrm>
            <a:off x="3840480" y="4334256"/>
            <a:ext cx="420624" cy="256032"/>
          </a:xfrm>
          <a:prstGeom prst="rect">
            <a:avLst/>
          </a:prstGeom>
          <a:noFill/>
          <a:ln/>
        </p:spPr>
        <p:txBody>
          <a:bodyPr wrap="square" lIns="0" tIns="0" rIns="0" bIns="0" rtlCol="0" anchor="ctr"/>
          <a:lstStyle/>
          <a:p>
            <a:pPr marL="0" indent="0" algn="ctr">
              <a:buNone/>
            </a:pPr>
            <a:r>
              <a:rPr lang="en-US" sz="2100" b="1" dirty="0">
                <a:solidFill>
                  <a:srgbClr val="FFFFFF"/>
                </a:solidFill>
              </a:rPr>
              <a:t>L</a:t>
            </a:r>
            <a:endParaRPr lang="en-US" sz="2100" dirty="0"/>
          </a:p>
        </p:txBody>
      </p:sp>
      <p:sp>
        <p:nvSpPr>
          <p:cNvPr id="24" name="Text 22"/>
          <p:cNvSpPr/>
          <p:nvPr/>
        </p:nvSpPr>
        <p:spPr>
          <a:xfrm>
            <a:off x="3511296" y="4864608"/>
            <a:ext cx="1078992" cy="237744"/>
          </a:xfrm>
          <a:prstGeom prst="rect">
            <a:avLst/>
          </a:prstGeom>
          <a:noFill/>
          <a:ln/>
        </p:spPr>
        <p:txBody>
          <a:bodyPr wrap="square" lIns="0" tIns="0" rIns="0" bIns="0" rtlCol="0" anchor="ctr">
            <a:normAutofit/>
          </a:bodyPr>
          <a:lstStyle/>
          <a:p>
            <a:pPr marL="0" indent="0" algn="ctr">
              <a:buNone/>
            </a:pPr>
            <a:r>
              <a:rPr lang="en-US" sz="950" b="1" dirty="0">
                <a:solidFill>
                  <a:srgbClr val="2C3138"/>
                </a:solidFill>
              </a:rPr>
              <a:t>Legal</a:t>
            </a:r>
            <a:endParaRPr lang="en-US" sz="950" dirty="0"/>
          </a:p>
        </p:txBody>
      </p:sp>
      <p:sp>
        <p:nvSpPr>
          <p:cNvPr id="25" name="Shape 23"/>
          <p:cNvSpPr/>
          <p:nvPr/>
        </p:nvSpPr>
        <p:spPr>
          <a:xfrm>
            <a:off x="566928" y="1463040"/>
            <a:ext cx="2971800" cy="4251960"/>
          </a:xfrm>
          <a:prstGeom prst="roundRect">
            <a:avLst>
              <a:gd name="adj" fmla="val 2462"/>
            </a:avLst>
          </a:prstGeom>
          <a:solidFill>
            <a:srgbClr val="FFFFFF"/>
          </a:solidFill>
          <a:ln w="12700">
            <a:solidFill>
              <a:srgbClr val="D8D1C7"/>
            </a:solidFill>
            <a:prstDash val="solid"/>
          </a:ln>
        </p:spPr>
        <p:txBody>
          <a:bodyPr/>
          <a:lstStyle/>
          <a:p>
            <a:endParaRPr/>
          </a:p>
        </p:txBody>
      </p:sp>
      <p:sp>
        <p:nvSpPr>
          <p:cNvPr id="26" name="Text 24"/>
          <p:cNvSpPr/>
          <p:nvPr/>
        </p:nvSpPr>
        <p:spPr>
          <a:xfrm>
            <a:off x="822960" y="1737360"/>
            <a:ext cx="2423160" cy="292608"/>
          </a:xfrm>
          <a:prstGeom prst="rect">
            <a:avLst/>
          </a:prstGeom>
          <a:noFill/>
          <a:ln/>
        </p:spPr>
        <p:txBody>
          <a:bodyPr wrap="square" lIns="0" tIns="0" rIns="0" bIns="0" rtlCol="0" anchor="ctr"/>
          <a:lstStyle/>
          <a:p>
            <a:pPr marL="0" indent="0">
              <a:buNone/>
            </a:pPr>
            <a:r>
              <a:rPr lang="en-US" sz="1800" b="1" dirty="0">
                <a:solidFill>
                  <a:srgbClr val="7A8B6E"/>
                </a:solidFill>
              </a:rPr>
              <a:t>Why it is useful</a:t>
            </a:r>
            <a:endParaRPr lang="en-US" sz="1800" dirty="0"/>
          </a:p>
        </p:txBody>
      </p:sp>
      <p:sp>
        <p:nvSpPr>
          <p:cNvPr id="27" name="Text 25"/>
          <p:cNvSpPr/>
          <p:nvPr/>
        </p:nvSpPr>
        <p:spPr>
          <a:xfrm>
            <a:off x="822960" y="2212848"/>
            <a:ext cx="2331720" cy="2011680"/>
          </a:xfrm>
          <a:prstGeom prst="rect">
            <a:avLst/>
          </a:prstGeom>
          <a:noFill/>
          <a:ln/>
        </p:spPr>
        <p:txBody>
          <a:bodyPr wrap="square" lIns="381" tIns="381" rIns="381" bIns="381" rtlCol="0" anchor="ctr">
            <a:normAutofit/>
          </a:bodyPr>
          <a:lstStyle/>
          <a:p>
            <a:pPr marL="177800" indent="-177800">
              <a:buSzPct val="100000"/>
              <a:buChar char="•"/>
            </a:pPr>
            <a:r>
              <a:rPr lang="en-US" sz="1320" dirty="0">
                <a:solidFill>
                  <a:srgbClr val="2C3138"/>
                </a:solidFill>
                <a:latin typeface="Aptos" pitchFamily="34" charset="0"/>
                <a:ea typeface="Aptos" pitchFamily="34" charset="-122"/>
                <a:cs typeface="Aptos" pitchFamily="34" charset="-120"/>
              </a:rPr>
              <a:t>Simple, repeatable way to scan the wider environment</a:t>
            </a:r>
            <a:endParaRPr lang="en-US" sz="1320" dirty="0"/>
          </a:p>
          <a:p>
            <a:pPr marL="177800" indent="-177800">
              <a:buSzPct val="100000"/>
              <a:buChar char="•"/>
            </a:pPr>
            <a:r>
              <a:rPr lang="en-US" sz="1320" dirty="0">
                <a:solidFill>
                  <a:srgbClr val="2C3138"/>
                </a:solidFill>
                <a:latin typeface="Aptos" pitchFamily="34" charset="0"/>
                <a:ea typeface="Aptos" pitchFamily="34" charset="-122"/>
                <a:cs typeface="Aptos" pitchFamily="34" charset="-120"/>
              </a:rPr>
              <a:t>Helps identify threats, opportunities and drivers of change</a:t>
            </a:r>
            <a:endParaRPr lang="en-US" sz="1320" dirty="0"/>
          </a:p>
          <a:p>
            <a:pPr marL="177800" indent="-177800">
              <a:buSzPct val="100000"/>
              <a:buChar char="•"/>
            </a:pPr>
            <a:r>
              <a:rPr lang="en-US" sz="1320" dirty="0">
                <a:solidFill>
                  <a:srgbClr val="2C3138"/>
                </a:solidFill>
                <a:latin typeface="Aptos" pitchFamily="34" charset="0"/>
                <a:ea typeface="Aptos" pitchFamily="34" charset="-122"/>
                <a:cs typeface="Aptos" pitchFamily="34" charset="-120"/>
              </a:rPr>
              <a:t>Supports strategic discussion before decisions are made</a:t>
            </a:r>
            <a:endParaRPr lang="en-US" sz="1320" dirty="0"/>
          </a:p>
        </p:txBody>
      </p:sp>
      <p:sp>
        <p:nvSpPr>
          <p:cNvPr id="28" name="Text 26"/>
          <p:cNvSpPr/>
          <p:nvPr/>
        </p:nvSpPr>
        <p:spPr>
          <a:xfrm>
            <a:off x="822960" y="4517136"/>
            <a:ext cx="1463040" cy="237744"/>
          </a:xfrm>
          <a:prstGeom prst="rect">
            <a:avLst/>
          </a:prstGeom>
          <a:noFill/>
          <a:ln/>
        </p:spPr>
        <p:txBody>
          <a:bodyPr wrap="square" lIns="0" tIns="0" rIns="0" bIns="0" rtlCol="0" anchor="ctr"/>
          <a:lstStyle/>
          <a:p>
            <a:pPr marL="0" indent="0">
              <a:buNone/>
            </a:pPr>
            <a:r>
              <a:rPr lang="en-US" sz="1130" b="1" dirty="0">
                <a:solidFill>
                  <a:srgbClr val="667085"/>
                </a:solidFill>
              </a:rPr>
              <a:t>Best used for</a:t>
            </a:r>
            <a:endParaRPr lang="en-US" sz="1130" dirty="0"/>
          </a:p>
        </p:txBody>
      </p:sp>
      <p:sp>
        <p:nvSpPr>
          <p:cNvPr id="29" name="Text 27"/>
          <p:cNvSpPr/>
          <p:nvPr/>
        </p:nvSpPr>
        <p:spPr>
          <a:xfrm>
            <a:off x="822960" y="4791456"/>
            <a:ext cx="2240280" cy="502920"/>
          </a:xfrm>
          <a:prstGeom prst="rect">
            <a:avLst/>
          </a:prstGeom>
          <a:noFill/>
          <a:ln/>
        </p:spPr>
        <p:txBody>
          <a:bodyPr wrap="square" lIns="0" tIns="0" rIns="0" bIns="0" rtlCol="0" anchor="ctr">
            <a:normAutofit/>
          </a:bodyPr>
          <a:lstStyle/>
          <a:p>
            <a:pPr marL="0" indent="0">
              <a:buNone/>
            </a:pPr>
            <a:r>
              <a:rPr lang="en-US" sz="1210" dirty="0">
                <a:solidFill>
                  <a:srgbClr val="2C3138"/>
                </a:solidFill>
              </a:rPr>
              <a:t>external context — not internal process diagnosis</a:t>
            </a:r>
            <a:endParaRPr lang="en-US" sz="1210" dirty="0"/>
          </a:p>
        </p:txBody>
      </p:sp>
      <p:sp>
        <p:nvSpPr>
          <p:cNvPr id="30" name="Shape 28"/>
          <p:cNvSpPr/>
          <p:nvPr/>
        </p:nvSpPr>
        <p:spPr>
          <a:xfrm>
            <a:off x="8558784" y="1463040"/>
            <a:ext cx="3063240" cy="4251960"/>
          </a:xfrm>
          <a:prstGeom prst="roundRect">
            <a:avLst>
              <a:gd name="adj" fmla="val 2388"/>
            </a:avLst>
          </a:prstGeom>
          <a:solidFill>
            <a:srgbClr val="FFFFFF"/>
          </a:solidFill>
          <a:ln w="12700">
            <a:solidFill>
              <a:srgbClr val="D8D1C7"/>
            </a:solidFill>
            <a:prstDash val="solid"/>
          </a:ln>
        </p:spPr>
        <p:txBody>
          <a:bodyPr/>
          <a:lstStyle/>
          <a:p>
            <a:endParaRPr/>
          </a:p>
        </p:txBody>
      </p:sp>
      <p:sp>
        <p:nvSpPr>
          <p:cNvPr id="31" name="Text 29"/>
          <p:cNvSpPr/>
          <p:nvPr/>
        </p:nvSpPr>
        <p:spPr>
          <a:xfrm>
            <a:off x="8833104" y="1737360"/>
            <a:ext cx="2514600" cy="292608"/>
          </a:xfrm>
          <a:prstGeom prst="rect">
            <a:avLst/>
          </a:prstGeom>
          <a:noFill/>
          <a:ln/>
        </p:spPr>
        <p:txBody>
          <a:bodyPr wrap="square" lIns="0" tIns="0" rIns="0" bIns="0" rtlCol="0" anchor="ctr"/>
          <a:lstStyle/>
          <a:p>
            <a:pPr marL="0" indent="0">
              <a:buNone/>
            </a:pPr>
            <a:r>
              <a:rPr lang="en-US" sz="1800" b="1" dirty="0">
                <a:solidFill>
                  <a:srgbClr val="A44A3F"/>
                </a:solidFill>
              </a:rPr>
              <a:t>What it cannot do alone</a:t>
            </a:r>
            <a:endParaRPr lang="en-US" sz="1800" dirty="0"/>
          </a:p>
        </p:txBody>
      </p:sp>
      <p:sp>
        <p:nvSpPr>
          <p:cNvPr id="32" name="Text 30"/>
          <p:cNvSpPr/>
          <p:nvPr/>
        </p:nvSpPr>
        <p:spPr>
          <a:xfrm>
            <a:off x="8833104" y="2212848"/>
            <a:ext cx="2404872" cy="2011680"/>
          </a:xfrm>
          <a:prstGeom prst="rect">
            <a:avLst/>
          </a:prstGeom>
          <a:noFill/>
          <a:ln/>
        </p:spPr>
        <p:txBody>
          <a:bodyPr wrap="square" lIns="381" tIns="381" rIns="381" bIns="381" rtlCol="0" anchor="ctr">
            <a:normAutofit/>
          </a:bodyPr>
          <a:lstStyle/>
          <a:p>
            <a:pPr marL="177800" indent="-177800">
              <a:buSzPct val="100000"/>
              <a:buChar char="•"/>
            </a:pPr>
            <a:r>
              <a:rPr lang="en-US" sz="1320" dirty="0">
                <a:solidFill>
                  <a:srgbClr val="2C3138"/>
                </a:solidFill>
                <a:latin typeface="Aptos" pitchFamily="34" charset="0"/>
                <a:ea typeface="Aptos" pitchFamily="34" charset="-122"/>
                <a:cs typeface="Aptos" pitchFamily="34" charset="-120"/>
              </a:rPr>
              <a:t>It can oversimplify a complex environment or use insufficient data</a:t>
            </a:r>
            <a:endParaRPr lang="en-US" sz="1320" dirty="0"/>
          </a:p>
          <a:p>
            <a:pPr marL="177800" indent="-177800">
              <a:buSzPct val="100000"/>
              <a:buChar char="•"/>
            </a:pPr>
            <a:r>
              <a:rPr lang="en-US" sz="1320" dirty="0">
                <a:solidFill>
                  <a:srgbClr val="2C3138"/>
                </a:solidFill>
                <a:latin typeface="Aptos" pitchFamily="34" charset="0"/>
                <a:ea typeface="Aptos" pitchFamily="34" charset="-122"/>
                <a:cs typeface="Aptos" pitchFamily="34" charset="-120"/>
              </a:rPr>
              <a:t>Inputs may rely on assumptions that later prove unfounded</a:t>
            </a:r>
            <a:endParaRPr lang="en-US" sz="1320" dirty="0"/>
          </a:p>
          <a:p>
            <a:pPr marL="177800" indent="-177800">
              <a:buSzPct val="100000"/>
              <a:buChar char="•"/>
            </a:pPr>
            <a:r>
              <a:rPr lang="en-US" sz="1320" dirty="0">
                <a:solidFill>
                  <a:srgbClr val="2C3138"/>
                </a:solidFill>
                <a:latin typeface="Aptos" pitchFamily="34" charset="0"/>
                <a:ea typeface="Aptos" pitchFamily="34" charset="-122"/>
                <a:cs typeface="Aptos" pitchFamily="34" charset="-120"/>
              </a:rPr>
              <a:t>Fast-changing conditions mean the analysis needs regular updating</a:t>
            </a:r>
            <a:endParaRPr lang="en-US" sz="1320" dirty="0"/>
          </a:p>
        </p:txBody>
      </p:sp>
      <p:sp>
        <p:nvSpPr>
          <p:cNvPr id="33" name="Text 31"/>
          <p:cNvSpPr/>
          <p:nvPr/>
        </p:nvSpPr>
        <p:spPr>
          <a:xfrm>
            <a:off x="8833104" y="4517136"/>
            <a:ext cx="1645920" cy="237744"/>
          </a:xfrm>
          <a:prstGeom prst="rect">
            <a:avLst/>
          </a:prstGeom>
          <a:noFill/>
          <a:ln/>
        </p:spPr>
        <p:txBody>
          <a:bodyPr wrap="square" lIns="0" tIns="0" rIns="0" bIns="0" rtlCol="0" anchor="ctr"/>
          <a:lstStyle/>
          <a:p>
            <a:pPr marL="0" indent="0">
              <a:buNone/>
            </a:pPr>
            <a:r>
              <a:rPr lang="en-US" sz="1130" b="1" dirty="0">
                <a:solidFill>
                  <a:srgbClr val="667085"/>
                </a:solidFill>
              </a:rPr>
              <a:t>Implication for Basil</a:t>
            </a:r>
            <a:endParaRPr lang="en-US" sz="1130" dirty="0"/>
          </a:p>
        </p:txBody>
      </p:sp>
      <p:sp>
        <p:nvSpPr>
          <p:cNvPr id="34" name="Text 32"/>
          <p:cNvSpPr/>
          <p:nvPr/>
        </p:nvSpPr>
        <p:spPr>
          <a:xfrm>
            <a:off x="8833104" y="4791456"/>
            <a:ext cx="2331720" cy="548640"/>
          </a:xfrm>
          <a:prstGeom prst="rect">
            <a:avLst/>
          </a:prstGeom>
          <a:noFill/>
          <a:ln/>
        </p:spPr>
        <p:txBody>
          <a:bodyPr wrap="square" lIns="0" tIns="0" rIns="0" bIns="0" rtlCol="0" anchor="ctr">
            <a:normAutofit lnSpcReduction="10000"/>
          </a:bodyPr>
          <a:lstStyle/>
          <a:p>
            <a:pPr marL="0" indent="0">
              <a:buNone/>
            </a:pPr>
            <a:r>
              <a:rPr lang="en-US" sz="1210" dirty="0">
                <a:solidFill>
                  <a:srgbClr val="2C3138"/>
                </a:solidFill>
              </a:rPr>
              <a:t>Use PESTEL to map external pressure, then use Fishbone to organise causes.</a:t>
            </a:r>
            <a:endParaRPr lang="en-US" sz="1210" dirty="0"/>
          </a:p>
        </p:txBody>
      </p:sp>
      <p:sp>
        <p:nvSpPr>
          <p:cNvPr id="35" name="Text 33"/>
          <p:cNvSpPr/>
          <p:nvPr/>
        </p:nvSpPr>
        <p:spPr>
          <a:xfrm>
            <a:off x="530352" y="6272784"/>
            <a:ext cx="10835640" cy="201168"/>
          </a:xfrm>
          <a:prstGeom prst="rect">
            <a:avLst/>
          </a:prstGeom>
          <a:noFill/>
          <a:ln/>
        </p:spPr>
        <p:txBody>
          <a:bodyPr wrap="square" lIns="0" tIns="0" rIns="0" bIns="0" rtlCol="0" anchor="ctr">
            <a:normAutofit/>
          </a:bodyPr>
          <a:lstStyle/>
          <a:p>
            <a:pPr marL="0" indent="0">
              <a:buNone/>
            </a:pPr>
            <a:r>
              <a:rPr lang="en-US" sz="900" i="1" dirty="0">
                <a:solidFill>
                  <a:srgbClr val="6B7280"/>
                </a:solidFill>
                <a:latin typeface="Aptos" pitchFamily="34" charset="0"/>
                <a:ea typeface="Aptos" pitchFamily="34" charset="-122"/>
                <a:cs typeface="Aptos" pitchFamily="34" charset="-120"/>
              </a:rPr>
              <a:t>Sources: Brooks, Weatherston and Wilkinson (2011); Blümel et al. (2023); CIPD (2025).</a:t>
            </a:r>
            <a:endParaRPr lang="en-US" sz="900" dirty="0"/>
          </a:p>
        </p:txBody>
      </p:sp>
      <p:sp>
        <p:nvSpPr>
          <p:cNvPr id="36"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PESTEL applied to Basil’s Bakery</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Economic and social factors appear to have the strongest direct link to the sales problem</a:t>
            </a:r>
            <a:endParaRPr lang="en-US" sz="1250" dirty="0"/>
          </a:p>
        </p:txBody>
      </p:sp>
      <p:sp>
        <p:nvSpPr>
          <p:cNvPr id="4" name="Shape 2"/>
          <p:cNvSpPr/>
          <p:nvPr/>
        </p:nvSpPr>
        <p:spPr>
          <a:xfrm>
            <a:off x="475488" y="1444752"/>
            <a:ext cx="1847088" cy="4160520"/>
          </a:xfrm>
          <a:prstGeom prst="roundRect">
            <a:avLst>
              <a:gd name="adj" fmla="val 3960"/>
            </a:avLst>
          </a:prstGeom>
          <a:solidFill>
            <a:srgbClr val="FFFFFF"/>
          </a:solidFill>
          <a:ln w="12700">
            <a:solidFill>
              <a:srgbClr val="D8D1C7"/>
            </a:solidFill>
            <a:prstDash val="solid"/>
          </a:ln>
        </p:spPr>
        <p:txBody>
          <a:bodyPr/>
          <a:lstStyle/>
          <a:p>
            <a:endParaRPr lang="en-GB"/>
          </a:p>
        </p:txBody>
      </p:sp>
      <p:sp>
        <p:nvSpPr>
          <p:cNvPr id="5" name="Shape 3"/>
          <p:cNvSpPr/>
          <p:nvPr/>
        </p:nvSpPr>
        <p:spPr>
          <a:xfrm>
            <a:off x="475488" y="1444752"/>
            <a:ext cx="1847088" cy="566928"/>
          </a:xfrm>
          <a:prstGeom prst="rect">
            <a:avLst/>
          </a:prstGeom>
          <a:solidFill>
            <a:srgbClr val="7A4E2D"/>
          </a:solidFill>
          <a:ln w="12700">
            <a:solidFill>
              <a:srgbClr val="7A4E2D"/>
            </a:solidFill>
            <a:prstDash val="solid"/>
          </a:ln>
        </p:spPr>
        <p:txBody>
          <a:bodyPr/>
          <a:lstStyle/>
          <a:p>
            <a:endParaRPr lang="en-GB"/>
          </a:p>
        </p:txBody>
      </p:sp>
      <p:sp>
        <p:nvSpPr>
          <p:cNvPr id="6" name="Text 4"/>
          <p:cNvSpPr/>
          <p:nvPr/>
        </p:nvSpPr>
        <p:spPr>
          <a:xfrm>
            <a:off x="566928" y="1536192"/>
            <a:ext cx="320040" cy="310896"/>
          </a:xfrm>
          <a:prstGeom prst="rect">
            <a:avLst/>
          </a:prstGeom>
          <a:noFill/>
          <a:ln/>
        </p:spPr>
        <p:txBody>
          <a:bodyPr wrap="square" lIns="0" tIns="0" rIns="0" bIns="0" rtlCol="0" anchor="ctr"/>
          <a:lstStyle/>
          <a:p>
            <a:pPr marL="0" indent="0">
              <a:buNone/>
            </a:pPr>
            <a:r>
              <a:rPr lang="en-US" sz="2200" b="1" dirty="0">
                <a:solidFill>
                  <a:srgbClr val="FFFFFF"/>
                </a:solidFill>
              </a:rPr>
              <a:t>P</a:t>
            </a:r>
            <a:endParaRPr lang="en-US" sz="2200" dirty="0"/>
          </a:p>
        </p:txBody>
      </p:sp>
      <p:sp>
        <p:nvSpPr>
          <p:cNvPr id="7" name="Text 5"/>
          <p:cNvSpPr/>
          <p:nvPr/>
        </p:nvSpPr>
        <p:spPr>
          <a:xfrm>
            <a:off x="896112" y="1581912"/>
            <a:ext cx="1344168" cy="228600"/>
          </a:xfrm>
          <a:prstGeom prst="rect">
            <a:avLst/>
          </a:prstGeom>
          <a:noFill/>
          <a:ln/>
        </p:spPr>
        <p:txBody>
          <a:bodyPr wrap="square" lIns="0" tIns="0" rIns="0" bIns="0" rtlCol="0" anchor="ctr">
            <a:normAutofit/>
          </a:bodyPr>
          <a:lstStyle/>
          <a:p>
            <a:pPr marL="0" indent="0">
              <a:buNone/>
            </a:pPr>
            <a:r>
              <a:rPr lang="en-US" sz="1280" b="1" dirty="0">
                <a:solidFill>
                  <a:srgbClr val="FFFFFF"/>
                </a:solidFill>
              </a:rPr>
              <a:t>Political</a:t>
            </a:r>
            <a:endParaRPr lang="en-US" sz="1280" dirty="0"/>
          </a:p>
        </p:txBody>
      </p:sp>
      <p:sp>
        <p:nvSpPr>
          <p:cNvPr id="8" name="Text 6"/>
          <p:cNvSpPr/>
          <p:nvPr/>
        </p:nvSpPr>
        <p:spPr>
          <a:xfrm>
            <a:off x="603504" y="2231136"/>
            <a:ext cx="1591056" cy="2468880"/>
          </a:xfrm>
          <a:prstGeom prst="rect">
            <a:avLst/>
          </a:prstGeom>
          <a:noFill/>
          <a:ln/>
        </p:spPr>
        <p:txBody>
          <a:bodyPr wrap="square" lIns="381" tIns="381" rIns="381" bIns="381" rtlCol="0" anchor="ctr">
            <a:normAutofit/>
          </a:bodyPr>
          <a:lstStyle/>
          <a:p>
            <a:r>
              <a:rPr sz="1170">
                <a:solidFill>
                  <a:srgbClr val="2C3037"/>
                </a:solidFill>
                <a:latin typeface="Aptos"/>
              </a:rPr>
              <a:t>• Government-set business rates affect operating costs</a:t>
            </a:r>
          </a:p>
          <a:p>
            <a:r>
              <a:rPr sz="1170">
                <a:solidFill>
                  <a:srgbClr val="2C3037"/>
                </a:solidFill>
                <a:latin typeface="Aptos"/>
              </a:rPr>
              <a:t>• Case evidence: business rates are higher than in 2019</a:t>
            </a:r>
          </a:p>
        </p:txBody>
      </p:sp>
      <p:sp>
        <p:nvSpPr>
          <p:cNvPr id="9" name="Shape 7"/>
          <p:cNvSpPr/>
          <p:nvPr/>
        </p:nvSpPr>
        <p:spPr>
          <a:xfrm>
            <a:off x="603504" y="4846320"/>
            <a:ext cx="1591056" cy="310896"/>
          </a:xfrm>
          <a:prstGeom prst="roundRect">
            <a:avLst>
              <a:gd name="adj" fmla="val 23529"/>
            </a:avLst>
          </a:prstGeom>
          <a:solidFill>
            <a:srgbClr val="D7A24A"/>
          </a:solidFill>
          <a:ln w="12700">
            <a:solidFill>
              <a:srgbClr val="D7A24A"/>
            </a:solidFill>
            <a:prstDash val="solid"/>
          </a:ln>
        </p:spPr>
        <p:txBody>
          <a:bodyPr/>
          <a:lstStyle/>
          <a:p>
            <a:endParaRPr lang="en-GB"/>
          </a:p>
        </p:txBody>
      </p:sp>
      <p:sp>
        <p:nvSpPr>
          <p:cNvPr id="10" name="Text 8"/>
          <p:cNvSpPr/>
          <p:nvPr/>
        </p:nvSpPr>
        <p:spPr>
          <a:xfrm>
            <a:off x="658368" y="4892040"/>
            <a:ext cx="148132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INDIRECT / MEDIUM</a:t>
            </a:r>
            <a:endParaRPr lang="en-US" sz="1050" dirty="0"/>
          </a:p>
        </p:txBody>
      </p:sp>
      <p:sp>
        <p:nvSpPr>
          <p:cNvPr id="11" name="Shape 9"/>
          <p:cNvSpPr/>
          <p:nvPr/>
        </p:nvSpPr>
        <p:spPr>
          <a:xfrm>
            <a:off x="2432304" y="1444752"/>
            <a:ext cx="1847088" cy="4160520"/>
          </a:xfrm>
          <a:prstGeom prst="roundRect">
            <a:avLst>
              <a:gd name="adj" fmla="val 3960"/>
            </a:avLst>
          </a:prstGeom>
          <a:solidFill>
            <a:srgbClr val="FFFFFF"/>
          </a:solidFill>
          <a:ln w="12700">
            <a:solidFill>
              <a:srgbClr val="D8D1C7"/>
            </a:solidFill>
            <a:prstDash val="solid"/>
          </a:ln>
        </p:spPr>
        <p:txBody>
          <a:bodyPr/>
          <a:lstStyle/>
          <a:p>
            <a:endParaRPr lang="en-GB"/>
          </a:p>
        </p:txBody>
      </p:sp>
      <p:sp>
        <p:nvSpPr>
          <p:cNvPr id="12" name="Shape 10"/>
          <p:cNvSpPr/>
          <p:nvPr/>
        </p:nvSpPr>
        <p:spPr>
          <a:xfrm>
            <a:off x="2432304" y="1444752"/>
            <a:ext cx="1847088" cy="566928"/>
          </a:xfrm>
          <a:prstGeom prst="rect">
            <a:avLst/>
          </a:prstGeom>
          <a:solidFill>
            <a:srgbClr val="D7A24A"/>
          </a:solidFill>
          <a:ln w="12700">
            <a:solidFill>
              <a:srgbClr val="D7A24A"/>
            </a:solidFill>
            <a:prstDash val="solid"/>
          </a:ln>
        </p:spPr>
        <p:txBody>
          <a:bodyPr/>
          <a:lstStyle/>
          <a:p>
            <a:endParaRPr lang="en-GB"/>
          </a:p>
        </p:txBody>
      </p:sp>
      <p:sp>
        <p:nvSpPr>
          <p:cNvPr id="13" name="Text 11"/>
          <p:cNvSpPr/>
          <p:nvPr/>
        </p:nvSpPr>
        <p:spPr>
          <a:xfrm>
            <a:off x="2523744" y="1536192"/>
            <a:ext cx="320040" cy="310896"/>
          </a:xfrm>
          <a:prstGeom prst="rect">
            <a:avLst/>
          </a:prstGeom>
          <a:noFill/>
          <a:ln/>
        </p:spPr>
        <p:txBody>
          <a:bodyPr wrap="square" lIns="0" tIns="0" rIns="0" bIns="0" rtlCol="0" anchor="ctr"/>
          <a:lstStyle/>
          <a:p>
            <a:pPr marL="0" indent="0">
              <a:buNone/>
            </a:pPr>
            <a:r>
              <a:rPr lang="en-US" sz="2200" b="1" dirty="0">
                <a:solidFill>
                  <a:srgbClr val="FFFFFF"/>
                </a:solidFill>
              </a:rPr>
              <a:t>E</a:t>
            </a:r>
            <a:endParaRPr lang="en-US" sz="2200" dirty="0"/>
          </a:p>
        </p:txBody>
      </p:sp>
      <p:sp>
        <p:nvSpPr>
          <p:cNvPr id="14" name="Text 12"/>
          <p:cNvSpPr/>
          <p:nvPr/>
        </p:nvSpPr>
        <p:spPr>
          <a:xfrm>
            <a:off x="2852928" y="1581912"/>
            <a:ext cx="1344168" cy="228600"/>
          </a:xfrm>
          <a:prstGeom prst="rect">
            <a:avLst/>
          </a:prstGeom>
          <a:noFill/>
          <a:ln/>
        </p:spPr>
        <p:txBody>
          <a:bodyPr wrap="square" lIns="0" tIns="0" rIns="0" bIns="0" rtlCol="0" anchor="ctr">
            <a:normAutofit/>
          </a:bodyPr>
          <a:lstStyle/>
          <a:p>
            <a:pPr marL="0" indent="0">
              <a:buNone/>
            </a:pPr>
            <a:r>
              <a:rPr lang="en-US" sz="1280" b="1" dirty="0">
                <a:solidFill>
                  <a:srgbClr val="FFFFFF"/>
                </a:solidFill>
              </a:rPr>
              <a:t>Economic</a:t>
            </a:r>
            <a:endParaRPr lang="en-US" sz="1280" dirty="0"/>
          </a:p>
        </p:txBody>
      </p:sp>
      <p:sp>
        <p:nvSpPr>
          <p:cNvPr id="15" name="Text 13"/>
          <p:cNvSpPr/>
          <p:nvPr/>
        </p:nvSpPr>
        <p:spPr>
          <a:xfrm>
            <a:off x="2560320" y="2231136"/>
            <a:ext cx="1591056" cy="2468880"/>
          </a:xfrm>
          <a:prstGeom prst="rect">
            <a:avLst/>
          </a:prstGeom>
          <a:noFill/>
          <a:ln/>
        </p:spPr>
        <p:txBody>
          <a:bodyPr wrap="square" lIns="381" tIns="381" rIns="381" bIns="381" rtlCol="0" anchor="ctr">
            <a:normAutofit/>
          </a:bodyPr>
          <a:lstStyle/>
          <a:p>
            <a:r>
              <a:rPr sz="1170">
                <a:solidFill>
                  <a:srgbClr val="2C3037"/>
                </a:solidFill>
                <a:latin typeface="Aptos"/>
              </a:rPr>
              <a:t>• Higher utilities, rent, insurance and stock costs</a:t>
            </a:r>
          </a:p>
          <a:p>
            <a:r>
              <a:rPr sz="1170">
                <a:solidFill>
                  <a:srgbClr val="2C3037"/>
                </a:solidFill>
                <a:latin typeface="Aptos"/>
              </a:rPr>
              <a:t>• Consumer research shows continued concern about rising prices and value</a:t>
            </a:r>
          </a:p>
        </p:txBody>
      </p:sp>
      <p:sp>
        <p:nvSpPr>
          <p:cNvPr id="16" name="Shape 14"/>
          <p:cNvSpPr/>
          <p:nvPr/>
        </p:nvSpPr>
        <p:spPr>
          <a:xfrm>
            <a:off x="2560320" y="4846320"/>
            <a:ext cx="1591056" cy="310896"/>
          </a:xfrm>
          <a:prstGeom prst="roundRect">
            <a:avLst>
              <a:gd name="adj" fmla="val 23529"/>
            </a:avLst>
          </a:prstGeom>
          <a:solidFill>
            <a:srgbClr val="A44A3F"/>
          </a:solidFill>
          <a:ln w="12700">
            <a:solidFill>
              <a:srgbClr val="A44A3F"/>
            </a:solidFill>
            <a:prstDash val="solid"/>
          </a:ln>
        </p:spPr>
        <p:txBody>
          <a:bodyPr/>
          <a:lstStyle/>
          <a:p>
            <a:endParaRPr lang="en-GB"/>
          </a:p>
        </p:txBody>
      </p:sp>
      <p:sp>
        <p:nvSpPr>
          <p:cNvPr id="17" name="Text 15"/>
          <p:cNvSpPr/>
          <p:nvPr/>
        </p:nvSpPr>
        <p:spPr>
          <a:xfrm>
            <a:off x="2615184" y="4892040"/>
            <a:ext cx="148132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HIGH</a:t>
            </a:r>
            <a:endParaRPr lang="en-US" sz="1050" dirty="0"/>
          </a:p>
        </p:txBody>
      </p:sp>
      <p:sp>
        <p:nvSpPr>
          <p:cNvPr id="18" name="Shape 16"/>
          <p:cNvSpPr/>
          <p:nvPr/>
        </p:nvSpPr>
        <p:spPr>
          <a:xfrm>
            <a:off x="4389120" y="1444752"/>
            <a:ext cx="1847088" cy="4160520"/>
          </a:xfrm>
          <a:prstGeom prst="roundRect">
            <a:avLst>
              <a:gd name="adj" fmla="val 3960"/>
            </a:avLst>
          </a:prstGeom>
          <a:solidFill>
            <a:srgbClr val="FFFFFF"/>
          </a:solidFill>
          <a:ln w="12700">
            <a:solidFill>
              <a:srgbClr val="D8D1C7"/>
            </a:solidFill>
            <a:prstDash val="solid"/>
          </a:ln>
        </p:spPr>
        <p:txBody>
          <a:bodyPr/>
          <a:lstStyle/>
          <a:p>
            <a:endParaRPr lang="en-GB"/>
          </a:p>
        </p:txBody>
      </p:sp>
      <p:sp>
        <p:nvSpPr>
          <p:cNvPr id="19" name="Shape 17"/>
          <p:cNvSpPr/>
          <p:nvPr/>
        </p:nvSpPr>
        <p:spPr>
          <a:xfrm>
            <a:off x="4389120" y="1444752"/>
            <a:ext cx="1847088" cy="566928"/>
          </a:xfrm>
          <a:prstGeom prst="rect">
            <a:avLst/>
          </a:prstGeom>
          <a:solidFill>
            <a:srgbClr val="A44A3F"/>
          </a:solidFill>
          <a:ln w="12700">
            <a:solidFill>
              <a:srgbClr val="A44A3F"/>
            </a:solidFill>
            <a:prstDash val="solid"/>
          </a:ln>
        </p:spPr>
        <p:txBody>
          <a:bodyPr/>
          <a:lstStyle/>
          <a:p>
            <a:endParaRPr lang="en-GB"/>
          </a:p>
        </p:txBody>
      </p:sp>
      <p:sp>
        <p:nvSpPr>
          <p:cNvPr id="20" name="Text 18"/>
          <p:cNvSpPr/>
          <p:nvPr/>
        </p:nvSpPr>
        <p:spPr>
          <a:xfrm>
            <a:off x="4480560" y="1536192"/>
            <a:ext cx="320040" cy="310896"/>
          </a:xfrm>
          <a:prstGeom prst="rect">
            <a:avLst/>
          </a:prstGeom>
          <a:noFill/>
          <a:ln/>
        </p:spPr>
        <p:txBody>
          <a:bodyPr wrap="square" lIns="0" tIns="0" rIns="0" bIns="0" rtlCol="0" anchor="ctr"/>
          <a:lstStyle/>
          <a:p>
            <a:pPr marL="0" indent="0">
              <a:buNone/>
            </a:pPr>
            <a:r>
              <a:rPr lang="en-US" sz="2200" b="1" dirty="0">
                <a:solidFill>
                  <a:srgbClr val="FFFFFF"/>
                </a:solidFill>
              </a:rPr>
              <a:t>S</a:t>
            </a:r>
            <a:endParaRPr lang="en-US" sz="2200" dirty="0"/>
          </a:p>
        </p:txBody>
      </p:sp>
      <p:sp>
        <p:nvSpPr>
          <p:cNvPr id="21" name="Text 19"/>
          <p:cNvSpPr/>
          <p:nvPr/>
        </p:nvSpPr>
        <p:spPr>
          <a:xfrm>
            <a:off x="4809744" y="1581912"/>
            <a:ext cx="1344168" cy="228600"/>
          </a:xfrm>
          <a:prstGeom prst="rect">
            <a:avLst/>
          </a:prstGeom>
          <a:noFill/>
          <a:ln/>
        </p:spPr>
        <p:txBody>
          <a:bodyPr wrap="square" lIns="0" tIns="0" rIns="0" bIns="0" rtlCol="0" anchor="ctr">
            <a:normAutofit/>
          </a:bodyPr>
          <a:lstStyle/>
          <a:p>
            <a:pPr marL="0" indent="0">
              <a:buNone/>
            </a:pPr>
            <a:r>
              <a:rPr lang="en-US" sz="1280" b="1" dirty="0">
                <a:solidFill>
                  <a:srgbClr val="FFFFFF"/>
                </a:solidFill>
              </a:rPr>
              <a:t>Social</a:t>
            </a:r>
            <a:endParaRPr lang="en-US" sz="1280" dirty="0"/>
          </a:p>
        </p:txBody>
      </p:sp>
      <p:sp>
        <p:nvSpPr>
          <p:cNvPr id="22" name="Text 20"/>
          <p:cNvSpPr/>
          <p:nvPr/>
        </p:nvSpPr>
        <p:spPr>
          <a:xfrm>
            <a:off x="4517136" y="2231136"/>
            <a:ext cx="1591056" cy="2468880"/>
          </a:xfrm>
          <a:prstGeom prst="rect">
            <a:avLst/>
          </a:prstGeom>
          <a:noFill/>
          <a:ln/>
        </p:spPr>
        <p:txBody>
          <a:bodyPr wrap="square" lIns="381" tIns="381" rIns="381" bIns="381" rtlCol="0" anchor="ctr">
            <a:normAutofit/>
          </a:bodyPr>
          <a:lstStyle/>
          <a:p>
            <a:r>
              <a:rPr sz="1170">
                <a:solidFill>
                  <a:srgbClr val="2C3037"/>
                </a:solidFill>
                <a:latin typeface="Aptos"/>
              </a:rPr>
              <a:t>• Hybrid working reduces weekday office footfall</a:t>
            </a:r>
          </a:p>
          <a:p>
            <a:r>
              <a:rPr sz="1170">
                <a:solidFill>
                  <a:srgbClr val="2C3037"/>
                </a:solidFill>
                <a:latin typeface="Aptos"/>
              </a:rPr>
              <a:t>• Commuting and lunch patterns have shifted after Covid</a:t>
            </a:r>
          </a:p>
        </p:txBody>
      </p:sp>
      <p:sp>
        <p:nvSpPr>
          <p:cNvPr id="23" name="Shape 21"/>
          <p:cNvSpPr/>
          <p:nvPr/>
        </p:nvSpPr>
        <p:spPr>
          <a:xfrm>
            <a:off x="4517136" y="4846320"/>
            <a:ext cx="1591056" cy="310896"/>
          </a:xfrm>
          <a:prstGeom prst="roundRect">
            <a:avLst>
              <a:gd name="adj" fmla="val 23529"/>
            </a:avLst>
          </a:prstGeom>
          <a:solidFill>
            <a:srgbClr val="A44A3F"/>
          </a:solidFill>
          <a:ln w="12700">
            <a:solidFill>
              <a:srgbClr val="A44A3F"/>
            </a:solidFill>
            <a:prstDash val="solid"/>
          </a:ln>
        </p:spPr>
        <p:txBody>
          <a:bodyPr/>
          <a:lstStyle/>
          <a:p>
            <a:endParaRPr lang="en-GB"/>
          </a:p>
        </p:txBody>
      </p:sp>
      <p:sp>
        <p:nvSpPr>
          <p:cNvPr id="24" name="Text 22"/>
          <p:cNvSpPr/>
          <p:nvPr/>
        </p:nvSpPr>
        <p:spPr>
          <a:xfrm>
            <a:off x="4572000" y="4892040"/>
            <a:ext cx="148132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HIGH</a:t>
            </a:r>
            <a:endParaRPr lang="en-US" sz="1050" dirty="0"/>
          </a:p>
        </p:txBody>
      </p:sp>
      <p:sp>
        <p:nvSpPr>
          <p:cNvPr id="25" name="Shape 23"/>
          <p:cNvSpPr/>
          <p:nvPr/>
        </p:nvSpPr>
        <p:spPr>
          <a:xfrm>
            <a:off x="6345936" y="1444752"/>
            <a:ext cx="1847088" cy="4160520"/>
          </a:xfrm>
          <a:prstGeom prst="roundRect">
            <a:avLst>
              <a:gd name="adj" fmla="val 3960"/>
            </a:avLst>
          </a:prstGeom>
          <a:solidFill>
            <a:srgbClr val="FFFFFF"/>
          </a:solidFill>
          <a:ln w="12700">
            <a:solidFill>
              <a:srgbClr val="D8D1C7"/>
            </a:solidFill>
            <a:prstDash val="solid"/>
          </a:ln>
        </p:spPr>
        <p:txBody>
          <a:bodyPr/>
          <a:lstStyle/>
          <a:p>
            <a:endParaRPr lang="en-GB"/>
          </a:p>
        </p:txBody>
      </p:sp>
      <p:sp>
        <p:nvSpPr>
          <p:cNvPr id="26" name="Shape 24"/>
          <p:cNvSpPr/>
          <p:nvPr/>
        </p:nvSpPr>
        <p:spPr>
          <a:xfrm>
            <a:off x="6345936" y="1444752"/>
            <a:ext cx="1847088" cy="566928"/>
          </a:xfrm>
          <a:prstGeom prst="rect">
            <a:avLst/>
          </a:prstGeom>
          <a:solidFill>
            <a:srgbClr val="557A95"/>
          </a:solidFill>
          <a:ln w="12700">
            <a:solidFill>
              <a:srgbClr val="557A95"/>
            </a:solidFill>
            <a:prstDash val="solid"/>
          </a:ln>
        </p:spPr>
        <p:txBody>
          <a:bodyPr/>
          <a:lstStyle/>
          <a:p>
            <a:endParaRPr lang="en-GB"/>
          </a:p>
        </p:txBody>
      </p:sp>
      <p:sp>
        <p:nvSpPr>
          <p:cNvPr id="27" name="Text 25"/>
          <p:cNvSpPr/>
          <p:nvPr/>
        </p:nvSpPr>
        <p:spPr>
          <a:xfrm>
            <a:off x="6437376" y="1536192"/>
            <a:ext cx="320040" cy="310896"/>
          </a:xfrm>
          <a:prstGeom prst="rect">
            <a:avLst/>
          </a:prstGeom>
          <a:noFill/>
          <a:ln/>
        </p:spPr>
        <p:txBody>
          <a:bodyPr wrap="square" lIns="0" tIns="0" rIns="0" bIns="0" rtlCol="0" anchor="ctr"/>
          <a:lstStyle/>
          <a:p>
            <a:pPr marL="0" indent="0">
              <a:buNone/>
            </a:pPr>
            <a:r>
              <a:rPr lang="en-US" sz="2200" b="1" dirty="0">
                <a:solidFill>
                  <a:srgbClr val="FFFFFF"/>
                </a:solidFill>
              </a:rPr>
              <a:t>T</a:t>
            </a:r>
            <a:endParaRPr lang="en-US" sz="2200" dirty="0"/>
          </a:p>
        </p:txBody>
      </p:sp>
      <p:sp>
        <p:nvSpPr>
          <p:cNvPr id="28" name="Text 26"/>
          <p:cNvSpPr/>
          <p:nvPr/>
        </p:nvSpPr>
        <p:spPr>
          <a:xfrm>
            <a:off x="6766560" y="1581912"/>
            <a:ext cx="1344168" cy="228600"/>
          </a:xfrm>
          <a:prstGeom prst="rect">
            <a:avLst/>
          </a:prstGeom>
          <a:noFill/>
          <a:ln/>
        </p:spPr>
        <p:txBody>
          <a:bodyPr wrap="square" lIns="0" tIns="0" rIns="0" bIns="0" rtlCol="0" anchor="ctr">
            <a:normAutofit/>
          </a:bodyPr>
          <a:lstStyle/>
          <a:p>
            <a:pPr marL="0" indent="0">
              <a:buNone/>
            </a:pPr>
            <a:r>
              <a:rPr lang="en-US" sz="1280" b="1" dirty="0">
                <a:solidFill>
                  <a:srgbClr val="FFFFFF"/>
                </a:solidFill>
              </a:rPr>
              <a:t>Technological</a:t>
            </a:r>
            <a:endParaRPr lang="en-US" sz="1280" dirty="0"/>
          </a:p>
        </p:txBody>
      </p:sp>
      <p:sp>
        <p:nvSpPr>
          <p:cNvPr id="29" name="Text 27"/>
          <p:cNvSpPr/>
          <p:nvPr/>
        </p:nvSpPr>
        <p:spPr>
          <a:xfrm>
            <a:off x="6473952" y="2231136"/>
            <a:ext cx="1591056" cy="2468880"/>
          </a:xfrm>
          <a:prstGeom prst="rect">
            <a:avLst/>
          </a:prstGeom>
          <a:noFill/>
          <a:ln/>
        </p:spPr>
        <p:txBody>
          <a:bodyPr wrap="square" lIns="381" tIns="381" rIns="381" bIns="381" rtlCol="0" anchor="ctr">
            <a:normAutofit/>
          </a:bodyPr>
          <a:lstStyle/>
          <a:p>
            <a:r>
              <a:rPr sz="1170">
                <a:solidFill>
                  <a:srgbClr val="2C3037"/>
                </a:solidFill>
                <a:latin typeface="Aptos"/>
              </a:rPr>
              <a:t>• Digital connectivity remains embedded in consumer behaviour</a:t>
            </a:r>
          </a:p>
          <a:p>
            <a:r>
              <a:rPr sz="1170">
                <a:solidFill>
                  <a:srgbClr val="2C3037"/>
                </a:solidFill>
                <a:latin typeface="Aptos"/>
              </a:rPr>
              <a:t>• Customer requests for pre-order/delivery expose an access gap</a:t>
            </a:r>
          </a:p>
        </p:txBody>
      </p:sp>
      <p:sp>
        <p:nvSpPr>
          <p:cNvPr id="30" name="Shape 28"/>
          <p:cNvSpPr/>
          <p:nvPr/>
        </p:nvSpPr>
        <p:spPr>
          <a:xfrm>
            <a:off x="6473952" y="4846320"/>
            <a:ext cx="1591056" cy="310896"/>
          </a:xfrm>
          <a:prstGeom prst="roundRect">
            <a:avLst>
              <a:gd name="adj" fmla="val 23529"/>
            </a:avLst>
          </a:prstGeom>
          <a:solidFill>
            <a:srgbClr val="D7A24A"/>
          </a:solidFill>
          <a:ln w="12700">
            <a:solidFill>
              <a:srgbClr val="D7A24A"/>
            </a:solidFill>
            <a:prstDash val="solid"/>
          </a:ln>
        </p:spPr>
        <p:txBody>
          <a:bodyPr/>
          <a:lstStyle/>
          <a:p>
            <a:endParaRPr lang="en-GB"/>
          </a:p>
        </p:txBody>
      </p:sp>
      <p:sp>
        <p:nvSpPr>
          <p:cNvPr id="31" name="Text 29"/>
          <p:cNvSpPr/>
          <p:nvPr/>
        </p:nvSpPr>
        <p:spPr>
          <a:xfrm>
            <a:off x="6528816" y="4892040"/>
            <a:ext cx="148132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MEDIUM</a:t>
            </a:r>
            <a:endParaRPr lang="en-US" sz="1050" dirty="0"/>
          </a:p>
        </p:txBody>
      </p:sp>
      <p:sp>
        <p:nvSpPr>
          <p:cNvPr id="32" name="Shape 30"/>
          <p:cNvSpPr/>
          <p:nvPr/>
        </p:nvSpPr>
        <p:spPr>
          <a:xfrm>
            <a:off x="8302752" y="1444752"/>
            <a:ext cx="1847088" cy="4160520"/>
          </a:xfrm>
          <a:prstGeom prst="roundRect">
            <a:avLst>
              <a:gd name="adj" fmla="val 3960"/>
            </a:avLst>
          </a:prstGeom>
          <a:solidFill>
            <a:srgbClr val="FFFFFF"/>
          </a:solidFill>
          <a:ln w="12700">
            <a:solidFill>
              <a:srgbClr val="D8D1C7"/>
            </a:solidFill>
            <a:prstDash val="solid"/>
          </a:ln>
        </p:spPr>
        <p:txBody>
          <a:bodyPr/>
          <a:lstStyle/>
          <a:p>
            <a:endParaRPr lang="en-GB"/>
          </a:p>
        </p:txBody>
      </p:sp>
      <p:sp>
        <p:nvSpPr>
          <p:cNvPr id="33" name="Shape 31"/>
          <p:cNvSpPr/>
          <p:nvPr/>
        </p:nvSpPr>
        <p:spPr>
          <a:xfrm>
            <a:off x="8302752" y="1444752"/>
            <a:ext cx="1847088" cy="566928"/>
          </a:xfrm>
          <a:prstGeom prst="rect">
            <a:avLst/>
          </a:prstGeom>
          <a:solidFill>
            <a:srgbClr val="7A8B6E"/>
          </a:solidFill>
          <a:ln w="12700">
            <a:solidFill>
              <a:srgbClr val="7A8B6E"/>
            </a:solidFill>
            <a:prstDash val="solid"/>
          </a:ln>
        </p:spPr>
        <p:txBody>
          <a:bodyPr/>
          <a:lstStyle/>
          <a:p>
            <a:endParaRPr lang="en-GB"/>
          </a:p>
        </p:txBody>
      </p:sp>
      <p:sp>
        <p:nvSpPr>
          <p:cNvPr id="34" name="Text 32"/>
          <p:cNvSpPr/>
          <p:nvPr/>
        </p:nvSpPr>
        <p:spPr>
          <a:xfrm>
            <a:off x="8394192" y="1536192"/>
            <a:ext cx="320040" cy="310896"/>
          </a:xfrm>
          <a:prstGeom prst="rect">
            <a:avLst/>
          </a:prstGeom>
          <a:noFill/>
          <a:ln/>
        </p:spPr>
        <p:txBody>
          <a:bodyPr wrap="square" lIns="0" tIns="0" rIns="0" bIns="0" rtlCol="0" anchor="ctr"/>
          <a:lstStyle/>
          <a:p>
            <a:pPr marL="0" indent="0">
              <a:buNone/>
            </a:pPr>
            <a:r>
              <a:rPr lang="en-US" sz="2200" b="1" dirty="0">
                <a:solidFill>
                  <a:srgbClr val="FFFFFF"/>
                </a:solidFill>
              </a:rPr>
              <a:t>E</a:t>
            </a:r>
            <a:endParaRPr lang="en-US" sz="2200" dirty="0"/>
          </a:p>
        </p:txBody>
      </p:sp>
      <p:sp>
        <p:nvSpPr>
          <p:cNvPr id="35" name="Text 33"/>
          <p:cNvSpPr/>
          <p:nvPr/>
        </p:nvSpPr>
        <p:spPr>
          <a:xfrm>
            <a:off x="8723376" y="1581912"/>
            <a:ext cx="1344168" cy="228600"/>
          </a:xfrm>
          <a:prstGeom prst="rect">
            <a:avLst/>
          </a:prstGeom>
          <a:noFill/>
          <a:ln/>
        </p:spPr>
        <p:txBody>
          <a:bodyPr wrap="square" lIns="0" tIns="0" rIns="0" bIns="0" rtlCol="0" anchor="ctr">
            <a:normAutofit/>
          </a:bodyPr>
          <a:lstStyle/>
          <a:p>
            <a:pPr marL="0" indent="0">
              <a:buNone/>
            </a:pPr>
            <a:r>
              <a:rPr lang="en-US" sz="1280" b="1" dirty="0">
                <a:solidFill>
                  <a:srgbClr val="FFFFFF"/>
                </a:solidFill>
              </a:rPr>
              <a:t>Environmental</a:t>
            </a:r>
            <a:endParaRPr lang="en-US" sz="1280" dirty="0"/>
          </a:p>
        </p:txBody>
      </p:sp>
      <p:sp>
        <p:nvSpPr>
          <p:cNvPr id="36" name="Text 34"/>
          <p:cNvSpPr/>
          <p:nvPr/>
        </p:nvSpPr>
        <p:spPr>
          <a:xfrm>
            <a:off x="8430768" y="2231136"/>
            <a:ext cx="1591056" cy="2468880"/>
          </a:xfrm>
          <a:prstGeom prst="rect">
            <a:avLst/>
          </a:prstGeom>
          <a:noFill/>
          <a:ln/>
        </p:spPr>
        <p:txBody>
          <a:bodyPr wrap="square" lIns="381" tIns="381" rIns="381" bIns="381" rtlCol="0" anchor="ctr">
            <a:normAutofit/>
          </a:bodyPr>
          <a:lstStyle/>
          <a:p>
            <a:r>
              <a:rPr sz="1170">
                <a:solidFill>
                  <a:srgbClr val="2C3037"/>
                </a:solidFill>
                <a:latin typeface="Aptos"/>
              </a:rPr>
              <a:t>• Organic produce is more vulnerable to crop failure</a:t>
            </a:r>
          </a:p>
          <a:p>
            <a:r>
              <a:rPr sz="1170">
                <a:solidFill>
                  <a:srgbClr val="2C3037"/>
                </a:solidFill>
                <a:latin typeface="Aptos"/>
              </a:rPr>
              <a:t>• Supply volatility makes stock costs difficult to budget</a:t>
            </a:r>
          </a:p>
        </p:txBody>
      </p:sp>
      <p:sp>
        <p:nvSpPr>
          <p:cNvPr id="37" name="Shape 35"/>
          <p:cNvSpPr/>
          <p:nvPr/>
        </p:nvSpPr>
        <p:spPr>
          <a:xfrm>
            <a:off x="8430768" y="4846320"/>
            <a:ext cx="1591056" cy="310896"/>
          </a:xfrm>
          <a:prstGeom prst="roundRect">
            <a:avLst>
              <a:gd name="adj" fmla="val 23529"/>
            </a:avLst>
          </a:prstGeom>
          <a:solidFill>
            <a:srgbClr val="D7A24A"/>
          </a:solidFill>
          <a:ln w="12700">
            <a:solidFill>
              <a:srgbClr val="D7A24A"/>
            </a:solidFill>
            <a:prstDash val="solid"/>
          </a:ln>
        </p:spPr>
        <p:txBody>
          <a:bodyPr/>
          <a:lstStyle/>
          <a:p>
            <a:endParaRPr lang="en-GB"/>
          </a:p>
        </p:txBody>
      </p:sp>
      <p:sp>
        <p:nvSpPr>
          <p:cNvPr id="38" name="Text 36"/>
          <p:cNvSpPr/>
          <p:nvPr/>
        </p:nvSpPr>
        <p:spPr>
          <a:xfrm>
            <a:off x="8485632" y="4892040"/>
            <a:ext cx="148132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MEDIUM</a:t>
            </a:r>
            <a:endParaRPr lang="en-US" sz="1050" dirty="0"/>
          </a:p>
        </p:txBody>
      </p:sp>
      <p:sp>
        <p:nvSpPr>
          <p:cNvPr id="39" name="Shape 37"/>
          <p:cNvSpPr/>
          <p:nvPr/>
        </p:nvSpPr>
        <p:spPr>
          <a:xfrm>
            <a:off x="10259568" y="1444752"/>
            <a:ext cx="1847088" cy="4160520"/>
          </a:xfrm>
          <a:prstGeom prst="roundRect">
            <a:avLst>
              <a:gd name="adj" fmla="val 3960"/>
            </a:avLst>
          </a:prstGeom>
          <a:solidFill>
            <a:srgbClr val="FFFFFF"/>
          </a:solidFill>
          <a:ln w="12700">
            <a:solidFill>
              <a:srgbClr val="D8D1C7"/>
            </a:solidFill>
            <a:prstDash val="solid"/>
          </a:ln>
        </p:spPr>
        <p:txBody>
          <a:bodyPr/>
          <a:lstStyle/>
          <a:p>
            <a:endParaRPr lang="en-GB"/>
          </a:p>
        </p:txBody>
      </p:sp>
      <p:sp>
        <p:nvSpPr>
          <p:cNvPr id="40" name="Shape 38"/>
          <p:cNvSpPr/>
          <p:nvPr/>
        </p:nvSpPr>
        <p:spPr>
          <a:xfrm>
            <a:off x="10259568" y="1444752"/>
            <a:ext cx="1847088" cy="566928"/>
          </a:xfrm>
          <a:prstGeom prst="rect">
            <a:avLst/>
          </a:prstGeom>
          <a:solidFill>
            <a:srgbClr val="78658D"/>
          </a:solidFill>
          <a:ln w="12700">
            <a:solidFill>
              <a:srgbClr val="78658D"/>
            </a:solidFill>
            <a:prstDash val="solid"/>
          </a:ln>
        </p:spPr>
        <p:txBody>
          <a:bodyPr/>
          <a:lstStyle/>
          <a:p>
            <a:endParaRPr lang="en-GB"/>
          </a:p>
        </p:txBody>
      </p:sp>
      <p:sp>
        <p:nvSpPr>
          <p:cNvPr id="41" name="Text 39"/>
          <p:cNvSpPr/>
          <p:nvPr/>
        </p:nvSpPr>
        <p:spPr>
          <a:xfrm>
            <a:off x="10351008" y="1536192"/>
            <a:ext cx="320040" cy="310896"/>
          </a:xfrm>
          <a:prstGeom prst="rect">
            <a:avLst/>
          </a:prstGeom>
          <a:noFill/>
          <a:ln/>
        </p:spPr>
        <p:txBody>
          <a:bodyPr wrap="square" lIns="0" tIns="0" rIns="0" bIns="0" rtlCol="0" anchor="ctr"/>
          <a:lstStyle/>
          <a:p>
            <a:pPr marL="0" indent="0">
              <a:buNone/>
            </a:pPr>
            <a:r>
              <a:rPr lang="en-US" sz="2200" b="1" dirty="0">
                <a:solidFill>
                  <a:srgbClr val="FFFFFF"/>
                </a:solidFill>
              </a:rPr>
              <a:t>L</a:t>
            </a:r>
            <a:endParaRPr lang="en-US" sz="2200" dirty="0"/>
          </a:p>
        </p:txBody>
      </p:sp>
      <p:sp>
        <p:nvSpPr>
          <p:cNvPr id="42" name="Text 40"/>
          <p:cNvSpPr/>
          <p:nvPr/>
        </p:nvSpPr>
        <p:spPr>
          <a:xfrm>
            <a:off x="10680192" y="1581912"/>
            <a:ext cx="1344168" cy="228600"/>
          </a:xfrm>
          <a:prstGeom prst="rect">
            <a:avLst/>
          </a:prstGeom>
          <a:noFill/>
          <a:ln/>
        </p:spPr>
        <p:txBody>
          <a:bodyPr wrap="square" lIns="0" tIns="0" rIns="0" bIns="0" rtlCol="0" anchor="ctr">
            <a:normAutofit/>
          </a:bodyPr>
          <a:lstStyle/>
          <a:p>
            <a:pPr marL="0" indent="0">
              <a:buNone/>
            </a:pPr>
            <a:r>
              <a:rPr lang="en-US" sz="1280" b="1" dirty="0">
                <a:solidFill>
                  <a:srgbClr val="FFFFFF"/>
                </a:solidFill>
              </a:rPr>
              <a:t>Legal</a:t>
            </a:r>
            <a:endParaRPr lang="en-US" sz="1280" dirty="0"/>
          </a:p>
        </p:txBody>
      </p:sp>
      <p:sp>
        <p:nvSpPr>
          <p:cNvPr id="43" name="Text 41"/>
          <p:cNvSpPr/>
          <p:nvPr/>
        </p:nvSpPr>
        <p:spPr>
          <a:xfrm>
            <a:off x="10387584" y="2231136"/>
            <a:ext cx="1591056" cy="2468880"/>
          </a:xfrm>
          <a:prstGeom prst="rect">
            <a:avLst/>
          </a:prstGeom>
          <a:noFill/>
          <a:ln/>
        </p:spPr>
        <p:txBody>
          <a:bodyPr wrap="square" lIns="381" tIns="381" rIns="381" bIns="381" rtlCol="0" anchor="ctr">
            <a:normAutofit/>
          </a:bodyPr>
          <a:lstStyle/>
          <a:p>
            <a:r>
              <a:rPr sz="1110">
                <a:solidFill>
                  <a:srgbClr val="2C3037"/>
                </a:solidFill>
                <a:latin typeface="Aptos"/>
              </a:rPr>
              <a:t>• Food and allergen-labelling rules may affect bakery operations depending on packaging and sales format</a:t>
            </a:r>
          </a:p>
          <a:p>
            <a:r>
              <a:rPr sz="1110">
                <a:solidFill>
                  <a:srgbClr val="2C3037"/>
                </a:solidFill>
                <a:latin typeface="Aptos"/>
              </a:rPr>
              <a:t>• No legal change is identified as a direct cause of the sales decline</a:t>
            </a:r>
          </a:p>
        </p:txBody>
      </p:sp>
      <p:sp>
        <p:nvSpPr>
          <p:cNvPr id="44" name="Shape 42"/>
          <p:cNvSpPr/>
          <p:nvPr/>
        </p:nvSpPr>
        <p:spPr>
          <a:xfrm>
            <a:off x="10387584" y="4846320"/>
            <a:ext cx="1591056" cy="310896"/>
          </a:xfrm>
          <a:prstGeom prst="roundRect">
            <a:avLst>
              <a:gd name="adj" fmla="val 23529"/>
            </a:avLst>
          </a:prstGeom>
          <a:solidFill>
            <a:srgbClr val="7A8B6E"/>
          </a:solidFill>
          <a:ln w="12700">
            <a:solidFill>
              <a:srgbClr val="7A8B6E"/>
            </a:solidFill>
            <a:prstDash val="solid"/>
          </a:ln>
        </p:spPr>
        <p:txBody>
          <a:bodyPr/>
          <a:lstStyle/>
          <a:p>
            <a:endParaRPr lang="en-GB"/>
          </a:p>
        </p:txBody>
      </p:sp>
      <p:sp>
        <p:nvSpPr>
          <p:cNvPr id="45" name="Text 43"/>
          <p:cNvSpPr/>
          <p:nvPr/>
        </p:nvSpPr>
        <p:spPr>
          <a:xfrm>
            <a:off x="10442448" y="4892040"/>
            <a:ext cx="1481328" cy="201168"/>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rPr>
              <a:t>LOW DIRECT EVIDENCE</a:t>
            </a:r>
            <a:endParaRPr lang="en-US" sz="1050" dirty="0"/>
          </a:p>
        </p:txBody>
      </p:sp>
      <p:sp>
        <p:nvSpPr>
          <p:cNvPr id="46" name="Shape 44"/>
          <p:cNvSpPr/>
          <p:nvPr/>
        </p:nvSpPr>
        <p:spPr>
          <a:xfrm>
            <a:off x="960120" y="5687568"/>
            <a:ext cx="3054096" cy="484632"/>
          </a:xfrm>
          <a:prstGeom prst="roundRect">
            <a:avLst>
              <a:gd name="adj" fmla="val 15094"/>
            </a:avLst>
          </a:prstGeom>
          <a:solidFill>
            <a:srgbClr val="E8EFF4"/>
          </a:solidFill>
          <a:ln w="12700">
            <a:solidFill>
              <a:srgbClr val="E8EFF4"/>
            </a:solidFill>
            <a:prstDash val="solid"/>
          </a:ln>
        </p:spPr>
        <p:txBody>
          <a:bodyPr/>
          <a:lstStyle/>
          <a:p>
            <a:endParaRPr lang="en-GB"/>
          </a:p>
        </p:txBody>
      </p:sp>
      <p:sp>
        <p:nvSpPr>
          <p:cNvPr id="47" name="Text 45"/>
          <p:cNvSpPr/>
          <p:nvPr/>
        </p:nvSpPr>
        <p:spPr>
          <a:xfrm>
            <a:off x="1078992" y="5806440"/>
            <a:ext cx="2788920" cy="201168"/>
          </a:xfrm>
          <a:prstGeom prst="rect">
            <a:avLst/>
          </a:prstGeom>
          <a:noFill/>
          <a:ln/>
        </p:spPr>
        <p:txBody>
          <a:bodyPr wrap="square" lIns="0" tIns="0" rIns="0" bIns="0" rtlCol="0" anchor="ctr">
            <a:normAutofit fontScale="77500" lnSpcReduction="20000"/>
          </a:bodyPr>
          <a:lstStyle/>
          <a:p>
            <a:pPr marL="0" indent="0" algn="ctr">
              <a:buNone/>
            </a:pPr>
            <a:r>
              <a:rPr lang="en-US" sz="1040" b="1" dirty="0">
                <a:solidFill>
                  <a:srgbClr val="557A95"/>
                </a:solidFill>
              </a:rPr>
              <a:t>28% of GB working adults hybrid-worked in Jan–Mar 2025</a:t>
            </a:r>
            <a:endParaRPr lang="en-US" sz="1040" dirty="0"/>
          </a:p>
        </p:txBody>
      </p:sp>
      <p:sp>
        <p:nvSpPr>
          <p:cNvPr id="48" name="Shape 46"/>
          <p:cNvSpPr/>
          <p:nvPr/>
        </p:nvSpPr>
        <p:spPr>
          <a:xfrm>
            <a:off x="4526280" y="5687568"/>
            <a:ext cx="3081528" cy="484632"/>
          </a:xfrm>
          <a:prstGeom prst="roundRect">
            <a:avLst>
              <a:gd name="adj" fmla="val 15094"/>
            </a:avLst>
          </a:prstGeom>
          <a:solidFill>
            <a:srgbClr val="F6EEDB"/>
          </a:solidFill>
          <a:ln w="12700">
            <a:solidFill>
              <a:srgbClr val="F6EEDB"/>
            </a:solidFill>
            <a:prstDash val="solid"/>
          </a:ln>
        </p:spPr>
        <p:txBody>
          <a:bodyPr/>
          <a:lstStyle/>
          <a:p>
            <a:endParaRPr lang="en-GB"/>
          </a:p>
        </p:txBody>
      </p:sp>
      <p:sp>
        <p:nvSpPr>
          <p:cNvPr id="49" name="Text 47"/>
          <p:cNvSpPr/>
          <p:nvPr/>
        </p:nvSpPr>
        <p:spPr>
          <a:xfrm>
            <a:off x="4645152" y="5806440"/>
            <a:ext cx="2816352" cy="201168"/>
          </a:xfrm>
          <a:prstGeom prst="rect">
            <a:avLst/>
          </a:prstGeom>
          <a:noFill/>
          <a:ln/>
        </p:spPr>
        <p:txBody>
          <a:bodyPr wrap="square" lIns="0" tIns="0" rIns="0" bIns="0" rtlCol="0" anchor="ctr">
            <a:normAutofit fontScale="77500" lnSpcReduction="20000"/>
          </a:bodyPr>
          <a:lstStyle/>
          <a:p>
            <a:pPr marL="0" indent="0" algn="ctr">
              <a:buNone/>
            </a:pPr>
            <a:r>
              <a:rPr lang="en-US" sz="1040" b="1" dirty="0">
                <a:solidFill>
                  <a:srgbClr val="7A4E2D"/>
                </a:solidFill>
              </a:rPr>
              <a:t>Pret reports quieter Fridays and continued hybrid-working effects</a:t>
            </a:r>
            <a:endParaRPr lang="en-US" sz="1040" dirty="0"/>
          </a:p>
        </p:txBody>
      </p:sp>
      <p:sp>
        <p:nvSpPr>
          <p:cNvPr id="50" name="Shape 48"/>
          <p:cNvSpPr/>
          <p:nvPr/>
        </p:nvSpPr>
        <p:spPr>
          <a:xfrm>
            <a:off x="8119872" y="5687568"/>
            <a:ext cx="2944368" cy="484632"/>
          </a:xfrm>
          <a:prstGeom prst="roundRect">
            <a:avLst>
              <a:gd name="adj" fmla="val 15094"/>
            </a:avLst>
          </a:prstGeom>
          <a:solidFill>
            <a:srgbClr val="E9EFEA"/>
          </a:solidFill>
          <a:ln w="12700">
            <a:solidFill>
              <a:srgbClr val="E9EFEA"/>
            </a:solidFill>
            <a:prstDash val="solid"/>
          </a:ln>
        </p:spPr>
        <p:txBody>
          <a:bodyPr/>
          <a:lstStyle/>
          <a:p>
            <a:endParaRPr lang="en-GB"/>
          </a:p>
        </p:txBody>
      </p:sp>
      <p:sp>
        <p:nvSpPr>
          <p:cNvPr id="51" name="Text 49"/>
          <p:cNvSpPr/>
          <p:nvPr/>
        </p:nvSpPr>
        <p:spPr>
          <a:xfrm>
            <a:off x="8238744" y="5788152"/>
            <a:ext cx="2706624" cy="237744"/>
          </a:xfrm>
          <a:prstGeom prst="rect">
            <a:avLst/>
          </a:prstGeom>
          <a:noFill/>
          <a:ln/>
        </p:spPr>
        <p:txBody>
          <a:bodyPr wrap="square" lIns="0" tIns="0" rIns="0" bIns="0" rtlCol="0" anchor="ctr">
            <a:normAutofit fontScale="85000" lnSpcReduction="20000"/>
          </a:bodyPr>
          <a:lstStyle/>
          <a:p>
            <a:pPr algn="l"/>
            <a:r>
              <a:rPr sz="1050" b="1">
                <a:solidFill>
                  <a:srgbClr val="52745B"/>
                </a:solidFill>
                <a:latin typeface="Aptos"/>
              </a:rPr>
              <a:t>Remote-work and digital-connectivity habits remain persistent</a:t>
            </a:r>
          </a:p>
        </p:txBody>
      </p:sp>
      <p:sp>
        <p:nvSpPr>
          <p:cNvPr id="52" name="Text 50"/>
          <p:cNvSpPr/>
          <p:nvPr/>
        </p:nvSpPr>
        <p:spPr>
          <a:xfrm>
            <a:off x="530352" y="6272784"/>
            <a:ext cx="10835640" cy="201168"/>
          </a:xfrm>
          <a:prstGeom prst="rect">
            <a:avLst/>
          </a:prstGeom>
          <a:noFill/>
          <a:ln/>
        </p:spPr>
        <p:txBody>
          <a:bodyPr wrap="square" lIns="0" tIns="0" rIns="0" bIns="0" rtlCol="0" anchor="ctr">
            <a:normAutofit/>
          </a:bodyPr>
          <a:lstStyle/>
          <a:p>
            <a:pPr marL="0" indent="0">
              <a:buNone/>
            </a:pPr>
            <a:r>
              <a:rPr lang="en-US" sz="900" i="1" dirty="0">
                <a:solidFill>
                  <a:srgbClr val="6B7280"/>
                </a:solidFill>
                <a:latin typeface="Aptos" pitchFamily="34" charset="0"/>
                <a:ea typeface="Aptos" pitchFamily="34" charset="-122"/>
                <a:cs typeface="Aptos" pitchFamily="34" charset="-120"/>
              </a:rPr>
              <a:t>Sources: UWTSD (2026); ONS (2025); Barrero, Bloom and Davis (2023); Coggins, Adams and Alldredge (2025); Crew (2026); FSA (2021).</a:t>
            </a:r>
            <a:endParaRPr lang="en-US" sz="900" dirty="0"/>
          </a:p>
        </p:txBody>
      </p:sp>
      <p:sp>
        <p:nvSpPr>
          <p:cNvPr id="53"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Cause-and-Effect (Fishbone): purpose and critique</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A visual method for organising possible causes of a clearly defined effect</a:t>
            </a:r>
            <a:endParaRPr lang="en-US" sz="1250" dirty="0"/>
          </a:p>
        </p:txBody>
      </p:sp>
      <p:sp>
        <p:nvSpPr>
          <p:cNvPr id="4" name="Shape 2"/>
          <p:cNvSpPr/>
          <p:nvPr/>
        </p:nvSpPr>
        <p:spPr>
          <a:xfrm>
            <a:off x="4343400" y="3291840"/>
            <a:ext cx="3063240" cy="0"/>
          </a:xfrm>
          <a:prstGeom prst="line">
            <a:avLst/>
          </a:prstGeom>
          <a:noFill/>
          <a:ln w="38100">
            <a:solidFill>
              <a:srgbClr val="253047"/>
            </a:solidFill>
            <a:prstDash val="solid"/>
          </a:ln>
        </p:spPr>
        <p:txBody>
          <a:bodyPr/>
          <a:lstStyle/>
          <a:p>
            <a:endParaRPr lang="en-GB"/>
          </a:p>
        </p:txBody>
      </p:sp>
      <p:sp>
        <p:nvSpPr>
          <p:cNvPr id="5" name="Shape 3"/>
          <p:cNvSpPr/>
          <p:nvPr/>
        </p:nvSpPr>
        <p:spPr>
          <a:xfrm>
            <a:off x="7210045" y="2990088"/>
            <a:ext cx="1124710" cy="612647"/>
          </a:xfrm>
          <a:prstGeom prst="chevron">
            <a:avLst/>
          </a:prstGeom>
          <a:solidFill>
            <a:srgbClr val="253047"/>
          </a:solidFill>
          <a:ln w="12700">
            <a:solidFill>
              <a:srgbClr val="253047"/>
            </a:solidFill>
            <a:prstDash val="solid"/>
          </a:ln>
        </p:spPr>
        <p:txBody>
          <a:bodyPr/>
          <a:lstStyle/>
          <a:p>
            <a:endParaRPr lang="en-GB"/>
          </a:p>
        </p:txBody>
      </p:sp>
      <p:sp>
        <p:nvSpPr>
          <p:cNvPr id="6" name="Shape 4"/>
          <p:cNvSpPr/>
          <p:nvPr/>
        </p:nvSpPr>
        <p:spPr>
          <a:xfrm>
            <a:off x="4800600" y="3291840"/>
            <a:ext cx="0" cy="0"/>
          </a:xfrm>
          <a:prstGeom prst="line">
            <a:avLst/>
          </a:prstGeom>
          <a:noFill/>
          <a:ln w="38100">
            <a:solidFill>
              <a:srgbClr val="D7A24A"/>
            </a:solidFill>
            <a:prstDash val="solid"/>
          </a:ln>
        </p:spPr>
        <p:txBody>
          <a:bodyPr/>
          <a:lstStyle/>
          <a:p>
            <a:endParaRPr lang="en-GB"/>
          </a:p>
        </p:txBody>
      </p:sp>
      <p:sp>
        <p:nvSpPr>
          <p:cNvPr id="7" name="Shape 5"/>
          <p:cNvSpPr/>
          <p:nvPr/>
        </p:nvSpPr>
        <p:spPr>
          <a:xfrm>
            <a:off x="5623560" y="3291840"/>
            <a:ext cx="0" cy="0"/>
          </a:xfrm>
          <a:prstGeom prst="line">
            <a:avLst/>
          </a:prstGeom>
          <a:noFill/>
          <a:ln w="38100">
            <a:solidFill>
              <a:srgbClr val="A44A3F"/>
            </a:solidFill>
            <a:prstDash val="solid"/>
          </a:ln>
        </p:spPr>
        <p:txBody>
          <a:bodyPr/>
          <a:lstStyle/>
          <a:p>
            <a:endParaRPr lang="en-GB"/>
          </a:p>
        </p:txBody>
      </p:sp>
      <p:sp>
        <p:nvSpPr>
          <p:cNvPr id="8" name="Shape 6"/>
          <p:cNvSpPr/>
          <p:nvPr/>
        </p:nvSpPr>
        <p:spPr>
          <a:xfrm>
            <a:off x="6446520" y="3291840"/>
            <a:ext cx="0" cy="0"/>
          </a:xfrm>
          <a:prstGeom prst="line">
            <a:avLst/>
          </a:prstGeom>
          <a:noFill/>
          <a:ln w="38100">
            <a:solidFill>
              <a:srgbClr val="7A4E2D"/>
            </a:solidFill>
            <a:prstDash val="solid"/>
          </a:ln>
        </p:spPr>
        <p:txBody>
          <a:bodyPr/>
          <a:lstStyle/>
          <a:p>
            <a:endParaRPr lang="en-GB"/>
          </a:p>
        </p:txBody>
      </p:sp>
      <p:sp>
        <p:nvSpPr>
          <p:cNvPr id="9" name="Shape 7"/>
          <p:cNvSpPr/>
          <p:nvPr/>
        </p:nvSpPr>
        <p:spPr>
          <a:xfrm>
            <a:off x="4800600" y="3291840"/>
            <a:ext cx="0" cy="777240"/>
          </a:xfrm>
          <a:prstGeom prst="line">
            <a:avLst/>
          </a:prstGeom>
          <a:noFill/>
          <a:ln w="38100">
            <a:solidFill>
              <a:srgbClr val="7256A8"/>
            </a:solidFill>
            <a:prstDash val="solid"/>
          </a:ln>
        </p:spPr>
        <p:txBody>
          <a:bodyPr/>
          <a:lstStyle/>
          <a:p>
            <a:endParaRPr lang="en-GB"/>
          </a:p>
        </p:txBody>
      </p:sp>
      <p:sp>
        <p:nvSpPr>
          <p:cNvPr id="10" name="Shape 8"/>
          <p:cNvSpPr/>
          <p:nvPr/>
        </p:nvSpPr>
        <p:spPr>
          <a:xfrm>
            <a:off x="5623560" y="3291840"/>
            <a:ext cx="0" cy="777240"/>
          </a:xfrm>
          <a:prstGeom prst="line">
            <a:avLst/>
          </a:prstGeom>
          <a:noFill/>
          <a:ln w="38100">
            <a:solidFill>
              <a:srgbClr val="557A95"/>
            </a:solidFill>
            <a:prstDash val="solid"/>
          </a:ln>
        </p:spPr>
        <p:txBody>
          <a:bodyPr/>
          <a:lstStyle/>
          <a:p>
            <a:endParaRPr lang="en-GB"/>
          </a:p>
        </p:txBody>
      </p:sp>
      <p:sp>
        <p:nvSpPr>
          <p:cNvPr id="11" name="Shape 9"/>
          <p:cNvSpPr/>
          <p:nvPr/>
        </p:nvSpPr>
        <p:spPr>
          <a:xfrm>
            <a:off x="6446520" y="3291840"/>
            <a:ext cx="0" cy="777240"/>
          </a:xfrm>
          <a:prstGeom prst="line">
            <a:avLst/>
          </a:prstGeom>
          <a:noFill/>
          <a:ln w="38100">
            <a:solidFill>
              <a:srgbClr val="7A8B6E"/>
            </a:solidFill>
            <a:prstDash val="solid"/>
          </a:ln>
        </p:spPr>
        <p:txBody>
          <a:bodyPr/>
          <a:lstStyle/>
          <a:p>
            <a:endParaRPr lang="en-GB"/>
          </a:p>
        </p:txBody>
      </p:sp>
      <p:sp>
        <p:nvSpPr>
          <p:cNvPr id="12" name="Text 10"/>
          <p:cNvSpPr/>
          <p:nvPr/>
        </p:nvSpPr>
        <p:spPr>
          <a:xfrm>
            <a:off x="7388351" y="3026664"/>
            <a:ext cx="886967" cy="493776"/>
          </a:xfrm>
          <a:prstGeom prst="rect">
            <a:avLst/>
          </a:prstGeom>
          <a:noFill/>
          <a:ln/>
        </p:spPr>
        <p:txBody>
          <a:bodyPr wrap="square" lIns="0" tIns="0" rIns="0" bIns="0" rtlCol="0" anchor="ctr"/>
          <a:lstStyle/>
          <a:p>
            <a:pPr marL="0" indent="0" algn="ctr">
              <a:buNone/>
            </a:pPr>
            <a:r>
              <a:rPr lang="en-US" sz="1150" b="1" dirty="0">
                <a:solidFill>
                  <a:srgbClr val="FFFFFF"/>
                </a:solidFill>
              </a:rPr>
              <a:t>Effect /</a:t>
            </a:r>
            <a:endParaRPr lang="en-US" sz="1150" dirty="0"/>
          </a:p>
          <a:p>
            <a:pPr marL="0" indent="0" algn="ctr">
              <a:buNone/>
            </a:pPr>
            <a:r>
              <a:rPr lang="en-US" sz="1150" b="1" dirty="0">
                <a:solidFill>
                  <a:srgbClr val="FFFFFF"/>
                </a:solidFill>
              </a:rPr>
              <a:t>Problem</a:t>
            </a:r>
            <a:endParaRPr lang="en-US" sz="1150" dirty="0"/>
          </a:p>
        </p:txBody>
      </p:sp>
      <p:sp>
        <p:nvSpPr>
          <p:cNvPr id="13" name="Shape 11"/>
          <p:cNvSpPr/>
          <p:nvPr/>
        </p:nvSpPr>
        <p:spPr>
          <a:xfrm>
            <a:off x="594360" y="1481328"/>
            <a:ext cx="3182112" cy="4434840"/>
          </a:xfrm>
          <a:prstGeom prst="roundRect">
            <a:avLst>
              <a:gd name="adj" fmla="val 2299"/>
            </a:avLst>
          </a:prstGeom>
          <a:solidFill>
            <a:srgbClr val="FFFFFF"/>
          </a:solidFill>
          <a:ln w="12700">
            <a:solidFill>
              <a:srgbClr val="D8D1C7"/>
            </a:solidFill>
            <a:prstDash val="solid"/>
          </a:ln>
        </p:spPr>
        <p:txBody>
          <a:bodyPr/>
          <a:lstStyle/>
          <a:p>
            <a:endParaRPr lang="en-GB"/>
          </a:p>
        </p:txBody>
      </p:sp>
      <p:sp>
        <p:nvSpPr>
          <p:cNvPr id="14" name="Text 12"/>
          <p:cNvSpPr/>
          <p:nvPr/>
        </p:nvSpPr>
        <p:spPr>
          <a:xfrm>
            <a:off x="859536" y="1755648"/>
            <a:ext cx="1371600" cy="292608"/>
          </a:xfrm>
          <a:prstGeom prst="rect">
            <a:avLst/>
          </a:prstGeom>
          <a:noFill/>
          <a:ln/>
        </p:spPr>
        <p:txBody>
          <a:bodyPr wrap="square" lIns="0" tIns="0" rIns="0" bIns="0" rtlCol="0" anchor="ctr"/>
          <a:lstStyle/>
          <a:p>
            <a:pPr marL="0" indent="0">
              <a:buNone/>
            </a:pPr>
            <a:r>
              <a:rPr lang="en-US" sz="1800" b="1" dirty="0">
                <a:solidFill>
                  <a:srgbClr val="7A8B6E"/>
                </a:solidFill>
              </a:rPr>
              <a:t>Strengths</a:t>
            </a:r>
            <a:endParaRPr lang="en-US" sz="1800" dirty="0"/>
          </a:p>
        </p:txBody>
      </p:sp>
      <p:sp>
        <p:nvSpPr>
          <p:cNvPr id="15" name="Text 13"/>
          <p:cNvSpPr/>
          <p:nvPr/>
        </p:nvSpPr>
        <p:spPr>
          <a:xfrm>
            <a:off x="859536" y="2212848"/>
            <a:ext cx="2514600" cy="2148840"/>
          </a:xfrm>
          <a:prstGeom prst="rect">
            <a:avLst/>
          </a:prstGeom>
          <a:noFill/>
          <a:ln/>
        </p:spPr>
        <p:txBody>
          <a:bodyPr wrap="square" lIns="381" tIns="381" rIns="381" bIns="381" rtlCol="0" anchor="ctr">
            <a:normAutofit/>
          </a:bodyPr>
          <a:lstStyle/>
          <a:p>
            <a:pPr marL="177800" indent="-177800">
              <a:buSzPct val="100000"/>
              <a:buChar char="•"/>
            </a:pPr>
            <a:r>
              <a:rPr lang="en-US" sz="1330" dirty="0">
                <a:solidFill>
                  <a:srgbClr val="2C3138"/>
                </a:solidFill>
                <a:latin typeface="Aptos" pitchFamily="34" charset="0"/>
                <a:ea typeface="Aptos" pitchFamily="34" charset="-122"/>
                <a:cs typeface="Aptos" pitchFamily="34" charset="-120"/>
              </a:rPr>
              <a:t>Makes a complex problem visible and structured</a:t>
            </a:r>
            <a:endParaRPr lang="en-US" sz="1330" dirty="0"/>
          </a:p>
          <a:p>
            <a:pPr marL="177800" indent="-177800">
              <a:buSzPct val="100000"/>
              <a:buChar char="•"/>
            </a:pPr>
            <a:r>
              <a:rPr lang="en-US" sz="1330" dirty="0">
                <a:solidFill>
                  <a:srgbClr val="2C3138"/>
                </a:solidFill>
                <a:latin typeface="Aptos" pitchFamily="34" charset="0"/>
                <a:ea typeface="Aptos" pitchFamily="34" charset="-122"/>
                <a:cs typeface="Aptos" pitchFamily="34" charset="-120"/>
              </a:rPr>
              <a:t>Encourages brainstorming across several cause categories</a:t>
            </a:r>
            <a:endParaRPr lang="en-US" sz="1330" dirty="0"/>
          </a:p>
          <a:p>
            <a:pPr marL="177800" indent="-177800">
              <a:buSzPct val="100000"/>
              <a:buChar char="•"/>
            </a:pPr>
            <a:r>
              <a:rPr lang="en-US" sz="1330" dirty="0">
                <a:solidFill>
                  <a:srgbClr val="2C3138"/>
                </a:solidFill>
                <a:latin typeface="Aptos" pitchFamily="34" charset="0"/>
                <a:ea typeface="Aptos" pitchFamily="34" charset="-122"/>
                <a:cs typeface="Aptos" pitchFamily="34" charset="-120"/>
              </a:rPr>
              <a:t>Helps separate the effect from the possible causes</a:t>
            </a:r>
            <a:endParaRPr lang="en-US" sz="1330" dirty="0"/>
          </a:p>
        </p:txBody>
      </p:sp>
      <p:sp>
        <p:nvSpPr>
          <p:cNvPr id="16" name="Text 14"/>
          <p:cNvSpPr/>
          <p:nvPr/>
        </p:nvSpPr>
        <p:spPr>
          <a:xfrm>
            <a:off x="859536" y="4636008"/>
            <a:ext cx="1371600" cy="246888"/>
          </a:xfrm>
          <a:prstGeom prst="rect">
            <a:avLst/>
          </a:prstGeom>
          <a:noFill/>
          <a:ln/>
        </p:spPr>
        <p:txBody>
          <a:bodyPr wrap="square" lIns="0" tIns="0" rIns="0" bIns="0" rtlCol="0" anchor="ctr"/>
          <a:lstStyle/>
          <a:p>
            <a:pPr marL="0" indent="0">
              <a:buNone/>
            </a:pPr>
            <a:r>
              <a:rPr lang="en-US" sz="1120" b="1" dirty="0">
                <a:solidFill>
                  <a:srgbClr val="667085"/>
                </a:solidFill>
              </a:rPr>
              <a:t>Construction</a:t>
            </a:r>
            <a:endParaRPr lang="en-US" sz="1120" dirty="0"/>
          </a:p>
        </p:txBody>
      </p:sp>
      <p:sp>
        <p:nvSpPr>
          <p:cNvPr id="17" name="Text 15"/>
          <p:cNvSpPr/>
          <p:nvPr/>
        </p:nvSpPr>
        <p:spPr>
          <a:xfrm>
            <a:off x="859536" y="4928616"/>
            <a:ext cx="2514600" cy="576072"/>
          </a:xfrm>
          <a:prstGeom prst="rect">
            <a:avLst/>
          </a:prstGeom>
          <a:noFill/>
          <a:ln/>
        </p:spPr>
        <p:txBody>
          <a:bodyPr wrap="square" lIns="0" tIns="0" rIns="0" bIns="0" rtlCol="0" anchor="ctr">
            <a:normAutofit/>
          </a:bodyPr>
          <a:lstStyle/>
          <a:p>
            <a:pPr marL="0" indent="0">
              <a:buNone/>
            </a:pPr>
            <a:r>
              <a:rPr lang="en-US" sz="1220" dirty="0">
                <a:solidFill>
                  <a:srgbClr val="2C3138"/>
                </a:solidFill>
              </a:rPr>
              <a:t>Define the effect → choose categories → add specific possible causes.</a:t>
            </a:r>
            <a:endParaRPr lang="en-US" sz="1220" dirty="0"/>
          </a:p>
        </p:txBody>
      </p:sp>
      <p:sp>
        <p:nvSpPr>
          <p:cNvPr id="18" name="Shape 16"/>
          <p:cNvSpPr/>
          <p:nvPr/>
        </p:nvSpPr>
        <p:spPr>
          <a:xfrm>
            <a:off x="8394192" y="1481328"/>
            <a:ext cx="3200400" cy="4434840"/>
          </a:xfrm>
          <a:prstGeom prst="roundRect">
            <a:avLst>
              <a:gd name="adj" fmla="val 2286"/>
            </a:avLst>
          </a:prstGeom>
          <a:solidFill>
            <a:srgbClr val="FFFFFF"/>
          </a:solidFill>
          <a:ln w="12700">
            <a:solidFill>
              <a:srgbClr val="D8D1C7"/>
            </a:solidFill>
            <a:prstDash val="solid"/>
          </a:ln>
        </p:spPr>
        <p:txBody>
          <a:bodyPr/>
          <a:lstStyle/>
          <a:p>
            <a:endParaRPr lang="en-GB"/>
          </a:p>
        </p:txBody>
      </p:sp>
      <p:sp>
        <p:nvSpPr>
          <p:cNvPr id="19" name="Text 17"/>
          <p:cNvSpPr/>
          <p:nvPr/>
        </p:nvSpPr>
        <p:spPr>
          <a:xfrm>
            <a:off x="8668512" y="1755648"/>
            <a:ext cx="1554480" cy="292608"/>
          </a:xfrm>
          <a:prstGeom prst="rect">
            <a:avLst/>
          </a:prstGeom>
          <a:noFill/>
          <a:ln/>
        </p:spPr>
        <p:txBody>
          <a:bodyPr wrap="square" lIns="0" tIns="0" rIns="0" bIns="0" rtlCol="0" anchor="ctr"/>
          <a:lstStyle/>
          <a:p>
            <a:pPr marL="0" indent="0">
              <a:buNone/>
            </a:pPr>
            <a:r>
              <a:rPr lang="en-US" sz="1800" b="1" dirty="0">
                <a:solidFill>
                  <a:srgbClr val="A44A3F"/>
                </a:solidFill>
              </a:rPr>
              <a:t>Limitations</a:t>
            </a:r>
            <a:endParaRPr lang="en-US" sz="1800" dirty="0"/>
          </a:p>
        </p:txBody>
      </p:sp>
      <p:sp>
        <p:nvSpPr>
          <p:cNvPr id="20" name="Text 18"/>
          <p:cNvSpPr/>
          <p:nvPr/>
        </p:nvSpPr>
        <p:spPr>
          <a:xfrm>
            <a:off x="8668512" y="2212848"/>
            <a:ext cx="2542032" cy="2148840"/>
          </a:xfrm>
          <a:prstGeom prst="rect">
            <a:avLst/>
          </a:prstGeom>
          <a:noFill/>
          <a:ln/>
        </p:spPr>
        <p:txBody>
          <a:bodyPr wrap="square" lIns="381" tIns="381" rIns="381" bIns="381" rtlCol="0" anchor="ctr">
            <a:normAutofit/>
          </a:bodyPr>
          <a:lstStyle/>
          <a:p>
            <a:pPr marL="177800" indent="-177800">
              <a:buSzPct val="100000"/>
              <a:buChar char="•"/>
            </a:pPr>
            <a:r>
              <a:rPr lang="en-US" sz="1330" dirty="0">
                <a:solidFill>
                  <a:srgbClr val="2C3138"/>
                </a:solidFill>
                <a:latin typeface="Aptos" pitchFamily="34" charset="0"/>
                <a:ea typeface="Aptos" pitchFamily="34" charset="-122"/>
                <a:cs typeface="Aptos" pitchFamily="34" charset="-120"/>
              </a:rPr>
              <a:t>Lists possible causes; it does not prove that they are causal</a:t>
            </a:r>
            <a:endParaRPr lang="en-US" sz="1330" dirty="0"/>
          </a:p>
          <a:p>
            <a:pPr marL="177800" indent="-177800">
              <a:buSzPct val="100000"/>
              <a:buChar char="•"/>
            </a:pPr>
            <a:r>
              <a:rPr lang="en-US" sz="1330" dirty="0">
                <a:solidFill>
                  <a:srgbClr val="2C3138"/>
                </a:solidFill>
                <a:latin typeface="Aptos" pitchFamily="34" charset="0"/>
                <a:ea typeface="Aptos" pitchFamily="34" charset="-122"/>
                <a:cs typeface="Aptos" pitchFamily="34" charset="-120"/>
              </a:rPr>
              <a:t>It does not measure the size or priority of each cause</a:t>
            </a:r>
            <a:endParaRPr lang="en-US" sz="1330" dirty="0"/>
          </a:p>
          <a:p>
            <a:pPr marL="177800" indent="-177800">
              <a:buSzPct val="100000"/>
              <a:buChar char="•"/>
            </a:pPr>
            <a:r>
              <a:rPr lang="en-US" sz="1330" dirty="0">
                <a:solidFill>
                  <a:srgbClr val="2C3138"/>
                </a:solidFill>
                <a:latin typeface="Aptos" pitchFamily="34" charset="0"/>
                <a:ea typeface="Aptos" pitchFamily="34" charset="-122"/>
                <a:cs typeface="Aptos" pitchFamily="34" charset="-120"/>
              </a:rPr>
              <a:t>Oversimplification is possible if evidence is weak or categories are forced</a:t>
            </a:r>
            <a:endParaRPr lang="en-US" sz="1330" dirty="0"/>
          </a:p>
        </p:txBody>
      </p:sp>
      <p:sp>
        <p:nvSpPr>
          <p:cNvPr id="21" name="Text 19"/>
          <p:cNvSpPr/>
          <p:nvPr/>
        </p:nvSpPr>
        <p:spPr>
          <a:xfrm>
            <a:off x="8668512" y="4636008"/>
            <a:ext cx="1097280" cy="246888"/>
          </a:xfrm>
          <a:prstGeom prst="rect">
            <a:avLst/>
          </a:prstGeom>
          <a:noFill/>
          <a:ln/>
        </p:spPr>
        <p:txBody>
          <a:bodyPr wrap="square" lIns="0" tIns="0" rIns="0" bIns="0" rtlCol="0" anchor="ctr"/>
          <a:lstStyle/>
          <a:p>
            <a:pPr marL="0" indent="0">
              <a:buNone/>
            </a:pPr>
            <a:r>
              <a:rPr lang="en-US" sz="1120" b="1" dirty="0">
                <a:solidFill>
                  <a:srgbClr val="667085"/>
                </a:solidFill>
              </a:rPr>
              <a:t>For Basil</a:t>
            </a:r>
            <a:endParaRPr lang="en-US" sz="1120" dirty="0"/>
          </a:p>
        </p:txBody>
      </p:sp>
      <p:sp>
        <p:nvSpPr>
          <p:cNvPr id="22" name="Text 20"/>
          <p:cNvSpPr/>
          <p:nvPr/>
        </p:nvSpPr>
        <p:spPr>
          <a:xfrm>
            <a:off x="8668512" y="4928616"/>
            <a:ext cx="2514600" cy="576072"/>
          </a:xfrm>
          <a:prstGeom prst="rect">
            <a:avLst/>
          </a:prstGeom>
          <a:noFill/>
          <a:ln/>
        </p:spPr>
        <p:txBody>
          <a:bodyPr wrap="square" lIns="0" tIns="0" rIns="0" bIns="0" rtlCol="0" anchor="ctr">
            <a:normAutofit/>
          </a:bodyPr>
          <a:lstStyle/>
          <a:p>
            <a:pPr marL="0" indent="0">
              <a:buNone/>
            </a:pPr>
            <a:r>
              <a:rPr lang="en-US" sz="1220" dirty="0">
                <a:solidFill>
                  <a:srgbClr val="2C3138"/>
                </a:solidFill>
              </a:rPr>
              <a:t>Use evidence from the case and PESTEL to populate the branches.</a:t>
            </a:r>
            <a:endParaRPr lang="en-US" sz="1220" dirty="0"/>
          </a:p>
        </p:txBody>
      </p:sp>
      <p:sp>
        <p:nvSpPr>
          <p:cNvPr id="23" name="Text 21"/>
          <p:cNvSpPr/>
          <p:nvPr/>
        </p:nvSpPr>
        <p:spPr>
          <a:xfrm>
            <a:off x="530352" y="6272784"/>
            <a:ext cx="10835640" cy="201168"/>
          </a:xfrm>
          <a:prstGeom prst="rect">
            <a:avLst/>
          </a:prstGeom>
          <a:noFill/>
          <a:ln/>
        </p:spPr>
        <p:txBody>
          <a:bodyPr wrap="square" lIns="0" tIns="0" rIns="0" bIns="0" rtlCol="0" anchor="ctr">
            <a:normAutofit/>
          </a:bodyPr>
          <a:lstStyle/>
          <a:p>
            <a:pPr marL="0" indent="0">
              <a:buNone/>
            </a:pPr>
            <a:r>
              <a:rPr lang="en-US" sz="900" i="1" dirty="0">
                <a:solidFill>
                  <a:srgbClr val="6B7280"/>
                </a:solidFill>
                <a:latin typeface="Aptos" pitchFamily="34" charset="0"/>
                <a:ea typeface="Aptos" pitchFamily="34" charset="-122"/>
                <a:cs typeface="Aptos" pitchFamily="34" charset="-120"/>
              </a:rPr>
              <a:t>Sources: Sproull (2018, pp. 22–25); Sakdiyah, Eltivia and Afandi (2022).</a:t>
            </a:r>
            <a:endParaRPr lang="en-US" sz="900" dirty="0"/>
          </a:p>
        </p:txBody>
      </p:sp>
      <p:sp>
        <p:nvSpPr>
          <p:cNvPr id="25"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Fishbone applied to Basil’s Bakery</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Effect: sales remain around 25% below the 2019 level</a:t>
            </a:r>
            <a:endParaRPr lang="en-US" sz="1250" dirty="0"/>
          </a:p>
        </p:txBody>
      </p:sp>
      <p:sp>
        <p:nvSpPr>
          <p:cNvPr id="4" name="Shape 2"/>
          <p:cNvSpPr/>
          <p:nvPr/>
        </p:nvSpPr>
        <p:spPr>
          <a:xfrm>
            <a:off x="987552" y="3703320"/>
            <a:ext cx="9125712" cy="0"/>
          </a:xfrm>
          <a:prstGeom prst="line">
            <a:avLst/>
          </a:prstGeom>
          <a:noFill/>
          <a:ln w="38100">
            <a:solidFill>
              <a:srgbClr val="253047"/>
            </a:solidFill>
            <a:prstDash val="solid"/>
          </a:ln>
        </p:spPr>
        <p:txBody>
          <a:bodyPr/>
          <a:lstStyle/>
          <a:p>
            <a:endParaRPr lang="en-GB"/>
          </a:p>
        </p:txBody>
      </p:sp>
      <p:sp>
        <p:nvSpPr>
          <p:cNvPr id="5" name="Shape 3"/>
          <p:cNvSpPr/>
          <p:nvPr/>
        </p:nvSpPr>
        <p:spPr>
          <a:xfrm>
            <a:off x="9930384" y="3236976"/>
            <a:ext cx="1307592" cy="932688"/>
          </a:xfrm>
          <a:prstGeom prst="chevron">
            <a:avLst/>
          </a:prstGeom>
          <a:solidFill>
            <a:srgbClr val="253047"/>
          </a:solidFill>
          <a:ln w="12700">
            <a:solidFill>
              <a:srgbClr val="253047"/>
            </a:solidFill>
            <a:prstDash val="solid"/>
          </a:ln>
        </p:spPr>
        <p:txBody>
          <a:bodyPr/>
          <a:lstStyle/>
          <a:p>
            <a:endParaRPr lang="en-GB"/>
          </a:p>
        </p:txBody>
      </p:sp>
      <p:sp>
        <p:nvSpPr>
          <p:cNvPr id="6" name="Text 4"/>
          <p:cNvSpPr/>
          <p:nvPr/>
        </p:nvSpPr>
        <p:spPr>
          <a:xfrm>
            <a:off x="10058400" y="3429000"/>
            <a:ext cx="1399032" cy="493776"/>
          </a:xfrm>
          <a:prstGeom prst="rect">
            <a:avLst/>
          </a:prstGeom>
          <a:noFill/>
          <a:ln/>
        </p:spPr>
        <p:txBody>
          <a:bodyPr wrap="square" lIns="0" tIns="0" rIns="0" bIns="0" rtlCol="0" anchor="ctr">
            <a:normAutofit/>
          </a:bodyPr>
          <a:lstStyle/>
          <a:p>
            <a:pPr marL="0" indent="0" algn="ctr">
              <a:buNone/>
            </a:pPr>
            <a:r>
              <a:rPr lang="en-US" sz="1070" b="1" dirty="0">
                <a:solidFill>
                  <a:srgbClr val="FFFFFF"/>
                </a:solidFill>
              </a:rPr>
              <a:t>SALES</a:t>
            </a:r>
            <a:endParaRPr lang="en-US" sz="1070" dirty="0"/>
          </a:p>
          <a:p>
            <a:pPr marL="0" indent="0" algn="ctr">
              <a:buNone/>
            </a:pPr>
            <a:r>
              <a:rPr lang="en-US" sz="1070" b="1" dirty="0">
                <a:solidFill>
                  <a:srgbClr val="FFFFFF"/>
                </a:solidFill>
              </a:rPr>
              <a:t>≈25% BELOW</a:t>
            </a:r>
            <a:endParaRPr lang="en-US" sz="1070" dirty="0"/>
          </a:p>
          <a:p>
            <a:pPr marL="0" indent="0" algn="ctr">
              <a:buNone/>
            </a:pPr>
            <a:r>
              <a:rPr lang="en-US" sz="1070" b="1" dirty="0">
                <a:solidFill>
                  <a:srgbClr val="FFFFFF"/>
                </a:solidFill>
              </a:rPr>
              <a:t>2019</a:t>
            </a:r>
            <a:endParaRPr lang="en-US" sz="1070" dirty="0"/>
          </a:p>
        </p:txBody>
      </p:sp>
      <p:sp>
        <p:nvSpPr>
          <p:cNvPr id="7" name="Shape 5"/>
          <p:cNvSpPr/>
          <p:nvPr/>
        </p:nvSpPr>
        <p:spPr>
          <a:xfrm>
            <a:off x="2331720" y="3703320"/>
            <a:ext cx="0" cy="0"/>
          </a:xfrm>
          <a:prstGeom prst="line">
            <a:avLst/>
          </a:prstGeom>
          <a:noFill/>
          <a:ln w="38100">
            <a:solidFill>
              <a:srgbClr val="D7A24A"/>
            </a:solidFill>
            <a:prstDash val="solid"/>
          </a:ln>
        </p:spPr>
        <p:txBody>
          <a:bodyPr/>
          <a:lstStyle/>
          <a:p>
            <a:endParaRPr lang="en-GB"/>
          </a:p>
        </p:txBody>
      </p:sp>
      <p:sp>
        <p:nvSpPr>
          <p:cNvPr id="8" name="Shape 6"/>
          <p:cNvSpPr/>
          <p:nvPr/>
        </p:nvSpPr>
        <p:spPr>
          <a:xfrm>
            <a:off x="457200" y="1353312"/>
            <a:ext cx="1993392" cy="438912"/>
          </a:xfrm>
          <a:prstGeom prst="roundRect">
            <a:avLst>
              <a:gd name="adj" fmla="val 16667"/>
            </a:avLst>
          </a:prstGeom>
          <a:solidFill>
            <a:srgbClr val="FFFFFF"/>
          </a:solidFill>
          <a:ln w="12700">
            <a:solidFill>
              <a:srgbClr val="D7A24A"/>
            </a:solidFill>
            <a:prstDash val="solid"/>
          </a:ln>
        </p:spPr>
        <p:txBody>
          <a:bodyPr/>
          <a:lstStyle/>
          <a:p>
            <a:endParaRPr lang="en-GB"/>
          </a:p>
        </p:txBody>
      </p:sp>
      <p:sp>
        <p:nvSpPr>
          <p:cNvPr id="9" name="Text 7"/>
          <p:cNvSpPr/>
          <p:nvPr/>
        </p:nvSpPr>
        <p:spPr>
          <a:xfrm>
            <a:off x="557784" y="1453896"/>
            <a:ext cx="1792224" cy="201168"/>
          </a:xfrm>
          <a:prstGeom prst="rect">
            <a:avLst/>
          </a:prstGeom>
          <a:noFill/>
          <a:ln/>
        </p:spPr>
        <p:txBody>
          <a:bodyPr wrap="square" lIns="0" tIns="0" rIns="0" bIns="0" rtlCol="0" anchor="ctr">
            <a:normAutofit/>
          </a:bodyPr>
          <a:lstStyle/>
          <a:p>
            <a:pPr marL="0" indent="0" algn="ctr">
              <a:buNone/>
            </a:pPr>
            <a:r>
              <a:rPr lang="en-US" sz="1210" b="1" dirty="0">
                <a:solidFill>
                  <a:srgbClr val="D7A24A"/>
                </a:solidFill>
              </a:rPr>
              <a:t>Methods</a:t>
            </a:r>
            <a:endParaRPr lang="en-US" sz="1210" dirty="0"/>
          </a:p>
        </p:txBody>
      </p:sp>
      <p:sp>
        <p:nvSpPr>
          <p:cNvPr id="10" name="Text 8"/>
          <p:cNvSpPr/>
          <p:nvPr/>
        </p:nvSpPr>
        <p:spPr>
          <a:xfrm>
            <a:off x="393192" y="1901952"/>
            <a:ext cx="1828800" cy="1234440"/>
          </a:xfrm>
          <a:prstGeom prst="rect">
            <a:avLst/>
          </a:prstGeom>
          <a:noFill/>
          <a:ln/>
        </p:spPr>
        <p:txBody>
          <a:bodyPr wrap="square" lIns="254" tIns="254" rIns="254" bIns="254" rtlCol="0" anchor="ctr">
            <a:normAutofit/>
          </a:bodyPr>
          <a:lstStyle/>
          <a:p>
            <a:pPr marL="152400" indent="-152400">
              <a:buSzPct val="100000"/>
              <a:buChar char="•"/>
            </a:pPr>
            <a:r>
              <a:rPr lang="en-US" sz="1060" dirty="0">
                <a:solidFill>
                  <a:srgbClr val="2C3138"/>
                </a:solidFill>
              </a:rPr>
              <a:t>Phone-based pre-orders</a:t>
            </a:r>
            <a:endParaRPr lang="en-US" sz="1060" dirty="0"/>
          </a:p>
          <a:p>
            <a:pPr marL="152400" indent="-152400">
              <a:buSzPct val="100000"/>
              <a:buChar char="•"/>
            </a:pPr>
            <a:r>
              <a:rPr lang="en-US" sz="1060" dirty="0">
                <a:solidFill>
                  <a:srgbClr val="2C3138"/>
                </a:solidFill>
              </a:rPr>
              <a:t>Long waits at busy times</a:t>
            </a:r>
            <a:endParaRPr lang="en-US" sz="1060" dirty="0"/>
          </a:p>
          <a:p>
            <a:pPr marL="152400" indent="-152400">
              <a:buSzPct val="100000"/>
              <a:buChar char="•"/>
            </a:pPr>
            <a:r>
              <a:rPr lang="en-US" sz="1060" dirty="0">
                <a:solidFill>
                  <a:srgbClr val="2C3138"/>
                </a:solidFill>
              </a:rPr>
              <a:t>No delivery process</a:t>
            </a:r>
            <a:endParaRPr lang="en-US" sz="1060" dirty="0"/>
          </a:p>
        </p:txBody>
      </p:sp>
      <p:sp>
        <p:nvSpPr>
          <p:cNvPr id="11" name="Shape 9"/>
          <p:cNvSpPr/>
          <p:nvPr/>
        </p:nvSpPr>
        <p:spPr>
          <a:xfrm>
            <a:off x="4983480" y="3703320"/>
            <a:ext cx="0" cy="0"/>
          </a:xfrm>
          <a:prstGeom prst="line">
            <a:avLst/>
          </a:prstGeom>
          <a:noFill/>
          <a:ln w="38100">
            <a:solidFill>
              <a:srgbClr val="A44A3F"/>
            </a:solidFill>
            <a:prstDash val="solid"/>
          </a:ln>
        </p:spPr>
        <p:txBody>
          <a:bodyPr/>
          <a:lstStyle/>
          <a:p>
            <a:endParaRPr lang="en-GB"/>
          </a:p>
        </p:txBody>
      </p:sp>
      <p:sp>
        <p:nvSpPr>
          <p:cNvPr id="12" name="Shape 10"/>
          <p:cNvSpPr/>
          <p:nvPr/>
        </p:nvSpPr>
        <p:spPr>
          <a:xfrm>
            <a:off x="3108960" y="1353312"/>
            <a:ext cx="1993392" cy="438912"/>
          </a:xfrm>
          <a:prstGeom prst="roundRect">
            <a:avLst>
              <a:gd name="adj" fmla="val 16667"/>
            </a:avLst>
          </a:prstGeom>
          <a:solidFill>
            <a:srgbClr val="FFFFFF"/>
          </a:solidFill>
          <a:ln w="12700">
            <a:solidFill>
              <a:srgbClr val="A44A3F"/>
            </a:solidFill>
            <a:prstDash val="solid"/>
          </a:ln>
        </p:spPr>
        <p:txBody>
          <a:bodyPr/>
          <a:lstStyle/>
          <a:p>
            <a:endParaRPr lang="en-GB"/>
          </a:p>
        </p:txBody>
      </p:sp>
      <p:sp>
        <p:nvSpPr>
          <p:cNvPr id="13" name="Text 11"/>
          <p:cNvSpPr/>
          <p:nvPr/>
        </p:nvSpPr>
        <p:spPr>
          <a:xfrm>
            <a:off x="3209544" y="1453896"/>
            <a:ext cx="1792224" cy="201168"/>
          </a:xfrm>
          <a:prstGeom prst="rect">
            <a:avLst/>
          </a:prstGeom>
          <a:noFill/>
          <a:ln/>
        </p:spPr>
        <p:txBody>
          <a:bodyPr wrap="square" lIns="0" tIns="0" rIns="0" bIns="0" rtlCol="0" anchor="ctr">
            <a:normAutofit/>
          </a:bodyPr>
          <a:lstStyle/>
          <a:p>
            <a:pPr marL="0" indent="0" algn="ctr">
              <a:buNone/>
            </a:pPr>
            <a:r>
              <a:rPr lang="en-US" sz="1210" b="1" dirty="0">
                <a:solidFill>
                  <a:srgbClr val="A44A3F"/>
                </a:solidFill>
              </a:rPr>
              <a:t>Machines / Tech</a:t>
            </a:r>
            <a:endParaRPr lang="en-US" sz="1210" dirty="0"/>
          </a:p>
        </p:txBody>
      </p:sp>
      <p:sp>
        <p:nvSpPr>
          <p:cNvPr id="14" name="Text 12"/>
          <p:cNvSpPr/>
          <p:nvPr/>
        </p:nvSpPr>
        <p:spPr>
          <a:xfrm>
            <a:off x="3044952" y="1901952"/>
            <a:ext cx="1828800" cy="1234440"/>
          </a:xfrm>
          <a:prstGeom prst="rect">
            <a:avLst/>
          </a:prstGeom>
          <a:noFill/>
          <a:ln/>
        </p:spPr>
        <p:txBody>
          <a:bodyPr wrap="square" lIns="254" tIns="254" rIns="254" bIns="254" rtlCol="0" anchor="ctr">
            <a:normAutofit/>
          </a:bodyPr>
          <a:lstStyle/>
          <a:p>
            <a:pPr marL="152400" indent="-152400">
              <a:buSzPct val="100000"/>
              <a:buChar char="•"/>
            </a:pPr>
            <a:r>
              <a:rPr lang="en-US" sz="1060" dirty="0">
                <a:solidFill>
                  <a:srgbClr val="2C3138"/>
                </a:solidFill>
              </a:rPr>
              <a:t>No digital pre-order channel is described</a:t>
            </a:r>
            <a:endParaRPr lang="en-US" sz="1060" dirty="0"/>
          </a:p>
          <a:p>
            <a:pPr marL="152400" indent="-152400">
              <a:buSzPct val="100000"/>
              <a:buChar char="•"/>
            </a:pPr>
            <a:r>
              <a:rPr lang="en-US" sz="1060" dirty="0">
                <a:solidFill>
                  <a:srgbClr val="2C3138"/>
                </a:solidFill>
              </a:rPr>
              <a:t>Phone is the key contact point</a:t>
            </a:r>
            <a:endParaRPr lang="en-US" sz="1060" dirty="0"/>
          </a:p>
        </p:txBody>
      </p:sp>
      <p:sp>
        <p:nvSpPr>
          <p:cNvPr id="15" name="Shape 13"/>
          <p:cNvSpPr/>
          <p:nvPr/>
        </p:nvSpPr>
        <p:spPr>
          <a:xfrm>
            <a:off x="7635240" y="3703320"/>
            <a:ext cx="0" cy="0"/>
          </a:xfrm>
          <a:prstGeom prst="line">
            <a:avLst/>
          </a:prstGeom>
          <a:noFill/>
          <a:ln w="38100">
            <a:solidFill>
              <a:srgbClr val="7A4E2D"/>
            </a:solidFill>
            <a:prstDash val="solid"/>
          </a:ln>
        </p:spPr>
        <p:txBody>
          <a:bodyPr/>
          <a:lstStyle/>
          <a:p>
            <a:endParaRPr lang="en-GB"/>
          </a:p>
        </p:txBody>
      </p:sp>
      <p:sp>
        <p:nvSpPr>
          <p:cNvPr id="16" name="Shape 14"/>
          <p:cNvSpPr/>
          <p:nvPr/>
        </p:nvSpPr>
        <p:spPr>
          <a:xfrm>
            <a:off x="5760720" y="1353312"/>
            <a:ext cx="1993392" cy="438912"/>
          </a:xfrm>
          <a:prstGeom prst="roundRect">
            <a:avLst>
              <a:gd name="adj" fmla="val 16667"/>
            </a:avLst>
          </a:prstGeom>
          <a:solidFill>
            <a:srgbClr val="FFFFFF"/>
          </a:solidFill>
          <a:ln w="12700">
            <a:solidFill>
              <a:srgbClr val="7A4E2D"/>
            </a:solidFill>
            <a:prstDash val="solid"/>
          </a:ln>
        </p:spPr>
        <p:txBody>
          <a:bodyPr/>
          <a:lstStyle/>
          <a:p>
            <a:endParaRPr lang="en-GB"/>
          </a:p>
        </p:txBody>
      </p:sp>
      <p:sp>
        <p:nvSpPr>
          <p:cNvPr id="17" name="Text 15"/>
          <p:cNvSpPr/>
          <p:nvPr/>
        </p:nvSpPr>
        <p:spPr>
          <a:xfrm>
            <a:off x="5861304" y="1453896"/>
            <a:ext cx="1792224" cy="201168"/>
          </a:xfrm>
          <a:prstGeom prst="rect">
            <a:avLst/>
          </a:prstGeom>
          <a:noFill/>
          <a:ln/>
        </p:spPr>
        <p:txBody>
          <a:bodyPr wrap="square" lIns="0" tIns="0" rIns="0" bIns="0" rtlCol="0" anchor="ctr">
            <a:normAutofit/>
          </a:bodyPr>
          <a:lstStyle/>
          <a:p>
            <a:pPr marL="0" indent="0" algn="ctr">
              <a:buNone/>
            </a:pPr>
            <a:r>
              <a:rPr lang="en-US" sz="1210" b="1" dirty="0">
                <a:solidFill>
                  <a:srgbClr val="7A4E2D"/>
                </a:solidFill>
              </a:rPr>
              <a:t>People</a:t>
            </a:r>
            <a:endParaRPr lang="en-US" sz="1210" dirty="0"/>
          </a:p>
        </p:txBody>
      </p:sp>
      <p:sp>
        <p:nvSpPr>
          <p:cNvPr id="18" name="Text 16"/>
          <p:cNvSpPr/>
          <p:nvPr/>
        </p:nvSpPr>
        <p:spPr>
          <a:xfrm>
            <a:off x="5696712" y="1901952"/>
            <a:ext cx="1828800" cy="1234440"/>
          </a:xfrm>
          <a:prstGeom prst="rect">
            <a:avLst/>
          </a:prstGeom>
          <a:noFill/>
          <a:ln/>
        </p:spPr>
        <p:txBody>
          <a:bodyPr wrap="square" lIns="254" tIns="254" rIns="254" bIns="254" rtlCol="0" anchor="ctr">
            <a:normAutofit/>
          </a:bodyPr>
          <a:lstStyle/>
          <a:p>
            <a:pPr marL="152400" indent="-152400">
              <a:buSzPct val="100000"/>
              <a:buChar char="•"/>
            </a:pPr>
            <a:r>
              <a:rPr lang="en-US" sz="1060" dirty="0">
                <a:solidFill>
                  <a:srgbClr val="2C3138"/>
                </a:solidFill>
              </a:rPr>
              <a:t>Basil must remain onsite baking</a:t>
            </a:r>
            <a:endParaRPr lang="en-US" sz="1060" dirty="0"/>
          </a:p>
          <a:p>
            <a:pPr marL="152400" indent="-152400">
              <a:buSzPct val="100000"/>
              <a:buChar char="•"/>
            </a:pPr>
            <a:r>
              <a:rPr lang="en-US" sz="1060" dirty="0">
                <a:solidFill>
                  <a:srgbClr val="2C3138"/>
                </a:solidFill>
              </a:rPr>
              <a:t>Limited time to answer customers</a:t>
            </a:r>
            <a:endParaRPr lang="en-US" sz="1060" dirty="0"/>
          </a:p>
        </p:txBody>
      </p:sp>
      <p:sp>
        <p:nvSpPr>
          <p:cNvPr id="19" name="Shape 17"/>
          <p:cNvSpPr/>
          <p:nvPr/>
        </p:nvSpPr>
        <p:spPr>
          <a:xfrm>
            <a:off x="2331720" y="3703320"/>
            <a:ext cx="0" cy="1188720"/>
          </a:xfrm>
          <a:prstGeom prst="line">
            <a:avLst/>
          </a:prstGeom>
          <a:noFill/>
          <a:ln w="38100">
            <a:solidFill>
              <a:srgbClr val="7256A8"/>
            </a:solidFill>
            <a:prstDash val="solid"/>
          </a:ln>
        </p:spPr>
        <p:txBody>
          <a:bodyPr/>
          <a:lstStyle/>
          <a:p>
            <a:endParaRPr lang="en-GB"/>
          </a:p>
        </p:txBody>
      </p:sp>
      <p:sp>
        <p:nvSpPr>
          <p:cNvPr id="20" name="Shape 18"/>
          <p:cNvSpPr/>
          <p:nvPr/>
        </p:nvSpPr>
        <p:spPr>
          <a:xfrm>
            <a:off x="457200" y="5010912"/>
            <a:ext cx="1993392" cy="438912"/>
          </a:xfrm>
          <a:prstGeom prst="roundRect">
            <a:avLst>
              <a:gd name="adj" fmla="val 16667"/>
            </a:avLst>
          </a:prstGeom>
          <a:solidFill>
            <a:srgbClr val="FFFFFF"/>
          </a:solidFill>
          <a:ln w="12700">
            <a:solidFill>
              <a:srgbClr val="7256A8"/>
            </a:solidFill>
            <a:prstDash val="solid"/>
          </a:ln>
        </p:spPr>
        <p:txBody>
          <a:bodyPr/>
          <a:lstStyle/>
          <a:p>
            <a:endParaRPr lang="en-GB"/>
          </a:p>
        </p:txBody>
      </p:sp>
      <p:sp>
        <p:nvSpPr>
          <p:cNvPr id="21" name="Text 19"/>
          <p:cNvSpPr/>
          <p:nvPr/>
        </p:nvSpPr>
        <p:spPr>
          <a:xfrm>
            <a:off x="557784" y="5111496"/>
            <a:ext cx="1792224" cy="201168"/>
          </a:xfrm>
          <a:prstGeom prst="rect">
            <a:avLst/>
          </a:prstGeom>
          <a:noFill/>
          <a:ln/>
        </p:spPr>
        <p:txBody>
          <a:bodyPr wrap="square" lIns="0" tIns="0" rIns="0" bIns="0" rtlCol="0" anchor="ctr">
            <a:normAutofit/>
          </a:bodyPr>
          <a:lstStyle/>
          <a:p>
            <a:pPr marL="0" indent="0" algn="ctr">
              <a:buNone/>
            </a:pPr>
            <a:r>
              <a:rPr lang="en-US" sz="1210" b="1" dirty="0">
                <a:solidFill>
                  <a:srgbClr val="7256A8"/>
                </a:solidFill>
              </a:rPr>
              <a:t>Materials</a:t>
            </a:r>
            <a:endParaRPr lang="en-US" sz="1210" dirty="0"/>
          </a:p>
        </p:txBody>
      </p:sp>
      <p:sp>
        <p:nvSpPr>
          <p:cNvPr id="22" name="Text 20"/>
          <p:cNvSpPr/>
          <p:nvPr/>
        </p:nvSpPr>
        <p:spPr>
          <a:xfrm>
            <a:off x="393192" y="4343400"/>
            <a:ext cx="1828800" cy="658368"/>
          </a:xfrm>
          <a:prstGeom prst="rect">
            <a:avLst/>
          </a:prstGeom>
          <a:noFill/>
          <a:ln/>
        </p:spPr>
        <p:txBody>
          <a:bodyPr wrap="square" lIns="254" tIns="254" rIns="254" bIns="254" rtlCol="0" anchor="ctr">
            <a:normAutofit/>
          </a:bodyPr>
          <a:lstStyle/>
          <a:p>
            <a:pPr marL="152400" indent="-152400">
              <a:buSzPct val="100000"/>
              <a:buChar char="•"/>
            </a:pPr>
            <a:r>
              <a:rPr lang="en-US" sz="1060" dirty="0">
                <a:solidFill>
                  <a:srgbClr val="2C3138"/>
                </a:solidFill>
              </a:rPr>
              <a:t>Organic ingredient costs</a:t>
            </a:r>
            <a:endParaRPr lang="en-US" sz="1060" dirty="0"/>
          </a:p>
          <a:p>
            <a:pPr marL="152400" indent="-152400">
              <a:buSzPct val="100000"/>
              <a:buChar char="•"/>
            </a:pPr>
            <a:r>
              <a:rPr lang="en-US" sz="1060" dirty="0">
                <a:solidFill>
                  <a:srgbClr val="2C3138"/>
                </a:solidFill>
              </a:rPr>
              <a:t>Crop-failure exposure</a:t>
            </a:r>
            <a:endParaRPr lang="en-US" sz="1060" dirty="0"/>
          </a:p>
          <a:p>
            <a:pPr marL="152400" indent="-152400">
              <a:buSzPct val="100000"/>
              <a:buChar char="•"/>
            </a:pPr>
            <a:r>
              <a:rPr lang="en-US" sz="1060" dirty="0">
                <a:solidFill>
                  <a:srgbClr val="2C3138"/>
                </a:solidFill>
              </a:rPr>
              <a:t>Unpredictable stock cost</a:t>
            </a:r>
            <a:endParaRPr lang="en-US" sz="1060" dirty="0"/>
          </a:p>
        </p:txBody>
      </p:sp>
      <p:sp>
        <p:nvSpPr>
          <p:cNvPr id="23" name="Shape 21"/>
          <p:cNvSpPr/>
          <p:nvPr/>
        </p:nvSpPr>
        <p:spPr>
          <a:xfrm>
            <a:off x="4983480" y="3703320"/>
            <a:ext cx="0" cy="1188720"/>
          </a:xfrm>
          <a:prstGeom prst="line">
            <a:avLst/>
          </a:prstGeom>
          <a:noFill/>
          <a:ln w="38100">
            <a:solidFill>
              <a:srgbClr val="557A95"/>
            </a:solidFill>
            <a:prstDash val="solid"/>
          </a:ln>
        </p:spPr>
        <p:txBody>
          <a:bodyPr/>
          <a:lstStyle/>
          <a:p>
            <a:endParaRPr lang="en-GB"/>
          </a:p>
        </p:txBody>
      </p:sp>
      <p:sp>
        <p:nvSpPr>
          <p:cNvPr id="24" name="Shape 22"/>
          <p:cNvSpPr/>
          <p:nvPr/>
        </p:nvSpPr>
        <p:spPr>
          <a:xfrm>
            <a:off x="3108960" y="5010912"/>
            <a:ext cx="1993392" cy="438912"/>
          </a:xfrm>
          <a:prstGeom prst="roundRect">
            <a:avLst>
              <a:gd name="adj" fmla="val 16667"/>
            </a:avLst>
          </a:prstGeom>
          <a:solidFill>
            <a:srgbClr val="FFFFFF"/>
          </a:solidFill>
          <a:ln w="12700">
            <a:solidFill>
              <a:srgbClr val="557A95"/>
            </a:solidFill>
            <a:prstDash val="solid"/>
          </a:ln>
        </p:spPr>
        <p:txBody>
          <a:bodyPr/>
          <a:lstStyle/>
          <a:p>
            <a:endParaRPr lang="en-GB"/>
          </a:p>
        </p:txBody>
      </p:sp>
      <p:sp>
        <p:nvSpPr>
          <p:cNvPr id="25" name="Text 23"/>
          <p:cNvSpPr/>
          <p:nvPr/>
        </p:nvSpPr>
        <p:spPr>
          <a:xfrm>
            <a:off x="3209544" y="5111496"/>
            <a:ext cx="1792224" cy="201168"/>
          </a:xfrm>
          <a:prstGeom prst="rect">
            <a:avLst/>
          </a:prstGeom>
          <a:noFill/>
          <a:ln/>
        </p:spPr>
        <p:txBody>
          <a:bodyPr wrap="square" lIns="0" tIns="0" rIns="0" bIns="0" rtlCol="0" anchor="ctr">
            <a:normAutofit/>
          </a:bodyPr>
          <a:lstStyle/>
          <a:p>
            <a:pPr marL="0" indent="0" algn="ctr">
              <a:buNone/>
            </a:pPr>
            <a:r>
              <a:rPr lang="en-US" sz="1210" b="1" dirty="0">
                <a:solidFill>
                  <a:srgbClr val="557A95"/>
                </a:solidFill>
              </a:rPr>
              <a:t>Measurement</a:t>
            </a:r>
            <a:endParaRPr lang="en-US" sz="1210" dirty="0"/>
          </a:p>
        </p:txBody>
      </p:sp>
      <p:sp>
        <p:nvSpPr>
          <p:cNvPr id="26" name="Text 24"/>
          <p:cNvSpPr/>
          <p:nvPr/>
        </p:nvSpPr>
        <p:spPr>
          <a:xfrm>
            <a:off x="3044952" y="4343400"/>
            <a:ext cx="1828800" cy="658368"/>
          </a:xfrm>
          <a:prstGeom prst="rect">
            <a:avLst/>
          </a:prstGeom>
          <a:noFill/>
          <a:ln/>
        </p:spPr>
        <p:txBody>
          <a:bodyPr wrap="square" lIns="254" tIns="254" rIns="254" bIns="254" rtlCol="0" anchor="ctr">
            <a:normAutofit/>
          </a:bodyPr>
          <a:lstStyle/>
          <a:p>
            <a:pPr marL="152400" indent="-152400">
              <a:buSzPct val="100000"/>
              <a:buChar char="•"/>
            </a:pPr>
            <a:r>
              <a:rPr lang="en-US" sz="1060" dirty="0">
                <a:solidFill>
                  <a:srgbClr val="2C3138"/>
                </a:solidFill>
              </a:rPr>
              <a:t>Case gives no sales split by day/channel</a:t>
            </a:r>
            <a:endParaRPr lang="en-US" sz="1060" dirty="0"/>
          </a:p>
          <a:p>
            <a:pPr marL="152400" indent="-152400">
              <a:buSzPct val="100000"/>
              <a:buChar char="•"/>
            </a:pPr>
            <a:r>
              <a:rPr lang="en-US" sz="1060" dirty="0">
                <a:solidFill>
                  <a:srgbClr val="2C3138"/>
                </a:solidFill>
              </a:rPr>
              <a:t>Customer-loss segments are not quantified</a:t>
            </a:r>
            <a:endParaRPr lang="en-US" sz="1060" dirty="0"/>
          </a:p>
        </p:txBody>
      </p:sp>
      <p:sp>
        <p:nvSpPr>
          <p:cNvPr id="27" name="Shape 25"/>
          <p:cNvSpPr/>
          <p:nvPr/>
        </p:nvSpPr>
        <p:spPr>
          <a:xfrm>
            <a:off x="7635240" y="3703320"/>
            <a:ext cx="0" cy="1188720"/>
          </a:xfrm>
          <a:prstGeom prst="line">
            <a:avLst/>
          </a:prstGeom>
          <a:noFill/>
          <a:ln w="38100">
            <a:solidFill>
              <a:srgbClr val="7A8B6E"/>
            </a:solidFill>
            <a:prstDash val="solid"/>
          </a:ln>
        </p:spPr>
        <p:txBody>
          <a:bodyPr/>
          <a:lstStyle/>
          <a:p>
            <a:endParaRPr lang="en-GB"/>
          </a:p>
        </p:txBody>
      </p:sp>
      <p:sp>
        <p:nvSpPr>
          <p:cNvPr id="28" name="Shape 26"/>
          <p:cNvSpPr/>
          <p:nvPr/>
        </p:nvSpPr>
        <p:spPr>
          <a:xfrm>
            <a:off x="5760720" y="5010912"/>
            <a:ext cx="1993392" cy="438912"/>
          </a:xfrm>
          <a:prstGeom prst="roundRect">
            <a:avLst>
              <a:gd name="adj" fmla="val 16667"/>
            </a:avLst>
          </a:prstGeom>
          <a:solidFill>
            <a:srgbClr val="FFFFFF"/>
          </a:solidFill>
          <a:ln w="12700">
            <a:solidFill>
              <a:srgbClr val="7A8B6E"/>
            </a:solidFill>
            <a:prstDash val="solid"/>
          </a:ln>
        </p:spPr>
        <p:txBody>
          <a:bodyPr/>
          <a:lstStyle/>
          <a:p>
            <a:endParaRPr lang="en-GB"/>
          </a:p>
        </p:txBody>
      </p:sp>
      <p:sp>
        <p:nvSpPr>
          <p:cNvPr id="29" name="Text 27"/>
          <p:cNvSpPr/>
          <p:nvPr/>
        </p:nvSpPr>
        <p:spPr>
          <a:xfrm>
            <a:off x="5861304" y="5111496"/>
            <a:ext cx="1792224" cy="201168"/>
          </a:xfrm>
          <a:prstGeom prst="rect">
            <a:avLst/>
          </a:prstGeom>
          <a:noFill/>
          <a:ln/>
        </p:spPr>
        <p:txBody>
          <a:bodyPr wrap="square" lIns="0" tIns="0" rIns="0" bIns="0" rtlCol="0" anchor="ctr">
            <a:normAutofit/>
          </a:bodyPr>
          <a:lstStyle/>
          <a:p>
            <a:pPr marL="0" indent="0" algn="ctr">
              <a:buNone/>
            </a:pPr>
            <a:r>
              <a:rPr lang="en-US" sz="1210" b="1" dirty="0">
                <a:solidFill>
                  <a:srgbClr val="7A8B6E"/>
                </a:solidFill>
              </a:rPr>
              <a:t>Environment</a:t>
            </a:r>
            <a:endParaRPr lang="en-US" sz="1210" dirty="0"/>
          </a:p>
        </p:txBody>
      </p:sp>
      <p:sp>
        <p:nvSpPr>
          <p:cNvPr id="30" name="Text 28"/>
          <p:cNvSpPr/>
          <p:nvPr/>
        </p:nvSpPr>
        <p:spPr>
          <a:xfrm>
            <a:off x="5696712" y="4343400"/>
            <a:ext cx="1828800" cy="658368"/>
          </a:xfrm>
          <a:prstGeom prst="rect">
            <a:avLst/>
          </a:prstGeom>
          <a:noFill/>
          <a:ln/>
        </p:spPr>
        <p:txBody>
          <a:bodyPr wrap="square" lIns="254" tIns="254" rIns="254" bIns="254" rtlCol="0" anchor="ctr">
            <a:normAutofit fontScale="92500"/>
          </a:bodyPr>
          <a:lstStyle/>
          <a:p>
            <a:pPr marL="152400" indent="-152400">
              <a:buSzPct val="100000"/>
              <a:buChar char="•"/>
            </a:pPr>
            <a:r>
              <a:rPr lang="en-US" sz="1060" dirty="0">
                <a:solidFill>
                  <a:srgbClr val="2C3138"/>
                </a:solidFill>
              </a:rPr>
              <a:t>Retail park is quieter</a:t>
            </a:r>
            <a:endParaRPr lang="en-US" sz="1060" dirty="0"/>
          </a:p>
          <a:p>
            <a:pPr marL="152400" indent="-152400">
              <a:buSzPct val="100000"/>
              <a:buChar char="•"/>
            </a:pPr>
            <a:r>
              <a:rPr lang="en-US" sz="1060" dirty="0">
                <a:solidFill>
                  <a:srgbClr val="2C3138"/>
                </a:solidFill>
              </a:rPr>
              <a:t>Shop closures / fewer workers</a:t>
            </a:r>
            <a:endParaRPr lang="en-US" sz="1060" dirty="0"/>
          </a:p>
          <a:p>
            <a:pPr marL="152400" indent="-152400">
              <a:buSzPct val="100000"/>
              <a:buChar char="•"/>
            </a:pPr>
            <a:r>
              <a:rPr lang="en-US" sz="1060" dirty="0">
                <a:solidFill>
                  <a:srgbClr val="2C3138"/>
                </a:solidFill>
              </a:rPr>
              <a:t>Hybrid work + higher overheads</a:t>
            </a:r>
            <a:endParaRPr lang="en-US" sz="1060" dirty="0"/>
          </a:p>
        </p:txBody>
      </p:sp>
      <p:sp>
        <p:nvSpPr>
          <p:cNvPr id="31" name="Shape 29"/>
          <p:cNvSpPr/>
          <p:nvPr/>
        </p:nvSpPr>
        <p:spPr>
          <a:xfrm>
            <a:off x="713232" y="5806440"/>
            <a:ext cx="10607040" cy="438912"/>
          </a:xfrm>
          <a:prstGeom prst="roundRect">
            <a:avLst>
              <a:gd name="adj" fmla="val 16667"/>
            </a:avLst>
          </a:prstGeom>
          <a:solidFill>
            <a:srgbClr val="F6EEDB"/>
          </a:solidFill>
          <a:ln w="12700">
            <a:solidFill>
              <a:srgbClr val="F6EEDB"/>
            </a:solidFill>
            <a:prstDash val="solid"/>
          </a:ln>
        </p:spPr>
        <p:txBody>
          <a:bodyPr/>
          <a:lstStyle/>
          <a:p>
            <a:endParaRPr lang="en-GB"/>
          </a:p>
        </p:txBody>
      </p:sp>
      <p:sp>
        <p:nvSpPr>
          <p:cNvPr id="32" name="Text 30"/>
          <p:cNvSpPr/>
          <p:nvPr/>
        </p:nvSpPr>
        <p:spPr>
          <a:xfrm>
            <a:off x="914400" y="5916168"/>
            <a:ext cx="10195560" cy="201168"/>
          </a:xfrm>
          <a:prstGeom prst="rect">
            <a:avLst/>
          </a:prstGeom>
          <a:noFill/>
          <a:ln/>
        </p:spPr>
        <p:txBody>
          <a:bodyPr wrap="square" lIns="0" tIns="0" rIns="0" bIns="0" rtlCol="0" anchor="ctr">
            <a:normAutofit/>
          </a:bodyPr>
          <a:lstStyle/>
          <a:p>
            <a:pPr marL="0" indent="0" algn="ctr">
              <a:buNone/>
            </a:pPr>
            <a:r>
              <a:rPr lang="en-US" sz="1090" b="1" dirty="0">
                <a:solidFill>
                  <a:srgbClr val="7A4E2D"/>
                </a:solidFill>
              </a:rPr>
              <a:t>Most strongly evidenced contributors: ENVIRONMENT + METHODS / PEOPLE.  Measurement remains a data gap, not a proven cause.</a:t>
            </a:r>
            <a:endParaRPr lang="en-US" sz="1090" dirty="0"/>
          </a:p>
        </p:txBody>
      </p:sp>
      <p:sp>
        <p:nvSpPr>
          <p:cNvPr id="33" name="Text 31"/>
          <p:cNvSpPr/>
          <p:nvPr/>
        </p:nvSpPr>
        <p:spPr>
          <a:xfrm>
            <a:off x="530352" y="6272784"/>
            <a:ext cx="10835640" cy="201168"/>
          </a:xfrm>
          <a:prstGeom prst="rect">
            <a:avLst/>
          </a:prstGeom>
          <a:noFill/>
          <a:ln/>
        </p:spPr>
        <p:txBody>
          <a:bodyPr wrap="square" lIns="0" tIns="0" rIns="0" bIns="0" rtlCol="0" anchor="ctr">
            <a:normAutofit/>
          </a:bodyPr>
          <a:lstStyle/>
          <a:p>
            <a:pPr marL="0" indent="0">
              <a:buNone/>
            </a:pPr>
            <a:r>
              <a:rPr lang="en-US" sz="900" i="1" dirty="0">
                <a:solidFill>
                  <a:srgbClr val="6B7280"/>
                </a:solidFill>
                <a:latin typeface="Aptos" pitchFamily="34" charset="0"/>
                <a:ea typeface="Aptos" pitchFamily="34" charset="-122"/>
                <a:cs typeface="Aptos" pitchFamily="34" charset="-120"/>
              </a:rPr>
              <a:t>Sources: UWTSD (2026); Sproull (2018); ONS (2025). Fishbone categories are applied to the case using the model discussed in Sproull (2018).</a:t>
            </a:r>
            <a:endParaRPr lang="en-US" sz="900" dirty="0"/>
          </a:p>
        </p:txBody>
      </p:sp>
      <p:sp>
        <p:nvSpPr>
          <p:cNvPr id="34"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Key findings</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Four evidence-based conclusions — no new information</a:t>
            </a:r>
            <a:endParaRPr lang="en-US" sz="1250" dirty="0"/>
          </a:p>
        </p:txBody>
      </p:sp>
      <p:sp>
        <p:nvSpPr>
          <p:cNvPr id="4" name="Shape 2"/>
          <p:cNvSpPr/>
          <p:nvPr/>
        </p:nvSpPr>
        <p:spPr>
          <a:xfrm>
            <a:off x="777240" y="1600200"/>
            <a:ext cx="5074920" cy="1737360"/>
          </a:xfrm>
          <a:prstGeom prst="roundRect">
            <a:avLst>
              <a:gd name="adj" fmla="val 4211"/>
            </a:avLst>
          </a:prstGeom>
          <a:solidFill>
            <a:srgbClr val="FFFFFF"/>
          </a:solidFill>
          <a:ln w="12700">
            <a:solidFill>
              <a:srgbClr val="D8D1C7"/>
            </a:solidFill>
            <a:prstDash val="solid"/>
          </a:ln>
        </p:spPr>
        <p:txBody>
          <a:bodyPr/>
          <a:lstStyle/>
          <a:p>
            <a:endParaRPr lang="en-GB"/>
          </a:p>
        </p:txBody>
      </p:sp>
      <p:sp>
        <p:nvSpPr>
          <p:cNvPr id="5" name="Shape 3"/>
          <p:cNvSpPr/>
          <p:nvPr/>
        </p:nvSpPr>
        <p:spPr>
          <a:xfrm>
            <a:off x="978408" y="1901952"/>
            <a:ext cx="502920" cy="502920"/>
          </a:xfrm>
          <a:prstGeom prst="ellipse">
            <a:avLst/>
          </a:prstGeom>
          <a:solidFill>
            <a:srgbClr val="253047"/>
          </a:solidFill>
          <a:ln w="12700">
            <a:solidFill>
              <a:srgbClr val="253047"/>
            </a:solidFill>
            <a:prstDash val="solid"/>
          </a:ln>
        </p:spPr>
        <p:txBody>
          <a:bodyPr/>
          <a:lstStyle/>
          <a:p>
            <a:endParaRPr lang="en-GB"/>
          </a:p>
        </p:txBody>
      </p:sp>
      <p:sp>
        <p:nvSpPr>
          <p:cNvPr id="6" name="Text 4"/>
          <p:cNvSpPr/>
          <p:nvPr/>
        </p:nvSpPr>
        <p:spPr>
          <a:xfrm>
            <a:off x="1088136" y="1993392"/>
            <a:ext cx="283464" cy="201168"/>
          </a:xfrm>
          <a:prstGeom prst="rect">
            <a:avLst/>
          </a:prstGeom>
          <a:noFill/>
          <a:ln/>
        </p:spPr>
        <p:txBody>
          <a:bodyPr wrap="square" lIns="0" tIns="0" rIns="0" bIns="0" rtlCol="0" anchor="ctr"/>
          <a:lstStyle/>
          <a:p>
            <a:pPr marL="0" indent="0" algn="ctr">
              <a:buNone/>
            </a:pPr>
            <a:r>
              <a:rPr lang="en-US" sz="1300" b="1" dirty="0">
                <a:solidFill>
                  <a:srgbClr val="FFFFFF"/>
                </a:solidFill>
              </a:rPr>
              <a:t>1</a:t>
            </a:r>
            <a:endParaRPr lang="en-US" sz="1300" dirty="0"/>
          </a:p>
        </p:txBody>
      </p:sp>
      <p:sp>
        <p:nvSpPr>
          <p:cNvPr id="7" name="Text 5"/>
          <p:cNvSpPr/>
          <p:nvPr/>
        </p:nvSpPr>
        <p:spPr>
          <a:xfrm>
            <a:off x="1645920" y="1837944"/>
            <a:ext cx="3840480" cy="310896"/>
          </a:xfrm>
          <a:prstGeom prst="rect">
            <a:avLst/>
          </a:prstGeom>
          <a:noFill/>
          <a:ln/>
        </p:spPr>
        <p:txBody>
          <a:bodyPr wrap="square" lIns="0" tIns="0" rIns="0" bIns="0" rtlCol="0" anchor="ctr">
            <a:normAutofit/>
          </a:bodyPr>
          <a:lstStyle/>
          <a:p>
            <a:pPr marL="0" indent="0">
              <a:buNone/>
            </a:pPr>
            <a:r>
              <a:rPr lang="en-US" sz="1620" b="1" dirty="0">
                <a:solidFill>
                  <a:srgbClr val="253047"/>
                </a:solidFill>
              </a:rPr>
              <a:t>The problem is multi-causal</a:t>
            </a:r>
            <a:endParaRPr lang="en-US" sz="1620" dirty="0"/>
          </a:p>
        </p:txBody>
      </p:sp>
      <p:sp>
        <p:nvSpPr>
          <p:cNvPr id="8" name="Text 6"/>
          <p:cNvSpPr/>
          <p:nvPr/>
        </p:nvSpPr>
        <p:spPr>
          <a:xfrm>
            <a:off x="1645920" y="2304288"/>
            <a:ext cx="3785616" cy="658368"/>
          </a:xfrm>
          <a:prstGeom prst="rect">
            <a:avLst/>
          </a:prstGeom>
          <a:noFill/>
          <a:ln/>
        </p:spPr>
        <p:txBody>
          <a:bodyPr wrap="square" lIns="0" tIns="0" rIns="0" bIns="0" rtlCol="0" anchor="ctr">
            <a:normAutofit/>
          </a:bodyPr>
          <a:lstStyle/>
          <a:p>
            <a:pPr marL="0" indent="0">
              <a:buNone/>
            </a:pPr>
            <a:r>
              <a:rPr lang="en-US" sz="1260" dirty="0">
                <a:solidFill>
                  <a:srgbClr val="2C3138"/>
                </a:solidFill>
              </a:rPr>
              <a:t>Sales stagnation reflects both external market change and internal operating constraints.</a:t>
            </a:r>
            <a:endParaRPr lang="en-US" sz="1260" dirty="0"/>
          </a:p>
        </p:txBody>
      </p:sp>
      <p:sp>
        <p:nvSpPr>
          <p:cNvPr id="9" name="Shape 7"/>
          <p:cNvSpPr/>
          <p:nvPr/>
        </p:nvSpPr>
        <p:spPr>
          <a:xfrm>
            <a:off x="6263640" y="1600200"/>
            <a:ext cx="5074920" cy="1737360"/>
          </a:xfrm>
          <a:prstGeom prst="roundRect">
            <a:avLst>
              <a:gd name="adj" fmla="val 4211"/>
            </a:avLst>
          </a:prstGeom>
          <a:solidFill>
            <a:srgbClr val="FFFFFF"/>
          </a:solidFill>
          <a:ln w="12700">
            <a:solidFill>
              <a:srgbClr val="D8D1C7"/>
            </a:solidFill>
            <a:prstDash val="solid"/>
          </a:ln>
        </p:spPr>
        <p:txBody>
          <a:bodyPr/>
          <a:lstStyle/>
          <a:p>
            <a:endParaRPr lang="en-GB"/>
          </a:p>
        </p:txBody>
      </p:sp>
      <p:sp>
        <p:nvSpPr>
          <p:cNvPr id="10" name="Shape 8"/>
          <p:cNvSpPr/>
          <p:nvPr/>
        </p:nvSpPr>
        <p:spPr>
          <a:xfrm>
            <a:off x="6464808" y="1901952"/>
            <a:ext cx="502920" cy="502920"/>
          </a:xfrm>
          <a:prstGeom prst="ellipse">
            <a:avLst/>
          </a:prstGeom>
          <a:solidFill>
            <a:srgbClr val="A44A3F"/>
          </a:solidFill>
          <a:ln w="12700">
            <a:solidFill>
              <a:srgbClr val="A44A3F"/>
            </a:solidFill>
            <a:prstDash val="solid"/>
          </a:ln>
        </p:spPr>
        <p:txBody>
          <a:bodyPr/>
          <a:lstStyle/>
          <a:p>
            <a:endParaRPr lang="en-GB"/>
          </a:p>
        </p:txBody>
      </p:sp>
      <p:sp>
        <p:nvSpPr>
          <p:cNvPr id="11" name="Text 9"/>
          <p:cNvSpPr/>
          <p:nvPr/>
        </p:nvSpPr>
        <p:spPr>
          <a:xfrm>
            <a:off x="6574536" y="1993392"/>
            <a:ext cx="283464" cy="201168"/>
          </a:xfrm>
          <a:prstGeom prst="rect">
            <a:avLst/>
          </a:prstGeom>
          <a:noFill/>
          <a:ln/>
        </p:spPr>
        <p:txBody>
          <a:bodyPr wrap="square" lIns="0" tIns="0" rIns="0" bIns="0" rtlCol="0" anchor="ctr"/>
          <a:lstStyle/>
          <a:p>
            <a:pPr marL="0" indent="0" algn="ctr">
              <a:buNone/>
            </a:pPr>
            <a:r>
              <a:rPr lang="en-US" sz="1300" b="1" dirty="0">
                <a:solidFill>
                  <a:srgbClr val="FFFFFF"/>
                </a:solidFill>
              </a:rPr>
              <a:t>2</a:t>
            </a:r>
            <a:endParaRPr lang="en-US" sz="1300" dirty="0"/>
          </a:p>
        </p:txBody>
      </p:sp>
      <p:sp>
        <p:nvSpPr>
          <p:cNvPr id="12" name="Text 10"/>
          <p:cNvSpPr/>
          <p:nvPr/>
        </p:nvSpPr>
        <p:spPr>
          <a:xfrm>
            <a:off x="7132320" y="1837944"/>
            <a:ext cx="3840480" cy="310896"/>
          </a:xfrm>
          <a:prstGeom prst="rect">
            <a:avLst/>
          </a:prstGeom>
          <a:noFill/>
          <a:ln/>
        </p:spPr>
        <p:txBody>
          <a:bodyPr wrap="square" lIns="0" tIns="0" rIns="0" bIns="0" rtlCol="0" anchor="ctr">
            <a:normAutofit/>
          </a:bodyPr>
          <a:lstStyle/>
          <a:p>
            <a:pPr marL="0" indent="0">
              <a:buNone/>
            </a:pPr>
            <a:r>
              <a:rPr lang="en-US" sz="1620" b="1" dirty="0">
                <a:solidFill>
                  <a:srgbClr val="253047"/>
                </a:solidFill>
              </a:rPr>
              <a:t>Demand has structurally shifted</a:t>
            </a:r>
            <a:endParaRPr lang="en-US" sz="1620" dirty="0"/>
          </a:p>
        </p:txBody>
      </p:sp>
      <p:sp>
        <p:nvSpPr>
          <p:cNvPr id="13" name="Text 11"/>
          <p:cNvSpPr/>
          <p:nvPr/>
        </p:nvSpPr>
        <p:spPr>
          <a:xfrm>
            <a:off x="7132320" y="2304288"/>
            <a:ext cx="3785616" cy="658368"/>
          </a:xfrm>
          <a:prstGeom prst="rect">
            <a:avLst/>
          </a:prstGeom>
          <a:noFill/>
          <a:ln/>
        </p:spPr>
        <p:txBody>
          <a:bodyPr wrap="square" lIns="0" tIns="0" rIns="0" bIns="0" rtlCol="0" anchor="ctr">
            <a:normAutofit/>
          </a:bodyPr>
          <a:lstStyle/>
          <a:p>
            <a:pPr marL="0" indent="0">
              <a:buNone/>
            </a:pPr>
            <a:r>
              <a:rPr lang="en-US" sz="1260" dirty="0">
                <a:solidFill>
                  <a:srgbClr val="2C3138"/>
                </a:solidFill>
              </a:rPr>
              <a:t>Lower retail-park footfall and persistent hybrid work reduce the weekday customer base.</a:t>
            </a:r>
            <a:endParaRPr lang="en-US" sz="1260" dirty="0"/>
          </a:p>
        </p:txBody>
      </p:sp>
      <p:sp>
        <p:nvSpPr>
          <p:cNvPr id="14" name="Shape 12"/>
          <p:cNvSpPr/>
          <p:nvPr/>
        </p:nvSpPr>
        <p:spPr>
          <a:xfrm>
            <a:off x="777240" y="3840480"/>
            <a:ext cx="5074920" cy="1737360"/>
          </a:xfrm>
          <a:prstGeom prst="roundRect">
            <a:avLst>
              <a:gd name="adj" fmla="val 4211"/>
            </a:avLst>
          </a:prstGeom>
          <a:solidFill>
            <a:srgbClr val="FFFFFF"/>
          </a:solidFill>
          <a:ln w="12700">
            <a:solidFill>
              <a:srgbClr val="D8D1C7"/>
            </a:solidFill>
            <a:prstDash val="solid"/>
          </a:ln>
        </p:spPr>
        <p:txBody>
          <a:bodyPr/>
          <a:lstStyle/>
          <a:p>
            <a:endParaRPr lang="en-GB"/>
          </a:p>
        </p:txBody>
      </p:sp>
      <p:sp>
        <p:nvSpPr>
          <p:cNvPr id="15" name="Shape 13"/>
          <p:cNvSpPr/>
          <p:nvPr/>
        </p:nvSpPr>
        <p:spPr>
          <a:xfrm>
            <a:off x="978408" y="4142232"/>
            <a:ext cx="502920" cy="502920"/>
          </a:xfrm>
          <a:prstGeom prst="ellipse">
            <a:avLst/>
          </a:prstGeom>
          <a:solidFill>
            <a:srgbClr val="D7A24A"/>
          </a:solidFill>
          <a:ln w="12700">
            <a:solidFill>
              <a:srgbClr val="D7A24A"/>
            </a:solidFill>
            <a:prstDash val="solid"/>
          </a:ln>
        </p:spPr>
        <p:txBody>
          <a:bodyPr/>
          <a:lstStyle/>
          <a:p>
            <a:endParaRPr lang="en-GB"/>
          </a:p>
        </p:txBody>
      </p:sp>
      <p:sp>
        <p:nvSpPr>
          <p:cNvPr id="16" name="Text 14"/>
          <p:cNvSpPr/>
          <p:nvPr/>
        </p:nvSpPr>
        <p:spPr>
          <a:xfrm>
            <a:off x="1088136" y="4233672"/>
            <a:ext cx="283464" cy="201168"/>
          </a:xfrm>
          <a:prstGeom prst="rect">
            <a:avLst/>
          </a:prstGeom>
          <a:noFill/>
          <a:ln/>
        </p:spPr>
        <p:txBody>
          <a:bodyPr wrap="square" lIns="0" tIns="0" rIns="0" bIns="0" rtlCol="0" anchor="ctr"/>
          <a:lstStyle/>
          <a:p>
            <a:pPr marL="0" indent="0" algn="ctr">
              <a:buNone/>
            </a:pPr>
            <a:r>
              <a:rPr lang="en-US" sz="1300" b="1" dirty="0">
                <a:solidFill>
                  <a:srgbClr val="FFFFFF"/>
                </a:solidFill>
              </a:rPr>
              <a:t>3</a:t>
            </a:r>
            <a:endParaRPr lang="en-US" sz="1300" dirty="0"/>
          </a:p>
        </p:txBody>
      </p:sp>
      <p:sp>
        <p:nvSpPr>
          <p:cNvPr id="17" name="Text 15"/>
          <p:cNvSpPr/>
          <p:nvPr/>
        </p:nvSpPr>
        <p:spPr>
          <a:xfrm>
            <a:off x="1645920" y="4078224"/>
            <a:ext cx="3840480" cy="310896"/>
          </a:xfrm>
          <a:prstGeom prst="rect">
            <a:avLst/>
          </a:prstGeom>
          <a:noFill/>
          <a:ln/>
        </p:spPr>
        <p:txBody>
          <a:bodyPr wrap="square" lIns="0" tIns="0" rIns="0" bIns="0" rtlCol="0" anchor="ctr">
            <a:normAutofit/>
          </a:bodyPr>
          <a:lstStyle/>
          <a:p>
            <a:pPr marL="0" indent="0">
              <a:buNone/>
            </a:pPr>
            <a:r>
              <a:rPr lang="en-US" sz="1620" b="1" dirty="0">
                <a:solidFill>
                  <a:srgbClr val="253047"/>
                </a:solidFill>
              </a:rPr>
              <a:t>Internal constraints amplify pressure</a:t>
            </a:r>
            <a:endParaRPr lang="en-US" sz="1620" dirty="0"/>
          </a:p>
        </p:txBody>
      </p:sp>
      <p:sp>
        <p:nvSpPr>
          <p:cNvPr id="18" name="Text 16"/>
          <p:cNvSpPr/>
          <p:nvPr/>
        </p:nvSpPr>
        <p:spPr>
          <a:xfrm>
            <a:off x="1645920" y="4544568"/>
            <a:ext cx="3785616" cy="658368"/>
          </a:xfrm>
          <a:prstGeom prst="rect">
            <a:avLst/>
          </a:prstGeom>
          <a:noFill/>
          <a:ln/>
        </p:spPr>
        <p:txBody>
          <a:bodyPr wrap="square" lIns="0" tIns="0" rIns="0" bIns="0" rtlCol="0" anchor="ctr">
            <a:normAutofit/>
          </a:bodyPr>
          <a:lstStyle/>
          <a:p>
            <a:pPr marL="0" indent="0">
              <a:buNone/>
            </a:pPr>
            <a:r>
              <a:rPr lang="en-US" sz="1260" dirty="0">
                <a:solidFill>
                  <a:srgbClr val="2C3138"/>
                </a:solidFill>
              </a:rPr>
              <a:t>No delivery, phone-based pre-orders and waiting times limit the bakery’s ability to capture dispersed demand.</a:t>
            </a:r>
            <a:endParaRPr lang="en-US" sz="1260" dirty="0"/>
          </a:p>
        </p:txBody>
      </p:sp>
      <p:sp>
        <p:nvSpPr>
          <p:cNvPr id="19" name="Shape 17"/>
          <p:cNvSpPr/>
          <p:nvPr/>
        </p:nvSpPr>
        <p:spPr>
          <a:xfrm>
            <a:off x="6263640" y="3840480"/>
            <a:ext cx="5074920" cy="1737360"/>
          </a:xfrm>
          <a:prstGeom prst="roundRect">
            <a:avLst>
              <a:gd name="adj" fmla="val 4211"/>
            </a:avLst>
          </a:prstGeom>
          <a:solidFill>
            <a:srgbClr val="FFFFFF"/>
          </a:solidFill>
          <a:ln w="12700">
            <a:solidFill>
              <a:srgbClr val="D8D1C7"/>
            </a:solidFill>
            <a:prstDash val="solid"/>
          </a:ln>
        </p:spPr>
        <p:txBody>
          <a:bodyPr/>
          <a:lstStyle/>
          <a:p>
            <a:endParaRPr lang="en-GB"/>
          </a:p>
        </p:txBody>
      </p:sp>
      <p:sp>
        <p:nvSpPr>
          <p:cNvPr id="20" name="Shape 18"/>
          <p:cNvSpPr/>
          <p:nvPr/>
        </p:nvSpPr>
        <p:spPr>
          <a:xfrm>
            <a:off x="6464808" y="4142232"/>
            <a:ext cx="502920" cy="502920"/>
          </a:xfrm>
          <a:prstGeom prst="ellipse">
            <a:avLst/>
          </a:prstGeom>
          <a:solidFill>
            <a:srgbClr val="7A8B6E"/>
          </a:solidFill>
          <a:ln w="12700">
            <a:solidFill>
              <a:srgbClr val="7A8B6E"/>
            </a:solidFill>
            <a:prstDash val="solid"/>
          </a:ln>
        </p:spPr>
        <p:txBody>
          <a:bodyPr/>
          <a:lstStyle/>
          <a:p>
            <a:endParaRPr lang="en-GB"/>
          </a:p>
        </p:txBody>
      </p:sp>
      <p:sp>
        <p:nvSpPr>
          <p:cNvPr id="21" name="Text 19"/>
          <p:cNvSpPr/>
          <p:nvPr/>
        </p:nvSpPr>
        <p:spPr>
          <a:xfrm>
            <a:off x="6574536" y="4233672"/>
            <a:ext cx="283464" cy="201168"/>
          </a:xfrm>
          <a:prstGeom prst="rect">
            <a:avLst/>
          </a:prstGeom>
          <a:noFill/>
          <a:ln/>
        </p:spPr>
        <p:txBody>
          <a:bodyPr wrap="square" lIns="0" tIns="0" rIns="0" bIns="0" rtlCol="0" anchor="ctr"/>
          <a:lstStyle/>
          <a:p>
            <a:pPr marL="0" indent="0" algn="ctr">
              <a:buNone/>
            </a:pPr>
            <a:r>
              <a:rPr lang="en-US" sz="1300" b="1" dirty="0">
                <a:solidFill>
                  <a:srgbClr val="FFFFFF"/>
                </a:solidFill>
              </a:rPr>
              <a:t>4</a:t>
            </a:r>
            <a:endParaRPr lang="en-US" sz="1300" dirty="0"/>
          </a:p>
        </p:txBody>
      </p:sp>
      <p:sp>
        <p:nvSpPr>
          <p:cNvPr id="22" name="Text 20"/>
          <p:cNvSpPr/>
          <p:nvPr/>
        </p:nvSpPr>
        <p:spPr>
          <a:xfrm>
            <a:off x="7132320" y="4078224"/>
            <a:ext cx="3840480" cy="310896"/>
          </a:xfrm>
          <a:prstGeom prst="rect">
            <a:avLst/>
          </a:prstGeom>
          <a:noFill/>
          <a:ln/>
        </p:spPr>
        <p:txBody>
          <a:bodyPr wrap="square" lIns="0" tIns="0" rIns="0" bIns="0" rtlCol="0" anchor="ctr">
            <a:normAutofit/>
          </a:bodyPr>
          <a:lstStyle/>
          <a:p>
            <a:pPr marL="0" indent="0">
              <a:buNone/>
            </a:pPr>
            <a:r>
              <a:rPr lang="en-US" sz="1620" b="1" dirty="0">
                <a:solidFill>
                  <a:srgbClr val="253047"/>
                </a:solidFill>
              </a:rPr>
              <a:t>Not every cause is equally proven</a:t>
            </a:r>
            <a:endParaRPr lang="en-US" sz="1620" dirty="0"/>
          </a:p>
        </p:txBody>
      </p:sp>
      <p:sp>
        <p:nvSpPr>
          <p:cNvPr id="23" name="Text 21"/>
          <p:cNvSpPr/>
          <p:nvPr/>
        </p:nvSpPr>
        <p:spPr>
          <a:xfrm>
            <a:off x="7132320" y="4544568"/>
            <a:ext cx="3785616" cy="658368"/>
          </a:xfrm>
          <a:prstGeom prst="rect">
            <a:avLst/>
          </a:prstGeom>
          <a:noFill/>
          <a:ln/>
        </p:spPr>
        <p:txBody>
          <a:bodyPr wrap="square" lIns="0" tIns="0" rIns="0" bIns="0" rtlCol="0" anchor="ctr">
            <a:normAutofit/>
          </a:bodyPr>
          <a:lstStyle/>
          <a:p>
            <a:pPr marL="0" indent="0">
              <a:buNone/>
            </a:pPr>
            <a:r>
              <a:rPr lang="en-US" sz="1260" dirty="0">
                <a:solidFill>
                  <a:srgbClr val="2C3138"/>
                </a:solidFill>
              </a:rPr>
              <a:t>Cost and ingredient volatility are evidenced, but detailed customer/channel data are missing from the case.</a:t>
            </a:r>
            <a:endParaRPr lang="en-US" sz="1260" dirty="0"/>
          </a:p>
        </p:txBody>
      </p:sp>
      <p:sp>
        <p:nvSpPr>
          <p:cNvPr id="24" name="Text 22"/>
          <p:cNvSpPr/>
          <p:nvPr/>
        </p:nvSpPr>
        <p:spPr>
          <a:xfrm>
            <a:off x="530352" y="6272784"/>
            <a:ext cx="10835640" cy="201168"/>
          </a:xfrm>
          <a:prstGeom prst="rect">
            <a:avLst/>
          </a:prstGeom>
          <a:noFill/>
          <a:ln/>
        </p:spPr>
        <p:txBody>
          <a:bodyPr wrap="square" lIns="0" tIns="0" rIns="0" bIns="0" rtlCol="0" anchor="ctr">
            <a:normAutofit/>
          </a:bodyPr>
          <a:lstStyle/>
          <a:p>
            <a:pPr marL="0" indent="0">
              <a:buNone/>
            </a:pPr>
            <a:r>
              <a:rPr lang="en-US" sz="900" i="1" dirty="0">
                <a:solidFill>
                  <a:srgbClr val="6B7280"/>
                </a:solidFill>
                <a:latin typeface="Aptos" pitchFamily="34" charset="0"/>
                <a:ea typeface="Aptos" pitchFamily="34" charset="-122"/>
                <a:cs typeface="Aptos" pitchFamily="34" charset="-120"/>
              </a:rPr>
              <a:t>Summary based on: UWTSD (2026); ONS (2025); Crew (2026); Brooks, Weatherston and Wilkinson (2011); Sproull (2018).</a:t>
            </a:r>
            <a:endParaRPr lang="en-US" sz="900" dirty="0"/>
          </a:p>
        </p:txBody>
      </p:sp>
      <p:sp>
        <p:nvSpPr>
          <p:cNvPr id="25"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Reference list (1/2)</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Harvard style — all sources cited in the presentation</a:t>
            </a:r>
            <a:endParaRPr lang="en-US" sz="1250" dirty="0"/>
          </a:p>
        </p:txBody>
      </p:sp>
      <p:sp>
        <p:nvSpPr>
          <p:cNvPr id="4" name="Shape 2"/>
          <p:cNvSpPr/>
          <p:nvPr/>
        </p:nvSpPr>
        <p:spPr>
          <a:xfrm>
            <a:off x="621792" y="1344168"/>
            <a:ext cx="5413248" cy="5102352"/>
          </a:xfrm>
          <a:prstGeom prst="roundRect">
            <a:avLst>
              <a:gd name="adj" fmla="val 1434"/>
            </a:avLst>
          </a:prstGeom>
          <a:solidFill>
            <a:srgbClr val="FFFFFF"/>
          </a:solidFill>
          <a:ln w="12700">
            <a:solidFill>
              <a:srgbClr val="D8D1C7"/>
            </a:solidFill>
            <a:prstDash val="solid"/>
          </a:ln>
        </p:spPr>
        <p:txBody>
          <a:bodyPr/>
          <a:lstStyle/>
          <a:p>
            <a:endParaRPr lang="en-GB"/>
          </a:p>
        </p:txBody>
      </p:sp>
      <p:sp>
        <p:nvSpPr>
          <p:cNvPr id="5" name="Shape 3"/>
          <p:cNvSpPr/>
          <p:nvPr/>
        </p:nvSpPr>
        <p:spPr>
          <a:xfrm>
            <a:off x="6172200" y="1344168"/>
            <a:ext cx="5413248" cy="5102352"/>
          </a:xfrm>
          <a:prstGeom prst="roundRect">
            <a:avLst>
              <a:gd name="adj" fmla="val 1434"/>
            </a:avLst>
          </a:prstGeom>
          <a:solidFill>
            <a:srgbClr val="FFFFFF"/>
          </a:solidFill>
          <a:ln w="12700">
            <a:solidFill>
              <a:srgbClr val="D8D1C7"/>
            </a:solidFill>
            <a:prstDash val="solid"/>
          </a:ln>
        </p:spPr>
        <p:txBody>
          <a:bodyPr/>
          <a:lstStyle/>
          <a:p>
            <a:endParaRPr lang="en-GB"/>
          </a:p>
        </p:txBody>
      </p:sp>
      <p:sp>
        <p:nvSpPr>
          <p:cNvPr id="6" name="Text 4"/>
          <p:cNvSpPr/>
          <p:nvPr/>
        </p:nvSpPr>
        <p:spPr>
          <a:xfrm>
            <a:off x="896112" y="1627632"/>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Barrero, J.M., Bloom, N. and Davis, S.J. (2023) ‘The evolution of work from home’, </a:t>
            </a:r>
            <a:r>
              <a:rPr lang="en-US" sz="1120" i="1" dirty="0">
                <a:solidFill>
                  <a:srgbClr val="2C3138"/>
                </a:solidFill>
              </a:rPr>
              <a:t>Journal of Economic Perspectives</a:t>
            </a:r>
            <a:r>
              <a:rPr lang="en-US" sz="1120" dirty="0">
                <a:solidFill>
                  <a:srgbClr val="2C3138"/>
                </a:solidFill>
              </a:rPr>
              <a:t>, 37(4), pp. 23–50. Available at: https://doi.org/10.1257/jep.37.4.23</a:t>
            </a:r>
            <a:endParaRPr lang="en-US" sz="1120" dirty="0"/>
          </a:p>
        </p:txBody>
      </p:sp>
      <p:sp>
        <p:nvSpPr>
          <p:cNvPr id="7" name="Text 5"/>
          <p:cNvSpPr/>
          <p:nvPr/>
        </p:nvSpPr>
        <p:spPr>
          <a:xfrm>
            <a:off x="896112" y="2807208"/>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Blümel, L., Siegfried, K., Riedel, F. and Thrän, D. (2023) ‘Are strategy developers well equipped when designing sustainable supply chains for a circular bio-economy? Supporting innovations’ market uptake in a PESTEL + I environment’, </a:t>
            </a:r>
            <a:r>
              <a:rPr lang="en-US" sz="1120" i="1" dirty="0">
                <a:solidFill>
                  <a:srgbClr val="2C3138"/>
                </a:solidFill>
              </a:rPr>
              <a:t>Energy, Sustainability and Society</a:t>
            </a:r>
            <a:r>
              <a:rPr lang="en-US" sz="1120" dirty="0">
                <a:solidFill>
                  <a:srgbClr val="2C3138"/>
                </a:solidFill>
              </a:rPr>
              <a:t>, 13, article 40. Available at: https://doi.org/10.1186/s13705-023-00415-2</a:t>
            </a:r>
            <a:endParaRPr lang="en-US" sz="1120" dirty="0"/>
          </a:p>
        </p:txBody>
      </p:sp>
      <p:sp>
        <p:nvSpPr>
          <p:cNvPr id="8" name="Text 6"/>
          <p:cNvSpPr/>
          <p:nvPr/>
        </p:nvSpPr>
        <p:spPr>
          <a:xfrm>
            <a:off x="896112" y="3986784"/>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Brooks, I., Weatherston, J. and Wilkinson, G. (2011) </a:t>
            </a:r>
            <a:r>
              <a:rPr lang="en-US" sz="1120" i="1" dirty="0">
                <a:solidFill>
                  <a:srgbClr val="2C3138"/>
                </a:solidFill>
              </a:rPr>
              <a:t>The international business environment: challenges and changes</a:t>
            </a:r>
            <a:r>
              <a:rPr lang="en-US" sz="1120" dirty="0">
                <a:solidFill>
                  <a:srgbClr val="2C3138"/>
                </a:solidFill>
              </a:rPr>
              <a:t>. 2nd edn. Financial Times/Prentice Hall.</a:t>
            </a:r>
            <a:endParaRPr lang="en-US" sz="1120" dirty="0"/>
          </a:p>
        </p:txBody>
      </p:sp>
      <p:sp>
        <p:nvSpPr>
          <p:cNvPr id="9" name="Text 7"/>
          <p:cNvSpPr/>
          <p:nvPr/>
        </p:nvSpPr>
        <p:spPr>
          <a:xfrm>
            <a:off x="896112" y="5166360"/>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Chartered Institute of Personnel and Development [CIPD] (2025) </a:t>
            </a:r>
            <a:r>
              <a:rPr lang="en-US" sz="1120" i="1" dirty="0">
                <a:solidFill>
                  <a:srgbClr val="2C3138"/>
                </a:solidFill>
              </a:rPr>
              <a:t>PESTLE analysis</a:t>
            </a:r>
            <a:r>
              <a:rPr lang="en-US" sz="1120" dirty="0">
                <a:solidFill>
                  <a:srgbClr val="2C3138"/>
                </a:solidFill>
              </a:rPr>
              <a:t>. Available at: https://www.cipd.org/uk/knowledge/factsheets/pestle-analysis-factsheet/ (Accessed: 12 October 2026).</a:t>
            </a:r>
            <a:endParaRPr lang="en-US" sz="1120" dirty="0"/>
          </a:p>
        </p:txBody>
      </p:sp>
      <p:sp>
        <p:nvSpPr>
          <p:cNvPr id="10" name="Text 8"/>
          <p:cNvSpPr/>
          <p:nvPr/>
        </p:nvSpPr>
        <p:spPr>
          <a:xfrm>
            <a:off x="6446520" y="1627632"/>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Coggins, B., Adams, C. and Alldredge, K. (2025) </a:t>
            </a:r>
            <a:r>
              <a:rPr lang="en-US" sz="1120" i="1" dirty="0">
                <a:solidFill>
                  <a:srgbClr val="2C3138"/>
                </a:solidFill>
              </a:rPr>
              <a:t>State of the Consumer 2025: when disruption becomes permanent</a:t>
            </a:r>
            <a:r>
              <a:rPr lang="en-US" sz="1120" dirty="0">
                <a:solidFill>
                  <a:srgbClr val="2C3138"/>
                </a:solidFill>
              </a:rPr>
              <a:t>. McKinsey &amp; Company. Available at: https://www.mckinsey.com/industries/consumer-packaged-goods/our-insights/state-of-consumer-2025 (Accessed: 12 October 2026).</a:t>
            </a:r>
            <a:endParaRPr lang="en-US" sz="1120" dirty="0"/>
          </a:p>
        </p:txBody>
      </p:sp>
      <p:sp>
        <p:nvSpPr>
          <p:cNvPr id="11" name="Text 9"/>
          <p:cNvSpPr/>
          <p:nvPr/>
        </p:nvSpPr>
        <p:spPr>
          <a:xfrm>
            <a:off x="6446520" y="2807208"/>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Crew, J. (2026) ‘Less bread and WFH Fridays – what Pret boss knows about our habits’, </a:t>
            </a:r>
            <a:r>
              <a:rPr lang="en-US" sz="1120" i="1" dirty="0">
                <a:solidFill>
                  <a:srgbClr val="2C3138"/>
                </a:solidFill>
              </a:rPr>
              <a:t>BBC News</a:t>
            </a:r>
            <a:r>
              <a:rPr lang="en-US" sz="1120" dirty="0">
                <a:solidFill>
                  <a:srgbClr val="2C3138"/>
                </a:solidFill>
              </a:rPr>
              <a:t>, 27 April. Available at: https://www.bbc.co.uk/news/articles/c8dl3z9878no (Accessed: 12 October 2026).</a:t>
            </a:r>
            <a:endParaRPr lang="en-US" sz="1120" dirty="0"/>
          </a:p>
        </p:txBody>
      </p:sp>
      <p:sp>
        <p:nvSpPr>
          <p:cNvPr id="25"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02920" y="384048"/>
            <a:ext cx="11064240" cy="438912"/>
          </a:xfrm>
          <a:prstGeom prst="rect">
            <a:avLst/>
          </a:prstGeom>
          <a:noFill/>
          <a:ln/>
        </p:spPr>
        <p:txBody>
          <a:bodyPr wrap="square" lIns="0" tIns="0" rIns="0" bIns="0" rtlCol="0" anchor="ctr"/>
          <a:lstStyle/>
          <a:p>
            <a:pPr marL="0" indent="0">
              <a:buNone/>
            </a:pPr>
            <a:r>
              <a:rPr lang="en-US" sz="2700" b="1" dirty="0">
                <a:solidFill>
                  <a:srgbClr val="253047"/>
                </a:solidFill>
                <a:latin typeface="Aptos Display" pitchFamily="34" charset="0"/>
                <a:ea typeface="Aptos Display" pitchFamily="34" charset="-122"/>
                <a:cs typeface="Aptos Display" pitchFamily="34" charset="-120"/>
              </a:rPr>
              <a:t>Reference list (2/2)</a:t>
            </a:r>
            <a:endParaRPr lang="en-US" sz="2700" dirty="0"/>
          </a:p>
        </p:txBody>
      </p:sp>
      <p:sp>
        <p:nvSpPr>
          <p:cNvPr id="3" name="Text 1"/>
          <p:cNvSpPr/>
          <p:nvPr/>
        </p:nvSpPr>
        <p:spPr>
          <a:xfrm>
            <a:off x="530352" y="859536"/>
            <a:ext cx="10881360" cy="256032"/>
          </a:xfrm>
          <a:prstGeom prst="rect">
            <a:avLst/>
          </a:prstGeom>
          <a:noFill/>
          <a:ln/>
        </p:spPr>
        <p:txBody>
          <a:bodyPr wrap="square" lIns="0" tIns="0" rIns="0" bIns="0" rtlCol="0" anchor="ctr"/>
          <a:lstStyle/>
          <a:p>
            <a:pPr marL="0" indent="0">
              <a:buNone/>
            </a:pPr>
            <a:r>
              <a:rPr lang="en-US" sz="1250" dirty="0">
                <a:solidFill>
                  <a:srgbClr val="667085"/>
                </a:solidFill>
                <a:latin typeface="Aptos" pitchFamily="34" charset="0"/>
                <a:ea typeface="Aptos" pitchFamily="34" charset="-122"/>
                <a:cs typeface="Aptos" pitchFamily="34" charset="-120"/>
              </a:rPr>
              <a:t>Harvard style — continuation</a:t>
            </a:r>
            <a:endParaRPr lang="en-US" sz="1250" dirty="0"/>
          </a:p>
        </p:txBody>
      </p:sp>
      <p:sp>
        <p:nvSpPr>
          <p:cNvPr id="4" name="Shape 2"/>
          <p:cNvSpPr/>
          <p:nvPr/>
        </p:nvSpPr>
        <p:spPr>
          <a:xfrm>
            <a:off x="621792" y="1344168"/>
            <a:ext cx="5413248" cy="5102352"/>
          </a:xfrm>
          <a:prstGeom prst="roundRect">
            <a:avLst>
              <a:gd name="adj" fmla="val 1434"/>
            </a:avLst>
          </a:prstGeom>
          <a:solidFill>
            <a:srgbClr val="FFFFFF"/>
          </a:solidFill>
          <a:ln w="12700">
            <a:solidFill>
              <a:srgbClr val="D8D1C7"/>
            </a:solidFill>
            <a:prstDash val="solid"/>
          </a:ln>
        </p:spPr>
        <p:txBody>
          <a:bodyPr/>
          <a:lstStyle/>
          <a:p>
            <a:endParaRPr/>
          </a:p>
        </p:txBody>
      </p:sp>
      <p:sp>
        <p:nvSpPr>
          <p:cNvPr id="5" name="Shape 3"/>
          <p:cNvSpPr/>
          <p:nvPr/>
        </p:nvSpPr>
        <p:spPr>
          <a:xfrm>
            <a:off x="6172200" y="1344168"/>
            <a:ext cx="5413248" cy="5102352"/>
          </a:xfrm>
          <a:prstGeom prst="roundRect">
            <a:avLst>
              <a:gd name="adj" fmla="val 1434"/>
            </a:avLst>
          </a:prstGeom>
          <a:solidFill>
            <a:srgbClr val="FFFFFF"/>
          </a:solidFill>
          <a:ln w="12700">
            <a:solidFill>
              <a:srgbClr val="D8D1C7"/>
            </a:solidFill>
            <a:prstDash val="solid"/>
          </a:ln>
        </p:spPr>
        <p:txBody>
          <a:bodyPr/>
          <a:lstStyle/>
          <a:p>
            <a:endParaRPr/>
          </a:p>
        </p:txBody>
      </p:sp>
      <p:sp>
        <p:nvSpPr>
          <p:cNvPr id="6" name="Text 4"/>
          <p:cNvSpPr/>
          <p:nvPr/>
        </p:nvSpPr>
        <p:spPr>
          <a:xfrm>
            <a:off x="896112" y="1627632"/>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Food Standards Agency [FSA] (2021) </a:t>
            </a:r>
            <a:r>
              <a:rPr lang="en-US" sz="1120" i="1" dirty="0">
                <a:solidFill>
                  <a:srgbClr val="2C3138"/>
                </a:solidFill>
              </a:rPr>
              <a:t>Labelling guidance for prepacked for direct sale (PPDS) food products</a:t>
            </a:r>
            <a:r>
              <a:rPr lang="en-US" sz="1120" dirty="0">
                <a:solidFill>
                  <a:srgbClr val="2C3138"/>
                </a:solidFill>
              </a:rPr>
              <a:t>. Available at: https://www.food.gov.uk/business-guidance/labelling-guidance-for-prepacked-for-direct-sale-ppds-food-products (Accessed: 12 October 2026).</a:t>
            </a:r>
            <a:endParaRPr lang="en-US" sz="1120" dirty="0"/>
          </a:p>
        </p:txBody>
      </p:sp>
      <p:sp>
        <p:nvSpPr>
          <p:cNvPr id="7" name="Text 5"/>
          <p:cNvSpPr/>
          <p:nvPr/>
        </p:nvSpPr>
        <p:spPr>
          <a:xfrm>
            <a:off x="896112" y="3017520"/>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Office for National Statistics [ONS] (2025) </a:t>
            </a:r>
            <a:r>
              <a:rPr lang="en-US" sz="1120" i="1" dirty="0">
                <a:solidFill>
                  <a:srgbClr val="2C3138"/>
                </a:solidFill>
              </a:rPr>
              <a:t>Who has access to hybrid work in Great Britain?</a:t>
            </a:r>
            <a:r>
              <a:rPr lang="en-US" sz="1120" dirty="0">
                <a:solidFill>
                  <a:srgbClr val="2C3138"/>
                </a:solidFill>
              </a:rPr>
              <a:t> Available at: https://www.ons.gov.uk/employmentandlabourmarket/peopleinwork/employmentandemployeetypes/articles/whohasaccesstohybridworkingreatbritain/latest (Accessed: 12 October 2026).</a:t>
            </a:r>
            <a:endParaRPr lang="en-US" sz="1120" dirty="0"/>
          </a:p>
        </p:txBody>
      </p:sp>
      <p:sp>
        <p:nvSpPr>
          <p:cNvPr id="8" name="Text 6"/>
          <p:cNvSpPr/>
          <p:nvPr/>
        </p:nvSpPr>
        <p:spPr>
          <a:xfrm>
            <a:off x="896112" y="4407408"/>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Sakdiyah, S.H., Eltivia, N. and Afandi, A. (2022) ‘Root cause analysis using fishbone diagram: company management decision making’, </a:t>
            </a:r>
            <a:r>
              <a:rPr lang="en-US" sz="1120" i="1" dirty="0">
                <a:solidFill>
                  <a:srgbClr val="2C3138"/>
                </a:solidFill>
              </a:rPr>
              <a:t>Journal of Applied Business, Taxation and Economics Research</a:t>
            </a:r>
            <a:r>
              <a:rPr lang="en-US" sz="1120" dirty="0">
                <a:solidFill>
                  <a:srgbClr val="2C3138"/>
                </a:solidFill>
              </a:rPr>
              <a:t>, 1(6), pp. 566–576. Available at: https://doi.org/10.54408/jabter.v1i6.103</a:t>
            </a:r>
            <a:endParaRPr lang="en-US" sz="1120" dirty="0"/>
          </a:p>
        </p:txBody>
      </p:sp>
      <p:sp>
        <p:nvSpPr>
          <p:cNvPr id="9" name="Text 7"/>
          <p:cNvSpPr/>
          <p:nvPr/>
        </p:nvSpPr>
        <p:spPr>
          <a:xfrm>
            <a:off x="6446520" y="1627632"/>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Sproull, B. (2018) </a:t>
            </a:r>
            <a:r>
              <a:rPr lang="en-US" sz="1120" i="1" dirty="0">
                <a:solidFill>
                  <a:srgbClr val="2C3138"/>
                </a:solidFill>
              </a:rPr>
              <a:t>The problem-solving, problem-prevention, and decision-making guide: organized and systematic roadmaps for managers</a:t>
            </a:r>
            <a:r>
              <a:rPr lang="en-US" sz="1120" dirty="0">
                <a:solidFill>
                  <a:srgbClr val="2C3138"/>
                </a:solidFill>
              </a:rPr>
              <a:t>. Taylor &amp; Francis.</a:t>
            </a:r>
            <a:endParaRPr lang="en-US" sz="1120" dirty="0"/>
          </a:p>
        </p:txBody>
      </p:sp>
      <p:sp>
        <p:nvSpPr>
          <p:cNvPr id="10" name="Text 8"/>
          <p:cNvSpPr/>
          <p:nvPr/>
        </p:nvSpPr>
        <p:spPr>
          <a:xfrm>
            <a:off x="6446520" y="3017520"/>
            <a:ext cx="4846320" cy="1024128"/>
          </a:xfrm>
          <a:prstGeom prst="rect">
            <a:avLst/>
          </a:prstGeom>
          <a:noFill/>
          <a:ln/>
        </p:spPr>
        <p:txBody>
          <a:bodyPr wrap="square" lIns="0" tIns="0" rIns="0" bIns="0" rtlCol="0" anchor="ctr">
            <a:normAutofit/>
          </a:bodyPr>
          <a:lstStyle/>
          <a:p>
            <a:pPr marL="0" indent="0">
              <a:buNone/>
            </a:pPr>
            <a:r>
              <a:rPr lang="en-US" sz="1120" dirty="0">
                <a:solidFill>
                  <a:srgbClr val="2C3138"/>
                </a:solidFill>
              </a:rPr>
              <a:t>University of Wales Trinity Saint David [UWTSD] (2026) </a:t>
            </a:r>
            <a:r>
              <a:rPr lang="en-US" sz="1120" i="1" dirty="0">
                <a:solidFill>
                  <a:srgbClr val="2C3138"/>
                </a:solidFill>
              </a:rPr>
              <a:t>LCLM4004 Component 1: Basil’s Bakery</a:t>
            </a:r>
            <a:r>
              <a:rPr lang="en-US" sz="1120" dirty="0">
                <a:solidFill>
                  <a:srgbClr val="2C3138"/>
                </a:solidFill>
              </a:rPr>
              <a:t>. Assessment specification. University of Wales Trinity Saint David. Unpublished.</a:t>
            </a:r>
            <a:endParaRPr lang="en-US" sz="1120" dirty="0"/>
          </a:p>
        </p:txBody>
      </p:sp>
      <p:sp>
        <p:nvSpPr>
          <p:cNvPr id="25" name="Slide Number Placeholder 0"/>
          <p:cNvSpPr>
            <a:spLocks noGrp="1"/>
          </p:cNvSpPr>
          <p:nvPr>
            <p:ph type="sldNum" sz="quarter" idx="4294967295"/>
          </p:nvPr>
        </p:nvSpPr>
        <p:spPr>
          <a:xfrm>
            <a:off x="11686032" y="6528816"/>
            <a:ext cx="800000" cy="300000"/>
          </a:xfrm>
          <a:prstGeom prst="rect">
            <a:avLst/>
          </a:prstGeom>
          <a:extLst>
            <a:ext uri="{C572A759-6A51-4108-AA02-DFA0A04FC94B}">
              <ma14:wrappingTextBoxFlag xmlns:ma14="http://schemas.microsoft.com/office/mac/drawingml/2011/main" xmlns="" val="0"/>
            </a:ext>
          </a:extLst>
        </p:spPr>
        <p:txBody>
          <a:bodyPr/>
          <a:lstStyle>
            <a:lvl1pPr>
              <a:defRPr sz="850">
                <a:solidFill>
                  <a:srgbClr val="6B7280"/>
                </a:solidFill>
                <a:latin typeface="Aptos"/>
                <a:ea typeface="Aptos"/>
                <a:cs typeface="Aptos"/>
              </a:defRPr>
            </a:lvl1pPr>
          </a:lstStyle>
          <a:p>
            <a:pPr algn="l"/>
            <a:fld id="{F7021451-1387-4CA6-816F-3879F97B5CBC}" type="slidenum">
              <a:rPr lang="en-US" b="0"/>
              <a:t>11</a:t>
            </a:fld>
            <a:endParaRPr lang="en-US"/>
          </a:p>
        </p:txBody>
      </p:sp>
      <p:sp>
        <p:nvSpPr>
          <p:cNvPr id="26" name="TextBox 25"/>
          <p:cNvSpPr txBox="1"/>
          <p:nvPr/>
        </p:nvSpPr>
        <p:spPr>
          <a:xfrm>
            <a:off x="6446520" y="4407408"/>
            <a:ext cx="4846320" cy="1024128"/>
          </a:xfrm>
          <a:prstGeom prst="rect">
            <a:avLst/>
          </a:prstGeom>
          <a:noFill/>
        </p:spPr>
        <p:txBody>
          <a:bodyPr wrap="square" lIns="0" tIns="0" rIns="0" bIns="0" anchor="ctr">
            <a:spAutoFit/>
          </a:bodyPr>
          <a:lstStyle/>
          <a:p>
            <a:r>
              <a:rPr sz="1120">
                <a:latin typeface="Aptos"/>
              </a:rPr>
              <a:t>Hatuanh, A. (2026) </a:t>
            </a:r>
            <a:r>
              <a:rPr sz="1120" i="1">
                <a:latin typeface="Aptos"/>
              </a:rPr>
              <a:t>Bakery counter with cakes and bread on shelves</a:t>
            </a:r>
            <a:r>
              <a:rPr sz="1120">
                <a:latin typeface="Aptos"/>
              </a:rPr>
              <a:t> [Photograph]. Available at: https://unsplash.com/photos/bakery-counter-with-cakes-and-bread-on-shelves-46TeDbJtbq8 (Accessed: 12 October 2026).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253047"/>
        </a:solidFill>
        <a:effectLst/>
      </p:bgPr>
    </p:bg>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D7A24A"/>
          </a:solidFill>
          <a:ln w="12700">
            <a:solidFill>
              <a:srgbClr val="D7A24A"/>
            </a:solidFill>
            <a:prstDash val="solid"/>
          </a:ln>
        </p:spPr>
        <p:txBody>
          <a:bodyPr/>
          <a:lstStyle/>
          <a:p>
            <a:endParaRPr lang="en-GB"/>
          </a:p>
        </p:txBody>
      </p:sp>
      <p:sp>
        <p:nvSpPr>
          <p:cNvPr id="6" name="Text 2"/>
          <p:cNvSpPr/>
          <p:nvPr/>
        </p:nvSpPr>
        <p:spPr>
          <a:xfrm>
            <a:off x="868680" y="2194560"/>
            <a:ext cx="7315200" cy="658368"/>
          </a:xfrm>
          <a:prstGeom prst="rect">
            <a:avLst/>
          </a:prstGeom>
          <a:noFill/>
          <a:ln/>
        </p:spPr>
        <p:txBody>
          <a:bodyPr wrap="square" lIns="0" tIns="0" rIns="0" bIns="0" rtlCol="0" anchor="ctr"/>
          <a:lstStyle/>
          <a:p>
            <a:pPr marL="0" indent="0">
              <a:buNone/>
            </a:pPr>
            <a:r>
              <a:rPr lang="en-US" sz="3500" b="1" dirty="0">
                <a:solidFill>
                  <a:srgbClr val="FFFFFF"/>
                </a:solidFill>
                <a:latin typeface="Aptos Display" pitchFamily="34" charset="0"/>
                <a:ea typeface="Aptos Display" pitchFamily="34" charset="-122"/>
                <a:cs typeface="Aptos Display" pitchFamily="34" charset="-120"/>
              </a:rPr>
              <a:t>Thank you for listening</a:t>
            </a:r>
            <a:endParaRPr lang="en-US" sz="3500" dirty="0"/>
          </a:p>
        </p:txBody>
      </p:sp>
      <p:sp>
        <p:nvSpPr>
          <p:cNvPr id="7" name="Text 3"/>
          <p:cNvSpPr/>
          <p:nvPr/>
        </p:nvSpPr>
        <p:spPr>
          <a:xfrm>
            <a:off x="896112" y="2999232"/>
            <a:ext cx="6126480" cy="411480"/>
          </a:xfrm>
          <a:prstGeom prst="rect">
            <a:avLst/>
          </a:prstGeom>
          <a:noFill/>
          <a:ln/>
        </p:spPr>
        <p:txBody>
          <a:bodyPr wrap="square" lIns="0" tIns="0" rIns="0" bIns="0" rtlCol="0" anchor="ctr"/>
          <a:lstStyle/>
          <a:p>
            <a:pPr marL="0" indent="0">
              <a:buNone/>
            </a:pPr>
            <a:r>
              <a:rPr lang="en-US" sz="2000" dirty="0">
                <a:solidFill>
                  <a:srgbClr val="D7DEE8"/>
                </a:solidFill>
              </a:rPr>
              <a:t>Questions &amp; discussion</a:t>
            </a:r>
            <a:endParaRPr lang="en-US" sz="2000" dirty="0"/>
          </a:p>
        </p:txBody>
      </p:sp>
      <p:sp>
        <p:nvSpPr>
          <p:cNvPr id="8" name="Shape 4"/>
          <p:cNvSpPr/>
          <p:nvPr/>
        </p:nvSpPr>
        <p:spPr>
          <a:xfrm>
            <a:off x="896112" y="3712464"/>
            <a:ext cx="1874520" cy="0"/>
          </a:xfrm>
          <a:prstGeom prst="line">
            <a:avLst/>
          </a:prstGeom>
          <a:noFill/>
          <a:ln w="25400">
            <a:solidFill>
              <a:srgbClr val="D7A24A"/>
            </a:solidFill>
            <a:prstDash val="solid"/>
          </a:ln>
        </p:spPr>
        <p:txBody>
          <a:bodyPr/>
          <a:lstStyle/>
          <a:p>
            <a:endParaRPr lang="en-GB"/>
          </a:p>
        </p:txBody>
      </p:sp>
      <p:sp>
        <p:nvSpPr>
          <p:cNvPr id="9" name="Text 5"/>
          <p:cNvSpPr/>
          <p:nvPr/>
        </p:nvSpPr>
        <p:spPr>
          <a:xfrm>
            <a:off x="896112" y="4023360"/>
            <a:ext cx="7086600" cy="310896"/>
          </a:xfrm>
          <a:prstGeom prst="rect">
            <a:avLst/>
          </a:prstGeom>
          <a:noFill/>
          <a:ln/>
        </p:spPr>
        <p:txBody>
          <a:bodyPr wrap="square" lIns="0" tIns="0" rIns="0" bIns="0" rtlCol="0" anchor="ctr"/>
          <a:lstStyle/>
          <a:p>
            <a:pPr marL="0" indent="0">
              <a:buNone/>
            </a:pPr>
            <a:r>
              <a:rPr lang="en-US" sz="1300" dirty="0">
                <a:solidFill>
                  <a:srgbClr val="D7DEE8"/>
                </a:solidFill>
              </a:rPr>
              <a:t>Alisa Dronea  •  Student ID 2539439  •  LCLM4004</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2936</Words>
  <Application>Microsoft Office PowerPoint</Application>
  <PresentationFormat>Widescreen</PresentationFormat>
  <Paragraphs>286</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 Understanding the Causes of Sales Stagnation</dc:title>
  <dc:subject>LCLM4004 Component 1 - Basil's Bakery</dc:subject>
  <dc:creator>Alisa Dronea</dc:creator>
  <cp:lastModifiedBy>Bianca Preda</cp:lastModifiedBy>
  <cp:revision>2</cp:revision>
  <dcterms:created xsi:type="dcterms:W3CDTF">2026-10-12T03:04:04Z</dcterms:created>
  <dcterms:modified xsi:type="dcterms:W3CDTF">2026-10-12T04:30:41Z</dcterms:modified>
</cp:coreProperties>
</file>