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5143500" type="screen16x9"/>
  <p:notesSz cx="6858000" cy="9144000"/>
  <p:embeddedFontLst>
    <p:embeddedFont>
      <p:font typeface="Calibri" panose="020F0502020204030204" pitchFamily="34" charset="0"/>
      <p:regular r:id="rId13"/>
      <p:bold r:id="rId14"/>
      <p:italic r:id="rId15"/>
      <p:boldItalic r:id="rId16"/>
    </p:embeddedFont>
    <p:embeddedFont>
      <p:font typeface="Century Gothic" panose="020B0502020202020204"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C0F121-E674-6E49-E43E-BB8C1D951BEF}" v="351" dt="2023-02-19T20:16:09.9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ti Bangoura (2120469)" userId="S::2120469@student.uwtsd.ac.uk::9ac5d43f-51e2-4e7f-827a-290612284b1e" providerId="AD" clId="Web-{35C0F121-E674-6E49-E43E-BB8C1D951BEF}"/>
    <pc:docChg chg="addSld delSld modSld">
      <pc:chgData name="Tati Bangoura (2120469)" userId="S::2120469@student.uwtsd.ac.uk::9ac5d43f-51e2-4e7f-827a-290612284b1e" providerId="AD" clId="Web-{35C0F121-E674-6E49-E43E-BB8C1D951BEF}" dt="2023-02-19T20:16:09.921" v="361" actId="20577"/>
      <pc:docMkLst>
        <pc:docMk/>
      </pc:docMkLst>
      <pc:sldChg chg="addSp delSp modSp">
        <pc:chgData name="Tati Bangoura (2120469)" userId="S::2120469@student.uwtsd.ac.uk::9ac5d43f-51e2-4e7f-827a-290612284b1e" providerId="AD" clId="Web-{35C0F121-E674-6E49-E43E-BB8C1D951BEF}" dt="2023-02-19T20:16:09.921" v="361" actId="20577"/>
        <pc:sldMkLst>
          <pc:docMk/>
          <pc:sldMk cId="0" sldId="256"/>
        </pc:sldMkLst>
        <pc:spChg chg="mod">
          <ac:chgData name="Tati Bangoura (2120469)" userId="S::2120469@student.uwtsd.ac.uk::9ac5d43f-51e2-4e7f-827a-290612284b1e" providerId="AD" clId="Web-{35C0F121-E674-6E49-E43E-BB8C1D951BEF}" dt="2023-02-19T19:59:32.497" v="69" actId="1076"/>
          <ac:spMkLst>
            <pc:docMk/>
            <pc:sldMk cId="0" sldId="256"/>
            <ac:spMk id="144" creationId="{00000000-0000-0000-0000-000000000000}"/>
          </ac:spMkLst>
        </pc:spChg>
        <pc:spChg chg="mod">
          <ac:chgData name="Tati Bangoura (2120469)" userId="S::2120469@student.uwtsd.ac.uk::9ac5d43f-51e2-4e7f-827a-290612284b1e" providerId="AD" clId="Web-{35C0F121-E674-6E49-E43E-BB8C1D951BEF}" dt="2023-02-19T20:16:09.921" v="361" actId="20577"/>
          <ac:spMkLst>
            <pc:docMk/>
            <pc:sldMk cId="0" sldId="256"/>
            <ac:spMk id="145" creationId="{00000000-0000-0000-0000-000000000000}"/>
          </ac:spMkLst>
        </pc:spChg>
        <pc:graphicFrameChg chg="add del mod modGraphic">
          <ac:chgData name="Tati Bangoura (2120469)" userId="S::2120469@student.uwtsd.ac.uk::9ac5d43f-51e2-4e7f-827a-290612284b1e" providerId="AD" clId="Web-{35C0F121-E674-6E49-E43E-BB8C1D951BEF}" dt="2023-02-19T20:00:10.484" v="72"/>
          <ac:graphicFrameMkLst>
            <pc:docMk/>
            <pc:sldMk cId="0" sldId="256"/>
            <ac:graphicFrameMk id="2" creationId="{68B1A47E-06A2-DF3A-9E27-7E4BCB1F5F06}"/>
          </ac:graphicFrameMkLst>
        </pc:graphicFrameChg>
      </pc:sldChg>
      <pc:sldChg chg="new del">
        <pc:chgData name="Tati Bangoura (2120469)" userId="S::2120469@student.uwtsd.ac.uk::9ac5d43f-51e2-4e7f-827a-290612284b1e" providerId="AD" clId="Web-{35C0F121-E674-6E49-E43E-BB8C1D951BEF}" dt="2023-02-19T19:54:14.602" v="1"/>
        <pc:sldMkLst>
          <pc:docMk/>
          <pc:sldMk cId="1751287982"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088cd18330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088cd18330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088cd18330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2088cd18330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 order to improve teaching and learning, digital technologies are being employed in education more and more. These technologies can improve student involvement, cooperation, and communication, according to research. Teams in particular have been discovered to offer a platform for in-person communication between students and instructors as well as simple access to learning resources. Studies have also shown how crucial good teacher support and training are to the successful adoption of digital tools in education. Additionally, research has looked into the advantages and disadvantages of adopting digital technologies for distance learning, notably in response to the COVID-19 epidemic (Al-Fraihat, Joy &amp; Sinclair, 2020). Microsoft Teams and other digital technologies can potentially revolutionize conventional teaching and learning strategies, giving students new chances to learn and develop(Vafaei, Lahaie &amp; Nouhi, 2020)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088cd18330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088cd18330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Before participating in the study, participants must give their informed permission. They must, therefore, be thoroughly informed of the study's objectives, the intended use of their data, and any possible risks or advantages connected to participation.</a:t>
            </a:r>
            <a:endParaRPr/>
          </a:p>
          <a:p>
            <a:pPr marL="0" lvl="0" indent="0" algn="l" rtl="0">
              <a:spcBef>
                <a:spcPts val="0"/>
              </a:spcBef>
              <a:spcAft>
                <a:spcPts val="0"/>
              </a:spcAft>
              <a:buClr>
                <a:schemeClr val="dk1"/>
              </a:buClr>
              <a:buSzPts val="1100"/>
              <a:buFont typeface="Arial"/>
              <a:buNone/>
            </a:pPr>
            <a:r>
              <a:rPr lang="en-GB"/>
              <a:t>Data protection: All individual information gathered for the study must be kept private and safe. This includes making sure the data is kept in a safe place and that only those with the proper permissions may access it.</a:t>
            </a:r>
            <a:endParaRPr/>
          </a:p>
          <a:p>
            <a:pPr marL="0" lvl="0" indent="0" algn="l" rtl="0">
              <a:spcBef>
                <a:spcPts val="0"/>
              </a:spcBef>
              <a:spcAft>
                <a:spcPts val="0"/>
              </a:spcAft>
              <a:buClr>
                <a:schemeClr val="dk1"/>
              </a:buClr>
              <a:buSzPts val="1100"/>
              <a:buFont typeface="Arial"/>
              <a:buNone/>
            </a:pPr>
            <a:r>
              <a:rPr lang="en-GB"/>
              <a:t>Reducing risks: Researchers must make sure that research participants are not at danger of injury. This entails taking precautions to reduce any possible dangers related to taking part in the study, such as making sure that participants' mental health and wellbeing are not harmed.</a:t>
            </a:r>
            <a:endParaRPr/>
          </a:p>
          <a:p>
            <a:pPr marL="0" lvl="0" indent="0" algn="l" rtl="0">
              <a:spcBef>
                <a:spcPts val="0"/>
              </a:spcBef>
              <a:spcAft>
                <a:spcPts val="0"/>
              </a:spcAft>
              <a:buNone/>
            </a:pPr>
            <a:r>
              <a:rPr lang="en-GB"/>
              <a:t>Transparency: Researchers must be open and honest about the goals, procedures, and outcomes of their studies. This involves making sure the study is done openly and transparently and giving participants access to the results.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088cd18330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2088cd18330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Data will be gathered for the study on Microsoft Teams utilization in UWTSD using both surveys and interviews, according to the suggested methodology. 100 people—students and instructors from various university departments and schools—will make up the study's sample size.</a:t>
            </a:r>
            <a:endParaRPr/>
          </a:p>
          <a:p>
            <a:pPr marL="0" lvl="0" indent="0" algn="l" rtl="0">
              <a:spcBef>
                <a:spcPts val="0"/>
              </a:spcBef>
              <a:spcAft>
                <a:spcPts val="0"/>
              </a:spcAft>
              <a:buClr>
                <a:schemeClr val="dk1"/>
              </a:buClr>
              <a:buSzPts val="1100"/>
              <a:buFont typeface="Arial"/>
              <a:buNone/>
            </a:pPr>
            <a:r>
              <a:rPr lang="en-GB"/>
              <a:t>A survey will be used to start gathering data, and it will be delivered to participants online. Closed-ended questions in the survey will gather quantifiable information on how participants use Microsoft Teams, how they feel about the platform, and how satisfied they are with its features. A few open-ended questions will also be included in the survey so that respondents may express their opinions in-depthly on their interactions with Microsoft Teams.</a:t>
            </a:r>
            <a:endParaRPr/>
          </a:p>
          <a:p>
            <a:pPr marL="0" lvl="0" indent="0" algn="l" rtl="0">
              <a:spcBef>
                <a:spcPts val="0"/>
              </a:spcBef>
              <a:spcAft>
                <a:spcPts val="0"/>
              </a:spcAft>
              <a:buNone/>
            </a:pPr>
            <a:r>
              <a:rPr lang="en-GB"/>
              <a:t>A selection of respondents will be chosen for additional interviews after the survey. The semi-structured interviews will be carried out online utilizing video conferencing software. The interviews will enable a deeper examination of participants' experiences with Microsoft Teams, as well as their opinions on the platform's advantages and disadvantages as well as their recommendations for enhancements.</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088cd18330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088cd18330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The purpose of these study questions is to examine several facets of Microsoft Teams utilization in UWTSD, such as frequency of use, perceived value, impact on academic achievement and student involvement, and variables that affect its uptake and usage. By answering these inquiries, the research hopes to offer a more thorough knowledge of Microsoft Teams' role in UWTSD teaching and learning, as well as insights and suggestions for enhancing the platform to better meet the requirements of instructors and students.</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088cd18330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088cd18330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Students and professors from several departments and schools at the university will make up the study population for the investigation on Microsoft Teams use in UWTSD. Undergraduate and graduate students, as well as faculty members that utilize Microsoft Teams in their classes, will be the study's target demographics.</a:t>
            </a:r>
            <a:endParaRPr/>
          </a:p>
          <a:p>
            <a:pPr marL="0" lvl="0" indent="0" algn="l" rtl="0">
              <a:spcBef>
                <a:spcPts val="0"/>
              </a:spcBef>
              <a:spcAft>
                <a:spcPts val="0"/>
              </a:spcAft>
              <a:buClr>
                <a:schemeClr val="dk1"/>
              </a:buClr>
              <a:buSzPts val="1100"/>
              <a:buFont typeface="Arial"/>
              <a:buNone/>
            </a:pPr>
            <a:r>
              <a:rPr lang="en-GB"/>
              <a:t>A convenient sampling strategy will be used to choose research participants. The whole student body and faculty in the chosen divisions and schools will get an email asking them to take part in the study. Based on how they use Microsoft Teams, potential participants will be invited to complete a screening survey to see if they qualify for the research.</a:t>
            </a:r>
            <a:endParaRPr/>
          </a:p>
          <a:p>
            <a:pPr marL="0" lvl="0" indent="0" algn="l" rtl="0">
              <a:spcBef>
                <a:spcPts val="0"/>
              </a:spcBef>
              <a:spcAft>
                <a:spcPts val="0"/>
              </a:spcAft>
              <a:buClr>
                <a:schemeClr val="dk1"/>
              </a:buClr>
              <a:buSzPts val="1100"/>
              <a:buFont typeface="Arial"/>
              <a:buNone/>
            </a:pPr>
            <a:r>
              <a:rPr lang="en-GB"/>
              <a:t>Participants in the research must be current UWTSD students or instructors who have utilized Microsoft Teams for instruction or learning during the current academic year. Those who satisfy the qualifying requirements will be invited to take the primary survey, which will gather information on respondents' opinions and experiences with Microsoft Teams.</a:t>
            </a:r>
            <a:endParaRPr/>
          </a:p>
          <a:p>
            <a:pPr marL="0" lvl="0" indent="0" algn="l" rtl="0">
              <a:spcBef>
                <a:spcPts val="0"/>
              </a:spcBef>
              <a:spcAft>
                <a:spcPts val="0"/>
              </a:spcAft>
              <a:buClr>
                <a:schemeClr val="dk1"/>
              </a:buClr>
              <a:buSzPts val="1100"/>
              <a:buFont typeface="Arial"/>
              <a:buNone/>
            </a:pPr>
            <a:r>
              <a:rPr lang="en-GB"/>
              <a:t>A selection of participants will be chosen for follow-up interviews from the survey respondent pool. Based on their survey replies, participants will be chosen for interviews with a focus on those who have offered thorough and varied feedback on their experiences with Microsoft Teams. The interviews will make it possible to examine participant experiences and opinions of the platform in greater detail.</a:t>
            </a:r>
            <a:endParaRPr/>
          </a:p>
          <a:p>
            <a:pPr marL="0" lvl="0" indent="0" algn="l" rtl="0">
              <a:spcBef>
                <a:spcPts val="0"/>
              </a:spcBef>
              <a:spcAft>
                <a:spcPts val="0"/>
              </a:spcAft>
              <a:buNone/>
            </a:pPr>
            <a:r>
              <a:rPr lang="en-GB"/>
              <a:t>The research seeks to give a thorough overview of the utilization of Microsoft Teams at UWTSD by incorporating a varied variety of participants from various departments and schools within the institution. Given the short time period and low resources available for the study, the convenience sampling strategy is a realistic means of obtaining participants. It's crucial to keep in mind, though, that this strategy could introduce some sample bias and might not be a good representation of the total UWTSD population.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088cd18330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2088cd18330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Some  of the possible hypothesis of the study include;</a:t>
            </a:r>
            <a:endParaRPr/>
          </a:p>
          <a:p>
            <a:pPr marL="0" lvl="0" indent="0" algn="l" rtl="0">
              <a:spcBef>
                <a:spcPts val="0"/>
              </a:spcBef>
              <a:spcAft>
                <a:spcPts val="0"/>
              </a:spcAft>
              <a:buNone/>
            </a:pPr>
            <a:r>
              <a:rPr lang="en-GB"/>
              <a:t>Microsoft teams is a crucial tool for both teaching and leaning, since its uses have a positive effect to the students learning and corporation at UWSTD.</a:t>
            </a:r>
            <a:endParaRPr/>
          </a:p>
          <a:p>
            <a:pPr marL="0" lvl="0" indent="0" algn="l" rtl="0">
              <a:spcBef>
                <a:spcPts val="0"/>
              </a:spcBef>
              <a:spcAft>
                <a:spcPts val="0"/>
              </a:spcAft>
              <a:buNone/>
            </a:pPr>
            <a:r>
              <a:rPr lang="en-GB"/>
              <a:t> The use and practical application of the microsoft teams in UWSTD is facilitated by the readily available technical support, availability of resources and an effective training for the students and teachers in the institution.</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2088cd18330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2088cd18330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Multivariate analysis: To investigate the simultaneous effects of many factors on Microsoft Teams usage, student engagement, and learning outcomes, multivariate analysis—such as multiple regression analysis—will be performed. This will make it easier to find the most important predictors of these results.</a:t>
            </a:r>
            <a:endParaRPr/>
          </a:p>
          <a:p>
            <a:pPr marL="0" lvl="0" indent="0" algn="l" rtl="0">
              <a:spcBef>
                <a:spcPts val="0"/>
              </a:spcBef>
              <a:spcAft>
                <a:spcPts val="0"/>
              </a:spcAft>
              <a:buNone/>
            </a:pPr>
            <a:r>
              <a:rPr lang="en-GB"/>
              <a:t>The adoption of Microsoft Teams and its impact on student engagement and academic results will be examined using inferential statistics. To assess the degree and direction of the association between various variables, statistical tests like correlation and regression analysis will be used.</a:t>
            </a:r>
            <a:endParaRPr/>
          </a:p>
          <a:p>
            <a:pPr marL="0" lvl="0" indent="0" algn="l" rtl="0">
              <a:spcBef>
                <a:spcPts val="0"/>
              </a:spcBef>
              <a:spcAft>
                <a:spcPts val="0"/>
              </a:spcAft>
              <a:buNone/>
            </a:pPr>
            <a:r>
              <a:rPr lang="en-GB"/>
              <a:t>The demographics of the research population, as well as the usage patterns and perceived benefits of Microsoft Teams, will all be summarized using descriptive statistics. The data will be summarized using metrics like means, standard deviations, and frequencies.</a:t>
            </a:r>
            <a:endParaRPr/>
          </a:p>
          <a:p>
            <a:pPr marL="0" lvl="0" indent="0" algn="l" rtl="0">
              <a:spcBef>
                <a:spcPts val="0"/>
              </a:spcBef>
              <a:spcAft>
                <a:spcPts val="0"/>
              </a:spcAft>
              <a:buNone/>
            </a:pPr>
            <a:r>
              <a:rPr lang="en-GB"/>
              <a:t>Multivariate analysis: To investigate the simultaneous effects of many factors on Microsoft Teams usage, student engagement, and learning outcomes, multivariate analysis—such as multiple regression analysis—will be performed. This will make it easier to find the most important predictors of these results.</a:t>
            </a:r>
            <a:endParaRPr/>
          </a:p>
          <a:p>
            <a:pPr marL="0" lvl="0" indent="0" algn="l" rtl="0">
              <a:spcBef>
                <a:spcPts val="0"/>
              </a:spcBef>
              <a:spcAft>
                <a:spcPts val="0"/>
              </a:spcAft>
              <a:buNone/>
            </a:pPr>
            <a:r>
              <a:rPr lang="en-GB"/>
              <a:t>The adoption of Microsoft Teams and its impact on student engagement and academic results will be examined using inferential statistics. To assess the degree and direction of the association between various variables, statistical tests like correlation and regression analysis will be used.</a:t>
            </a:r>
            <a:endParaRPr/>
          </a:p>
          <a:p>
            <a:pPr marL="0" lvl="0" indent="0" algn="l" rtl="0">
              <a:spcBef>
                <a:spcPts val="0"/>
              </a:spcBef>
              <a:spcAft>
                <a:spcPts val="0"/>
              </a:spcAft>
              <a:buNone/>
            </a:pPr>
            <a:r>
              <a:rPr lang="en-GB"/>
              <a:t>Thematic analysis will be used to examine the qualitative information gathered from the interviews. In order to gain a deep and in-depth knowledge of participants' experiences and opinions with Microsoft Teams, it will be necessary to identify common themes and patterns in their comments.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2088cd18330_0_1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2088cd18330_0_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
        <p:cNvGrpSpPr/>
        <p:nvPr/>
      </p:nvGrpSpPr>
      <p:grpSpPr>
        <a:xfrm>
          <a:off x="0" y="0"/>
          <a:ext cx="0" cy="0"/>
          <a:chOff x="0" y="0"/>
          <a:chExt cx="0" cy="0"/>
        </a:xfrm>
      </p:grpSpPr>
      <p:pic>
        <p:nvPicPr>
          <p:cNvPr id="13" name="Google Shape;13;p2"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14" name="Google Shape;14;p2"/>
          <p:cNvSpPr txBox="1">
            <a:spLocks noGrp="1"/>
          </p:cNvSpPr>
          <p:nvPr>
            <p:ph type="ctrTitle"/>
          </p:nvPr>
        </p:nvSpPr>
        <p:spPr>
          <a:xfrm>
            <a:off x="1028700" y="1352554"/>
            <a:ext cx="7086600" cy="13689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4500"/>
              <a:buFont typeface="Century Gothic"/>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5" name="Google Shape;15;p2"/>
          <p:cNvSpPr txBox="1">
            <a:spLocks noGrp="1"/>
          </p:cNvSpPr>
          <p:nvPr>
            <p:ph type="subTitle" idx="1"/>
          </p:nvPr>
        </p:nvSpPr>
        <p:spPr>
          <a:xfrm>
            <a:off x="1028700" y="2724151"/>
            <a:ext cx="7086600" cy="514500"/>
          </a:xfrm>
          <a:prstGeom prst="rect">
            <a:avLst/>
          </a:prstGeom>
          <a:noFill/>
          <a:ln>
            <a:noFill/>
          </a:ln>
        </p:spPr>
        <p:txBody>
          <a:bodyPr spcFirstLastPara="1" wrap="square" lIns="68575" tIns="34275" rIns="68575" bIns="34275" anchor="t" anchorCtr="0">
            <a:normAutofit/>
          </a:bodyPr>
          <a:lstStyle>
            <a:lvl1pPr lvl="0" algn="l">
              <a:lnSpc>
                <a:spcPct val="90000"/>
              </a:lnSpc>
              <a:spcBef>
                <a:spcPts val="800"/>
              </a:spcBef>
              <a:spcAft>
                <a:spcPts val="0"/>
              </a:spcAft>
              <a:buClr>
                <a:schemeClr val="lt1"/>
              </a:buClr>
              <a:buSzPts val="1500"/>
              <a:buNone/>
              <a:defRPr sz="1500"/>
            </a:lvl1pPr>
            <a:lvl2pPr lvl="1" algn="ctr">
              <a:lnSpc>
                <a:spcPct val="90000"/>
              </a:lnSpc>
              <a:spcBef>
                <a:spcPts val="400"/>
              </a:spcBef>
              <a:spcAft>
                <a:spcPts val="0"/>
              </a:spcAft>
              <a:buClr>
                <a:schemeClr val="lt1"/>
              </a:buClr>
              <a:buSzPts val="1500"/>
              <a:buNone/>
              <a:defRPr sz="1500"/>
            </a:lvl2pPr>
            <a:lvl3pPr lvl="2" algn="ctr">
              <a:lnSpc>
                <a:spcPct val="90000"/>
              </a:lnSpc>
              <a:spcBef>
                <a:spcPts val="400"/>
              </a:spcBef>
              <a:spcAft>
                <a:spcPts val="0"/>
              </a:spcAft>
              <a:buClr>
                <a:schemeClr val="lt1"/>
              </a:buClr>
              <a:buSzPts val="1400"/>
              <a:buNone/>
              <a:defRPr sz="1400"/>
            </a:lvl3pPr>
            <a:lvl4pPr lvl="3" algn="ctr">
              <a:lnSpc>
                <a:spcPct val="90000"/>
              </a:lnSpc>
              <a:spcBef>
                <a:spcPts val="400"/>
              </a:spcBef>
              <a:spcAft>
                <a:spcPts val="0"/>
              </a:spcAft>
              <a:buClr>
                <a:schemeClr val="lt1"/>
              </a:buClr>
              <a:buSzPts val="1200"/>
              <a:buNone/>
              <a:defRPr sz="1200"/>
            </a:lvl4pPr>
            <a:lvl5pPr lvl="4" algn="ctr">
              <a:lnSpc>
                <a:spcPct val="90000"/>
              </a:lnSpc>
              <a:spcBef>
                <a:spcPts val="400"/>
              </a:spcBef>
              <a:spcAft>
                <a:spcPts val="0"/>
              </a:spcAft>
              <a:buClr>
                <a:schemeClr val="lt1"/>
              </a:buClr>
              <a:buSzPts val="1200"/>
              <a:buNone/>
              <a:defRPr sz="1200"/>
            </a:lvl5pPr>
            <a:lvl6pPr lvl="5" algn="ctr">
              <a:lnSpc>
                <a:spcPct val="90000"/>
              </a:lnSpc>
              <a:spcBef>
                <a:spcPts val="400"/>
              </a:spcBef>
              <a:spcAft>
                <a:spcPts val="0"/>
              </a:spcAft>
              <a:buClr>
                <a:schemeClr val="lt1"/>
              </a:buClr>
              <a:buSzPts val="1200"/>
              <a:buNone/>
              <a:defRPr sz="1200"/>
            </a:lvl6pPr>
            <a:lvl7pPr lvl="6" algn="ctr">
              <a:lnSpc>
                <a:spcPct val="90000"/>
              </a:lnSpc>
              <a:spcBef>
                <a:spcPts val="400"/>
              </a:spcBef>
              <a:spcAft>
                <a:spcPts val="0"/>
              </a:spcAft>
              <a:buClr>
                <a:schemeClr val="lt1"/>
              </a:buClr>
              <a:buSzPts val="1200"/>
              <a:buNone/>
              <a:defRPr sz="1200"/>
            </a:lvl7pPr>
            <a:lvl8pPr lvl="7" algn="ctr">
              <a:lnSpc>
                <a:spcPct val="90000"/>
              </a:lnSpc>
              <a:spcBef>
                <a:spcPts val="400"/>
              </a:spcBef>
              <a:spcAft>
                <a:spcPts val="0"/>
              </a:spcAft>
              <a:buClr>
                <a:schemeClr val="lt1"/>
              </a:buClr>
              <a:buSzPts val="1200"/>
              <a:buNone/>
              <a:defRPr sz="1200"/>
            </a:lvl8pPr>
            <a:lvl9pPr lvl="8" algn="ctr">
              <a:lnSpc>
                <a:spcPct val="90000"/>
              </a:lnSpc>
              <a:spcBef>
                <a:spcPts val="400"/>
              </a:spcBef>
              <a:spcAft>
                <a:spcPts val="0"/>
              </a:spcAft>
              <a:buClr>
                <a:schemeClr val="lt1"/>
              </a:buClr>
              <a:buSzPts val="1200"/>
              <a:buNone/>
              <a:defRPr sz="1200"/>
            </a:lvl9pPr>
          </a:lstStyle>
          <a:p>
            <a:endParaRPr/>
          </a:p>
        </p:txBody>
      </p:sp>
      <p:sp>
        <p:nvSpPr>
          <p:cNvPr id="16" name="Google Shape;16;p2"/>
          <p:cNvSpPr txBox="1">
            <a:spLocks noGrp="1"/>
          </p:cNvSpPr>
          <p:nvPr>
            <p:ph type="dt" idx="10"/>
          </p:nvPr>
        </p:nvSpPr>
        <p:spPr>
          <a:xfrm>
            <a:off x="5932171" y="3235746"/>
            <a:ext cx="2183100" cy="2811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7" name="Google Shape;17;p2"/>
          <p:cNvSpPr txBox="1">
            <a:spLocks noGrp="1"/>
          </p:cNvSpPr>
          <p:nvPr>
            <p:ph type="ftr" idx="11"/>
          </p:nvPr>
        </p:nvSpPr>
        <p:spPr>
          <a:xfrm>
            <a:off x="1028700" y="3242884"/>
            <a:ext cx="48006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 name="Google Shape;18;p2"/>
          <p:cNvSpPr txBox="1">
            <a:spLocks noGrp="1"/>
          </p:cNvSpPr>
          <p:nvPr>
            <p:ph type="sldNum" idx="12"/>
          </p:nvPr>
        </p:nvSpPr>
        <p:spPr>
          <a:xfrm>
            <a:off x="6057900" y="10731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2171700" y="573280"/>
            <a:ext cx="6458100" cy="9699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1" name="Google Shape;21;p3"/>
          <p:cNvSpPr txBox="1">
            <a:spLocks noGrp="1"/>
          </p:cNvSpPr>
          <p:nvPr>
            <p:ph type="body" idx="1"/>
          </p:nvPr>
        </p:nvSpPr>
        <p:spPr>
          <a:xfrm>
            <a:off x="514350" y="1645920"/>
            <a:ext cx="8115300" cy="30180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2" name="Google Shape;22;p3"/>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3" name="Google Shape;23;p3"/>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4" name="Google Shape;24;p3"/>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25"/>
        <p:cNvGrpSpPr/>
        <p:nvPr/>
      </p:nvGrpSpPr>
      <p:grpSpPr>
        <a:xfrm>
          <a:off x="0" y="0"/>
          <a:ext cx="0" cy="0"/>
          <a:chOff x="0" y="0"/>
          <a:chExt cx="0" cy="0"/>
        </a:xfrm>
      </p:grpSpPr>
      <p:pic>
        <p:nvPicPr>
          <p:cNvPr id="26" name="Google Shape;26;p4"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27" name="Google Shape;27;p4"/>
          <p:cNvSpPr txBox="1">
            <a:spLocks noGrp="1"/>
          </p:cNvSpPr>
          <p:nvPr>
            <p:ph type="title"/>
          </p:nvPr>
        </p:nvSpPr>
        <p:spPr>
          <a:xfrm>
            <a:off x="514350" y="565150"/>
            <a:ext cx="8115300" cy="2101500"/>
          </a:xfrm>
          <a:prstGeom prst="rect">
            <a:avLst/>
          </a:prstGeom>
          <a:noFill/>
          <a:ln>
            <a:noFill/>
          </a:ln>
        </p:spPr>
        <p:txBody>
          <a:bodyPr spcFirstLastPara="1" wrap="square" lIns="68575" tIns="34275" rIns="68575" bIns="34275" anchor="b" anchorCtr="0">
            <a:normAutofit/>
          </a:bodyPr>
          <a:lstStyle>
            <a:lvl1pPr lvl="0" algn="r">
              <a:lnSpc>
                <a:spcPct val="90000"/>
              </a:lnSpc>
              <a:spcBef>
                <a:spcPts val="0"/>
              </a:spcBef>
              <a:spcAft>
                <a:spcPts val="0"/>
              </a:spcAft>
              <a:buClr>
                <a:schemeClr val="lt1"/>
              </a:buClr>
              <a:buSzPts val="3000"/>
              <a:buFont typeface="Century Gothic"/>
              <a:buNone/>
              <a:defRPr sz="30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8" name="Google Shape;28;p4"/>
          <p:cNvSpPr txBox="1">
            <a:spLocks noGrp="1"/>
          </p:cNvSpPr>
          <p:nvPr>
            <p:ph type="body" idx="1"/>
          </p:nvPr>
        </p:nvSpPr>
        <p:spPr>
          <a:xfrm>
            <a:off x="768350" y="2731294"/>
            <a:ext cx="7867800" cy="716700"/>
          </a:xfrm>
          <a:prstGeom prst="rect">
            <a:avLst/>
          </a:prstGeom>
          <a:noFill/>
          <a:ln>
            <a:noFill/>
          </a:ln>
        </p:spPr>
        <p:txBody>
          <a:bodyPr spcFirstLastPara="1" wrap="square" lIns="68575" tIns="34275" rIns="68575" bIns="34275" anchor="t" anchorCtr="0">
            <a:normAutofit/>
          </a:bodyPr>
          <a:lstStyle>
            <a:lvl1pPr marL="457200" lvl="0" indent="-228600" algn="r">
              <a:lnSpc>
                <a:spcPct val="90000"/>
              </a:lnSpc>
              <a:spcBef>
                <a:spcPts val="800"/>
              </a:spcBef>
              <a:spcAft>
                <a:spcPts val="0"/>
              </a:spcAft>
              <a:buClr>
                <a:schemeClr val="lt1"/>
              </a:buClr>
              <a:buSzPts val="1700"/>
              <a:buNone/>
              <a:defRPr sz="1700">
                <a:solidFill>
                  <a:schemeClr val="lt1"/>
                </a:solidFill>
              </a:defRPr>
            </a:lvl1pPr>
            <a:lvl2pPr marL="914400" lvl="1" indent="-228600" algn="l">
              <a:lnSpc>
                <a:spcPct val="90000"/>
              </a:lnSpc>
              <a:spcBef>
                <a:spcPts val="400"/>
              </a:spcBef>
              <a:spcAft>
                <a:spcPts val="0"/>
              </a:spcAft>
              <a:buClr>
                <a:schemeClr val="lt1"/>
              </a:buClr>
              <a:buSzPts val="1500"/>
              <a:buNone/>
              <a:defRPr sz="1500">
                <a:solidFill>
                  <a:schemeClr val="lt1"/>
                </a:solidFill>
              </a:defRPr>
            </a:lvl2pPr>
            <a:lvl3pPr marL="1371600" lvl="2" indent="-228600" algn="l">
              <a:lnSpc>
                <a:spcPct val="90000"/>
              </a:lnSpc>
              <a:spcBef>
                <a:spcPts val="400"/>
              </a:spcBef>
              <a:spcAft>
                <a:spcPts val="0"/>
              </a:spcAft>
              <a:buClr>
                <a:schemeClr val="lt1"/>
              </a:buClr>
              <a:buSzPts val="1400"/>
              <a:buNone/>
              <a:defRPr sz="1400">
                <a:solidFill>
                  <a:schemeClr val="lt1"/>
                </a:solidFill>
              </a:defRPr>
            </a:lvl3pPr>
            <a:lvl4pPr marL="1828800" lvl="3" indent="-228600" algn="l">
              <a:lnSpc>
                <a:spcPct val="90000"/>
              </a:lnSpc>
              <a:spcBef>
                <a:spcPts val="400"/>
              </a:spcBef>
              <a:spcAft>
                <a:spcPts val="0"/>
              </a:spcAft>
              <a:buClr>
                <a:schemeClr val="lt1"/>
              </a:buClr>
              <a:buSzPts val="1200"/>
              <a:buNone/>
              <a:defRPr sz="1200">
                <a:solidFill>
                  <a:schemeClr val="lt1"/>
                </a:solidFill>
              </a:defRPr>
            </a:lvl4pPr>
            <a:lvl5pPr marL="2286000" lvl="4" indent="-228600" algn="l">
              <a:lnSpc>
                <a:spcPct val="90000"/>
              </a:lnSpc>
              <a:spcBef>
                <a:spcPts val="400"/>
              </a:spcBef>
              <a:spcAft>
                <a:spcPts val="0"/>
              </a:spcAft>
              <a:buClr>
                <a:schemeClr val="lt1"/>
              </a:buClr>
              <a:buSzPts val="1200"/>
              <a:buNone/>
              <a:defRPr sz="1200">
                <a:solidFill>
                  <a:schemeClr val="lt1"/>
                </a:solidFill>
              </a:defRPr>
            </a:lvl5pPr>
            <a:lvl6pPr marL="2743200" lvl="5" indent="-228600" algn="l">
              <a:lnSpc>
                <a:spcPct val="90000"/>
              </a:lnSpc>
              <a:spcBef>
                <a:spcPts val="400"/>
              </a:spcBef>
              <a:spcAft>
                <a:spcPts val="0"/>
              </a:spcAft>
              <a:buClr>
                <a:schemeClr val="lt1"/>
              </a:buClr>
              <a:buSzPts val="1200"/>
              <a:buNone/>
              <a:defRPr sz="1200">
                <a:solidFill>
                  <a:schemeClr val="lt1"/>
                </a:solidFill>
              </a:defRPr>
            </a:lvl6pPr>
            <a:lvl7pPr marL="3200400" lvl="6" indent="-228600" algn="l">
              <a:lnSpc>
                <a:spcPct val="90000"/>
              </a:lnSpc>
              <a:spcBef>
                <a:spcPts val="400"/>
              </a:spcBef>
              <a:spcAft>
                <a:spcPts val="0"/>
              </a:spcAft>
              <a:buClr>
                <a:schemeClr val="lt1"/>
              </a:buClr>
              <a:buSzPts val="1200"/>
              <a:buNone/>
              <a:defRPr sz="1200">
                <a:solidFill>
                  <a:schemeClr val="lt1"/>
                </a:solidFill>
              </a:defRPr>
            </a:lvl7pPr>
            <a:lvl8pPr marL="3657600" lvl="7" indent="-228600" algn="l">
              <a:lnSpc>
                <a:spcPct val="90000"/>
              </a:lnSpc>
              <a:spcBef>
                <a:spcPts val="400"/>
              </a:spcBef>
              <a:spcAft>
                <a:spcPts val="0"/>
              </a:spcAft>
              <a:buClr>
                <a:schemeClr val="lt1"/>
              </a:buClr>
              <a:buSzPts val="1200"/>
              <a:buNone/>
              <a:defRPr sz="1200">
                <a:solidFill>
                  <a:schemeClr val="lt1"/>
                </a:solidFill>
              </a:defRPr>
            </a:lvl8pPr>
            <a:lvl9pPr marL="4114800" lvl="8" indent="-228600" algn="l">
              <a:lnSpc>
                <a:spcPct val="90000"/>
              </a:lnSpc>
              <a:spcBef>
                <a:spcPts val="400"/>
              </a:spcBef>
              <a:spcAft>
                <a:spcPts val="0"/>
              </a:spcAft>
              <a:buClr>
                <a:schemeClr val="lt1"/>
              </a:buClr>
              <a:buSzPts val="1200"/>
              <a:buNone/>
              <a:defRPr sz="1200">
                <a:solidFill>
                  <a:schemeClr val="lt1"/>
                </a:solidFill>
              </a:defRPr>
            </a:lvl9pPr>
          </a:lstStyle>
          <a:p>
            <a:endParaRPr/>
          </a:p>
        </p:txBody>
      </p:sp>
      <p:sp>
        <p:nvSpPr>
          <p:cNvPr id="29" name="Google Shape;29;p4"/>
          <p:cNvSpPr txBox="1">
            <a:spLocks noGrp="1"/>
          </p:cNvSpPr>
          <p:nvPr>
            <p:ph type="dt" idx="10"/>
          </p:nvPr>
        </p:nvSpPr>
        <p:spPr>
          <a:xfrm>
            <a:off x="5860839" y="285750"/>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0" name="Google Shape;30;p4"/>
          <p:cNvSpPr txBox="1">
            <a:spLocks noGrp="1"/>
          </p:cNvSpPr>
          <p:nvPr>
            <p:ph type="ftr" idx="11"/>
          </p:nvPr>
        </p:nvSpPr>
        <p:spPr>
          <a:xfrm>
            <a:off x="514350" y="285751"/>
            <a:ext cx="5243700" cy="2730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1" name="Google Shape;31;p4"/>
          <p:cNvSpPr txBox="1">
            <a:spLocks noGrp="1"/>
          </p:cNvSpPr>
          <p:nvPr>
            <p:ph type="sldNum" idx="12"/>
          </p:nvPr>
        </p:nvSpPr>
        <p:spPr>
          <a:xfrm>
            <a:off x="8146839" y="285750"/>
            <a:ext cx="4827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5"/>
          <p:cNvSpPr txBox="1">
            <a:spLocks noGrp="1"/>
          </p:cNvSpPr>
          <p:nvPr>
            <p:ph type="title"/>
          </p:nvPr>
        </p:nvSpPr>
        <p:spPr>
          <a:xfrm>
            <a:off x="2171700" y="573280"/>
            <a:ext cx="6458100" cy="9699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34" name="Google Shape;34;p5"/>
          <p:cNvSpPr txBox="1">
            <a:spLocks noGrp="1"/>
          </p:cNvSpPr>
          <p:nvPr>
            <p:ph type="body" idx="1"/>
          </p:nvPr>
        </p:nvSpPr>
        <p:spPr>
          <a:xfrm>
            <a:off x="514350" y="1645919"/>
            <a:ext cx="4000500" cy="30180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5" name="Google Shape;35;p5"/>
          <p:cNvSpPr txBox="1">
            <a:spLocks noGrp="1"/>
          </p:cNvSpPr>
          <p:nvPr>
            <p:ph type="body" idx="2"/>
          </p:nvPr>
        </p:nvSpPr>
        <p:spPr>
          <a:xfrm>
            <a:off x="4629150" y="1645919"/>
            <a:ext cx="4000500" cy="30180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6" name="Google Shape;36;p5"/>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7" name="Google Shape;37;p5"/>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8" name="Google Shape;38;p5"/>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2171700" y="571500"/>
            <a:ext cx="6458100" cy="9717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41" name="Google Shape;41;p6"/>
          <p:cNvSpPr txBox="1">
            <a:spLocks noGrp="1"/>
          </p:cNvSpPr>
          <p:nvPr>
            <p:ph type="body" idx="1"/>
          </p:nvPr>
        </p:nvSpPr>
        <p:spPr>
          <a:xfrm>
            <a:off x="685807" y="1637852"/>
            <a:ext cx="38100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2100"/>
              <a:buNone/>
              <a:defRPr sz="21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42" name="Google Shape;42;p6"/>
          <p:cNvSpPr txBox="1">
            <a:spLocks noGrp="1"/>
          </p:cNvSpPr>
          <p:nvPr>
            <p:ph type="body" idx="2"/>
          </p:nvPr>
        </p:nvSpPr>
        <p:spPr>
          <a:xfrm>
            <a:off x="514350" y="2349499"/>
            <a:ext cx="3983700" cy="23145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3" name="Google Shape;43;p6"/>
          <p:cNvSpPr txBox="1">
            <a:spLocks noGrp="1"/>
          </p:cNvSpPr>
          <p:nvPr>
            <p:ph type="body" idx="3"/>
          </p:nvPr>
        </p:nvSpPr>
        <p:spPr>
          <a:xfrm>
            <a:off x="4800600" y="1637852"/>
            <a:ext cx="38289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2100"/>
              <a:buNone/>
              <a:defRPr sz="21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44" name="Google Shape;44;p6"/>
          <p:cNvSpPr txBox="1">
            <a:spLocks noGrp="1"/>
          </p:cNvSpPr>
          <p:nvPr>
            <p:ph type="body" idx="4"/>
          </p:nvPr>
        </p:nvSpPr>
        <p:spPr>
          <a:xfrm>
            <a:off x="4629150" y="2349499"/>
            <a:ext cx="4000500" cy="23145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5" name="Google Shape;45;p6"/>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6" name="Google Shape;46;p6"/>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7" name="Google Shape;47;p6"/>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8"/>
        <p:cNvGrpSpPr/>
        <p:nvPr/>
      </p:nvGrpSpPr>
      <p:grpSpPr>
        <a:xfrm>
          <a:off x="0" y="0"/>
          <a:ext cx="0" cy="0"/>
          <a:chOff x="0" y="0"/>
          <a:chExt cx="0" cy="0"/>
        </a:xfrm>
      </p:grpSpPr>
      <p:sp>
        <p:nvSpPr>
          <p:cNvPr id="49" name="Google Shape;49;p7"/>
          <p:cNvSpPr txBox="1">
            <a:spLocks noGrp="1"/>
          </p:cNvSpPr>
          <p:nvPr>
            <p:ph type="title"/>
          </p:nvPr>
        </p:nvSpPr>
        <p:spPr>
          <a:xfrm>
            <a:off x="2171700" y="573280"/>
            <a:ext cx="6458100" cy="9699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0" name="Google Shape;50;p7"/>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1" name="Google Shape;51;p7"/>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2" name="Google Shape;52;p7"/>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8"/>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5" name="Google Shape;55;p8"/>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6" name="Google Shape;56;p8"/>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7"/>
        <p:cNvGrpSpPr/>
        <p:nvPr/>
      </p:nvGrpSpPr>
      <p:grpSpPr>
        <a:xfrm>
          <a:off x="0" y="0"/>
          <a:ext cx="0" cy="0"/>
          <a:chOff x="0" y="0"/>
          <a:chExt cx="0" cy="0"/>
        </a:xfrm>
      </p:grpSpPr>
      <p:sp>
        <p:nvSpPr>
          <p:cNvPr id="58" name="Google Shape;58;p9"/>
          <p:cNvSpPr txBox="1">
            <a:spLocks noGrp="1"/>
          </p:cNvSpPr>
          <p:nvPr>
            <p:ph type="title"/>
          </p:nvPr>
        </p:nvSpPr>
        <p:spPr>
          <a:xfrm>
            <a:off x="514350" y="1143000"/>
            <a:ext cx="30861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9" name="Google Shape;59;p9"/>
          <p:cNvSpPr txBox="1">
            <a:spLocks noGrp="1"/>
          </p:cNvSpPr>
          <p:nvPr>
            <p:ph type="body" idx="1"/>
          </p:nvPr>
        </p:nvSpPr>
        <p:spPr>
          <a:xfrm>
            <a:off x="3746687" y="560069"/>
            <a:ext cx="4883100" cy="4104000"/>
          </a:xfrm>
          <a:prstGeom prst="rect">
            <a:avLst/>
          </a:prstGeom>
          <a:noFill/>
          <a:ln>
            <a:noFill/>
          </a:ln>
        </p:spPr>
        <p:txBody>
          <a:bodyPr spcFirstLastPara="1" wrap="square" lIns="68575" tIns="34275" rIns="68575" bIns="34275" anchor="ctr"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60" name="Google Shape;60;p9"/>
          <p:cNvSpPr txBox="1">
            <a:spLocks noGrp="1"/>
          </p:cNvSpPr>
          <p:nvPr>
            <p:ph type="body" idx="2"/>
          </p:nvPr>
        </p:nvSpPr>
        <p:spPr>
          <a:xfrm>
            <a:off x="514350" y="2343149"/>
            <a:ext cx="3086100" cy="23208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61" name="Google Shape;61;p9"/>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2" name="Google Shape;62;p9"/>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3" name="Google Shape;63;p9"/>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514350" y="1143000"/>
            <a:ext cx="51549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66" name="Google Shape;66;p10"/>
          <p:cNvSpPr>
            <a:spLocks noGrp="1"/>
          </p:cNvSpPr>
          <p:nvPr>
            <p:ph type="pic" idx="2"/>
          </p:nvPr>
        </p:nvSpPr>
        <p:spPr>
          <a:xfrm>
            <a:off x="5895929" y="563431"/>
            <a:ext cx="2733600" cy="4100700"/>
          </a:xfrm>
          <a:prstGeom prst="rect">
            <a:avLst/>
          </a:prstGeom>
          <a:noFill/>
          <a:ln>
            <a:noFill/>
          </a:ln>
        </p:spPr>
      </p:sp>
      <p:sp>
        <p:nvSpPr>
          <p:cNvPr id="67" name="Google Shape;67;p10"/>
          <p:cNvSpPr txBox="1">
            <a:spLocks noGrp="1"/>
          </p:cNvSpPr>
          <p:nvPr>
            <p:ph type="body" idx="1"/>
          </p:nvPr>
        </p:nvSpPr>
        <p:spPr>
          <a:xfrm>
            <a:off x="514350" y="2343149"/>
            <a:ext cx="5154900" cy="23208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68" name="Google Shape;68;p10"/>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9" name="Google Shape;69;p10"/>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0" name="Google Shape;70;p10"/>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514333" y="3523020"/>
            <a:ext cx="8116500" cy="6144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3" name="Google Shape;73;p11"/>
          <p:cNvSpPr>
            <a:spLocks noGrp="1"/>
          </p:cNvSpPr>
          <p:nvPr>
            <p:ph type="pic" idx="2"/>
          </p:nvPr>
        </p:nvSpPr>
        <p:spPr>
          <a:xfrm>
            <a:off x="511295" y="706079"/>
            <a:ext cx="8116500" cy="2608500"/>
          </a:xfrm>
          <a:prstGeom prst="rect">
            <a:avLst/>
          </a:prstGeom>
          <a:noFill/>
          <a:ln>
            <a:noFill/>
          </a:ln>
        </p:spPr>
      </p:sp>
      <p:sp>
        <p:nvSpPr>
          <p:cNvPr id="74" name="Google Shape;74;p11"/>
          <p:cNvSpPr txBox="1">
            <a:spLocks noGrp="1"/>
          </p:cNvSpPr>
          <p:nvPr>
            <p:ph type="body" idx="1"/>
          </p:nvPr>
        </p:nvSpPr>
        <p:spPr>
          <a:xfrm>
            <a:off x="514350" y="4137536"/>
            <a:ext cx="8115300" cy="5265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75" name="Google Shape;75;p11"/>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6" name="Google Shape;76;p11"/>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7" name="Google Shape;77;p11"/>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Caption">
  <p:cSld name="Title and Caption">
    <p:spTree>
      <p:nvGrpSpPr>
        <p:cNvPr id="1" name="Shape 78"/>
        <p:cNvGrpSpPr/>
        <p:nvPr/>
      </p:nvGrpSpPr>
      <p:grpSpPr>
        <a:xfrm>
          <a:off x="0" y="0"/>
          <a:ext cx="0" cy="0"/>
          <a:chOff x="0" y="0"/>
          <a:chExt cx="0" cy="0"/>
        </a:xfrm>
      </p:grpSpPr>
      <p:pic>
        <p:nvPicPr>
          <p:cNvPr id="79" name="Google Shape;79;p12"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80" name="Google Shape;80;p12"/>
          <p:cNvSpPr txBox="1">
            <a:spLocks noGrp="1"/>
          </p:cNvSpPr>
          <p:nvPr>
            <p:ph type="title"/>
          </p:nvPr>
        </p:nvSpPr>
        <p:spPr>
          <a:xfrm>
            <a:off x="514350" y="565149"/>
            <a:ext cx="8115300" cy="21018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1" name="Google Shape;81;p12"/>
          <p:cNvSpPr txBox="1">
            <a:spLocks noGrp="1"/>
          </p:cNvSpPr>
          <p:nvPr>
            <p:ph type="body" idx="1"/>
          </p:nvPr>
        </p:nvSpPr>
        <p:spPr>
          <a:xfrm>
            <a:off x="768350" y="2736850"/>
            <a:ext cx="7597800" cy="749400"/>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82" name="Google Shape;82;p12"/>
          <p:cNvSpPr txBox="1">
            <a:spLocks noGrp="1"/>
          </p:cNvSpPr>
          <p:nvPr>
            <p:ph type="dt" idx="10"/>
          </p:nvPr>
        </p:nvSpPr>
        <p:spPr>
          <a:xfrm>
            <a:off x="5860839" y="285750"/>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3" name="Google Shape;83;p12"/>
          <p:cNvSpPr txBox="1">
            <a:spLocks noGrp="1"/>
          </p:cNvSpPr>
          <p:nvPr>
            <p:ph type="ftr" idx="11"/>
          </p:nvPr>
        </p:nvSpPr>
        <p:spPr>
          <a:xfrm>
            <a:off x="514350" y="284956"/>
            <a:ext cx="52437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4" name="Google Shape;84;p12"/>
          <p:cNvSpPr txBox="1">
            <a:spLocks noGrp="1"/>
          </p:cNvSpPr>
          <p:nvPr>
            <p:ph type="sldNum" idx="12"/>
          </p:nvPr>
        </p:nvSpPr>
        <p:spPr>
          <a:xfrm>
            <a:off x="8146839" y="285750"/>
            <a:ext cx="4827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Quote with Caption">
  <p:cSld name="Quote with Caption">
    <p:spTree>
      <p:nvGrpSpPr>
        <p:cNvPr id="1" name="Shape 85"/>
        <p:cNvGrpSpPr/>
        <p:nvPr/>
      </p:nvGrpSpPr>
      <p:grpSpPr>
        <a:xfrm>
          <a:off x="0" y="0"/>
          <a:ext cx="0" cy="0"/>
          <a:chOff x="0" y="0"/>
          <a:chExt cx="0" cy="0"/>
        </a:xfrm>
      </p:grpSpPr>
      <p:pic>
        <p:nvPicPr>
          <p:cNvPr id="86" name="Google Shape;86;p13"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87" name="Google Shape;87;p13"/>
          <p:cNvSpPr txBox="1">
            <a:spLocks noGrp="1"/>
          </p:cNvSpPr>
          <p:nvPr>
            <p:ph type="title"/>
          </p:nvPr>
        </p:nvSpPr>
        <p:spPr>
          <a:xfrm>
            <a:off x="768350" y="565150"/>
            <a:ext cx="7613700" cy="19533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8" name="Google Shape;88;p13"/>
          <p:cNvSpPr txBox="1">
            <a:spLocks noGrp="1"/>
          </p:cNvSpPr>
          <p:nvPr>
            <p:ph type="body" idx="1"/>
          </p:nvPr>
        </p:nvSpPr>
        <p:spPr>
          <a:xfrm>
            <a:off x="977899" y="2524167"/>
            <a:ext cx="7194600" cy="3333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89" name="Google Shape;89;p13"/>
          <p:cNvSpPr txBox="1">
            <a:spLocks noGrp="1"/>
          </p:cNvSpPr>
          <p:nvPr>
            <p:ph type="body" idx="2"/>
          </p:nvPr>
        </p:nvSpPr>
        <p:spPr>
          <a:xfrm>
            <a:off x="768350" y="2969897"/>
            <a:ext cx="7613700" cy="510000"/>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90" name="Google Shape;90;p13"/>
          <p:cNvSpPr txBox="1">
            <a:spLocks noGrp="1"/>
          </p:cNvSpPr>
          <p:nvPr>
            <p:ph type="dt" idx="10"/>
          </p:nvPr>
        </p:nvSpPr>
        <p:spPr>
          <a:xfrm>
            <a:off x="5860839" y="285750"/>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1" name="Google Shape;91;p13"/>
          <p:cNvSpPr txBox="1">
            <a:spLocks noGrp="1"/>
          </p:cNvSpPr>
          <p:nvPr>
            <p:ph type="ftr" idx="11"/>
          </p:nvPr>
        </p:nvSpPr>
        <p:spPr>
          <a:xfrm>
            <a:off x="514350" y="284956"/>
            <a:ext cx="52437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2" name="Google Shape;92;p13"/>
          <p:cNvSpPr txBox="1">
            <a:spLocks noGrp="1"/>
          </p:cNvSpPr>
          <p:nvPr>
            <p:ph type="sldNum" idx="12"/>
          </p:nvPr>
        </p:nvSpPr>
        <p:spPr>
          <a:xfrm>
            <a:off x="8146839" y="285750"/>
            <a:ext cx="4827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93" name="Google Shape;93;p13"/>
          <p:cNvSpPr txBox="1"/>
          <p:nvPr/>
        </p:nvSpPr>
        <p:spPr>
          <a:xfrm>
            <a:off x="357188" y="700088"/>
            <a:ext cx="457200" cy="438600"/>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Clr>
                <a:schemeClr val="lt1"/>
              </a:buClr>
              <a:buSzPts val="6000"/>
              <a:buFont typeface="Century Gothic"/>
              <a:buNone/>
            </a:pPr>
            <a:r>
              <a:rPr lang="en-GB" sz="6000" b="0" i="0" u="none" strike="noStrike" cap="none">
                <a:solidFill>
                  <a:schemeClr val="lt1"/>
                </a:solidFill>
                <a:latin typeface="Century Gothic"/>
                <a:ea typeface="Century Gothic"/>
                <a:cs typeface="Century Gothic"/>
                <a:sym typeface="Century Gothic"/>
              </a:rPr>
              <a:t>“</a:t>
            </a:r>
            <a:endParaRPr sz="1100"/>
          </a:p>
        </p:txBody>
      </p:sp>
      <p:sp>
        <p:nvSpPr>
          <p:cNvPr id="94" name="Google Shape;94;p13"/>
          <p:cNvSpPr txBox="1"/>
          <p:nvPr/>
        </p:nvSpPr>
        <p:spPr>
          <a:xfrm>
            <a:off x="8238173" y="2025968"/>
            <a:ext cx="457200" cy="438600"/>
          </a:xfrm>
          <a:prstGeom prst="rect">
            <a:avLst/>
          </a:prstGeom>
          <a:noFill/>
          <a:ln>
            <a:noFill/>
          </a:ln>
        </p:spPr>
        <p:txBody>
          <a:bodyPr spcFirstLastPara="1" wrap="square" lIns="68575" tIns="34275" rIns="68575" bIns="34275" anchor="ctr" anchorCtr="0">
            <a:noAutofit/>
          </a:bodyPr>
          <a:lstStyle/>
          <a:p>
            <a:pPr marL="0" marR="0" lvl="0" indent="0" algn="r" rtl="0">
              <a:spcBef>
                <a:spcPts val="0"/>
              </a:spcBef>
              <a:spcAft>
                <a:spcPts val="0"/>
              </a:spcAft>
              <a:buClr>
                <a:schemeClr val="lt1"/>
              </a:buClr>
              <a:buSzPts val="6000"/>
              <a:buFont typeface="Century Gothic"/>
              <a:buNone/>
            </a:pPr>
            <a:r>
              <a:rPr lang="en-GB" sz="6000" b="0" i="0" u="none" strike="noStrike" cap="none">
                <a:solidFill>
                  <a:schemeClr val="lt1"/>
                </a:solidFill>
                <a:latin typeface="Century Gothic"/>
                <a:ea typeface="Century Gothic"/>
                <a:cs typeface="Century Gothic"/>
                <a:sym typeface="Century Gothic"/>
              </a:rPr>
              <a:t>”</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Name Card">
  <p:cSld name="Name Card">
    <p:spTree>
      <p:nvGrpSpPr>
        <p:cNvPr id="1" name="Shape 95"/>
        <p:cNvGrpSpPr/>
        <p:nvPr/>
      </p:nvGrpSpPr>
      <p:grpSpPr>
        <a:xfrm>
          <a:off x="0" y="0"/>
          <a:ext cx="0" cy="0"/>
          <a:chOff x="0" y="0"/>
          <a:chExt cx="0" cy="0"/>
        </a:xfrm>
      </p:grpSpPr>
      <p:pic>
        <p:nvPicPr>
          <p:cNvPr id="96" name="Google Shape;96;p14"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97" name="Google Shape;97;p14"/>
          <p:cNvSpPr txBox="1">
            <a:spLocks noGrp="1"/>
          </p:cNvSpPr>
          <p:nvPr>
            <p:ph type="title"/>
          </p:nvPr>
        </p:nvSpPr>
        <p:spPr>
          <a:xfrm>
            <a:off x="768371" y="843526"/>
            <a:ext cx="7609500" cy="18840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entury Gothic"/>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8" name="Google Shape;98;p14"/>
          <p:cNvSpPr txBox="1">
            <a:spLocks noGrp="1"/>
          </p:cNvSpPr>
          <p:nvPr>
            <p:ph type="body" idx="1"/>
          </p:nvPr>
        </p:nvSpPr>
        <p:spPr>
          <a:xfrm>
            <a:off x="768350" y="2736236"/>
            <a:ext cx="7608600" cy="7500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99" name="Google Shape;99;p14"/>
          <p:cNvSpPr txBox="1">
            <a:spLocks noGrp="1"/>
          </p:cNvSpPr>
          <p:nvPr>
            <p:ph type="dt" idx="10"/>
          </p:nvPr>
        </p:nvSpPr>
        <p:spPr>
          <a:xfrm>
            <a:off x="5860839" y="284162"/>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0" name="Google Shape;100;p14"/>
          <p:cNvSpPr txBox="1">
            <a:spLocks noGrp="1"/>
          </p:cNvSpPr>
          <p:nvPr>
            <p:ph type="ftr" idx="11"/>
          </p:nvPr>
        </p:nvSpPr>
        <p:spPr>
          <a:xfrm>
            <a:off x="514350" y="284162"/>
            <a:ext cx="52437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1" name="Google Shape;101;p14"/>
          <p:cNvSpPr txBox="1">
            <a:spLocks noGrp="1"/>
          </p:cNvSpPr>
          <p:nvPr>
            <p:ph type="sldNum" idx="12"/>
          </p:nvPr>
        </p:nvSpPr>
        <p:spPr>
          <a:xfrm>
            <a:off x="8146839" y="285750"/>
            <a:ext cx="4827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 Column">
  <p:cSld name="3 Column">
    <p:spTree>
      <p:nvGrpSpPr>
        <p:cNvPr id="1" name="Shape 102"/>
        <p:cNvGrpSpPr/>
        <p:nvPr/>
      </p:nvGrpSpPr>
      <p:grpSpPr>
        <a:xfrm>
          <a:off x="0" y="0"/>
          <a:ext cx="0" cy="0"/>
          <a:chOff x="0" y="0"/>
          <a:chExt cx="0" cy="0"/>
        </a:xfrm>
      </p:grpSpPr>
      <p:sp>
        <p:nvSpPr>
          <p:cNvPr id="103" name="Google Shape;103;p15"/>
          <p:cNvSpPr txBox="1">
            <a:spLocks noGrp="1"/>
          </p:cNvSpPr>
          <p:nvPr>
            <p:ph type="title"/>
          </p:nvPr>
        </p:nvSpPr>
        <p:spPr>
          <a:xfrm>
            <a:off x="2171700" y="571499"/>
            <a:ext cx="6457800" cy="9780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4" name="Google Shape;104;p15"/>
          <p:cNvSpPr txBox="1">
            <a:spLocks noGrp="1"/>
          </p:cNvSpPr>
          <p:nvPr>
            <p:ph type="body" idx="1"/>
          </p:nvPr>
        </p:nvSpPr>
        <p:spPr>
          <a:xfrm>
            <a:off x="514350" y="1651560"/>
            <a:ext cx="2592300" cy="4629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05" name="Google Shape;105;p15"/>
          <p:cNvSpPr txBox="1">
            <a:spLocks noGrp="1"/>
          </p:cNvSpPr>
          <p:nvPr>
            <p:ph type="body" idx="2"/>
          </p:nvPr>
        </p:nvSpPr>
        <p:spPr>
          <a:xfrm>
            <a:off x="514349" y="2178424"/>
            <a:ext cx="2592300" cy="24855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06" name="Google Shape;106;p15"/>
          <p:cNvSpPr txBox="1">
            <a:spLocks noGrp="1"/>
          </p:cNvSpPr>
          <p:nvPr>
            <p:ph type="body" idx="3"/>
          </p:nvPr>
        </p:nvSpPr>
        <p:spPr>
          <a:xfrm>
            <a:off x="3276600" y="1651000"/>
            <a:ext cx="2592300" cy="4698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07" name="Google Shape;107;p15"/>
          <p:cNvSpPr txBox="1">
            <a:spLocks noGrp="1"/>
          </p:cNvSpPr>
          <p:nvPr>
            <p:ph type="body" idx="4"/>
          </p:nvPr>
        </p:nvSpPr>
        <p:spPr>
          <a:xfrm>
            <a:off x="3275143" y="2178050"/>
            <a:ext cx="2592300" cy="24861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08" name="Google Shape;108;p15"/>
          <p:cNvSpPr txBox="1">
            <a:spLocks noGrp="1"/>
          </p:cNvSpPr>
          <p:nvPr>
            <p:ph type="body" idx="5"/>
          </p:nvPr>
        </p:nvSpPr>
        <p:spPr>
          <a:xfrm>
            <a:off x="6038850" y="1644650"/>
            <a:ext cx="2592300" cy="4698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09" name="Google Shape;109;p15"/>
          <p:cNvSpPr txBox="1">
            <a:spLocks noGrp="1"/>
          </p:cNvSpPr>
          <p:nvPr>
            <p:ph type="body" idx="6"/>
          </p:nvPr>
        </p:nvSpPr>
        <p:spPr>
          <a:xfrm>
            <a:off x="6038851" y="2178424"/>
            <a:ext cx="2592300" cy="24855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10" name="Google Shape;110;p15"/>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1" name="Google Shape;111;p15"/>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2" name="Google Shape;112;p15"/>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Picture Column">
  <p:cSld name="3 Picture Column">
    <p:spTree>
      <p:nvGrpSpPr>
        <p:cNvPr id="1" name="Shape 113"/>
        <p:cNvGrpSpPr/>
        <p:nvPr/>
      </p:nvGrpSpPr>
      <p:grpSpPr>
        <a:xfrm>
          <a:off x="0" y="0"/>
          <a:ext cx="0" cy="0"/>
          <a:chOff x="0" y="0"/>
          <a:chExt cx="0" cy="0"/>
        </a:xfrm>
      </p:grpSpPr>
      <p:sp>
        <p:nvSpPr>
          <p:cNvPr id="114" name="Google Shape;114;p16"/>
          <p:cNvSpPr txBox="1">
            <a:spLocks noGrp="1"/>
          </p:cNvSpPr>
          <p:nvPr>
            <p:ph type="title"/>
          </p:nvPr>
        </p:nvSpPr>
        <p:spPr>
          <a:xfrm>
            <a:off x="2171700" y="571500"/>
            <a:ext cx="6457800" cy="9717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5" name="Google Shape;115;p16"/>
          <p:cNvSpPr txBox="1">
            <a:spLocks noGrp="1"/>
          </p:cNvSpPr>
          <p:nvPr>
            <p:ph type="body" idx="1"/>
          </p:nvPr>
        </p:nvSpPr>
        <p:spPr>
          <a:xfrm>
            <a:off x="516464" y="3143250"/>
            <a:ext cx="2588700" cy="5121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16" name="Google Shape;116;p16"/>
          <p:cNvSpPr>
            <a:spLocks noGrp="1"/>
          </p:cNvSpPr>
          <p:nvPr>
            <p:ph type="pic" idx="2"/>
          </p:nvPr>
        </p:nvSpPr>
        <p:spPr>
          <a:xfrm>
            <a:off x="516464" y="1771650"/>
            <a:ext cx="2588700" cy="1143000"/>
          </a:xfrm>
          <a:prstGeom prst="roundRect">
            <a:avLst>
              <a:gd name="adj" fmla="val 0"/>
            </a:avLst>
          </a:prstGeom>
          <a:noFill/>
          <a:ln>
            <a:noFill/>
          </a:ln>
          <a:effectLst>
            <a:outerShdw blurRad="50800" dist="50800" dir="5400000" algn="tl" rotWithShape="0">
              <a:srgbClr val="000000">
                <a:alpha val="42745"/>
              </a:srgbClr>
            </a:outerShdw>
          </a:effectLst>
        </p:spPr>
      </p:sp>
      <p:sp>
        <p:nvSpPr>
          <p:cNvPr id="117" name="Google Shape;117;p16"/>
          <p:cNvSpPr txBox="1">
            <a:spLocks noGrp="1"/>
          </p:cNvSpPr>
          <p:nvPr>
            <p:ph type="body" idx="3"/>
          </p:nvPr>
        </p:nvSpPr>
        <p:spPr>
          <a:xfrm>
            <a:off x="516464" y="3655323"/>
            <a:ext cx="2588700" cy="10086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18" name="Google Shape;118;p16"/>
          <p:cNvSpPr txBox="1">
            <a:spLocks noGrp="1"/>
          </p:cNvSpPr>
          <p:nvPr>
            <p:ph type="body" idx="4"/>
          </p:nvPr>
        </p:nvSpPr>
        <p:spPr>
          <a:xfrm>
            <a:off x="3280697" y="3143250"/>
            <a:ext cx="2586600" cy="5121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19" name="Google Shape;119;p16"/>
          <p:cNvSpPr>
            <a:spLocks noGrp="1"/>
          </p:cNvSpPr>
          <p:nvPr>
            <p:ph type="pic" idx="5"/>
          </p:nvPr>
        </p:nvSpPr>
        <p:spPr>
          <a:xfrm>
            <a:off x="3280697" y="1771650"/>
            <a:ext cx="2586600" cy="1143000"/>
          </a:xfrm>
          <a:prstGeom prst="roundRect">
            <a:avLst>
              <a:gd name="adj" fmla="val 0"/>
            </a:avLst>
          </a:prstGeom>
          <a:noFill/>
          <a:ln>
            <a:noFill/>
          </a:ln>
          <a:effectLst>
            <a:outerShdw blurRad="50800" dist="50800" dir="5400000" algn="tl" rotWithShape="0">
              <a:srgbClr val="000000">
                <a:alpha val="42745"/>
              </a:srgbClr>
            </a:outerShdw>
          </a:effectLst>
        </p:spPr>
      </p:sp>
      <p:sp>
        <p:nvSpPr>
          <p:cNvPr id="120" name="Google Shape;120;p16"/>
          <p:cNvSpPr txBox="1">
            <a:spLocks noGrp="1"/>
          </p:cNvSpPr>
          <p:nvPr>
            <p:ph type="body" idx="6"/>
          </p:nvPr>
        </p:nvSpPr>
        <p:spPr>
          <a:xfrm>
            <a:off x="3280698" y="3655322"/>
            <a:ext cx="2586600" cy="10086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21" name="Google Shape;121;p16"/>
          <p:cNvSpPr txBox="1">
            <a:spLocks noGrp="1"/>
          </p:cNvSpPr>
          <p:nvPr>
            <p:ph type="body" idx="7"/>
          </p:nvPr>
        </p:nvSpPr>
        <p:spPr>
          <a:xfrm>
            <a:off x="6037298" y="3143250"/>
            <a:ext cx="2592300" cy="5121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chemeClr val="lt1"/>
              </a:buClr>
              <a:buSzPts val="1800"/>
              <a:buNone/>
              <a:defRPr sz="1800" b="0">
                <a:solidFill>
                  <a:schemeClr val="lt1"/>
                </a:solidFill>
              </a:defRPr>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22" name="Google Shape;122;p16"/>
          <p:cNvSpPr>
            <a:spLocks noGrp="1"/>
          </p:cNvSpPr>
          <p:nvPr>
            <p:ph type="pic" idx="8"/>
          </p:nvPr>
        </p:nvSpPr>
        <p:spPr>
          <a:xfrm>
            <a:off x="6037391" y="1771650"/>
            <a:ext cx="2586000" cy="1143000"/>
          </a:xfrm>
          <a:prstGeom prst="roundRect">
            <a:avLst>
              <a:gd name="adj" fmla="val 0"/>
            </a:avLst>
          </a:prstGeom>
          <a:noFill/>
          <a:ln>
            <a:noFill/>
          </a:ln>
          <a:effectLst>
            <a:outerShdw blurRad="50800" dist="50800" dir="5400000" algn="tl" rotWithShape="0">
              <a:srgbClr val="000000">
                <a:alpha val="42745"/>
              </a:srgbClr>
            </a:outerShdw>
          </a:effectLst>
        </p:spPr>
      </p:sp>
      <p:sp>
        <p:nvSpPr>
          <p:cNvPr id="123" name="Google Shape;123;p16"/>
          <p:cNvSpPr txBox="1">
            <a:spLocks noGrp="1"/>
          </p:cNvSpPr>
          <p:nvPr>
            <p:ph type="body" idx="9"/>
          </p:nvPr>
        </p:nvSpPr>
        <p:spPr>
          <a:xfrm>
            <a:off x="6037298" y="3655321"/>
            <a:ext cx="2589300" cy="10086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100"/>
              <a:buNone/>
              <a:defRPr sz="1100"/>
            </a:lvl1pPr>
            <a:lvl2pPr marL="914400" lvl="1" indent="-228600" algn="l">
              <a:lnSpc>
                <a:spcPct val="90000"/>
              </a:lnSpc>
              <a:spcBef>
                <a:spcPts val="400"/>
              </a:spcBef>
              <a:spcAft>
                <a:spcPts val="0"/>
              </a:spcAft>
              <a:buClr>
                <a:schemeClr val="lt1"/>
              </a:buClr>
              <a:buSzPts val="900"/>
              <a:buNone/>
              <a:defRPr sz="900"/>
            </a:lvl2pPr>
            <a:lvl3pPr marL="1371600" lvl="2" indent="-228600" algn="l">
              <a:lnSpc>
                <a:spcPct val="90000"/>
              </a:lnSpc>
              <a:spcBef>
                <a:spcPts val="400"/>
              </a:spcBef>
              <a:spcAft>
                <a:spcPts val="0"/>
              </a:spcAft>
              <a:buClr>
                <a:schemeClr val="lt1"/>
              </a:buClr>
              <a:buSzPts val="800"/>
              <a:buNone/>
              <a:defRPr sz="800"/>
            </a:lvl3pPr>
            <a:lvl4pPr marL="1828800" lvl="3" indent="-228600" algn="l">
              <a:lnSpc>
                <a:spcPct val="90000"/>
              </a:lnSpc>
              <a:spcBef>
                <a:spcPts val="400"/>
              </a:spcBef>
              <a:spcAft>
                <a:spcPts val="0"/>
              </a:spcAft>
              <a:buClr>
                <a:schemeClr val="lt1"/>
              </a:buClr>
              <a:buSzPts val="700"/>
              <a:buNone/>
              <a:defRPr sz="700"/>
            </a:lvl4pPr>
            <a:lvl5pPr marL="2286000" lvl="4" indent="-228600" algn="l">
              <a:lnSpc>
                <a:spcPct val="90000"/>
              </a:lnSpc>
              <a:spcBef>
                <a:spcPts val="400"/>
              </a:spcBef>
              <a:spcAft>
                <a:spcPts val="0"/>
              </a:spcAft>
              <a:buClr>
                <a:schemeClr val="lt1"/>
              </a:buClr>
              <a:buSzPts val="700"/>
              <a:buNone/>
              <a:defRPr sz="700"/>
            </a:lvl5pPr>
            <a:lvl6pPr marL="2743200" lvl="5" indent="-228600" algn="l">
              <a:lnSpc>
                <a:spcPct val="90000"/>
              </a:lnSpc>
              <a:spcBef>
                <a:spcPts val="400"/>
              </a:spcBef>
              <a:spcAft>
                <a:spcPts val="0"/>
              </a:spcAft>
              <a:buClr>
                <a:schemeClr val="lt1"/>
              </a:buClr>
              <a:buSzPts val="700"/>
              <a:buNone/>
              <a:defRPr sz="700"/>
            </a:lvl6pPr>
            <a:lvl7pPr marL="3200400" lvl="6" indent="-228600" algn="l">
              <a:lnSpc>
                <a:spcPct val="90000"/>
              </a:lnSpc>
              <a:spcBef>
                <a:spcPts val="400"/>
              </a:spcBef>
              <a:spcAft>
                <a:spcPts val="0"/>
              </a:spcAft>
              <a:buClr>
                <a:schemeClr val="lt1"/>
              </a:buClr>
              <a:buSzPts val="700"/>
              <a:buNone/>
              <a:defRPr sz="700"/>
            </a:lvl7pPr>
            <a:lvl8pPr marL="3657600" lvl="7" indent="-228600" algn="l">
              <a:lnSpc>
                <a:spcPct val="90000"/>
              </a:lnSpc>
              <a:spcBef>
                <a:spcPts val="400"/>
              </a:spcBef>
              <a:spcAft>
                <a:spcPts val="0"/>
              </a:spcAft>
              <a:buClr>
                <a:schemeClr val="lt1"/>
              </a:buClr>
              <a:buSzPts val="700"/>
              <a:buNone/>
              <a:defRPr sz="700"/>
            </a:lvl8pPr>
            <a:lvl9pPr marL="4114800" lvl="8" indent="-228600" algn="l">
              <a:lnSpc>
                <a:spcPct val="90000"/>
              </a:lnSpc>
              <a:spcBef>
                <a:spcPts val="400"/>
              </a:spcBef>
              <a:spcAft>
                <a:spcPts val="0"/>
              </a:spcAft>
              <a:buClr>
                <a:schemeClr val="lt1"/>
              </a:buClr>
              <a:buSzPts val="700"/>
              <a:buNone/>
              <a:defRPr sz="700"/>
            </a:lvl9pPr>
          </a:lstStyle>
          <a:p>
            <a:endParaRPr/>
          </a:p>
        </p:txBody>
      </p:sp>
      <p:sp>
        <p:nvSpPr>
          <p:cNvPr id="124" name="Google Shape;124;p16"/>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5" name="Google Shape;125;p16"/>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6" name="Google Shape;126;p16"/>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17"/>
          <p:cNvSpPr txBox="1">
            <a:spLocks noGrp="1"/>
          </p:cNvSpPr>
          <p:nvPr>
            <p:ph type="title"/>
          </p:nvPr>
        </p:nvSpPr>
        <p:spPr>
          <a:xfrm>
            <a:off x="2171700" y="573280"/>
            <a:ext cx="6458100" cy="969900"/>
          </a:xfrm>
          <a:prstGeom prst="rect">
            <a:avLst/>
          </a:prstGeom>
          <a:noFill/>
          <a:ln>
            <a:noFill/>
          </a:ln>
        </p:spPr>
        <p:txBody>
          <a:bodyPr spcFirstLastPara="1" wrap="square" lIns="68575" tIns="34275" rIns="68575" bIns="34275" anchor="ctr" anchorCtr="0">
            <a:normAutofit/>
          </a:bodyPr>
          <a:lstStyle>
            <a:lvl1pPr lvl="0" algn="r">
              <a:lnSpc>
                <a:spcPct val="90000"/>
              </a:lnSpc>
              <a:spcBef>
                <a:spcPts val="0"/>
              </a:spcBef>
              <a:spcAft>
                <a:spcPts val="0"/>
              </a:spcAft>
              <a:buClr>
                <a:schemeClr val="lt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9" name="Google Shape;129;p17"/>
          <p:cNvSpPr txBox="1">
            <a:spLocks noGrp="1"/>
          </p:cNvSpPr>
          <p:nvPr>
            <p:ph type="body" idx="1"/>
          </p:nvPr>
        </p:nvSpPr>
        <p:spPr>
          <a:xfrm rot="5400000">
            <a:off x="3063000" y="-902731"/>
            <a:ext cx="3018000" cy="81153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30" name="Google Shape;130;p17"/>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1" name="Google Shape;131;p17"/>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2" name="Google Shape;132;p17"/>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33"/>
        <p:cNvGrpSpPr/>
        <p:nvPr/>
      </p:nvGrpSpPr>
      <p:grpSpPr>
        <a:xfrm>
          <a:off x="0" y="0"/>
          <a:ext cx="0" cy="0"/>
          <a:chOff x="0" y="0"/>
          <a:chExt cx="0" cy="0"/>
        </a:xfrm>
      </p:grpSpPr>
      <p:pic>
        <p:nvPicPr>
          <p:cNvPr id="134" name="Google Shape;134;p18" descr="C0-HD-BTM.png"/>
          <p:cNvPicPr preferRelativeResize="0"/>
          <p:nvPr/>
        </p:nvPicPr>
        <p:blipFill rotWithShape="1">
          <a:blip r:embed="rId2">
            <a:alphaModFix/>
          </a:blip>
          <a:srcRect/>
          <a:stretch/>
        </p:blipFill>
        <p:spPr>
          <a:xfrm>
            <a:off x="0" y="3281363"/>
            <a:ext cx="9144000" cy="1862138"/>
          </a:xfrm>
          <a:prstGeom prst="rect">
            <a:avLst/>
          </a:prstGeom>
          <a:noFill/>
          <a:ln>
            <a:noFill/>
          </a:ln>
        </p:spPr>
      </p:pic>
      <p:sp>
        <p:nvSpPr>
          <p:cNvPr id="135" name="Google Shape;135;p18"/>
          <p:cNvSpPr txBox="1">
            <a:spLocks noGrp="1"/>
          </p:cNvSpPr>
          <p:nvPr>
            <p:ph type="title"/>
          </p:nvPr>
        </p:nvSpPr>
        <p:spPr>
          <a:xfrm rot="5400000">
            <a:off x="6394500" y="1251050"/>
            <a:ext cx="2927400" cy="15429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3000"/>
              <a:buFont typeface="Century Gothic"/>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36" name="Google Shape;136;p18"/>
          <p:cNvSpPr txBox="1">
            <a:spLocks noGrp="1"/>
          </p:cNvSpPr>
          <p:nvPr>
            <p:ph type="body" idx="1"/>
          </p:nvPr>
        </p:nvSpPr>
        <p:spPr>
          <a:xfrm rot="5400000">
            <a:off x="2381150" y="-1054150"/>
            <a:ext cx="2927400" cy="61533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37" name="Google Shape;137;p18"/>
          <p:cNvSpPr txBox="1">
            <a:spLocks noGrp="1"/>
          </p:cNvSpPr>
          <p:nvPr>
            <p:ph type="dt" idx="10"/>
          </p:nvPr>
        </p:nvSpPr>
        <p:spPr>
          <a:xfrm>
            <a:off x="5860839" y="284956"/>
            <a:ext cx="2183100" cy="273900"/>
          </a:xfrm>
          <a:prstGeom prst="rect">
            <a:avLst/>
          </a:prstGeom>
          <a:noFill/>
          <a:ln>
            <a:noFill/>
          </a:ln>
        </p:spPr>
        <p:txBody>
          <a:bodyPr spcFirstLastPara="1" wrap="square" lIns="68575" tIns="34275" rIns="68575" bIns="34275" anchor="ctr" anchorCtr="0">
            <a:noAutofit/>
          </a:bodyPr>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8" name="Google Shape;138;p18"/>
          <p:cNvSpPr txBox="1">
            <a:spLocks noGrp="1"/>
          </p:cNvSpPr>
          <p:nvPr>
            <p:ph type="ftr" idx="11"/>
          </p:nvPr>
        </p:nvSpPr>
        <p:spPr>
          <a:xfrm>
            <a:off x="514350" y="285750"/>
            <a:ext cx="52437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9" name="Google Shape;139;p18"/>
          <p:cNvSpPr txBox="1">
            <a:spLocks noGrp="1"/>
          </p:cNvSpPr>
          <p:nvPr>
            <p:ph type="sldNum" idx="12"/>
          </p:nvPr>
        </p:nvSpPr>
        <p:spPr>
          <a:xfrm>
            <a:off x="8146839" y="285750"/>
            <a:ext cx="4827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pic>
        <p:nvPicPr>
          <p:cNvPr id="6" name="Google Shape;6;p1" descr="C0-HD-TOP.png"/>
          <p:cNvPicPr preferRelativeResize="0"/>
          <p:nvPr/>
        </p:nvPicPr>
        <p:blipFill rotWithShape="1">
          <a:blip r:embed="rId19">
            <a:alphaModFix/>
          </a:blip>
          <a:srcRect/>
          <a:stretch/>
        </p:blipFill>
        <p:spPr>
          <a:xfrm>
            <a:off x="0" y="0"/>
            <a:ext cx="9144000" cy="1081088"/>
          </a:xfrm>
          <a:prstGeom prst="rect">
            <a:avLst/>
          </a:prstGeom>
          <a:noFill/>
          <a:ln>
            <a:noFill/>
          </a:ln>
        </p:spPr>
      </p:pic>
      <p:sp>
        <p:nvSpPr>
          <p:cNvPr id="7" name="Google Shape;7;p1"/>
          <p:cNvSpPr txBox="1">
            <a:spLocks noGrp="1"/>
          </p:cNvSpPr>
          <p:nvPr>
            <p:ph type="title"/>
          </p:nvPr>
        </p:nvSpPr>
        <p:spPr>
          <a:xfrm>
            <a:off x="2171700" y="573280"/>
            <a:ext cx="6458100" cy="969900"/>
          </a:xfrm>
          <a:prstGeom prst="rect">
            <a:avLst/>
          </a:prstGeom>
          <a:noFill/>
          <a:ln>
            <a:noFill/>
          </a:ln>
        </p:spPr>
        <p:txBody>
          <a:bodyPr spcFirstLastPara="1" wrap="square" lIns="68575" tIns="34275" rIns="68575" bIns="34275" anchor="ctr" anchorCtr="0">
            <a:normAutofit/>
          </a:bodyPr>
          <a:lstStyle>
            <a:lvl1pPr marR="0" lvl="0" algn="r" rtl="0">
              <a:lnSpc>
                <a:spcPct val="90000"/>
              </a:lnSpc>
              <a:spcBef>
                <a:spcPts val="0"/>
              </a:spcBef>
              <a:spcAft>
                <a:spcPts val="0"/>
              </a:spcAft>
              <a:buClr>
                <a:schemeClr val="lt1"/>
              </a:buClr>
              <a:buSzPts val="3000"/>
              <a:buFont typeface="Century Gothic"/>
              <a:buNone/>
              <a:defRPr sz="3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8" name="Google Shape;8;p1"/>
          <p:cNvSpPr txBox="1">
            <a:spLocks noGrp="1"/>
          </p:cNvSpPr>
          <p:nvPr>
            <p:ph type="body" idx="1"/>
          </p:nvPr>
        </p:nvSpPr>
        <p:spPr>
          <a:xfrm>
            <a:off x="514350" y="1645920"/>
            <a:ext cx="8115300" cy="3018000"/>
          </a:xfrm>
          <a:prstGeom prst="rect">
            <a:avLst/>
          </a:prstGeom>
          <a:noFill/>
          <a:ln>
            <a:noFill/>
          </a:ln>
        </p:spPr>
        <p:txBody>
          <a:bodyPr spcFirstLastPara="1" wrap="square" lIns="68575" tIns="34275" rIns="68575" bIns="34275" anchor="t" anchorCtr="0">
            <a:normAutofit/>
          </a:bodyPr>
          <a:lstStyle>
            <a:lvl1pPr marL="457200" marR="0" lvl="0" indent="-336550" algn="l" rtl="0">
              <a:lnSpc>
                <a:spcPct val="90000"/>
              </a:lnSpc>
              <a:spcBef>
                <a:spcPts val="800"/>
              </a:spcBef>
              <a:spcAft>
                <a:spcPts val="0"/>
              </a:spcAft>
              <a:buClr>
                <a:schemeClr val="lt1"/>
              </a:buClr>
              <a:buSzPts val="1700"/>
              <a:buFont typeface="Arial"/>
              <a:buChar char="•"/>
              <a:defRPr sz="1700" b="0" i="0" u="none" strike="noStrike" cap="none">
                <a:solidFill>
                  <a:schemeClr val="lt1"/>
                </a:solidFill>
                <a:latin typeface="Century Gothic"/>
                <a:ea typeface="Century Gothic"/>
                <a:cs typeface="Century Gothic"/>
                <a:sym typeface="Century Gothic"/>
              </a:defRPr>
            </a:lvl1pPr>
            <a:lvl2pPr marL="914400" marR="0" lvl="1" indent="-323850" algn="l" rtl="0">
              <a:lnSpc>
                <a:spcPct val="90000"/>
              </a:lnSpc>
              <a:spcBef>
                <a:spcPts val="4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2pPr>
            <a:lvl3pPr marL="1371600" marR="0" lvl="2"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entury Gothic"/>
                <a:ea typeface="Century Gothic"/>
                <a:cs typeface="Century Gothic"/>
                <a:sym typeface="Century Gothic"/>
              </a:defRPr>
            </a:lvl3pPr>
            <a:lvl4pPr marL="1828800" marR="0" lvl="3"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4pPr>
            <a:lvl5pPr marL="2286000" marR="0" lvl="4"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5pPr>
            <a:lvl6pPr marL="2743200" marR="0" lvl="5"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6pPr>
            <a:lvl7pPr marL="3200400" marR="0" lvl="6"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7pPr>
            <a:lvl8pPr marL="3657600" marR="0" lvl="7"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8pPr>
            <a:lvl9pPr marL="4114800" marR="0" lvl="8" indent="-304800" algn="l" rtl="0">
              <a:lnSpc>
                <a:spcPct val="90000"/>
              </a:lnSpc>
              <a:spcBef>
                <a:spcPts val="400"/>
              </a:spcBef>
              <a:spcAft>
                <a:spcPts val="0"/>
              </a:spcAft>
              <a:buClr>
                <a:schemeClr val="lt1"/>
              </a:buClr>
              <a:buSzPts val="1200"/>
              <a:buFont typeface="Arial"/>
              <a:buChar char="•"/>
              <a:defRPr sz="1200" b="0" i="0" u="none" strike="noStrike" cap="none">
                <a:solidFill>
                  <a:schemeClr val="lt1"/>
                </a:solidFill>
                <a:latin typeface="Century Gothic"/>
                <a:ea typeface="Century Gothic"/>
                <a:cs typeface="Century Gothic"/>
                <a:sym typeface="Century Gothic"/>
              </a:defRPr>
            </a:lvl9pPr>
          </a:lstStyle>
          <a:p>
            <a:endParaRPr/>
          </a:p>
        </p:txBody>
      </p:sp>
      <p:sp>
        <p:nvSpPr>
          <p:cNvPr id="9" name="Google Shape;9;p1"/>
          <p:cNvSpPr txBox="1">
            <a:spLocks noGrp="1"/>
          </p:cNvSpPr>
          <p:nvPr>
            <p:ph type="dt" idx="10"/>
          </p:nvPr>
        </p:nvSpPr>
        <p:spPr>
          <a:xfrm>
            <a:off x="6446520" y="4767263"/>
            <a:ext cx="2183100" cy="273900"/>
          </a:xfrm>
          <a:prstGeom prst="rect">
            <a:avLst/>
          </a:prstGeom>
          <a:noFill/>
          <a:ln>
            <a:noFill/>
          </a:ln>
        </p:spPr>
        <p:txBody>
          <a:bodyPr spcFirstLastPara="1" wrap="square" lIns="68575" tIns="34275" rIns="68575" bIns="34275" anchor="ctr" anchorCtr="0">
            <a:noAutofit/>
          </a:bodyPr>
          <a:lstStyle>
            <a:lvl1pPr marR="0" lvl="0" algn="r" rtl="0">
              <a:spcBef>
                <a:spcPts val="0"/>
              </a:spcBef>
              <a:spcAft>
                <a:spcPts val="0"/>
              </a:spcAft>
              <a:buSzPts val="1100"/>
              <a:buNone/>
              <a:defRPr sz="8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9pPr>
          </a:lstStyle>
          <a:p>
            <a:endParaRPr/>
          </a:p>
        </p:txBody>
      </p:sp>
      <p:sp>
        <p:nvSpPr>
          <p:cNvPr id="10" name="Google Shape;10;p1"/>
          <p:cNvSpPr txBox="1">
            <a:spLocks noGrp="1"/>
          </p:cNvSpPr>
          <p:nvPr>
            <p:ph type="ftr" idx="11"/>
          </p:nvPr>
        </p:nvSpPr>
        <p:spPr>
          <a:xfrm>
            <a:off x="514350" y="4766884"/>
            <a:ext cx="5829300" cy="2739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8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100"/>
              <a:buNone/>
              <a:defRPr sz="1400" b="0" i="0" u="none" strike="noStrike" cap="none">
                <a:solidFill>
                  <a:schemeClr val="lt1"/>
                </a:solidFill>
                <a:latin typeface="Century Gothic"/>
                <a:ea typeface="Century Gothic"/>
                <a:cs typeface="Century Gothic"/>
                <a:sym typeface="Century Gothic"/>
              </a:defRPr>
            </a:lvl9pPr>
          </a:lstStyle>
          <a:p>
            <a:endParaRPr/>
          </a:p>
        </p:txBody>
      </p:sp>
      <p:sp>
        <p:nvSpPr>
          <p:cNvPr id="11" name="Google Shape;11;p1"/>
          <p:cNvSpPr txBox="1">
            <a:spLocks noGrp="1"/>
          </p:cNvSpPr>
          <p:nvPr>
            <p:ph type="sldNum" idx="12"/>
          </p:nvPr>
        </p:nvSpPr>
        <p:spPr>
          <a:xfrm>
            <a:off x="6572250" y="285750"/>
            <a:ext cx="20574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80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80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80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80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80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80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80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80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800" b="0" i="0" u="none" strike="noStrike" cap="none">
                <a:solidFill>
                  <a:schemeClr val="l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iiste.org/Journals/index.php/JEP/article/view/54504/56038"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9"/>
          <p:cNvSpPr txBox="1">
            <a:spLocks noGrp="1"/>
          </p:cNvSpPr>
          <p:nvPr>
            <p:ph type="ctrTitle"/>
          </p:nvPr>
        </p:nvSpPr>
        <p:spPr>
          <a:xfrm>
            <a:off x="1030712" y="2245"/>
            <a:ext cx="7086600" cy="1368900"/>
          </a:xfrm>
          <a:prstGeom prst="rect">
            <a:avLst/>
          </a:prstGeom>
        </p:spPr>
        <p:txBody>
          <a:bodyPr spcFirstLastPara="1" wrap="square" lIns="68575" tIns="34275" rIns="68575" bIns="34275" anchor="b" anchorCtr="0">
            <a:normAutofit fontScale="90000"/>
          </a:bodyPr>
          <a:lstStyle/>
          <a:p>
            <a:pPr algn="ctr"/>
            <a:r>
              <a:rPr lang="en-GB" dirty="0"/>
              <a:t> Are Digital Skills important for study and work?</a:t>
            </a:r>
          </a:p>
        </p:txBody>
      </p:sp>
      <p:sp>
        <p:nvSpPr>
          <p:cNvPr id="145" name="Google Shape;145;p19"/>
          <p:cNvSpPr txBox="1">
            <a:spLocks noGrp="1"/>
          </p:cNvSpPr>
          <p:nvPr>
            <p:ph type="subTitle" idx="1"/>
          </p:nvPr>
        </p:nvSpPr>
        <p:spPr>
          <a:xfrm>
            <a:off x="1807127" y="1685212"/>
            <a:ext cx="5150784" cy="2563434"/>
          </a:xfrm>
          <a:prstGeom prst="rect">
            <a:avLst/>
          </a:prstGeom>
        </p:spPr>
        <p:txBody>
          <a:bodyPr spcFirstLastPara="1" wrap="square" lIns="68575" tIns="34275" rIns="68575" bIns="34275" anchor="t" anchorCtr="0">
            <a:normAutofit/>
          </a:bodyPr>
          <a:lstStyle/>
          <a:p>
            <a:pPr marL="0" indent="0" algn="ctr"/>
            <a:r>
              <a:rPr lang="en-GB" dirty="0"/>
              <a:t>Student Name : Tati Bangoura &amp; </a:t>
            </a:r>
            <a:r>
              <a:rPr lang="en-GB" dirty="0" err="1"/>
              <a:t>Malagi</a:t>
            </a:r>
            <a:r>
              <a:rPr lang="en-GB" dirty="0"/>
              <a:t> Lyano&amp; Annorah </a:t>
            </a:r>
            <a:r>
              <a:rPr lang="en-GB" dirty="0" err="1"/>
              <a:t>Sonahar</a:t>
            </a:r>
            <a:endParaRPr dirty="0" err="1"/>
          </a:p>
          <a:p>
            <a:pPr marL="0" indent="0" algn="ctr"/>
            <a:r>
              <a:rPr lang="en-GB" dirty="0"/>
              <a:t>Student ID Number: 2120469 &amp; 2222911&amp; 2220772</a:t>
            </a:r>
          </a:p>
          <a:p>
            <a:pPr marL="0" indent="0" algn="ctr"/>
            <a:r>
              <a:rPr lang="en-GB" dirty="0"/>
              <a:t>Programme: Certificate of Higher Education Skills for the Workplace ( Health &amp; Social Care)</a:t>
            </a:r>
          </a:p>
          <a:p>
            <a:pPr marL="0" indent="0" algn="ctr"/>
            <a:r>
              <a:rPr lang="en-GB" dirty="0"/>
              <a:t>Module: Digital Skills and Research  Methods</a:t>
            </a:r>
          </a:p>
          <a:p>
            <a:pPr marL="0" indent="0" algn="ctr"/>
            <a:r>
              <a:rPr lang="en-GB" dirty="0"/>
              <a:t>Module code: LCHS4002</a:t>
            </a:r>
          </a:p>
          <a:p>
            <a:pPr marL="0" indent="0" algn="ctr"/>
            <a:r>
              <a:rPr lang="en-GB" dirty="0"/>
              <a:t>Lecturer Name: Mr Neale Haddon</a:t>
            </a:r>
          </a:p>
          <a:p>
            <a:pPr marL="0" indent="0" algn="ctr"/>
            <a:endParaRPr lang="en-GB" dirty="0"/>
          </a:p>
          <a:p>
            <a:pPr marL="0" indent="0" algn="ct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0"/>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Introduction</a:t>
            </a:r>
            <a:endParaRPr/>
          </a:p>
        </p:txBody>
      </p:sp>
      <p:sp>
        <p:nvSpPr>
          <p:cNvPr id="151" name="Google Shape;151;p20"/>
          <p:cNvSpPr txBox="1">
            <a:spLocks noGrp="1"/>
          </p:cNvSpPr>
          <p:nvPr>
            <p:ph type="body" idx="1"/>
          </p:nvPr>
        </p:nvSpPr>
        <p:spPr>
          <a:xfrm>
            <a:off x="514350" y="1543175"/>
            <a:ext cx="4913400" cy="3001800"/>
          </a:xfrm>
          <a:prstGeom prst="rect">
            <a:avLst/>
          </a:prstGeom>
        </p:spPr>
        <p:txBody>
          <a:bodyPr spcFirstLastPara="1" wrap="square" lIns="68575" tIns="34275" rIns="68575" bIns="34275" anchor="t" anchorCtr="0">
            <a:normAutofit/>
          </a:bodyPr>
          <a:lstStyle/>
          <a:p>
            <a:pPr marL="457200" lvl="0" indent="-317500" algn="l" rtl="0">
              <a:spcBef>
                <a:spcPts val="800"/>
              </a:spcBef>
              <a:spcAft>
                <a:spcPts val="0"/>
              </a:spcAft>
              <a:buSzPts val="1400"/>
              <a:buChar char="❖"/>
            </a:pPr>
            <a:r>
              <a:rPr lang="en-GB"/>
              <a:t>Microsoft teams is an integrated hub for collaboration and communication</a:t>
            </a:r>
            <a:endParaRPr/>
          </a:p>
          <a:p>
            <a:pPr marL="457200" lvl="0" indent="-317500" algn="l" rtl="0">
              <a:spcBef>
                <a:spcPts val="0"/>
              </a:spcBef>
              <a:spcAft>
                <a:spcPts val="0"/>
              </a:spcAft>
              <a:buSzPts val="1400"/>
              <a:buChar char="❖"/>
            </a:pPr>
            <a:r>
              <a:rPr lang="en-GB"/>
              <a:t>Microsoft teams comprises of;</a:t>
            </a:r>
            <a:endParaRPr/>
          </a:p>
          <a:p>
            <a:pPr marL="457200" lvl="0" indent="-317500" algn="l" rtl="0">
              <a:spcBef>
                <a:spcPts val="0"/>
              </a:spcBef>
              <a:spcAft>
                <a:spcPts val="0"/>
              </a:spcAft>
              <a:buSzPts val="1400"/>
              <a:buAutoNum type="arabicPeriod"/>
            </a:pPr>
            <a:r>
              <a:rPr lang="en-GB"/>
              <a:t>Audio call</a:t>
            </a:r>
            <a:endParaRPr/>
          </a:p>
          <a:p>
            <a:pPr marL="457200" lvl="0" indent="-317500" algn="l" rtl="0">
              <a:spcBef>
                <a:spcPts val="0"/>
              </a:spcBef>
              <a:spcAft>
                <a:spcPts val="0"/>
              </a:spcAft>
              <a:buSzPts val="1400"/>
              <a:buAutoNum type="arabicPeriod"/>
            </a:pPr>
            <a:r>
              <a:rPr lang="en-GB"/>
              <a:t>Meetings</a:t>
            </a:r>
            <a:endParaRPr/>
          </a:p>
          <a:p>
            <a:pPr marL="457200" lvl="0" indent="-317500" algn="l" rtl="0">
              <a:spcBef>
                <a:spcPts val="0"/>
              </a:spcBef>
              <a:spcAft>
                <a:spcPts val="0"/>
              </a:spcAft>
              <a:buSzPts val="1400"/>
              <a:buAutoNum type="arabicPeriod"/>
            </a:pPr>
            <a:r>
              <a:rPr lang="en-GB"/>
              <a:t>Chat</a:t>
            </a:r>
            <a:endParaRPr/>
          </a:p>
          <a:p>
            <a:pPr marL="457200" lvl="0" indent="-317500" algn="l" rtl="0">
              <a:spcBef>
                <a:spcPts val="0"/>
              </a:spcBef>
              <a:spcAft>
                <a:spcPts val="0"/>
              </a:spcAft>
              <a:buSzPts val="1400"/>
              <a:buAutoNum type="arabicPeriod"/>
            </a:pPr>
            <a:r>
              <a:rPr lang="en-GB"/>
              <a:t>Notes</a:t>
            </a:r>
            <a:endParaRPr/>
          </a:p>
          <a:p>
            <a:pPr marL="457200" lvl="0" indent="-317500" algn="l" rtl="0">
              <a:spcBef>
                <a:spcPts val="0"/>
              </a:spcBef>
              <a:spcAft>
                <a:spcPts val="0"/>
              </a:spcAft>
              <a:buSzPts val="1400"/>
              <a:buAutoNum type="arabicPeriod"/>
            </a:pPr>
            <a:r>
              <a:rPr lang="en-GB"/>
              <a:t>Files</a:t>
            </a:r>
            <a:endParaRPr/>
          </a:p>
          <a:p>
            <a:pPr marL="0" lvl="0" indent="0" algn="l" rtl="0">
              <a:spcBef>
                <a:spcPts val="800"/>
              </a:spcBef>
              <a:spcAft>
                <a:spcPts val="0"/>
              </a:spcAft>
              <a:buNone/>
            </a:pPr>
            <a:r>
              <a:rPr lang="en-GB"/>
              <a:t>All students and staffs st UWTSD have an access to the digital tool.</a:t>
            </a:r>
            <a:endParaRPr/>
          </a:p>
          <a:p>
            <a:pPr marL="0" lvl="0" indent="0" algn="l" rtl="0">
              <a:spcBef>
                <a:spcPts val="800"/>
              </a:spcBef>
              <a:spcAft>
                <a:spcPts val="0"/>
              </a:spcAft>
              <a:buNone/>
            </a:pPr>
            <a:endParaRPr/>
          </a:p>
        </p:txBody>
      </p:sp>
      <p:pic>
        <p:nvPicPr>
          <p:cNvPr id="152" name="Google Shape;152;p20"/>
          <p:cNvPicPr preferRelativeResize="0"/>
          <p:nvPr/>
        </p:nvPicPr>
        <p:blipFill>
          <a:blip r:embed="rId3">
            <a:alphaModFix/>
          </a:blip>
          <a:stretch>
            <a:fillRect/>
          </a:stretch>
        </p:blipFill>
        <p:spPr>
          <a:xfrm>
            <a:off x="5427750" y="1543175"/>
            <a:ext cx="3202050" cy="26704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1"/>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Existing Research</a:t>
            </a:r>
            <a:endParaRPr/>
          </a:p>
        </p:txBody>
      </p:sp>
      <p:sp>
        <p:nvSpPr>
          <p:cNvPr id="158" name="Google Shape;158;p21"/>
          <p:cNvSpPr txBox="1">
            <a:spLocks noGrp="1"/>
          </p:cNvSpPr>
          <p:nvPr>
            <p:ph type="body" idx="1"/>
          </p:nvPr>
        </p:nvSpPr>
        <p:spPr>
          <a:xfrm>
            <a:off x="514350" y="1645920"/>
            <a:ext cx="8115300" cy="3018000"/>
          </a:xfrm>
          <a:prstGeom prst="rect">
            <a:avLst/>
          </a:prstGeom>
        </p:spPr>
        <p:txBody>
          <a:bodyPr spcFirstLastPara="1" wrap="square" lIns="68575" tIns="34275" rIns="68575" bIns="34275" anchor="t" anchorCtr="0">
            <a:normAutofit/>
          </a:bodyPr>
          <a:lstStyle/>
          <a:p>
            <a:pPr marL="457200" lvl="0" indent="-317500" algn="l" rtl="0">
              <a:spcBef>
                <a:spcPts val="800"/>
              </a:spcBef>
              <a:spcAft>
                <a:spcPts val="0"/>
              </a:spcAft>
              <a:buSzPts val="1400"/>
              <a:buChar char="❖"/>
            </a:pPr>
            <a:r>
              <a:rPr lang="en-GB" dirty="0"/>
              <a:t>Digital tools have increased inn usage in the education sector.</a:t>
            </a:r>
            <a:endParaRPr dirty="0"/>
          </a:p>
          <a:p>
            <a:pPr>
              <a:spcBef>
                <a:spcPts val="0"/>
              </a:spcBef>
              <a:buFont typeface="Arial"/>
              <a:buChar char="❖"/>
            </a:pPr>
            <a:r>
              <a:rPr lang="en-GB" dirty="0"/>
              <a:t>They facilitate teaching and collaboration </a:t>
            </a:r>
            <a:r>
              <a:rPr lang="en-US" sz="1800" dirty="0">
                <a:effectLst/>
                <a:latin typeface="Calibri" panose="020F0502020204030204" pitchFamily="34" charset="0"/>
                <a:ea typeface="Calibri" panose="020F0502020204030204" pitchFamily="34" charset="0"/>
                <a:cs typeface="Calibri" panose="020F0502020204030204" pitchFamily="34" charset="0"/>
              </a:rPr>
              <a:t>(Lee et al., 2021)</a:t>
            </a:r>
            <a:r>
              <a:rPr lang="en-GB" dirty="0"/>
              <a:t>.</a:t>
            </a:r>
            <a:endParaRPr dirty="0"/>
          </a:p>
          <a:p>
            <a:pPr marL="457200" lvl="0" indent="-317500" algn="l" rtl="0">
              <a:spcBef>
                <a:spcPts val="0"/>
              </a:spcBef>
              <a:spcAft>
                <a:spcPts val="0"/>
              </a:spcAft>
              <a:buSzPts val="1400"/>
              <a:buChar char="❖"/>
            </a:pPr>
            <a:r>
              <a:rPr lang="en-GB" dirty="0"/>
              <a:t>That include the interaction between the students and the teachers during the teaching periods (Al-</a:t>
            </a:r>
            <a:r>
              <a:rPr lang="en-GB" dirty="0" err="1"/>
              <a:t>Fraihat</a:t>
            </a:r>
            <a:r>
              <a:rPr lang="en-GB" dirty="0"/>
              <a:t>, Joy &amp; Sinclair, 2020).</a:t>
            </a:r>
            <a:endParaRPr dirty="0"/>
          </a:p>
          <a:p>
            <a:pPr marL="457200" lvl="0" indent="-317500" algn="l" rtl="0">
              <a:spcBef>
                <a:spcPts val="0"/>
              </a:spcBef>
              <a:spcAft>
                <a:spcPts val="0"/>
              </a:spcAft>
              <a:buSzPts val="1400"/>
              <a:buChar char="❖"/>
            </a:pPr>
            <a:r>
              <a:rPr lang="en-GB" dirty="0"/>
              <a:t>The digital tools have also caused a diversification from the traditional teaching mechanisms, making learning and teaching more digitised (</a:t>
            </a:r>
            <a:r>
              <a:rPr lang="en-GB" dirty="0" err="1"/>
              <a:t>Vafaei</a:t>
            </a:r>
            <a:r>
              <a:rPr lang="en-GB" dirty="0"/>
              <a:t>, </a:t>
            </a:r>
            <a:r>
              <a:rPr lang="en-GB" dirty="0" err="1"/>
              <a:t>Lahaie</a:t>
            </a:r>
            <a:r>
              <a:rPr lang="en-GB" dirty="0"/>
              <a:t> &amp; </a:t>
            </a:r>
            <a:r>
              <a:rPr lang="en-GB" dirty="0" err="1"/>
              <a:t>Nouhi</a:t>
            </a:r>
            <a:r>
              <a:rPr lang="en-GB" dirty="0"/>
              <a:t>, 2020).</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2"/>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Ethical considerations</a:t>
            </a:r>
            <a:endParaRPr/>
          </a:p>
        </p:txBody>
      </p:sp>
      <p:sp>
        <p:nvSpPr>
          <p:cNvPr id="164" name="Google Shape;164;p22"/>
          <p:cNvSpPr txBox="1">
            <a:spLocks noGrp="1"/>
          </p:cNvSpPr>
          <p:nvPr>
            <p:ph type="body" idx="1"/>
          </p:nvPr>
        </p:nvSpPr>
        <p:spPr>
          <a:xfrm>
            <a:off x="283025" y="1543170"/>
            <a:ext cx="8115300" cy="3018000"/>
          </a:xfrm>
          <a:prstGeom prst="rect">
            <a:avLst/>
          </a:prstGeom>
        </p:spPr>
        <p:txBody>
          <a:bodyPr spcFirstLastPara="1" wrap="square" lIns="68575" tIns="34275" rIns="68575" bIns="34275" anchor="t" anchorCtr="0">
            <a:normAutofit/>
          </a:bodyPr>
          <a:lstStyle/>
          <a:p>
            <a:pPr marL="457200" lvl="0" indent="-317500" algn="l" rtl="0">
              <a:spcBef>
                <a:spcPts val="800"/>
              </a:spcBef>
              <a:spcAft>
                <a:spcPts val="0"/>
              </a:spcAft>
              <a:buSzPts val="1400"/>
              <a:buChar char="❖"/>
            </a:pPr>
            <a:r>
              <a:rPr lang="en-GB" dirty="0"/>
              <a:t>Ethical consideration is an important aspect while conducting any research.</a:t>
            </a:r>
            <a:endParaRPr dirty="0"/>
          </a:p>
          <a:p>
            <a:pPr marL="457200" lvl="0" indent="-317500" algn="l" rtl="0">
              <a:spcBef>
                <a:spcPts val="0"/>
              </a:spcBef>
              <a:spcAft>
                <a:spcPts val="0"/>
              </a:spcAft>
              <a:buSzPts val="1400"/>
              <a:buChar char="❖"/>
            </a:pPr>
            <a:r>
              <a:rPr lang="en-GB" dirty="0"/>
              <a:t>Some of the considerations that will be considered while conducting this study will include;</a:t>
            </a:r>
            <a:endParaRPr dirty="0"/>
          </a:p>
          <a:p>
            <a:pPr>
              <a:spcBef>
                <a:spcPts val="0"/>
              </a:spcBef>
              <a:buFont typeface="Arial"/>
              <a:buAutoNum type="arabicPeriod"/>
            </a:pPr>
            <a:r>
              <a:rPr lang="en-GB" dirty="0"/>
              <a:t>Information consent, in which the participants in the study will have to provide tier informed consent prior to taking the study </a:t>
            </a:r>
            <a:r>
              <a:rPr lang="en-US" sz="1800" dirty="0">
                <a:effectLst/>
                <a:latin typeface="Calibri" panose="020F0502020204030204" pitchFamily="34" charset="0"/>
                <a:ea typeface="Calibri" panose="020F0502020204030204" pitchFamily="34" charset="0"/>
                <a:cs typeface="Calibri" panose="020F0502020204030204" pitchFamily="34" charset="0"/>
              </a:rPr>
              <a:t>(Di </a:t>
            </a:r>
            <a:r>
              <a:rPr lang="en-US" sz="1800" dirty="0" err="1">
                <a:effectLst/>
                <a:latin typeface="Calibri" panose="020F0502020204030204" pitchFamily="34" charset="0"/>
                <a:ea typeface="Calibri" panose="020F0502020204030204" pitchFamily="34" charset="0"/>
                <a:cs typeface="Calibri" panose="020F0502020204030204" pitchFamily="34" charset="0"/>
              </a:rPr>
              <a:t>Sarli</a:t>
            </a:r>
            <a:r>
              <a:rPr lang="en-US" sz="1800" dirty="0">
                <a:effectLst/>
                <a:latin typeface="Calibri" panose="020F0502020204030204" pitchFamily="34" charset="0"/>
                <a:ea typeface="Calibri" panose="020F0502020204030204" pitchFamily="34" charset="0"/>
                <a:cs typeface="Calibri" panose="020F0502020204030204" pitchFamily="34" charset="0"/>
              </a:rPr>
              <a:t>, 2021)</a:t>
            </a:r>
            <a:r>
              <a:rPr lang="en-GB" dirty="0"/>
              <a:t>.</a:t>
            </a:r>
            <a:endParaRPr dirty="0"/>
          </a:p>
          <a:p>
            <a:pPr marL="457200" lvl="0" indent="-317500" algn="l" rtl="0">
              <a:spcBef>
                <a:spcPts val="0"/>
              </a:spcBef>
              <a:spcAft>
                <a:spcPts val="0"/>
              </a:spcAft>
              <a:buSzPts val="1400"/>
              <a:buAutoNum type="arabicPeriod"/>
            </a:pPr>
            <a:r>
              <a:rPr lang="en-GB" dirty="0"/>
              <a:t>All the people that will provide any form of information while the study is being collected must be assured of data protection.</a:t>
            </a:r>
            <a:endParaRPr dirty="0"/>
          </a:p>
          <a:p>
            <a:pPr marL="457200" lvl="0" indent="-317500" algn="l" rtl="0">
              <a:spcBef>
                <a:spcPts val="0"/>
              </a:spcBef>
              <a:spcAft>
                <a:spcPts val="0"/>
              </a:spcAft>
              <a:buSzPts val="1400"/>
              <a:buAutoNum type="arabicPeriod"/>
            </a:pPr>
            <a:r>
              <a:rPr lang="en-GB" dirty="0" err="1"/>
              <a:t>Rge</a:t>
            </a:r>
            <a:r>
              <a:rPr lang="en-GB" dirty="0"/>
              <a:t> research  will ensure the safety of the participants from any from of injury f risk.</a:t>
            </a:r>
            <a:endParaRPr dirty="0"/>
          </a:p>
          <a:p>
            <a:pPr>
              <a:spcBef>
                <a:spcPts val="0"/>
              </a:spcBef>
              <a:buFont typeface="Arial"/>
              <a:buAutoNum type="arabicPeriod"/>
            </a:pPr>
            <a:r>
              <a:rPr lang="en-GB" dirty="0"/>
              <a:t>The researchers will have to make sure that they maintain transparency while carrying out the research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err="1">
                <a:effectLst/>
                <a:latin typeface="Calibri" panose="020F0502020204030204" pitchFamily="34" charset="0"/>
                <a:ea typeface="Calibri" panose="020F0502020204030204" pitchFamily="34" charset="0"/>
                <a:cs typeface="Calibri" panose="020F0502020204030204" pitchFamily="34" charset="0"/>
              </a:rPr>
              <a:t>Rezaeian</a:t>
            </a:r>
            <a:r>
              <a:rPr lang="en-US" sz="1800" dirty="0">
                <a:effectLst/>
                <a:latin typeface="Calibri" panose="020F0502020204030204" pitchFamily="34" charset="0"/>
                <a:ea typeface="Calibri" panose="020F0502020204030204" pitchFamily="34" charset="0"/>
                <a:cs typeface="Calibri" panose="020F0502020204030204" pitchFamily="34" charset="0"/>
              </a:rPr>
              <a:t> &amp; Wynn, 2022)</a:t>
            </a:r>
            <a:r>
              <a:rPr lang="en-GB" dirty="0"/>
              <a:t>.</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3"/>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Proposed Method</a:t>
            </a:r>
            <a:endParaRPr/>
          </a:p>
        </p:txBody>
      </p:sp>
      <p:sp>
        <p:nvSpPr>
          <p:cNvPr id="170" name="Google Shape;170;p23"/>
          <p:cNvSpPr txBox="1">
            <a:spLocks noGrp="1"/>
          </p:cNvSpPr>
          <p:nvPr>
            <p:ph type="body" idx="1"/>
          </p:nvPr>
        </p:nvSpPr>
        <p:spPr>
          <a:xfrm>
            <a:off x="514350" y="1645925"/>
            <a:ext cx="7516800" cy="3018000"/>
          </a:xfrm>
          <a:prstGeom prst="rect">
            <a:avLst/>
          </a:prstGeom>
        </p:spPr>
        <p:txBody>
          <a:bodyPr spcFirstLastPara="1" wrap="square" lIns="68575" tIns="34275" rIns="68575" bIns="34275" anchor="t" anchorCtr="0">
            <a:normAutofit lnSpcReduction="10000"/>
          </a:bodyPr>
          <a:lstStyle/>
          <a:p>
            <a:pPr marL="457200" lvl="0" indent="-317500" algn="l" rtl="0">
              <a:spcBef>
                <a:spcPts val="800"/>
              </a:spcBef>
              <a:spcAft>
                <a:spcPts val="0"/>
              </a:spcAft>
              <a:buSzPts val="1400"/>
              <a:buChar char="❖"/>
            </a:pPr>
            <a:r>
              <a:rPr lang="en-GB"/>
              <a:t>The method that will be used in collection of information from the participants will include;</a:t>
            </a:r>
            <a:endParaRPr/>
          </a:p>
          <a:p>
            <a:pPr marL="457200" lvl="0" indent="-317500" algn="l" rtl="0">
              <a:spcBef>
                <a:spcPts val="0"/>
              </a:spcBef>
              <a:spcAft>
                <a:spcPts val="0"/>
              </a:spcAft>
              <a:buSzPts val="1400"/>
              <a:buAutoNum type="arabicPeriod"/>
            </a:pPr>
            <a:r>
              <a:rPr lang="en-GB"/>
              <a:t>Conducting a survey</a:t>
            </a:r>
            <a:endParaRPr/>
          </a:p>
          <a:p>
            <a:pPr marL="457200" lvl="0" indent="-317500" algn="l" rtl="0">
              <a:spcBef>
                <a:spcPts val="0"/>
              </a:spcBef>
              <a:spcAft>
                <a:spcPts val="0"/>
              </a:spcAft>
              <a:buSzPts val="1400"/>
              <a:buAutoNum type="arabicPeriod"/>
            </a:pPr>
            <a:r>
              <a:rPr lang="en-GB"/>
              <a:t>Conducting interviews</a:t>
            </a:r>
            <a:endParaRPr/>
          </a:p>
          <a:p>
            <a:pPr marL="457200" lvl="0" indent="-317500" algn="l" rtl="0">
              <a:spcBef>
                <a:spcPts val="0"/>
              </a:spcBef>
              <a:spcAft>
                <a:spcPts val="0"/>
              </a:spcAft>
              <a:buSzPts val="1400"/>
              <a:buChar char="❖"/>
            </a:pPr>
            <a:r>
              <a:rPr lang="en-GB"/>
              <a:t>The sample size during the study will include one hundred participants.</a:t>
            </a:r>
            <a:endParaRPr/>
          </a:p>
          <a:p>
            <a:pPr marL="457200" lvl="0" indent="-317500" algn="l" rtl="0">
              <a:spcBef>
                <a:spcPts val="0"/>
              </a:spcBef>
              <a:spcAft>
                <a:spcPts val="0"/>
              </a:spcAft>
              <a:buSzPts val="1400"/>
              <a:buChar char="❖"/>
            </a:pPr>
            <a:r>
              <a:rPr lang="en-GB"/>
              <a:t>The collection of data will start by conducting a survey</a:t>
            </a:r>
            <a:endParaRPr/>
          </a:p>
          <a:p>
            <a:pPr marL="457200" lvl="0" indent="-317500" algn="l" rtl="0">
              <a:spcBef>
                <a:spcPts val="0"/>
              </a:spcBef>
              <a:spcAft>
                <a:spcPts val="0"/>
              </a:spcAft>
              <a:buSzPts val="1400"/>
              <a:buChar char="❖"/>
            </a:pPr>
            <a:r>
              <a:rPr lang="en-GB"/>
              <a:t>The survey will have  some close ended and open ended questions questions on the uses of microsoft teams among the students at UWTSD.</a:t>
            </a:r>
            <a:endParaRPr/>
          </a:p>
          <a:p>
            <a:pPr marL="457200" lvl="0" indent="-317500" algn="l" rtl="0">
              <a:spcBef>
                <a:spcPts val="0"/>
              </a:spcBef>
              <a:spcAft>
                <a:spcPts val="0"/>
              </a:spcAft>
              <a:buSzPts val="1400"/>
              <a:buChar char="❖"/>
            </a:pPr>
            <a:r>
              <a:rPr lang="en-GB"/>
              <a:t>Interviews will be carried out after the survey, and will be conducted on a selected percentage f participant for follow up purposes.</a:t>
            </a:r>
            <a:endParaRPr/>
          </a:p>
          <a:p>
            <a:pPr marL="0" lvl="0" indent="0" algn="l" rtl="0">
              <a:spcBef>
                <a:spcPts val="80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4"/>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Research Questions</a:t>
            </a:r>
            <a:endParaRPr/>
          </a:p>
        </p:txBody>
      </p:sp>
      <p:sp>
        <p:nvSpPr>
          <p:cNvPr id="176" name="Google Shape;176;p24"/>
          <p:cNvSpPr txBox="1">
            <a:spLocks noGrp="1"/>
          </p:cNvSpPr>
          <p:nvPr>
            <p:ph type="body" idx="1"/>
          </p:nvPr>
        </p:nvSpPr>
        <p:spPr>
          <a:xfrm>
            <a:off x="514350" y="1645920"/>
            <a:ext cx="8115300" cy="3018000"/>
          </a:xfrm>
          <a:prstGeom prst="rect">
            <a:avLst/>
          </a:prstGeom>
        </p:spPr>
        <p:txBody>
          <a:bodyPr spcFirstLastPara="1" wrap="square" lIns="68575" tIns="34275" rIns="68575" bIns="34275" anchor="t" anchorCtr="0">
            <a:normAutofit fontScale="92500" lnSpcReduction="10000"/>
          </a:bodyPr>
          <a:lstStyle/>
          <a:p>
            <a:pPr marL="457200" lvl="0" indent="-317500" algn="l" rtl="0">
              <a:spcBef>
                <a:spcPts val="800"/>
              </a:spcBef>
              <a:spcAft>
                <a:spcPts val="0"/>
              </a:spcAft>
              <a:buSzPts val="1400"/>
              <a:buChar char="❖"/>
            </a:pPr>
            <a:r>
              <a:rPr lang="en-GB"/>
              <a:t>The research question that will be used during the study will include;</a:t>
            </a:r>
            <a:endParaRPr/>
          </a:p>
          <a:p>
            <a:pPr marL="457200" lvl="0" indent="-317500" algn="l" rtl="0">
              <a:spcBef>
                <a:spcPts val="0"/>
              </a:spcBef>
              <a:spcAft>
                <a:spcPts val="0"/>
              </a:spcAft>
              <a:buSzPts val="1400"/>
              <a:buAutoNum type="arabicPeriod"/>
            </a:pPr>
            <a:r>
              <a:rPr lang="en-GB"/>
              <a:t>How frequently if microsoft Teams used by the students in UWTSD?</a:t>
            </a:r>
            <a:endParaRPr/>
          </a:p>
          <a:p>
            <a:pPr marL="457200" lvl="0" indent="-317500" algn="l" rtl="0">
              <a:spcBef>
                <a:spcPts val="0"/>
              </a:spcBef>
              <a:spcAft>
                <a:spcPts val="0"/>
              </a:spcAft>
              <a:buSzPts val="1400"/>
              <a:buAutoNum type="arabicPeriod"/>
            </a:pPr>
            <a:r>
              <a:rPr lang="en-GB"/>
              <a:t>Which main features of the tol are mostly used in the institution among students?</a:t>
            </a:r>
            <a:endParaRPr/>
          </a:p>
          <a:p>
            <a:pPr marL="457200" lvl="0" indent="-317500" algn="l" rtl="0">
              <a:spcBef>
                <a:spcPts val="0"/>
              </a:spcBef>
              <a:spcAft>
                <a:spcPts val="0"/>
              </a:spcAft>
              <a:buSzPts val="1400"/>
              <a:buAutoNum type="arabicPeriod"/>
            </a:pPr>
            <a:r>
              <a:rPr lang="en-GB"/>
              <a:t>What is the perception of the tool by the teachers and the students in the institution?</a:t>
            </a:r>
            <a:endParaRPr/>
          </a:p>
          <a:p>
            <a:pPr marL="457200" lvl="0" indent="-317500" algn="l" rtl="0">
              <a:spcBef>
                <a:spcPts val="0"/>
              </a:spcBef>
              <a:spcAft>
                <a:spcPts val="0"/>
              </a:spcAft>
              <a:buSzPts val="1400"/>
              <a:buAutoNum type="arabicPeriod"/>
            </a:pPr>
            <a:r>
              <a:rPr lang="en-GB"/>
              <a:t>What are the advantages and disadvantages of the use of microsoft teams by both teh students and the teachers in the school?</a:t>
            </a:r>
            <a:endParaRPr/>
          </a:p>
          <a:p>
            <a:pPr marL="457200" lvl="0" indent="-317500" algn="l" rtl="0">
              <a:spcBef>
                <a:spcPts val="0"/>
              </a:spcBef>
              <a:spcAft>
                <a:spcPts val="0"/>
              </a:spcAft>
              <a:buSzPts val="1400"/>
              <a:buAutoNum type="arabicPeriod"/>
            </a:pPr>
            <a:r>
              <a:rPr lang="en-GB"/>
              <a:t>What are the effects of using the tool among the students in the institution?</a:t>
            </a:r>
            <a:endParaRPr/>
          </a:p>
          <a:p>
            <a:pPr marL="457200" lvl="0" indent="-317500" algn="l" rtl="0">
              <a:spcBef>
                <a:spcPts val="0"/>
              </a:spcBef>
              <a:spcAft>
                <a:spcPts val="0"/>
              </a:spcAft>
              <a:buSzPts val="1400"/>
              <a:buAutoNum type="arabicPeriod"/>
            </a:pPr>
            <a:r>
              <a:rPr lang="en-GB"/>
              <a:t>What are the effects of the tol towards the students performance in the institution?</a:t>
            </a:r>
            <a:endParaRPr/>
          </a:p>
          <a:p>
            <a:pPr marL="457200" lvl="0" indent="-317500" algn="l" rtl="0">
              <a:spcBef>
                <a:spcPts val="0"/>
              </a:spcBef>
              <a:spcAft>
                <a:spcPts val="0"/>
              </a:spcAft>
              <a:buSzPts val="1400"/>
              <a:buAutoNum type="arabicPeriod"/>
            </a:pPr>
            <a:r>
              <a:rPr lang="en-GB"/>
              <a:t>What factors are considered while adopting the usage of the tool in the institution?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5"/>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Participants</a:t>
            </a:r>
            <a:endParaRPr/>
          </a:p>
        </p:txBody>
      </p:sp>
      <p:sp>
        <p:nvSpPr>
          <p:cNvPr id="182" name="Google Shape;182;p25"/>
          <p:cNvSpPr txBox="1">
            <a:spLocks noGrp="1"/>
          </p:cNvSpPr>
          <p:nvPr>
            <p:ph type="body" idx="1"/>
          </p:nvPr>
        </p:nvSpPr>
        <p:spPr>
          <a:xfrm>
            <a:off x="514350" y="1645925"/>
            <a:ext cx="5296800" cy="3018000"/>
          </a:xfrm>
          <a:prstGeom prst="rect">
            <a:avLst/>
          </a:prstGeom>
        </p:spPr>
        <p:txBody>
          <a:bodyPr spcFirstLastPara="1" wrap="square" lIns="68575" tIns="34275" rIns="68575" bIns="34275" anchor="t" anchorCtr="0">
            <a:normAutofit/>
          </a:bodyPr>
          <a:lstStyle/>
          <a:p>
            <a:pPr marL="457200" lvl="0" indent="-317500" algn="l" rtl="0">
              <a:spcBef>
                <a:spcPts val="800"/>
              </a:spcBef>
              <a:spcAft>
                <a:spcPts val="0"/>
              </a:spcAft>
              <a:buSzPts val="1400"/>
              <a:buChar char="❖"/>
            </a:pPr>
            <a:r>
              <a:rPr lang="en-GB"/>
              <a:t>The study population while conducting the research will be made up of both the students and teachers.</a:t>
            </a:r>
            <a:endParaRPr/>
          </a:p>
          <a:p>
            <a:pPr marL="457200" lvl="0" indent="-317500" algn="l" rtl="0">
              <a:spcBef>
                <a:spcPts val="0"/>
              </a:spcBef>
              <a:spcAft>
                <a:spcPts val="0"/>
              </a:spcAft>
              <a:buSzPts val="1400"/>
              <a:buChar char="❖"/>
            </a:pPr>
            <a:r>
              <a:rPr lang="en-GB"/>
              <a:t>The selection of the participants will be  done through the convenience sampling technique.</a:t>
            </a:r>
            <a:endParaRPr/>
          </a:p>
          <a:p>
            <a:pPr marL="457200" lvl="0" indent="-317500" algn="l" rtl="0">
              <a:spcBef>
                <a:spcPts val="0"/>
              </a:spcBef>
              <a:spcAft>
                <a:spcPts val="0"/>
              </a:spcAft>
              <a:buSzPts val="1400"/>
              <a:buChar char="❖"/>
            </a:pPr>
            <a:r>
              <a:rPr lang="en-GB"/>
              <a:t>Eligibility to participate in the study will be dependent on whether one iis a current student in the institution.</a:t>
            </a:r>
            <a:endParaRPr/>
          </a:p>
          <a:p>
            <a:pPr marL="0" lvl="0" indent="0" algn="l" rtl="0">
              <a:spcBef>
                <a:spcPts val="800"/>
              </a:spcBef>
              <a:spcAft>
                <a:spcPts val="0"/>
              </a:spcAft>
              <a:buNone/>
            </a:pPr>
            <a:endParaRPr/>
          </a:p>
          <a:p>
            <a:pPr marL="0" lvl="0" indent="0" algn="l" rtl="0">
              <a:spcBef>
                <a:spcPts val="800"/>
              </a:spcBef>
              <a:spcAft>
                <a:spcPts val="0"/>
              </a:spcAft>
              <a:buNone/>
            </a:pPr>
            <a:endParaRPr/>
          </a:p>
        </p:txBody>
      </p:sp>
      <p:pic>
        <p:nvPicPr>
          <p:cNvPr id="183" name="Google Shape;183;p25"/>
          <p:cNvPicPr preferRelativeResize="0"/>
          <p:nvPr/>
        </p:nvPicPr>
        <p:blipFill>
          <a:blip r:embed="rId3">
            <a:alphaModFix/>
          </a:blip>
          <a:stretch>
            <a:fillRect/>
          </a:stretch>
        </p:blipFill>
        <p:spPr>
          <a:xfrm>
            <a:off x="5811000" y="1681175"/>
            <a:ext cx="3079775" cy="25409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6"/>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a:t>Hypothesis</a:t>
            </a:r>
            <a:endParaRPr/>
          </a:p>
        </p:txBody>
      </p:sp>
      <p:sp>
        <p:nvSpPr>
          <p:cNvPr id="189" name="Google Shape;189;p26"/>
          <p:cNvSpPr txBox="1">
            <a:spLocks noGrp="1"/>
          </p:cNvSpPr>
          <p:nvPr>
            <p:ph type="body" idx="1"/>
          </p:nvPr>
        </p:nvSpPr>
        <p:spPr>
          <a:xfrm>
            <a:off x="514350" y="1645920"/>
            <a:ext cx="8115300" cy="3018000"/>
          </a:xfrm>
          <a:prstGeom prst="rect">
            <a:avLst/>
          </a:prstGeom>
        </p:spPr>
        <p:txBody>
          <a:bodyPr spcFirstLastPara="1" wrap="square" lIns="68575" tIns="34275" rIns="68575" bIns="34275" anchor="t" anchorCtr="0">
            <a:normAutofit/>
          </a:bodyPr>
          <a:lstStyle/>
          <a:p>
            <a:pPr marL="0" lvl="0" indent="0" algn="l" rtl="0">
              <a:spcBef>
                <a:spcPts val="800"/>
              </a:spcBef>
              <a:spcAft>
                <a:spcPts val="0"/>
              </a:spcAft>
              <a:buNone/>
            </a:pPr>
            <a:r>
              <a:rPr lang="en-GB"/>
              <a:t>Some  of the possible hypothesis of the study include;</a:t>
            </a:r>
            <a:endParaRPr/>
          </a:p>
          <a:p>
            <a:pPr marL="457200" lvl="0" indent="-317500" algn="l" rtl="0">
              <a:spcBef>
                <a:spcPts val="800"/>
              </a:spcBef>
              <a:spcAft>
                <a:spcPts val="0"/>
              </a:spcAft>
              <a:buSzPts val="1400"/>
              <a:buAutoNum type="arabicPeriod"/>
            </a:pPr>
            <a:r>
              <a:rPr lang="en-GB"/>
              <a:t>Microsoft teams is a crucial tool for both teaching and learning, since its uses have a positive effect to the students learning and corporation at UWTSD.</a:t>
            </a:r>
            <a:endParaRPr/>
          </a:p>
          <a:p>
            <a:pPr marL="457200" lvl="0" indent="-317500" algn="l" rtl="0">
              <a:spcBef>
                <a:spcPts val="0"/>
              </a:spcBef>
              <a:spcAft>
                <a:spcPts val="0"/>
              </a:spcAft>
              <a:buSzPts val="1400"/>
              <a:buAutoNum type="arabicPeriod"/>
            </a:pPr>
            <a:r>
              <a:rPr lang="en-GB"/>
              <a:t> The use and practical application of the microsoft teams in UWTSD is facilitated by the readily available technical support, availability of resources and an effective training for the students and teachers in the institution.</a:t>
            </a:r>
            <a:endParaRPr/>
          </a:p>
          <a:p>
            <a:pPr marL="457200" lvl="0" indent="0" algn="l" rtl="0">
              <a:spcBef>
                <a:spcPts val="80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7"/>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r" rtl="0">
              <a:spcBef>
                <a:spcPts val="0"/>
              </a:spcBef>
              <a:spcAft>
                <a:spcPts val="0"/>
              </a:spcAft>
              <a:buNone/>
            </a:pPr>
            <a:r>
              <a:rPr lang="en-GB"/>
              <a:t>Data analysis</a:t>
            </a:r>
            <a:endParaRPr/>
          </a:p>
        </p:txBody>
      </p:sp>
      <p:sp>
        <p:nvSpPr>
          <p:cNvPr id="195" name="Google Shape;195;p27"/>
          <p:cNvSpPr txBox="1">
            <a:spLocks noGrp="1"/>
          </p:cNvSpPr>
          <p:nvPr>
            <p:ph type="body" idx="1"/>
          </p:nvPr>
        </p:nvSpPr>
        <p:spPr>
          <a:xfrm>
            <a:off x="514350" y="1645925"/>
            <a:ext cx="4409700" cy="3018000"/>
          </a:xfrm>
          <a:prstGeom prst="rect">
            <a:avLst/>
          </a:prstGeom>
        </p:spPr>
        <p:txBody>
          <a:bodyPr spcFirstLastPara="1" wrap="square" lIns="68575" tIns="34275" rIns="68575" bIns="34275" anchor="t" anchorCtr="0">
            <a:normAutofit/>
          </a:bodyPr>
          <a:lstStyle/>
          <a:p>
            <a:pPr marL="0" lvl="0" indent="0" algn="l" rtl="0">
              <a:spcBef>
                <a:spcPts val="800"/>
              </a:spcBef>
              <a:spcAft>
                <a:spcPts val="0"/>
              </a:spcAft>
              <a:buNone/>
            </a:pPr>
            <a:r>
              <a:rPr lang="en-GB"/>
              <a:t>The analysis of the collected information from the study participants will be done using a combination of;</a:t>
            </a:r>
            <a:endParaRPr/>
          </a:p>
          <a:p>
            <a:pPr marL="457200" lvl="0" indent="-317500" algn="l" rtl="0">
              <a:spcBef>
                <a:spcPts val="800"/>
              </a:spcBef>
              <a:spcAft>
                <a:spcPts val="0"/>
              </a:spcAft>
              <a:buSzPts val="1400"/>
              <a:buAutoNum type="arabicPeriod"/>
            </a:pPr>
            <a:r>
              <a:rPr lang="en-GB"/>
              <a:t>Multivariate analysis</a:t>
            </a:r>
            <a:endParaRPr/>
          </a:p>
          <a:p>
            <a:pPr marL="457200" lvl="0" indent="-317500" algn="l" rtl="0">
              <a:spcBef>
                <a:spcPts val="0"/>
              </a:spcBef>
              <a:spcAft>
                <a:spcPts val="0"/>
              </a:spcAft>
              <a:buSzPts val="1400"/>
              <a:buAutoNum type="arabicPeriod"/>
            </a:pPr>
            <a:r>
              <a:rPr lang="en-GB"/>
              <a:t>Inferential statistics</a:t>
            </a:r>
            <a:endParaRPr/>
          </a:p>
          <a:p>
            <a:pPr marL="457200" lvl="0" indent="-317500" algn="l" rtl="0">
              <a:spcBef>
                <a:spcPts val="0"/>
              </a:spcBef>
              <a:spcAft>
                <a:spcPts val="0"/>
              </a:spcAft>
              <a:buSzPts val="1400"/>
              <a:buAutoNum type="arabicPeriod"/>
            </a:pPr>
            <a:r>
              <a:rPr lang="en-GB"/>
              <a:t>Descriptive statistics</a:t>
            </a:r>
            <a:endParaRPr/>
          </a:p>
        </p:txBody>
      </p:sp>
      <p:pic>
        <p:nvPicPr>
          <p:cNvPr id="196" name="Google Shape;196;p27"/>
          <p:cNvPicPr preferRelativeResize="0"/>
          <p:nvPr/>
        </p:nvPicPr>
        <p:blipFill>
          <a:blip r:embed="rId3">
            <a:alphaModFix/>
          </a:blip>
          <a:stretch>
            <a:fillRect/>
          </a:stretch>
        </p:blipFill>
        <p:spPr>
          <a:xfrm>
            <a:off x="5076450" y="1695575"/>
            <a:ext cx="3553350" cy="2648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8"/>
          <p:cNvSpPr txBox="1">
            <a:spLocks noGrp="1"/>
          </p:cNvSpPr>
          <p:nvPr>
            <p:ph type="title"/>
          </p:nvPr>
        </p:nvSpPr>
        <p:spPr>
          <a:xfrm>
            <a:off x="2171700" y="573280"/>
            <a:ext cx="6458100" cy="969900"/>
          </a:xfrm>
          <a:prstGeom prst="rect">
            <a:avLst/>
          </a:prstGeom>
        </p:spPr>
        <p:txBody>
          <a:bodyPr spcFirstLastPara="1" wrap="square" lIns="68575" tIns="34275" rIns="68575" bIns="34275" anchor="ctr" anchorCtr="0">
            <a:normAutofit/>
          </a:bodyPr>
          <a:lstStyle/>
          <a:p>
            <a:pPr marL="0" lvl="0" indent="0" algn="r" rtl="0">
              <a:spcBef>
                <a:spcPts val="0"/>
              </a:spcBef>
              <a:spcAft>
                <a:spcPts val="0"/>
              </a:spcAft>
              <a:buNone/>
            </a:pPr>
            <a:r>
              <a:rPr lang="en-GB" dirty="0"/>
              <a:t>References</a:t>
            </a:r>
            <a:endParaRPr dirty="0"/>
          </a:p>
        </p:txBody>
      </p:sp>
      <p:sp>
        <p:nvSpPr>
          <p:cNvPr id="202" name="Google Shape;202;p28"/>
          <p:cNvSpPr txBox="1">
            <a:spLocks noGrp="1"/>
          </p:cNvSpPr>
          <p:nvPr>
            <p:ph type="body" idx="1"/>
          </p:nvPr>
        </p:nvSpPr>
        <p:spPr>
          <a:xfrm>
            <a:off x="514350" y="1603256"/>
            <a:ext cx="8115300" cy="3018000"/>
          </a:xfrm>
          <a:prstGeom prst="rect">
            <a:avLst/>
          </a:prstGeom>
        </p:spPr>
        <p:txBody>
          <a:bodyPr spcFirstLastPara="1" wrap="square" lIns="68575" tIns="34275" rIns="68575" bIns="34275" anchor="t" anchorCtr="0">
            <a:normAutofit fontScale="77500" lnSpcReduction="20000"/>
          </a:bodyPr>
          <a:lstStyle/>
          <a:p>
            <a:pPr marL="0" lvl="0" indent="0" algn="l" rtl="0">
              <a:spcBef>
                <a:spcPts val="800"/>
              </a:spcBef>
              <a:spcAft>
                <a:spcPts val="0"/>
              </a:spcAft>
              <a:buNone/>
            </a:pPr>
            <a:r>
              <a:rPr lang="en-GB" dirty="0"/>
              <a:t>Al-</a:t>
            </a:r>
            <a:r>
              <a:rPr lang="en-GB" dirty="0" err="1"/>
              <a:t>Fraihat</a:t>
            </a:r>
            <a:r>
              <a:rPr lang="en-GB" dirty="0"/>
              <a:t>, D., Joy, M., &amp; Sinclair, J. (2020). Evaluating the use of Microsoft Teams in higher education during the COVID-19 pandemic. Journal of Educational Technology Systems, 49(1), 5-22. https://doi.org/10.1177/0047239520955842</a:t>
            </a:r>
            <a:endParaRPr dirty="0"/>
          </a:p>
          <a:p>
            <a:pPr marL="0" lvl="0" indent="0" algn="l" rtl="0">
              <a:spcBef>
                <a:spcPts val="800"/>
              </a:spcBef>
              <a:spcAft>
                <a:spcPts val="0"/>
              </a:spcAft>
              <a:buNone/>
            </a:pPr>
            <a:r>
              <a:rPr lang="en-GB" dirty="0" err="1"/>
              <a:t>Vafaei</a:t>
            </a:r>
            <a:r>
              <a:rPr lang="en-GB" dirty="0"/>
              <a:t>, R., </a:t>
            </a:r>
            <a:r>
              <a:rPr lang="en-GB" dirty="0" err="1"/>
              <a:t>Lahaie</a:t>
            </a:r>
            <a:r>
              <a:rPr lang="en-GB" dirty="0"/>
              <a:t>, U., &amp; </a:t>
            </a:r>
            <a:r>
              <a:rPr lang="en-GB" dirty="0" err="1"/>
              <a:t>Nouhi</a:t>
            </a:r>
            <a:r>
              <a:rPr lang="en-GB" dirty="0"/>
              <a:t>, M. (2020). Exploring the use of Microsoft Teams in higher education during the COVID-19 pandemic. Journal of Education and Practice, 11(22), 22-29. </a:t>
            </a:r>
            <a:r>
              <a:rPr lang="en-GB" dirty="0">
                <a:hlinkClick r:id="rId3"/>
              </a:rPr>
              <a:t>https://iiste.org/Journals/index.php/JEP/article/view/54504/56038</a:t>
            </a:r>
            <a:endParaRPr lang="en-GB" dirty="0"/>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Calibri" panose="020F0502020204030204" pitchFamily="34" charset="0"/>
              </a:rPr>
              <a:t>Di </a:t>
            </a:r>
            <a:r>
              <a:rPr lang="en-US" sz="1800" dirty="0" err="1">
                <a:effectLst/>
                <a:latin typeface="Calibri" panose="020F0502020204030204" pitchFamily="34" charset="0"/>
                <a:ea typeface="Calibri" panose="020F0502020204030204" pitchFamily="34" charset="0"/>
                <a:cs typeface="Calibri" panose="020F0502020204030204" pitchFamily="34" charset="0"/>
              </a:rPr>
              <a:t>Sarli</a:t>
            </a:r>
            <a:r>
              <a:rPr lang="en-US" sz="1800" dirty="0">
                <a:effectLst/>
                <a:latin typeface="Calibri" panose="020F0502020204030204" pitchFamily="34" charset="0"/>
                <a:ea typeface="Calibri" panose="020F0502020204030204" pitchFamily="34" charset="0"/>
                <a:cs typeface="Calibri" panose="020F0502020204030204" pitchFamily="34" charset="0"/>
              </a:rPr>
              <a:t>, G. C. (2021). Redesigning Grief: Digital Design’s Impact on Grieving Online and Its Responsibility to Improve the Experience.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Calibri" panose="020F0502020204030204" pitchFamily="34" charset="0"/>
              </a:rPr>
              <a:t>Lee, P. U., </a:t>
            </a:r>
            <a:r>
              <a:rPr lang="en-US" sz="1800" dirty="0" err="1">
                <a:effectLst/>
                <a:latin typeface="Calibri" panose="020F0502020204030204" pitchFamily="34" charset="0"/>
                <a:ea typeface="Calibri" panose="020F0502020204030204" pitchFamily="34" charset="0"/>
                <a:cs typeface="Calibri" panose="020F0502020204030204" pitchFamily="34" charset="0"/>
              </a:rPr>
              <a:t>Brasil</a:t>
            </a:r>
            <a:r>
              <a:rPr lang="en-US" sz="1800" dirty="0">
                <a:effectLst/>
                <a:latin typeface="Calibri" panose="020F0502020204030204" pitchFamily="34" charset="0"/>
                <a:ea typeface="Calibri" panose="020F0502020204030204" pitchFamily="34" charset="0"/>
                <a:cs typeface="Calibri" panose="020F0502020204030204" pitchFamily="34" charset="0"/>
              </a:rPr>
              <a:t>, C., Gabriel, C., Garzon, K., Buckley, N., &amp; </a:t>
            </a:r>
            <a:r>
              <a:rPr lang="en-US" sz="1800" dirty="0" err="1">
                <a:effectLst/>
                <a:latin typeface="Calibri" panose="020F0502020204030204" pitchFamily="34" charset="0"/>
                <a:ea typeface="Calibri" panose="020F0502020204030204" pitchFamily="34" charset="0"/>
                <a:cs typeface="Calibri" panose="020F0502020204030204" pitchFamily="34" charset="0"/>
              </a:rPr>
              <a:t>Kalush</a:t>
            </a:r>
            <a:r>
              <a:rPr lang="en-US" sz="1800" dirty="0">
                <a:effectLst/>
                <a:latin typeface="Calibri" panose="020F0502020204030204" pitchFamily="34" charset="0"/>
                <a:ea typeface="Calibri" panose="020F0502020204030204" pitchFamily="34" charset="0"/>
                <a:cs typeface="Calibri" panose="020F0502020204030204" pitchFamily="34" charset="0"/>
              </a:rPr>
              <a:t>, S. (2021). Demonstration of Airline-Based Airborne Reroute Operations using Trajectory Option Sets and 3rd Party Tools. AIAA AVIATION 2021 FORUM, 2328.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err="1">
                <a:effectLst/>
                <a:latin typeface="Calibri" panose="020F0502020204030204" pitchFamily="34" charset="0"/>
                <a:ea typeface="Calibri" panose="020F0502020204030204" pitchFamily="34" charset="0"/>
                <a:cs typeface="Calibri" panose="020F0502020204030204" pitchFamily="34" charset="0"/>
              </a:rPr>
              <a:t>Rezaeian</a:t>
            </a:r>
            <a:r>
              <a:rPr lang="en-US" sz="1800" dirty="0">
                <a:effectLst/>
                <a:latin typeface="Calibri" panose="020F0502020204030204" pitchFamily="34" charset="0"/>
                <a:ea typeface="Calibri" panose="020F0502020204030204" pitchFamily="34" charset="0"/>
                <a:cs typeface="Calibri" panose="020F0502020204030204" pitchFamily="34" charset="0"/>
              </a:rPr>
              <a:t>, M., &amp; Wynn, M. G. (2022). The Impact of Cloud Computing on the IT Support Function: A Case Study From Higher Education. In Handbook of Research on Digital Transformation, Industry Use Cases, and the Impact of Disruptive Technologies (pp. 1–17). IGI Global.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rtl="0">
              <a:spcBef>
                <a:spcPts val="800"/>
              </a:spcBef>
              <a:spcAft>
                <a:spcPts val="0"/>
              </a:spcAft>
              <a:buNone/>
            </a:pPr>
            <a:endParaRPr dirty="0"/>
          </a:p>
          <a:p>
            <a:pPr marL="0" lvl="0" indent="0" algn="l" rtl="0">
              <a:spcBef>
                <a:spcPts val="800"/>
              </a:spcBef>
              <a:spcAft>
                <a:spcPts val="0"/>
              </a:spcAft>
              <a:buNone/>
            </a:pPr>
            <a:endParaRPr dirty="0"/>
          </a:p>
        </p:txBody>
      </p:sp>
    </p:spTree>
  </p:cSld>
  <p:clrMapOvr>
    <a:masterClrMapping/>
  </p:clrMapOvr>
</p:sld>
</file>

<file path=ppt/theme/theme1.xml><?xml version="1.0" encoding="utf-8"?>
<a:theme xmlns:a="http://schemas.openxmlformats.org/drawingml/2006/main"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2146</Words>
  <Application>Microsoft Office PowerPoint</Application>
  <PresentationFormat>On-screen Show (16:9)</PresentationFormat>
  <Paragraphs>85</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Vapor Trail</vt:lpstr>
      <vt:lpstr> Are Digital Skills important for study and work?</vt:lpstr>
      <vt:lpstr>Introduction</vt:lpstr>
      <vt:lpstr>Existing Research</vt:lpstr>
      <vt:lpstr>Ethical considerations</vt:lpstr>
      <vt:lpstr>Proposed Method</vt:lpstr>
      <vt:lpstr>Research Questions</vt:lpstr>
      <vt:lpstr>Participants</vt:lpstr>
      <vt:lpstr>Hypothesis</vt:lpstr>
      <vt:lpstr>Data analysis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Teams The most used digital tool at UWTSD</dc:title>
  <cp:lastModifiedBy>USER</cp:lastModifiedBy>
  <cp:revision>138</cp:revision>
  <dcterms:modified xsi:type="dcterms:W3CDTF">2023-02-19T20:16:19Z</dcterms:modified>
</cp:coreProperties>
</file>