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7" r:id="rId3"/>
    <p:sldId id="261" r:id="rId4"/>
    <p:sldId id="262" r:id="rId5"/>
    <p:sldId id="266" r:id="rId6"/>
    <p:sldId id="260" r:id="rId7"/>
    <p:sldId id="259" r:id="rId8"/>
    <p:sldId id="258" r:id="rId9"/>
    <p:sldId id="268" r:id="rId10"/>
    <p:sldId id="270" r:id="rId11"/>
    <p:sldId id="272" r:id="rId12"/>
    <p:sldId id="273" r:id="rId13"/>
    <p:sldId id="276" r:id="rId14"/>
    <p:sldId id="277" r:id="rId15"/>
    <p:sldId id="279" r:id="rId16"/>
    <p:sldId id="281" r:id="rId17"/>
    <p:sldId id="282" r:id="rId18"/>
    <p:sldId id="283" r:id="rId19"/>
    <p:sldId id="264" r:id="rId20"/>
    <p:sldId id="265" r:id="rId21"/>
    <p:sldId id="274" r:id="rId22"/>
    <p:sldId id="275" r:id="rId23"/>
    <p:sldId id="278"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90" d="100"/>
          <a:sy n="90" d="100"/>
        </p:scale>
        <p:origin x="1002" y="-2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09/10/2016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079054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09/10/2016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08183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09/10/2016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42768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09/10/2016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55051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9E0B0E4-BFB2-45EF-B44E-0D2084CE85CD}" type="datetimeFigureOut">
              <a:rPr lang="en-GB" smtClean="0">
                <a:solidFill>
                  <a:prstClr val="black">
                    <a:tint val="75000"/>
                  </a:prstClr>
                </a:solidFill>
              </a:rPr>
              <a:pPr/>
              <a:t>09/10/2016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797965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9E0B0E4-BFB2-45EF-B44E-0D2084CE85CD}" type="datetimeFigureOut">
              <a:rPr lang="en-GB" smtClean="0">
                <a:solidFill>
                  <a:prstClr val="black">
                    <a:tint val="75000"/>
                  </a:prstClr>
                </a:solidFill>
              </a:rPr>
              <a:pPr/>
              <a:t>09/10/2016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362779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E0B0E4-BFB2-45EF-B44E-0D2084CE85CD}" type="datetimeFigureOut">
              <a:rPr lang="en-GB" smtClean="0">
                <a:solidFill>
                  <a:prstClr val="black">
                    <a:tint val="75000"/>
                  </a:prstClr>
                </a:solidFill>
              </a:rPr>
              <a:pPr/>
              <a:t>09/10/2016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51085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09/10/2016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975459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09/10/2016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282099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09/10/2016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918015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09/10/2016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900805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GB" altLang="en-US">
              <a:solidFill>
                <a:prstClr val="black">
                  <a:tint val="75000"/>
                </a:prstClr>
              </a:solidFill>
            </a:endParaRPr>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GB" altLang="en-US">
              <a:solidFill>
                <a:prstClr val="black">
                  <a:tint val="75000"/>
                </a:prstClr>
              </a:solidFill>
            </a:endParaRPr>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25F5978B-4F9B-4BAC-A104-F94AD6724B62}" type="slidenum">
              <a:rPr lang="en-GB" altLang="en-US">
                <a:solidFill>
                  <a:prstClr val="black">
                    <a:tint val="75000"/>
                  </a:prstClr>
                </a:solidFill>
              </a:rPr>
              <a:pPr/>
              <a:t>‹#›</a:t>
            </a:fld>
            <a:endParaRPr lang="en-GB" altLang="en-US">
              <a:solidFill>
                <a:prstClr val="black">
                  <a:tint val="75000"/>
                </a:prstClr>
              </a:solidFill>
            </a:endParaRPr>
          </a:p>
        </p:txBody>
      </p:sp>
    </p:spTree>
    <p:extLst>
      <p:ext uri="{BB962C8B-B14F-4D97-AF65-F5344CB8AC3E}">
        <p14:creationId xmlns:p14="http://schemas.microsoft.com/office/powerpoint/2010/main" val="9684038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OverTx">
  <p:cSld name="Title and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3938588"/>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2687E7C8-9889-47EA-829E-5BCDC1457FB6}" type="slidenum">
              <a:rPr lang="en-GB" altLang="en-US">
                <a:solidFill>
                  <a:prstClr val="black">
                    <a:tint val="75000"/>
                  </a:prstClr>
                </a:solidFill>
              </a:rPr>
              <a:pPr>
                <a:defRPr/>
              </a:pPr>
              <a:t>‹#›</a:t>
            </a:fld>
            <a:endParaRPr lang="en-GB" altLang="en-US">
              <a:solidFill>
                <a:prstClr val="black">
                  <a:tint val="75000"/>
                </a:prstClr>
              </a:solidFill>
            </a:endParaRPr>
          </a:p>
        </p:txBody>
      </p:sp>
    </p:spTree>
    <p:extLst>
      <p:ext uri="{BB962C8B-B14F-4D97-AF65-F5344CB8AC3E}">
        <p14:creationId xmlns:p14="http://schemas.microsoft.com/office/powerpoint/2010/main" val="26553436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57200" y="3938588"/>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B1A5C76-19B2-481E-96A7-8852DFEE2C78}" type="slidenum">
              <a:rPr lang="en-GB" altLang="en-US">
                <a:solidFill>
                  <a:prstClr val="black">
                    <a:tint val="75000"/>
                  </a:prstClr>
                </a:solidFill>
              </a:rPr>
              <a:pPr>
                <a:defRPr/>
              </a:pPr>
              <a:t>‹#›</a:t>
            </a:fld>
            <a:endParaRPr lang="en-GB" altLang="en-US">
              <a:solidFill>
                <a:prstClr val="black">
                  <a:tint val="75000"/>
                </a:prstClr>
              </a:solidFill>
            </a:endParaRPr>
          </a:p>
        </p:txBody>
      </p:sp>
    </p:spTree>
    <p:extLst>
      <p:ext uri="{BB962C8B-B14F-4D97-AF65-F5344CB8AC3E}">
        <p14:creationId xmlns:p14="http://schemas.microsoft.com/office/powerpoint/2010/main" val="26248694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46DA4D"/>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E0B0E4-BFB2-45EF-B44E-0D2084CE85CD}" type="datetimeFigureOut">
              <a:rPr lang="en-GB" smtClean="0">
                <a:solidFill>
                  <a:prstClr val="black">
                    <a:tint val="75000"/>
                  </a:prstClr>
                </a:solidFill>
              </a:rPr>
              <a:pPr/>
              <a:t>09/10/2016</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5632936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0"/>
            <a:ext cx="7772400" cy="4941168"/>
          </a:xfrm>
        </p:spPr>
        <p:txBody>
          <a:bodyPr>
            <a:normAutofit/>
          </a:bodyPr>
          <a:lstStyle/>
          <a:p>
            <a:pPr>
              <a:lnSpc>
                <a:spcPct val="115000"/>
              </a:lnSpc>
            </a:pPr>
            <a:r>
              <a:rPr lang="en-US" b="1" dirty="0">
                <a:ea typeface="Times New Roman"/>
                <a:cs typeface="Calibri"/>
              </a:rPr>
              <a:t>West meets East: At the Borders of the </a:t>
            </a:r>
            <a:r>
              <a:rPr lang="en-US" b="1" i="1" dirty="0">
                <a:ea typeface="Times New Roman"/>
                <a:cs typeface="Calibri"/>
              </a:rPr>
              <a:t>Oikoumen</a:t>
            </a:r>
            <a:r>
              <a:rPr lang="en-US" b="1" i="1" dirty="0">
                <a:ea typeface="Times New Roman"/>
                <a:cs typeface="Times New Roman"/>
              </a:rPr>
              <a:t>ē </a:t>
            </a:r>
            <a:r>
              <a:rPr lang="en-US" b="1" dirty="0" smtClean="0">
                <a:ea typeface="Times New Roman"/>
                <a:cs typeface="Calibri"/>
              </a:rPr>
              <a:t>and </a:t>
            </a:r>
            <a:r>
              <a:rPr lang="en-US" b="1" dirty="0">
                <a:ea typeface="Times New Roman"/>
                <a:cs typeface="Calibri"/>
              </a:rPr>
              <a:t>Beyond </a:t>
            </a:r>
            <a:r>
              <a:rPr lang="en-US" sz="2000" b="1" dirty="0">
                <a:ea typeface="Times New Roman"/>
                <a:cs typeface="Calibri"/>
              </a:rPr>
              <a:t/>
            </a:r>
            <a:br>
              <a:rPr lang="en-US" sz="2000" b="1" dirty="0">
                <a:ea typeface="Times New Roman"/>
                <a:cs typeface="Calibri"/>
              </a:rPr>
            </a:br>
            <a:r>
              <a:rPr lang="en-US" sz="2000" b="1" dirty="0" smtClean="0">
                <a:ea typeface="Times New Roman"/>
                <a:cs typeface="Calibri"/>
              </a:rPr>
              <a:t/>
            </a:r>
            <a:br>
              <a:rPr lang="en-US" sz="2000" b="1" dirty="0" smtClean="0">
                <a:ea typeface="Times New Roman"/>
                <a:cs typeface="Calibri"/>
              </a:rPr>
            </a:br>
            <a:r>
              <a:rPr lang="en-US" sz="2800" b="1" dirty="0" smtClean="0">
                <a:ea typeface="Times New Roman"/>
                <a:cs typeface="Calibri"/>
              </a:rPr>
              <a:t>The </a:t>
            </a:r>
            <a:r>
              <a:rPr lang="en-GB" sz="2800" b="1" dirty="0">
                <a:ea typeface="Times New Roman"/>
                <a:cs typeface="Calibri"/>
              </a:rPr>
              <a:t>Ptolemies and the </a:t>
            </a:r>
            <a:r>
              <a:rPr lang="en-GB" sz="2800" b="1" dirty="0" err="1">
                <a:ea typeface="Times New Roman"/>
                <a:cs typeface="Calibri"/>
              </a:rPr>
              <a:t>Erythra</a:t>
            </a:r>
            <a:r>
              <a:rPr lang="en-GB" sz="2800" b="1" dirty="0">
                <a:ea typeface="Times New Roman"/>
                <a:cs typeface="Calibri"/>
              </a:rPr>
              <a:t> </a:t>
            </a:r>
            <a:r>
              <a:rPr lang="en-GB" sz="2800" b="1" dirty="0" err="1">
                <a:ea typeface="Times New Roman"/>
                <a:cs typeface="Calibri"/>
              </a:rPr>
              <a:t>Thalassa</a:t>
            </a:r>
            <a:r>
              <a:rPr lang="en-US" sz="2800" b="1" dirty="0" smtClean="0">
                <a:ea typeface="Times New Roman"/>
                <a:cs typeface="Calibri"/>
              </a:rPr>
              <a:t/>
            </a:r>
            <a:br>
              <a:rPr lang="en-US" sz="2800" b="1" dirty="0" smtClean="0">
                <a:ea typeface="Times New Roman"/>
                <a:cs typeface="Calibri"/>
              </a:rPr>
            </a:br>
            <a:r>
              <a:rPr lang="en-GB" sz="2000" dirty="0">
                <a:ea typeface="Times New Roman"/>
                <a:cs typeface="Times New Roman"/>
              </a:rPr>
              <a:t/>
            </a:r>
            <a:br>
              <a:rPr lang="en-GB" sz="2000" dirty="0">
                <a:ea typeface="Times New Roman"/>
                <a:cs typeface="Times New Roman"/>
              </a:rPr>
            </a:br>
            <a:endParaRPr lang="en-GB" dirty="0"/>
          </a:p>
        </p:txBody>
      </p:sp>
      <p:sp>
        <p:nvSpPr>
          <p:cNvPr id="3" name="Subtitle 2"/>
          <p:cNvSpPr>
            <a:spLocks noGrp="1"/>
          </p:cNvSpPr>
          <p:nvPr>
            <p:ph type="subTitle" idx="1"/>
          </p:nvPr>
        </p:nvSpPr>
        <p:spPr>
          <a:xfrm>
            <a:off x="1403648" y="5805264"/>
            <a:ext cx="6400800" cy="672480"/>
          </a:xfrm>
        </p:spPr>
        <p:txBody>
          <a:bodyPr/>
          <a:lstStyle/>
          <a:p>
            <a:pPr>
              <a:lnSpc>
                <a:spcPct val="115000"/>
              </a:lnSpc>
            </a:pPr>
            <a:r>
              <a:rPr lang="en-GB" b="1" dirty="0" smtClean="0">
                <a:solidFill>
                  <a:schemeClr val="tx1"/>
                </a:solidFill>
                <a:ea typeface="Times New Roman"/>
                <a:cs typeface="Calibri"/>
              </a:rPr>
              <a:t>CLAH6007</a:t>
            </a:r>
            <a:endParaRPr lang="en-GB" sz="1400" dirty="0">
              <a:solidFill>
                <a:schemeClr val="tx1"/>
              </a:solidFill>
              <a:ea typeface="Times New Roman"/>
              <a:cs typeface="Times New Roman"/>
            </a:endParaRPr>
          </a:p>
        </p:txBody>
      </p:sp>
      <p:pic>
        <p:nvPicPr>
          <p:cNvPr id="6" name="Picture 5"/>
          <p:cNvPicPr>
            <a:picLocks noChangeAspect="1"/>
          </p:cNvPicPr>
          <p:nvPr/>
        </p:nvPicPr>
        <p:blipFill>
          <a:blip r:embed="rId2"/>
          <a:stretch>
            <a:fillRect/>
          </a:stretch>
        </p:blipFill>
        <p:spPr>
          <a:xfrm>
            <a:off x="2555776" y="3351067"/>
            <a:ext cx="4390456" cy="2469632"/>
          </a:xfrm>
          <a:prstGeom prst="rect">
            <a:avLst/>
          </a:prstGeom>
        </p:spPr>
      </p:pic>
    </p:spTree>
    <p:extLst>
      <p:ext uri="{BB962C8B-B14F-4D97-AF65-F5344CB8AC3E}">
        <p14:creationId xmlns:p14="http://schemas.microsoft.com/office/powerpoint/2010/main" val="194243598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Erythra</a:t>
            </a:r>
            <a:r>
              <a:rPr lang="en-GB" b="1" dirty="0"/>
              <a:t> </a:t>
            </a:r>
            <a:r>
              <a:rPr lang="en-GB" b="1" dirty="0" err="1"/>
              <a:t>Thalassa</a:t>
            </a:r>
            <a:endParaRPr lang="en-GB" b="1" dirty="0"/>
          </a:p>
        </p:txBody>
      </p:sp>
      <p:sp>
        <p:nvSpPr>
          <p:cNvPr id="4" name="Content Placeholder 3"/>
          <p:cNvSpPr>
            <a:spLocks noGrp="1"/>
          </p:cNvSpPr>
          <p:nvPr>
            <p:ph sz="half" idx="1"/>
          </p:nvPr>
        </p:nvSpPr>
        <p:spPr>
          <a:xfrm>
            <a:off x="179512" y="1434025"/>
            <a:ext cx="8856984" cy="2232248"/>
          </a:xfrm>
        </p:spPr>
        <p:txBody>
          <a:bodyPr>
            <a:normAutofit/>
          </a:bodyPr>
          <a:lstStyle/>
          <a:p>
            <a:r>
              <a:rPr lang="en-GB" dirty="0"/>
              <a:t>Greek - </a:t>
            </a:r>
            <a:r>
              <a:rPr lang="en-GB" i="1" dirty="0" err="1"/>
              <a:t>Erythra</a:t>
            </a:r>
            <a:r>
              <a:rPr lang="en-GB" i="1" dirty="0"/>
              <a:t> </a:t>
            </a:r>
            <a:r>
              <a:rPr lang="en-GB" i="1" dirty="0" err="1" smtClean="0"/>
              <a:t>Thassala</a:t>
            </a:r>
            <a:r>
              <a:rPr lang="en-GB" i="1" dirty="0" smtClean="0"/>
              <a:t> </a:t>
            </a:r>
            <a:r>
              <a:rPr lang="en-GB" dirty="0" smtClean="0"/>
              <a:t>– Red Sea - Latin </a:t>
            </a:r>
            <a:r>
              <a:rPr lang="en-GB" dirty="0"/>
              <a:t>- </a:t>
            </a:r>
            <a:r>
              <a:rPr lang="en-GB" i="1" dirty="0"/>
              <a:t>Mare </a:t>
            </a:r>
            <a:r>
              <a:rPr lang="en-GB" i="1" dirty="0" err="1" smtClean="0"/>
              <a:t>Rubrum</a:t>
            </a:r>
            <a:r>
              <a:rPr lang="en-GB" dirty="0" smtClean="0"/>
              <a:t>.</a:t>
            </a:r>
          </a:p>
          <a:p>
            <a:endParaRPr lang="en-GB" sz="500" dirty="0"/>
          </a:p>
          <a:p>
            <a:r>
              <a:rPr lang="en-GB" b="1" dirty="0"/>
              <a:t>Arrian </a:t>
            </a:r>
            <a:r>
              <a:rPr lang="en-GB" b="1" i="1" dirty="0" err="1"/>
              <a:t>Indica</a:t>
            </a:r>
            <a:r>
              <a:rPr lang="en-GB" b="1" dirty="0"/>
              <a:t> 38.3 </a:t>
            </a:r>
            <a:r>
              <a:rPr lang="en-GB" dirty="0"/>
              <a:t>(Indian Sea), </a:t>
            </a:r>
            <a:r>
              <a:rPr lang="en-GB" b="1" dirty="0"/>
              <a:t>43.2</a:t>
            </a:r>
            <a:r>
              <a:rPr lang="en-GB" dirty="0"/>
              <a:t> (Great Sea). </a:t>
            </a:r>
            <a:r>
              <a:rPr lang="en-GB" b="1" dirty="0"/>
              <a:t>43.7</a:t>
            </a:r>
            <a:r>
              <a:rPr lang="en-GB" dirty="0"/>
              <a:t> (</a:t>
            </a:r>
            <a:r>
              <a:rPr lang="en-GB" i="1" dirty="0" err="1"/>
              <a:t>Erythra</a:t>
            </a:r>
            <a:r>
              <a:rPr lang="en-GB" i="1" dirty="0"/>
              <a:t> </a:t>
            </a:r>
            <a:r>
              <a:rPr lang="en-GB" i="1" dirty="0" err="1"/>
              <a:t>Thassala</a:t>
            </a:r>
            <a:r>
              <a:rPr lang="en-GB" dirty="0"/>
              <a:t>). </a:t>
            </a:r>
            <a:endParaRPr lang="en-GB" dirty="0" smtClean="0"/>
          </a:p>
          <a:p>
            <a:endParaRPr lang="en-GB" sz="1100" dirty="0"/>
          </a:p>
        </p:txBody>
      </p:sp>
      <p:pic>
        <p:nvPicPr>
          <p:cNvPr id="5" name="Content Placeholder 4"/>
          <p:cNvPicPr>
            <a:picLocks noGrp="1" noChangeAspect="1"/>
          </p:cNvPicPr>
          <p:nvPr>
            <p:ph sz="half" idx="2"/>
          </p:nvPr>
        </p:nvPicPr>
        <p:blipFill>
          <a:blip r:embed="rId2"/>
          <a:stretch>
            <a:fillRect/>
          </a:stretch>
        </p:blipFill>
        <p:spPr>
          <a:xfrm>
            <a:off x="5076056" y="3140968"/>
            <a:ext cx="3757550" cy="3550441"/>
          </a:xfrm>
          <a:prstGeom prst="rect">
            <a:avLst/>
          </a:prstGeom>
        </p:spPr>
      </p:pic>
      <p:sp>
        <p:nvSpPr>
          <p:cNvPr id="6" name="Rectangle 5"/>
          <p:cNvSpPr/>
          <p:nvPr/>
        </p:nvSpPr>
        <p:spPr>
          <a:xfrm>
            <a:off x="194756" y="3516848"/>
            <a:ext cx="4658884" cy="3323987"/>
          </a:xfrm>
          <a:prstGeom prst="rect">
            <a:avLst/>
          </a:prstGeom>
        </p:spPr>
        <p:txBody>
          <a:bodyPr wrap="square">
            <a:spAutoFit/>
          </a:bodyPr>
          <a:lstStyle/>
          <a:p>
            <a:r>
              <a:rPr lang="en-GB" sz="3000" dirty="0"/>
              <a:t>“They said that in this island [</a:t>
            </a:r>
            <a:r>
              <a:rPr lang="en-GB" sz="3000" dirty="0" err="1"/>
              <a:t>Organa</a:t>
            </a:r>
            <a:r>
              <a:rPr lang="en-GB" sz="3000" dirty="0"/>
              <a:t>] the tomb of the first ruler of this territory was shown; his name </a:t>
            </a:r>
            <a:r>
              <a:rPr lang="en-GB" sz="3000" dirty="0" err="1"/>
              <a:t>Erythres</a:t>
            </a:r>
            <a:r>
              <a:rPr lang="en-GB" sz="3000" dirty="0"/>
              <a:t>, and hence came the name of the sea.” – </a:t>
            </a:r>
            <a:r>
              <a:rPr lang="en-GB" sz="3000" b="1" dirty="0" err="1"/>
              <a:t>Arrian</a:t>
            </a:r>
            <a:r>
              <a:rPr lang="en-GB" sz="3000" b="1" dirty="0"/>
              <a:t> </a:t>
            </a:r>
            <a:r>
              <a:rPr lang="en-GB" sz="3000" b="1" i="1" dirty="0" err="1"/>
              <a:t>Indica</a:t>
            </a:r>
            <a:r>
              <a:rPr lang="en-GB" sz="3000" b="1" i="1" dirty="0"/>
              <a:t> </a:t>
            </a:r>
            <a:r>
              <a:rPr lang="en-GB" sz="3000" b="1" dirty="0"/>
              <a:t>37.3</a:t>
            </a:r>
            <a:r>
              <a:rPr lang="en-GB" sz="3000" dirty="0"/>
              <a:t>.</a:t>
            </a:r>
          </a:p>
        </p:txBody>
      </p:sp>
    </p:spTree>
    <p:extLst>
      <p:ext uri="{BB962C8B-B14F-4D97-AF65-F5344CB8AC3E}">
        <p14:creationId xmlns:p14="http://schemas.microsoft.com/office/powerpoint/2010/main" val="42522321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832648"/>
          </a:xfrm>
        </p:spPr>
        <p:txBody>
          <a:bodyPr/>
          <a:lstStyle/>
          <a:p>
            <a:pPr marL="0" indent="0">
              <a:buNone/>
            </a:pPr>
            <a:endParaRPr lang="en-GB" dirty="0" smtClean="0"/>
          </a:p>
          <a:p>
            <a:pPr marL="0" indent="0">
              <a:buNone/>
            </a:pPr>
            <a:endParaRPr lang="en-GB" dirty="0"/>
          </a:p>
          <a:p>
            <a:pPr marL="0" indent="0" algn="ctr">
              <a:buNone/>
            </a:pPr>
            <a:endParaRPr lang="en-GB" sz="6000" b="1" dirty="0" smtClean="0"/>
          </a:p>
          <a:p>
            <a:pPr marL="0" indent="0" algn="ctr">
              <a:buNone/>
            </a:pPr>
            <a:r>
              <a:rPr lang="en-GB" sz="6000" b="1" dirty="0" smtClean="0"/>
              <a:t>Trade with East Africa</a:t>
            </a:r>
          </a:p>
        </p:txBody>
      </p:sp>
    </p:spTree>
    <p:extLst>
      <p:ext uri="{BB962C8B-B14F-4D97-AF65-F5344CB8AC3E}">
        <p14:creationId xmlns:p14="http://schemas.microsoft.com/office/powerpoint/2010/main" val="376149610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Ivory </a:t>
            </a:r>
            <a:r>
              <a:rPr lang="en-GB" b="1" dirty="0" smtClean="0"/>
              <a:t>and Monkey Trade</a:t>
            </a:r>
            <a:endParaRPr lang="en-GB" b="1" dirty="0"/>
          </a:p>
        </p:txBody>
      </p:sp>
      <p:sp>
        <p:nvSpPr>
          <p:cNvPr id="4" name="Content Placeholder 3"/>
          <p:cNvSpPr>
            <a:spLocks noGrp="1"/>
          </p:cNvSpPr>
          <p:nvPr>
            <p:ph sz="half" idx="1"/>
          </p:nvPr>
        </p:nvSpPr>
        <p:spPr>
          <a:xfrm>
            <a:off x="107504" y="1268760"/>
            <a:ext cx="3390992" cy="1691648"/>
          </a:xfrm>
        </p:spPr>
        <p:txBody>
          <a:bodyPr>
            <a:normAutofit fontScale="62500" lnSpcReduction="20000"/>
          </a:bodyPr>
          <a:lstStyle/>
          <a:p>
            <a:r>
              <a:rPr lang="it-IT" dirty="0"/>
              <a:t>IG XI 2163Aa7 </a:t>
            </a:r>
            <a:r>
              <a:rPr lang="it-IT" dirty="0" smtClean="0"/>
              <a:t>- 279 </a:t>
            </a:r>
            <a:r>
              <a:rPr lang="it-IT" dirty="0"/>
              <a:t>BC – 8 drachmae a </a:t>
            </a:r>
            <a:r>
              <a:rPr lang="it-IT" dirty="0" smtClean="0"/>
              <a:t>mina.</a:t>
            </a:r>
          </a:p>
          <a:p>
            <a:endParaRPr lang="it-IT" sz="500" dirty="0" smtClean="0"/>
          </a:p>
          <a:p>
            <a:r>
              <a:rPr lang="it-IT" dirty="0"/>
              <a:t>IG XI 203A71 </a:t>
            </a:r>
            <a:r>
              <a:rPr lang="it-IT" dirty="0" smtClean="0"/>
              <a:t>- 276 </a:t>
            </a:r>
            <a:r>
              <a:rPr lang="it-IT" dirty="0"/>
              <a:t>BC - 5 drachmae per </a:t>
            </a:r>
            <a:r>
              <a:rPr lang="it-IT" dirty="0" smtClean="0"/>
              <a:t>mina.</a:t>
            </a:r>
          </a:p>
          <a:p>
            <a:endParaRPr lang="it-IT" sz="500" dirty="0"/>
          </a:p>
          <a:p>
            <a:r>
              <a:rPr lang="it-IT" dirty="0"/>
              <a:t>IG XI </a:t>
            </a:r>
            <a:r>
              <a:rPr lang="it-IT" dirty="0" smtClean="0"/>
              <a:t>287A118 - 250 </a:t>
            </a:r>
            <a:r>
              <a:rPr lang="it-IT" dirty="0"/>
              <a:t>BC – 3.5 drachmae per </a:t>
            </a:r>
            <a:r>
              <a:rPr lang="it-IT" dirty="0" smtClean="0"/>
              <a:t>mina</a:t>
            </a:r>
            <a:r>
              <a:rPr lang="it-IT" dirty="0"/>
              <a:t>.</a:t>
            </a:r>
            <a:endParaRPr lang="en-GB" dirty="0"/>
          </a:p>
        </p:txBody>
      </p:sp>
      <p:pic>
        <p:nvPicPr>
          <p:cNvPr id="102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179512" y="2976796"/>
            <a:ext cx="3246976" cy="35649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9" name="Straight Arrow Connector 8"/>
          <p:cNvCxnSpPr/>
          <p:nvPr/>
        </p:nvCxnSpPr>
        <p:spPr>
          <a:xfrm flipH="1" flipV="1">
            <a:off x="1403648" y="4660388"/>
            <a:ext cx="216024" cy="197752"/>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8" name="Content Placeholder 3"/>
          <p:cNvSpPr txBox="1">
            <a:spLocks/>
          </p:cNvSpPr>
          <p:nvPr/>
        </p:nvSpPr>
        <p:spPr>
          <a:xfrm>
            <a:off x="3426488" y="3319377"/>
            <a:ext cx="5717512" cy="2269863"/>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r>
              <a:rPr lang="en-GB" sz="2200" dirty="0" smtClean="0"/>
              <a:t>Sphinx [long-tailed monkey?], </a:t>
            </a:r>
            <a:r>
              <a:rPr lang="en-GB" sz="2200" dirty="0" err="1" smtClean="0"/>
              <a:t>Kunokephalos</a:t>
            </a:r>
            <a:r>
              <a:rPr lang="en-GB" sz="2200" dirty="0" smtClean="0"/>
              <a:t> [</a:t>
            </a:r>
            <a:r>
              <a:rPr lang="en-GB" sz="2200" dirty="0" err="1" smtClean="0"/>
              <a:t>Hamadrayas</a:t>
            </a:r>
            <a:r>
              <a:rPr lang="en-GB" sz="2200" dirty="0" smtClean="0"/>
              <a:t> baboon], and </a:t>
            </a:r>
            <a:r>
              <a:rPr lang="en-GB" sz="2200" dirty="0" err="1" smtClean="0"/>
              <a:t>Kepos</a:t>
            </a:r>
            <a:r>
              <a:rPr lang="en-GB" sz="2200" dirty="0" smtClean="0"/>
              <a:t> [</a:t>
            </a:r>
            <a:r>
              <a:rPr lang="en-GB" sz="2200" dirty="0" err="1" smtClean="0"/>
              <a:t>Nisnas</a:t>
            </a:r>
            <a:r>
              <a:rPr lang="en-GB" sz="2200" dirty="0" smtClean="0"/>
              <a:t>].</a:t>
            </a:r>
          </a:p>
          <a:p>
            <a:endParaRPr lang="en-GB" sz="500" dirty="0" smtClean="0"/>
          </a:p>
          <a:p>
            <a:r>
              <a:rPr lang="en-GB" sz="2200" dirty="0" smtClean="0"/>
              <a:t>Sacred animal necropolis at north Saqqara - 169 mummified primate remains, 146 of them can be identified as </a:t>
            </a:r>
            <a:r>
              <a:rPr lang="en-GB" sz="2200" i="1" dirty="0" err="1" smtClean="0"/>
              <a:t>papio</a:t>
            </a:r>
            <a:r>
              <a:rPr lang="en-GB" sz="2200" i="1" dirty="0" smtClean="0"/>
              <a:t> </a:t>
            </a:r>
            <a:r>
              <a:rPr lang="en-GB" sz="2200" i="1" dirty="0" err="1" smtClean="0"/>
              <a:t>hamadrygos</a:t>
            </a:r>
            <a:r>
              <a:rPr lang="en-GB" sz="2200" i="1" dirty="0" smtClean="0"/>
              <a:t> Anubis </a:t>
            </a:r>
            <a:r>
              <a:rPr lang="en-GB" sz="2200" dirty="0" smtClean="0"/>
              <a:t>(Olive Baboons), 21 as </a:t>
            </a:r>
            <a:r>
              <a:rPr lang="en-GB" sz="2200" i="1" dirty="0" err="1" smtClean="0"/>
              <a:t>Macaca</a:t>
            </a:r>
            <a:r>
              <a:rPr lang="en-GB" sz="2200" i="1" dirty="0" smtClean="0"/>
              <a:t> Sylvanus </a:t>
            </a:r>
            <a:r>
              <a:rPr lang="en-GB" sz="2200" dirty="0" smtClean="0"/>
              <a:t>(Barbary Macaques), and 2 </a:t>
            </a:r>
            <a:r>
              <a:rPr lang="en-GB" sz="2200" i="1" dirty="0" smtClean="0"/>
              <a:t>Cercopithecus</a:t>
            </a:r>
            <a:r>
              <a:rPr lang="en-GB" sz="2200" dirty="0" smtClean="0"/>
              <a:t> (African Green Monkeys). </a:t>
            </a:r>
            <a:endParaRPr lang="en-GB" sz="2200" dirty="0"/>
          </a:p>
        </p:txBody>
      </p:sp>
      <p:sp>
        <p:nvSpPr>
          <p:cNvPr id="10" name="Content Placeholder 4"/>
          <p:cNvSpPr txBox="1">
            <a:spLocks/>
          </p:cNvSpPr>
          <p:nvPr/>
        </p:nvSpPr>
        <p:spPr>
          <a:xfrm>
            <a:off x="3498496" y="1293533"/>
            <a:ext cx="5538000" cy="1559403"/>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800" dirty="0" smtClean="0"/>
              <a:t>“Sphinxes, </a:t>
            </a:r>
            <a:r>
              <a:rPr lang="en-GB" sz="1800" dirty="0" err="1" smtClean="0"/>
              <a:t>dogheads</a:t>
            </a:r>
            <a:r>
              <a:rPr lang="en-GB" sz="1800" dirty="0" smtClean="0"/>
              <a:t> and </a:t>
            </a:r>
            <a:r>
              <a:rPr lang="en-GB" sz="1800" dirty="0" err="1" smtClean="0"/>
              <a:t>cepi</a:t>
            </a:r>
            <a:r>
              <a:rPr lang="en-GB" sz="1800" dirty="0" smtClean="0"/>
              <a:t> are sent to Alexandria from the country of the Trogodytes and from Ethiopia. Sphinxes resemble the animals as depicted in pictures… they are mischievous and so receptive of systematic training that their gracefulness in everything causes amazement…” - </a:t>
            </a:r>
            <a:r>
              <a:rPr lang="en-GB" sz="1800" b="1" dirty="0" smtClean="0"/>
              <a:t>Agatharchides 74a = </a:t>
            </a:r>
            <a:r>
              <a:rPr lang="en-GB" sz="1800" b="1" dirty="0" err="1" smtClean="0"/>
              <a:t>Photius</a:t>
            </a:r>
            <a:r>
              <a:rPr lang="en-GB" sz="1800" b="1" dirty="0" smtClean="0"/>
              <a:t>, Cod. 250.73, p.455b</a:t>
            </a:r>
            <a:r>
              <a:rPr lang="en-GB" sz="1800" dirty="0" smtClean="0"/>
              <a:t>.  </a:t>
            </a:r>
            <a:endParaRPr lang="en-GB" sz="1800" dirty="0"/>
          </a:p>
        </p:txBody>
      </p:sp>
      <p:pic>
        <p:nvPicPr>
          <p:cNvPr id="7" name="Picture 6"/>
          <p:cNvPicPr>
            <a:picLocks noChangeAspect="1"/>
          </p:cNvPicPr>
          <p:nvPr/>
        </p:nvPicPr>
        <p:blipFill>
          <a:blip r:embed="rId3"/>
          <a:stretch>
            <a:fillRect/>
          </a:stretch>
        </p:blipFill>
        <p:spPr>
          <a:xfrm>
            <a:off x="3658077" y="5550528"/>
            <a:ext cx="1611012" cy="1208259"/>
          </a:xfrm>
          <a:prstGeom prst="rect">
            <a:avLst/>
          </a:prstGeom>
        </p:spPr>
      </p:pic>
      <p:pic>
        <p:nvPicPr>
          <p:cNvPr id="12" name="Picture 11"/>
          <p:cNvPicPr>
            <a:picLocks noChangeAspect="1"/>
          </p:cNvPicPr>
          <p:nvPr/>
        </p:nvPicPr>
        <p:blipFill>
          <a:blip r:embed="rId4"/>
          <a:stretch>
            <a:fillRect/>
          </a:stretch>
        </p:blipFill>
        <p:spPr>
          <a:xfrm>
            <a:off x="5373231" y="5362380"/>
            <a:ext cx="1848802" cy="1386601"/>
          </a:xfrm>
          <a:prstGeom prst="rect">
            <a:avLst/>
          </a:prstGeom>
        </p:spPr>
      </p:pic>
      <p:pic>
        <p:nvPicPr>
          <p:cNvPr id="13" name="Picture 12"/>
          <p:cNvPicPr>
            <a:picLocks noChangeAspect="1"/>
          </p:cNvPicPr>
          <p:nvPr/>
        </p:nvPicPr>
        <p:blipFill>
          <a:blip r:embed="rId5"/>
          <a:stretch>
            <a:fillRect/>
          </a:stretch>
        </p:blipFill>
        <p:spPr>
          <a:xfrm>
            <a:off x="7347245" y="5362381"/>
            <a:ext cx="1705137" cy="1389452"/>
          </a:xfrm>
          <a:prstGeom prst="rect">
            <a:avLst/>
          </a:prstGeom>
        </p:spPr>
      </p:pic>
    </p:spTree>
    <p:extLst>
      <p:ext uri="{BB962C8B-B14F-4D97-AF65-F5344CB8AC3E}">
        <p14:creationId xmlns:p14="http://schemas.microsoft.com/office/powerpoint/2010/main" val="25425283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a:t>
            </a:r>
            <a:r>
              <a:rPr lang="en-US" b="1" dirty="0" err="1"/>
              <a:t>Ἀρωμ</a:t>
            </a:r>
            <a:r>
              <a:rPr lang="en-US" b="1" dirty="0"/>
              <a:t>ατόρον lands</a:t>
            </a:r>
            <a:endParaRPr lang="en-GB" b="1" dirty="0"/>
          </a:p>
        </p:txBody>
      </p:sp>
      <p:sp>
        <p:nvSpPr>
          <p:cNvPr id="4" name="Content Placeholder 3"/>
          <p:cNvSpPr>
            <a:spLocks noGrp="1"/>
          </p:cNvSpPr>
          <p:nvPr>
            <p:ph sz="half" idx="1"/>
          </p:nvPr>
        </p:nvSpPr>
        <p:spPr>
          <a:xfrm>
            <a:off x="251520" y="1600200"/>
            <a:ext cx="4392488" cy="2980928"/>
          </a:xfrm>
        </p:spPr>
        <p:txBody>
          <a:bodyPr>
            <a:normAutofit fontScale="92500" lnSpcReduction="10000"/>
          </a:bodyPr>
          <a:lstStyle/>
          <a:p>
            <a:r>
              <a:rPr lang="en-GB" b="1" i="1" dirty="0"/>
              <a:t>SB </a:t>
            </a:r>
            <a:r>
              <a:rPr lang="en-GB" b="1" dirty="0"/>
              <a:t>7169</a:t>
            </a:r>
            <a:r>
              <a:rPr lang="en-GB" b="1" i="1" dirty="0"/>
              <a:t> </a:t>
            </a:r>
            <a:r>
              <a:rPr lang="en-GB" dirty="0" smtClean="0"/>
              <a:t>– Aromatics-bearing lands.</a:t>
            </a:r>
            <a:endParaRPr lang="en-GB" b="1" i="1" dirty="0" smtClean="0"/>
          </a:p>
          <a:p>
            <a:endParaRPr lang="en-GB" sz="1100" b="1" i="1" dirty="0"/>
          </a:p>
          <a:p>
            <a:r>
              <a:rPr lang="en-GB" b="1" i="1" dirty="0" smtClean="0"/>
              <a:t>PME</a:t>
            </a:r>
            <a:r>
              <a:rPr lang="en-GB" b="1" dirty="0" smtClean="0"/>
              <a:t> 12:4.20-21 </a:t>
            </a:r>
            <a:r>
              <a:rPr lang="en-GB" dirty="0" smtClean="0"/>
              <a:t>– Spice Port (</a:t>
            </a:r>
            <a:r>
              <a:rPr lang="el-GR" dirty="0"/>
              <a:t>Ἀρωμάτων </a:t>
            </a:r>
            <a:r>
              <a:rPr lang="el-GR" dirty="0" smtClean="0"/>
              <a:t>ἐμπόριον</a:t>
            </a:r>
            <a:r>
              <a:rPr lang="en-GB" dirty="0" smtClean="0"/>
              <a:t>). </a:t>
            </a:r>
          </a:p>
          <a:p>
            <a:endParaRPr lang="en-GB" sz="1100" dirty="0" smtClean="0"/>
          </a:p>
          <a:p>
            <a:r>
              <a:rPr lang="en-GB" b="1" dirty="0" smtClean="0"/>
              <a:t>Strabo </a:t>
            </a:r>
            <a:r>
              <a:rPr lang="en-GB" b="1" i="1" dirty="0"/>
              <a:t>Geog</a:t>
            </a:r>
            <a:r>
              <a:rPr lang="en-GB" b="1" dirty="0"/>
              <a:t>. </a:t>
            </a:r>
            <a:r>
              <a:rPr lang="en-GB" b="1" dirty="0" smtClean="0"/>
              <a:t>16.4.14 </a:t>
            </a:r>
            <a:r>
              <a:rPr lang="en-GB" dirty="0" smtClean="0"/>
              <a:t>– Promontory of Spices. </a:t>
            </a:r>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15196" y="1844824"/>
            <a:ext cx="4119626" cy="47816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Donut 7"/>
          <p:cNvSpPr/>
          <p:nvPr/>
        </p:nvSpPr>
        <p:spPr>
          <a:xfrm>
            <a:off x="7020272" y="5887989"/>
            <a:ext cx="360040" cy="504056"/>
          </a:xfrm>
          <a:prstGeom prst="donut">
            <a:avLst>
              <a:gd name="adj" fmla="val 6753"/>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4437112"/>
            <a:ext cx="3960440" cy="22283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418200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Ptolemaic Navy in the Red Sea</a:t>
            </a:r>
            <a:endParaRPr lang="en-GB" b="1" dirty="0"/>
          </a:p>
        </p:txBody>
      </p:sp>
      <p:sp>
        <p:nvSpPr>
          <p:cNvPr id="6" name="Content Placeholder 5"/>
          <p:cNvSpPr>
            <a:spLocks noGrp="1"/>
          </p:cNvSpPr>
          <p:nvPr>
            <p:ph idx="1"/>
          </p:nvPr>
        </p:nvSpPr>
        <p:spPr>
          <a:xfrm>
            <a:off x="179512" y="1600200"/>
            <a:ext cx="8784976" cy="5257800"/>
          </a:xfrm>
        </p:spPr>
        <p:txBody>
          <a:bodyPr>
            <a:normAutofit fontScale="85000" lnSpcReduction="20000"/>
          </a:bodyPr>
          <a:lstStyle/>
          <a:p>
            <a:pPr marL="0" indent="0">
              <a:buNone/>
            </a:pPr>
            <a:r>
              <a:rPr lang="en-GB" dirty="0" smtClean="0"/>
              <a:t>“…drawing </a:t>
            </a:r>
            <a:r>
              <a:rPr lang="en-GB" dirty="0"/>
              <a:t>in part upon the royal records preserved in Alexandria, and in part upon what we have learned from men who have seen it with their own </a:t>
            </a:r>
            <a:r>
              <a:rPr lang="en-GB" dirty="0" smtClean="0"/>
              <a:t>eyes… Its </a:t>
            </a:r>
            <a:r>
              <a:rPr lang="en-GB" dirty="0"/>
              <a:t>width at the mouth and at the innermost recess is about </a:t>
            </a:r>
            <a:r>
              <a:rPr lang="en-GB" dirty="0" smtClean="0"/>
              <a:t>sixteen</a:t>
            </a:r>
            <a:r>
              <a:rPr lang="en-GB" dirty="0"/>
              <a:t> </a:t>
            </a:r>
            <a:r>
              <a:rPr lang="en-GB" dirty="0" err="1" smtClean="0"/>
              <a:t>stades</a:t>
            </a:r>
            <a:r>
              <a:rPr lang="en-GB" dirty="0" smtClean="0"/>
              <a:t> [3.2km, it is actually 21.5km], </a:t>
            </a:r>
            <a:r>
              <a:rPr lang="en-GB" dirty="0"/>
              <a:t>but from the harbour of </a:t>
            </a:r>
            <a:r>
              <a:rPr lang="en-GB" dirty="0" err="1"/>
              <a:t>Panormus</a:t>
            </a:r>
            <a:r>
              <a:rPr lang="en-GB" dirty="0"/>
              <a:t> to the opposite mainland is a day's run for a warship</a:t>
            </a:r>
            <a:r>
              <a:rPr lang="en-GB" dirty="0" smtClean="0"/>
              <a:t>.” </a:t>
            </a:r>
            <a:r>
              <a:rPr lang="en-GB" b="1" dirty="0" smtClean="0"/>
              <a:t>Agatharchides 81 = </a:t>
            </a:r>
            <a:r>
              <a:rPr lang="en-GB" b="1" dirty="0" err="1" smtClean="0"/>
              <a:t>Diodorus</a:t>
            </a:r>
            <a:r>
              <a:rPr lang="en-GB" b="1" dirty="0" smtClean="0"/>
              <a:t> </a:t>
            </a:r>
            <a:r>
              <a:rPr lang="en-GB" b="1" dirty="0" err="1" smtClean="0"/>
              <a:t>Siculus</a:t>
            </a:r>
            <a:r>
              <a:rPr lang="en-GB" b="1" dirty="0" smtClean="0"/>
              <a:t> 3.38.1-5</a:t>
            </a:r>
            <a:r>
              <a:rPr lang="en-GB" dirty="0" smtClean="0"/>
              <a:t>.</a:t>
            </a:r>
          </a:p>
          <a:p>
            <a:pPr marL="0" indent="0">
              <a:buNone/>
            </a:pPr>
            <a:endParaRPr lang="en-GB" sz="1100" dirty="0"/>
          </a:p>
          <a:p>
            <a:pPr marL="0" indent="0">
              <a:buNone/>
            </a:pPr>
            <a:r>
              <a:rPr lang="en-GB" dirty="0" smtClean="0"/>
              <a:t>“After these places the sea is so shallow that it measures not more than two fathoms… the part of the sea just described is well suited to war ships and small oared vessels, as it is clam, undisturbed by waves from a distance…” – </a:t>
            </a:r>
            <a:r>
              <a:rPr lang="en-GB" b="1" dirty="0" smtClean="0"/>
              <a:t>Agatharchides 85a = </a:t>
            </a:r>
            <a:r>
              <a:rPr lang="en-GB" b="1" dirty="0" err="1" smtClean="0"/>
              <a:t>Photius</a:t>
            </a:r>
            <a:r>
              <a:rPr lang="en-GB" b="1" dirty="0" smtClean="0"/>
              <a:t> Cod. 250.83, 456b-457a</a:t>
            </a:r>
            <a:r>
              <a:rPr lang="en-GB" dirty="0" smtClean="0"/>
              <a:t>.</a:t>
            </a:r>
          </a:p>
          <a:p>
            <a:pPr marL="0" indent="0">
              <a:buNone/>
            </a:pPr>
            <a:endParaRPr lang="en-GB" sz="1100" dirty="0"/>
          </a:p>
          <a:p>
            <a:r>
              <a:rPr lang="en-GB" dirty="0" err="1" smtClean="0"/>
              <a:t>Quadriremes</a:t>
            </a:r>
            <a:r>
              <a:rPr lang="en-GB" dirty="0" smtClean="0"/>
              <a:t> - </a:t>
            </a:r>
            <a:r>
              <a:rPr lang="en-GB" b="1" dirty="0" err="1" smtClean="0"/>
              <a:t>Agathrachides</a:t>
            </a:r>
            <a:r>
              <a:rPr lang="en-GB" b="1" dirty="0" smtClean="0"/>
              <a:t> </a:t>
            </a:r>
            <a:r>
              <a:rPr lang="en-GB" b="1" dirty="0"/>
              <a:t>90a = </a:t>
            </a:r>
            <a:r>
              <a:rPr lang="en-GB" b="1" dirty="0" err="1"/>
              <a:t>Diodorus</a:t>
            </a:r>
            <a:r>
              <a:rPr lang="en-GB" b="1" dirty="0"/>
              <a:t> </a:t>
            </a:r>
            <a:r>
              <a:rPr lang="en-GB" b="1" dirty="0" err="1"/>
              <a:t>Siculus</a:t>
            </a:r>
            <a:r>
              <a:rPr lang="en-GB" b="1" dirty="0"/>
              <a:t> </a:t>
            </a:r>
            <a:r>
              <a:rPr lang="en-GB" b="1" dirty="0" smtClean="0"/>
              <a:t>3.43.4-5</a:t>
            </a:r>
            <a:r>
              <a:rPr lang="en-GB" dirty="0" smtClean="0"/>
              <a:t>.</a:t>
            </a:r>
            <a:endParaRPr lang="en-GB" b="1" dirty="0"/>
          </a:p>
        </p:txBody>
      </p:sp>
    </p:spTree>
    <p:extLst>
      <p:ext uri="{BB962C8B-B14F-4D97-AF65-F5344CB8AC3E}">
        <p14:creationId xmlns:p14="http://schemas.microsoft.com/office/powerpoint/2010/main" val="4649061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64704"/>
          </a:xfrm>
        </p:spPr>
        <p:txBody>
          <a:bodyPr/>
          <a:lstStyle/>
          <a:p>
            <a:r>
              <a:rPr lang="en-GB" b="1" dirty="0" smtClean="0"/>
              <a:t>Piracy or Economic Warfare?</a:t>
            </a:r>
            <a:endParaRPr lang="en-GB" b="1" dirty="0"/>
          </a:p>
        </p:txBody>
      </p:sp>
      <p:sp>
        <p:nvSpPr>
          <p:cNvPr id="3" name="Content Placeholder 2"/>
          <p:cNvSpPr>
            <a:spLocks noGrp="1"/>
          </p:cNvSpPr>
          <p:nvPr>
            <p:ph idx="1"/>
          </p:nvPr>
        </p:nvSpPr>
        <p:spPr>
          <a:xfrm>
            <a:off x="107504" y="836712"/>
            <a:ext cx="5832648" cy="6021288"/>
          </a:xfrm>
        </p:spPr>
        <p:txBody>
          <a:bodyPr>
            <a:normAutofit fontScale="70000" lnSpcReduction="20000"/>
          </a:bodyPr>
          <a:lstStyle/>
          <a:p>
            <a:r>
              <a:rPr lang="en-GB" dirty="0" err="1"/>
              <a:t>Nabataean</a:t>
            </a:r>
            <a:r>
              <a:rPr lang="en-GB" dirty="0"/>
              <a:t> piracy in the Red Sea </a:t>
            </a:r>
            <a:r>
              <a:rPr lang="en-GB" dirty="0" smtClean="0"/>
              <a:t>as </a:t>
            </a:r>
            <a:r>
              <a:rPr lang="en-GB" dirty="0"/>
              <a:t>a reaction to the growing seaborne commerce coming from Egypt - </a:t>
            </a:r>
            <a:r>
              <a:rPr lang="en-GB" dirty="0" err="1"/>
              <a:t>Bowersock</a:t>
            </a:r>
            <a:r>
              <a:rPr lang="en-GB" dirty="0"/>
              <a:t> (1983</a:t>
            </a:r>
            <a:r>
              <a:rPr lang="en-GB" dirty="0" smtClean="0"/>
              <a:t>).</a:t>
            </a:r>
          </a:p>
          <a:p>
            <a:endParaRPr lang="en-GB" sz="1200" dirty="0"/>
          </a:p>
          <a:p>
            <a:r>
              <a:rPr lang="en-GB" dirty="0" smtClean="0"/>
              <a:t>Vibrant overland trade till first century AD?</a:t>
            </a:r>
          </a:p>
          <a:p>
            <a:pPr marL="0" indent="0">
              <a:buNone/>
            </a:pPr>
            <a:endParaRPr lang="en-GB" sz="1200" dirty="0"/>
          </a:p>
          <a:p>
            <a:pPr marL="0" indent="0">
              <a:buNone/>
            </a:pPr>
            <a:r>
              <a:rPr lang="en-GB" dirty="0" smtClean="0"/>
              <a:t>“After </a:t>
            </a:r>
            <a:r>
              <a:rPr lang="en-GB" dirty="0"/>
              <a:t>one has sailed past this country the </a:t>
            </a:r>
            <a:r>
              <a:rPr lang="en-GB" dirty="0" err="1"/>
              <a:t>Laeanites</a:t>
            </a:r>
            <a:r>
              <a:rPr lang="en-GB" dirty="0"/>
              <a:t> </a:t>
            </a:r>
            <a:r>
              <a:rPr lang="en-GB" dirty="0" smtClean="0"/>
              <a:t>Gulf [Gulf of ‘Aqaba] </a:t>
            </a:r>
            <a:r>
              <a:rPr lang="en-GB" dirty="0"/>
              <a:t>comes next, about which are many inhabited villages of Arabs who are known as </a:t>
            </a:r>
            <a:r>
              <a:rPr lang="en-GB" dirty="0" err="1" smtClean="0"/>
              <a:t>Nabataeans</a:t>
            </a:r>
            <a:r>
              <a:rPr lang="en-GB" dirty="0" smtClean="0"/>
              <a:t>… </a:t>
            </a:r>
            <a:r>
              <a:rPr lang="en-GB" dirty="0"/>
              <a:t>Now in ancient times these men observed justice and were content with the food which they received from their flocks, but later, after the kings in Alexandria had made the ways of the sea navigable for the merchants, these Arabs not only attacked the shipwrecked, but fitting out pirate ships preyed upon the voyagers, imitating in their practices the savage and lawless ways of the </a:t>
            </a:r>
            <a:r>
              <a:rPr lang="en-GB" dirty="0" err="1"/>
              <a:t>Tauri</a:t>
            </a:r>
            <a:r>
              <a:rPr lang="en-GB" dirty="0"/>
              <a:t> of the </a:t>
            </a:r>
            <a:r>
              <a:rPr lang="en-GB" dirty="0" smtClean="0"/>
              <a:t>Pontus; </a:t>
            </a:r>
            <a:r>
              <a:rPr lang="en-GB" dirty="0"/>
              <a:t>some time afterward, however, they were caught on the high seas by some </a:t>
            </a:r>
            <a:r>
              <a:rPr lang="en-GB" dirty="0" err="1"/>
              <a:t>quadriremes</a:t>
            </a:r>
            <a:r>
              <a:rPr lang="en-GB" dirty="0"/>
              <a:t> and punished as they deserved</a:t>
            </a:r>
            <a:r>
              <a:rPr lang="en-GB" dirty="0" smtClean="0"/>
              <a:t>.” – </a:t>
            </a:r>
            <a:r>
              <a:rPr lang="en-GB" b="1" dirty="0" err="1" smtClean="0"/>
              <a:t>Agathrachides</a:t>
            </a:r>
            <a:r>
              <a:rPr lang="en-GB" b="1" dirty="0" smtClean="0"/>
              <a:t> 90a = </a:t>
            </a:r>
            <a:r>
              <a:rPr lang="en-GB" b="1" dirty="0" err="1" smtClean="0"/>
              <a:t>Diodorus</a:t>
            </a:r>
            <a:r>
              <a:rPr lang="en-GB" b="1" dirty="0" smtClean="0"/>
              <a:t> </a:t>
            </a:r>
            <a:r>
              <a:rPr lang="en-GB" b="1" dirty="0" err="1" smtClean="0"/>
              <a:t>Siculus</a:t>
            </a:r>
            <a:r>
              <a:rPr lang="en-GB" b="1" dirty="0" smtClean="0"/>
              <a:t> 3.43.4-5</a:t>
            </a:r>
            <a:r>
              <a:rPr lang="en-GB" dirty="0" smtClean="0"/>
              <a:t>.</a:t>
            </a:r>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12160" y="1124744"/>
            <a:ext cx="2948887" cy="54242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2139104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476672"/>
            <a:ext cx="8928992" cy="5832648"/>
          </a:xfrm>
        </p:spPr>
        <p:txBody>
          <a:bodyPr/>
          <a:lstStyle/>
          <a:p>
            <a:pPr marL="0" indent="0">
              <a:buNone/>
            </a:pPr>
            <a:endParaRPr lang="en-GB" dirty="0" smtClean="0"/>
          </a:p>
          <a:p>
            <a:pPr marL="0" indent="0">
              <a:buNone/>
            </a:pPr>
            <a:endParaRPr lang="en-GB" dirty="0"/>
          </a:p>
          <a:p>
            <a:pPr marL="0" indent="0" algn="ctr">
              <a:buNone/>
            </a:pPr>
            <a:endParaRPr lang="en-GB" sz="6000" b="1" dirty="0" smtClean="0"/>
          </a:p>
          <a:p>
            <a:pPr marL="0" indent="0" algn="ctr">
              <a:buNone/>
            </a:pPr>
            <a:r>
              <a:rPr lang="en-GB" sz="6000" b="1" dirty="0" smtClean="0"/>
              <a:t>Middlemen?</a:t>
            </a:r>
          </a:p>
        </p:txBody>
      </p:sp>
    </p:spTree>
    <p:extLst>
      <p:ext uri="{BB962C8B-B14F-4D97-AF65-F5344CB8AC3E}">
        <p14:creationId xmlns:p14="http://schemas.microsoft.com/office/powerpoint/2010/main" val="277424602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07504" y="188640"/>
            <a:ext cx="4464496" cy="4077072"/>
          </a:xfrm>
        </p:spPr>
        <p:txBody>
          <a:bodyPr>
            <a:normAutofit fontScale="85000" lnSpcReduction="20000"/>
          </a:bodyPr>
          <a:lstStyle/>
          <a:p>
            <a:r>
              <a:rPr lang="en-GB" i="1" dirty="0"/>
              <a:t>P. </a:t>
            </a:r>
            <a:r>
              <a:rPr lang="en-GB" i="1" dirty="0" err="1"/>
              <a:t>Cair</a:t>
            </a:r>
            <a:r>
              <a:rPr lang="en-GB" i="1" dirty="0"/>
              <a:t>. Zen </a:t>
            </a:r>
            <a:r>
              <a:rPr lang="en-GB" dirty="0" smtClean="0"/>
              <a:t>59536 – “</a:t>
            </a:r>
            <a:r>
              <a:rPr lang="en-GB" dirty="0" err="1" smtClean="0"/>
              <a:t>Minaean</a:t>
            </a:r>
            <a:r>
              <a:rPr lang="en-GB" dirty="0" smtClean="0"/>
              <a:t> frankincense”.</a:t>
            </a:r>
          </a:p>
          <a:p>
            <a:endParaRPr lang="en-GB" sz="500" dirty="0"/>
          </a:p>
          <a:p>
            <a:r>
              <a:rPr lang="en-GB" dirty="0" err="1" smtClean="0"/>
              <a:t>Zayd‘il</a:t>
            </a:r>
            <a:r>
              <a:rPr lang="en-GB" dirty="0" smtClean="0"/>
              <a:t> </a:t>
            </a:r>
            <a:r>
              <a:rPr lang="en-GB" dirty="0"/>
              <a:t>bin </a:t>
            </a:r>
            <a:r>
              <a:rPr lang="en-GB" dirty="0" err="1" smtClean="0"/>
              <a:t>Zayd</a:t>
            </a:r>
            <a:r>
              <a:rPr lang="en-GB" dirty="0" smtClean="0"/>
              <a:t> - Memphis - importer </a:t>
            </a:r>
            <a:r>
              <a:rPr lang="en-GB" dirty="0"/>
              <a:t>of myrrh and </a:t>
            </a:r>
            <a:r>
              <a:rPr lang="en-GB" dirty="0" err="1" smtClean="0"/>
              <a:t>calamus</a:t>
            </a:r>
            <a:r>
              <a:rPr lang="en-GB" dirty="0" smtClean="0"/>
              <a:t>.</a:t>
            </a:r>
          </a:p>
          <a:p>
            <a:endParaRPr lang="en-GB" sz="500" dirty="0"/>
          </a:p>
          <a:p>
            <a:r>
              <a:rPr lang="en-GB" dirty="0" err="1"/>
              <a:t>Sabaean</a:t>
            </a:r>
            <a:r>
              <a:rPr lang="en-GB" dirty="0"/>
              <a:t> merchants </a:t>
            </a:r>
            <a:r>
              <a:rPr lang="en-GB" dirty="0" smtClean="0"/>
              <a:t>– </a:t>
            </a:r>
            <a:r>
              <a:rPr lang="en-GB" i="1" dirty="0" err="1" smtClean="0"/>
              <a:t>Larimnum</a:t>
            </a:r>
            <a:r>
              <a:rPr lang="en-GB" i="1" dirty="0" smtClean="0"/>
              <a:t> </a:t>
            </a:r>
            <a:r>
              <a:rPr lang="en-GB" dirty="0"/>
              <a:t>- </a:t>
            </a:r>
            <a:r>
              <a:rPr lang="en-GB" dirty="0" smtClean="0"/>
              <a:t>Agatharchides </a:t>
            </a:r>
            <a:r>
              <a:rPr lang="en-GB" dirty="0"/>
              <a:t>5.103a </a:t>
            </a:r>
            <a:r>
              <a:rPr lang="en-GB" dirty="0" smtClean="0"/>
              <a:t>+ b. </a:t>
            </a:r>
          </a:p>
          <a:p>
            <a:endParaRPr lang="en-GB" sz="500" i="1" dirty="0"/>
          </a:p>
          <a:p>
            <a:r>
              <a:rPr lang="en-GB" dirty="0" err="1"/>
              <a:t>Minaean</a:t>
            </a:r>
            <a:r>
              <a:rPr lang="en-GB" dirty="0"/>
              <a:t> </a:t>
            </a:r>
            <a:r>
              <a:rPr lang="en-GB" dirty="0" smtClean="0"/>
              <a:t>inscription 2</a:t>
            </a:r>
            <a:r>
              <a:rPr lang="en-GB" baseline="30000" dirty="0" smtClean="0"/>
              <a:t>nd</a:t>
            </a:r>
            <a:r>
              <a:rPr lang="en-GB" dirty="0"/>
              <a:t> C BC – Delos - M </a:t>
            </a:r>
            <a:r>
              <a:rPr lang="en-GB" dirty="0" smtClean="0"/>
              <a:t>349.</a:t>
            </a:r>
          </a:p>
          <a:p>
            <a:endParaRPr lang="en-GB" sz="500" dirty="0"/>
          </a:p>
          <a:p>
            <a:r>
              <a:rPr lang="en-GB" dirty="0" smtClean="0"/>
              <a:t>Fluctuation of Frankincense prices on Delos.</a:t>
            </a:r>
            <a:endParaRPr lang="en-GB" dirty="0"/>
          </a:p>
        </p:txBody>
      </p:sp>
      <p:pic>
        <p:nvPicPr>
          <p:cNvPr id="6" name="Content Placeholder 5"/>
          <p:cNvPicPr>
            <a:picLocks noGrp="1" noChangeAspect="1"/>
          </p:cNvPicPr>
          <p:nvPr>
            <p:ph sz="half" idx="2"/>
          </p:nvPr>
        </p:nvPicPr>
        <p:blipFill rotWithShape="1">
          <a:blip r:embed="rId2"/>
          <a:srcRect l="5350" t="5730" r="3718" b="14049"/>
          <a:stretch/>
        </p:blipFill>
        <p:spPr>
          <a:xfrm>
            <a:off x="4716016" y="188640"/>
            <a:ext cx="4176464" cy="3439442"/>
          </a:xfrm>
          <a:prstGeom prst="rect">
            <a:avLst/>
          </a:prstGeom>
        </p:spPr>
      </p:pic>
      <p:sp>
        <p:nvSpPr>
          <p:cNvPr id="8" name="Content Placeholder 2"/>
          <p:cNvSpPr txBox="1">
            <a:spLocks/>
          </p:cNvSpPr>
          <p:nvPr/>
        </p:nvSpPr>
        <p:spPr>
          <a:xfrm>
            <a:off x="107504" y="4077072"/>
            <a:ext cx="4464496" cy="2924944"/>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r>
              <a:rPr lang="en-GB" dirty="0" err="1" smtClean="0"/>
              <a:t>Qana</a:t>
            </a:r>
            <a:r>
              <a:rPr lang="en-GB" dirty="0" smtClean="0"/>
              <a:t>’ (Kane of the </a:t>
            </a:r>
            <a:r>
              <a:rPr lang="en-GB" i="1" dirty="0" smtClean="0"/>
              <a:t>PME</a:t>
            </a:r>
            <a:r>
              <a:rPr lang="en-GB" dirty="0" smtClean="0"/>
              <a:t>) – </a:t>
            </a:r>
            <a:r>
              <a:rPr lang="en-GB" dirty="0" err="1" smtClean="0"/>
              <a:t>Koan</a:t>
            </a:r>
            <a:r>
              <a:rPr lang="en-GB" dirty="0" smtClean="0"/>
              <a:t> amphorae.</a:t>
            </a:r>
          </a:p>
          <a:p>
            <a:endParaRPr lang="en-GB" sz="500" dirty="0" smtClean="0"/>
          </a:p>
          <a:p>
            <a:r>
              <a:rPr lang="en-GB" dirty="0" err="1" smtClean="0"/>
              <a:t>Khor</a:t>
            </a:r>
            <a:r>
              <a:rPr lang="en-GB" dirty="0" smtClean="0"/>
              <a:t> </a:t>
            </a:r>
            <a:r>
              <a:rPr lang="en-GB" dirty="0" err="1" smtClean="0"/>
              <a:t>Rori</a:t>
            </a:r>
            <a:r>
              <a:rPr lang="en-GB" dirty="0" smtClean="0"/>
              <a:t> (</a:t>
            </a:r>
            <a:r>
              <a:rPr lang="en-GB" dirty="0" err="1" smtClean="0"/>
              <a:t>Moscha</a:t>
            </a:r>
            <a:r>
              <a:rPr lang="en-GB" dirty="0" smtClean="0"/>
              <a:t> Limen of the </a:t>
            </a:r>
            <a:r>
              <a:rPr lang="en-GB" i="1" dirty="0" smtClean="0"/>
              <a:t>PME</a:t>
            </a:r>
            <a:r>
              <a:rPr lang="en-GB" dirty="0" smtClean="0"/>
              <a:t>) imitations of the Athenian </a:t>
            </a:r>
            <a:r>
              <a:rPr lang="en-GB" dirty="0" err="1" smtClean="0"/>
              <a:t>tetradrachmae</a:t>
            </a:r>
            <a:r>
              <a:rPr lang="en-GB" dirty="0" smtClean="0"/>
              <a:t> (head/owl series).</a:t>
            </a:r>
          </a:p>
          <a:p>
            <a:endParaRPr lang="en-GB" sz="500" dirty="0" smtClean="0"/>
          </a:p>
          <a:p>
            <a:r>
              <a:rPr lang="en-GB" dirty="0" smtClean="0"/>
              <a:t>Bust of Athena found at </a:t>
            </a:r>
            <a:r>
              <a:rPr lang="en-GB" dirty="0" err="1" smtClean="0"/>
              <a:t>Jabal</a:t>
            </a:r>
            <a:r>
              <a:rPr lang="en-GB" dirty="0" smtClean="0"/>
              <a:t> al-</a:t>
            </a:r>
            <a:r>
              <a:rPr lang="en-GB" dirty="0" err="1" smtClean="0"/>
              <a:t>Lawdh</a:t>
            </a:r>
            <a:r>
              <a:rPr lang="en-GB" dirty="0" smtClean="0"/>
              <a:t> (c.3</a:t>
            </a:r>
            <a:r>
              <a:rPr lang="en-GB" baseline="30000" dirty="0" smtClean="0"/>
              <a:t>rd</a:t>
            </a:r>
            <a:r>
              <a:rPr lang="en-GB" dirty="0" smtClean="0"/>
              <a:t> -2</a:t>
            </a:r>
            <a:r>
              <a:rPr lang="en-GB" baseline="30000" dirty="0" smtClean="0"/>
              <a:t>nd</a:t>
            </a:r>
            <a:r>
              <a:rPr lang="en-GB" dirty="0" smtClean="0"/>
              <a:t> century BC). </a:t>
            </a:r>
          </a:p>
          <a:p>
            <a:endParaRPr lang="en-GB" sz="1100" dirty="0"/>
          </a:p>
        </p:txBody>
      </p:sp>
      <p:cxnSp>
        <p:nvCxnSpPr>
          <p:cNvPr id="9" name="Straight Connector 8"/>
          <p:cNvCxnSpPr/>
          <p:nvPr/>
        </p:nvCxnSpPr>
        <p:spPr>
          <a:xfrm>
            <a:off x="8316416" y="2564904"/>
            <a:ext cx="432048"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4716016" y="3718679"/>
            <a:ext cx="4292606" cy="3139321"/>
          </a:xfrm>
          <a:prstGeom prst="rect">
            <a:avLst/>
          </a:prstGeom>
        </p:spPr>
        <p:txBody>
          <a:bodyPr wrap="square">
            <a:spAutoFit/>
          </a:bodyPr>
          <a:lstStyle/>
          <a:p>
            <a:r>
              <a:rPr lang="en-GB" dirty="0" smtClean="0"/>
              <a:t>“Immediately adjacent is the tribe of </a:t>
            </a:r>
            <a:r>
              <a:rPr lang="en-GB" dirty="0" err="1" smtClean="0"/>
              <a:t>Sabaeans</a:t>
            </a:r>
            <a:r>
              <a:rPr lang="en-GB" dirty="0" smtClean="0"/>
              <a:t>, the greatest people of Arabia an the possessors of every sort of good fortune… Fragrance pervades the whole coast, providing a pleasure to visitors that is greater than what can be seen or described. For by the sea itself balsam grows in abundance and cassia… myrrh and frankincense, cinnamon palm and </a:t>
            </a:r>
            <a:r>
              <a:rPr lang="en-GB" dirty="0" err="1" smtClean="0"/>
              <a:t>calamus</a:t>
            </a:r>
            <a:r>
              <a:rPr lang="en-GB" dirty="0" smtClean="0"/>
              <a:t> and other such trees…” </a:t>
            </a:r>
            <a:r>
              <a:rPr lang="en-GB" b="1" dirty="0" smtClean="0"/>
              <a:t>Agatharchides 99a = </a:t>
            </a:r>
            <a:r>
              <a:rPr lang="en-GB" b="1" dirty="0" err="1" smtClean="0"/>
              <a:t>Photius</a:t>
            </a:r>
            <a:r>
              <a:rPr lang="en-GB" b="1" dirty="0" smtClean="0"/>
              <a:t>, Co. 250.96, 458a</a:t>
            </a:r>
            <a:r>
              <a:rPr lang="en-GB" dirty="0" smtClean="0"/>
              <a:t>. </a:t>
            </a:r>
            <a:endParaRPr lang="en-GB" dirty="0"/>
          </a:p>
        </p:txBody>
      </p:sp>
    </p:spTree>
    <p:extLst>
      <p:ext uri="{BB962C8B-B14F-4D97-AF65-F5344CB8AC3E}">
        <p14:creationId xmlns:p14="http://schemas.microsoft.com/office/powerpoint/2010/main" val="3556977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92088"/>
          </a:xfrm>
        </p:spPr>
        <p:txBody>
          <a:bodyPr/>
          <a:lstStyle/>
          <a:p>
            <a:r>
              <a:rPr lang="en-GB" b="1" dirty="0" smtClean="0"/>
              <a:t>Socotra</a:t>
            </a:r>
            <a:endParaRPr lang="en-GB" b="1" dirty="0"/>
          </a:p>
        </p:txBody>
      </p:sp>
      <p:sp>
        <p:nvSpPr>
          <p:cNvPr id="4" name="Content Placeholder 3"/>
          <p:cNvSpPr>
            <a:spLocks noGrp="1"/>
          </p:cNvSpPr>
          <p:nvPr>
            <p:ph sz="half" idx="1"/>
          </p:nvPr>
        </p:nvSpPr>
        <p:spPr>
          <a:xfrm>
            <a:off x="0" y="2204864"/>
            <a:ext cx="6012160" cy="4653136"/>
          </a:xfrm>
        </p:spPr>
        <p:txBody>
          <a:bodyPr>
            <a:normAutofit fontScale="92500" lnSpcReduction="20000"/>
          </a:bodyPr>
          <a:lstStyle/>
          <a:p>
            <a:pPr marL="0" indent="0">
              <a:buNone/>
            </a:pPr>
            <a:r>
              <a:rPr lang="en-GB" sz="2200" dirty="0" smtClean="0"/>
              <a:t>“…</a:t>
            </a:r>
            <a:r>
              <a:rPr lang="en-GB" sz="2200" dirty="0" err="1" smtClean="0"/>
              <a:t>Dioscurid</a:t>
            </a:r>
            <a:r>
              <a:rPr lang="en-GB" sz="2200" dirty="0" err="1" smtClean="0">
                <a:cs typeface="Times New Roman"/>
              </a:rPr>
              <a:t>ês</a:t>
            </a:r>
            <a:r>
              <a:rPr lang="en-GB" sz="2200" dirty="0" smtClean="0">
                <a:cs typeface="Times New Roman"/>
              </a:rPr>
              <a:t>… the inhabitants very few in number live on one side of the island, that to the north, the part facing the mainland; they are settlers, a mixture of Arabs and Indians and even some Greeks, who sail out there to trade… The island is subject to the aforementioned king of the frankincense-bearing land…” </a:t>
            </a:r>
            <a:r>
              <a:rPr lang="en-GB" sz="2200" b="1" i="1" dirty="0" smtClean="0">
                <a:cs typeface="Times New Roman"/>
              </a:rPr>
              <a:t>PME </a:t>
            </a:r>
            <a:r>
              <a:rPr lang="en-GB" sz="2200" b="1" dirty="0" smtClean="0">
                <a:cs typeface="Times New Roman"/>
              </a:rPr>
              <a:t>30-31</a:t>
            </a:r>
            <a:r>
              <a:rPr lang="en-GB" sz="2200" dirty="0" smtClean="0">
                <a:cs typeface="Times New Roman"/>
              </a:rPr>
              <a:t>. </a:t>
            </a:r>
          </a:p>
          <a:p>
            <a:pPr marL="0" indent="0">
              <a:buNone/>
            </a:pPr>
            <a:endParaRPr lang="en-GB" sz="500" dirty="0">
              <a:cs typeface="Times New Roman"/>
            </a:endParaRPr>
          </a:p>
          <a:p>
            <a:pPr marL="0" indent="0">
              <a:buNone/>
            </a:pPr>
            <a:r>
              <a:rPr lang="en-GB" sz="2200" dirty="0">
                <a:cs typeface="Times New Roman"/>
              </a:rPr>
              <a:t>“In the island, again, called the Island of </a:t>
            </a:r>
            <a:r>
              <a:rPr lang="en-GB" sz="2200" dirty="0" err="1" smtClean="0">
                <a:cs typeface="Times New Roman"/>
              </a:rPr>
              <a:t>Dioscoridês</a:t>
            </a:r>
            <a:r>
              <a:rPr lang="en-GB" sz="2200" dirty="0" smtClean="0">
                <a:cs typeface="Times New Roman"/>
              </a:rPr>
              <a:t>, </a:t>
            </a:r>
            <a:r>
              <a:rPr lang="en-GB" sz="2200" dirty="0">
                <a:cs typeface="Times New Roman"/>
              </a:rPr>
              <a:t>which is situated in the same Indian sea, and where the inhabitants speak Greek, having been originally colonists sent </a:t>
            </a:r>
            <a:r>
              <a:rPr lang="en-GB" sz="2200" dirty="0" smtClean="0">
                <a:cs typeface="Times New Roman"/>
              </a:rPr>
              <a:t>to there </a:t>
            </a:r>
            <a:r>
              <a:rPr lang="en-GB" sz="2200" dirty="0">
                <a:cs typeface="Times New Roman"/>
              </a:rPr>
              <a:t>by the Ptolemies who succeeded Alexander the Macedonian, </a:t>
            </a:r>
            <a:r>
              <a:rPr lang="en-GB" sz="2200" dirty="0" smtClean="0">
                <a:cs typeface="Times New Roman"/>
              </a:rPr>
              <a:t>there </a:t>
            </a:r>
            <a:r>
              <a:rPr lang="en-GB" sz="2200" dirty="0">
                <a:cs typeface="Times New Roman"/>
              </a:rPr>
              <a:t>are clergy who receive their ordination in Persia, and are sent on to the island, and there is also a multitude of Christians. I sailed along the coast of this island, but did not land upon it. I met, however, with some of its Greek-speaking people who had come over into Ethiopia</a:t>
            </a:r>
            <a:r>
              <a:rPr lang="en-GB" sz="2200" dirty="0" smtClean="0">
                <a:cs typeface="Times New Roman"/>
              </a:rPr>
              <a:t>.” </a:t>
            </a:r>
            <a:r>
              <a:rPr lang="en-GB" sz="2200" dirty="0">
                <a:cs typeface="Times New Roman"/>
              </a:rPr>
              <a:t>– </a:t>
            </a:r>
            <a:r>
              <a:rPr lang="en-GB" sz="2200" b="1" dirty="0">
                <a:cs typeface="Times New Roman"/>
              </a:rPr>
              <a:t>Cosmas </a:t>
            </a:r>
            <a:r>
              <a:rPr lang="en-GB" sz="2200" b="1" dirty="0" err="1">
                <a:cs typeface="Times New Roman"/>
              </a:rPr>
              <a:t>Indicopleustes</a:t>
            </a:r>
            <a:r>
              <a:rPr lang="en-GB" sz="2200" b="1" dirty="0">
                <a:cs typeface="Times New Roman"/>
              </a:rPr>
              <a:t>, </a:t>
            </a:r>
            <a:r>
              <a:rPr lang="en-GB" sz="2200" b="1" i="1" dirty="0">
                <a:cs typeface="Times New Roman"/>
              </a:rPr>
              <a:t>Christian Topography </a:t>
            </a:r>
            <a:r>
              <a:rPr lang="en-GB" sz="2200" b="1" dirty="0" smtClean="0">
                <a:cs typeface="Times New Roman"/>
              </a:rPr>
              <a:t>3.178-79</a:t>
            </a:r>
            <a:r>
              <a:rPr lang="en-GB" sz="2200" i="1" dirty="0" smtClean="0">
                <a:cs typeface="Times New Roman"/>
              </a:rPr>
              <a:t>.</a:t>
            </a:r>
            <a:endParaRPr lang="en-GB" sz="2200" i="1" dirty="0"/>
          </a:p>
        </p:txBody>
      </p:sp>
      <p:sp>
        <p:nvSpPr>
          <p:cNvPr id="10" name="Content Placeholder 3"/>
          <p:cNvSpPr txBox="1">
            <a:spLocks/>
          </p:cNvSpPr>
          <p:nvPr/>
        </p:nvSpPr>
        <p:spPr>
          <a:xfrm>
            <a:off x="0" y="989112"/>
            <a:ext cx="9252520" cy="128776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200" dirty="0" smtClean="0"/>
              <a:t>“…Fortune Islands… In these islands one can see riding at anchor merchant vessels from neighbouring countries. Most of those encountered there are from the port Alexander built on the Indus River. Not a few, however, come from Persia and </a:t>
            </a:r>
            <a:r>
              <a:rPr lang="en-GB" sz="2200" dirty="0" err="1" smtClean="0"/>
              <a:t>Carmania</a:t>
            </a:r>
            <a:r>
              <a:rPr lang="en-GB" sz="2200" dirty="0" smtClean="0"/>
              <a:t> and the whole nearby region.” </a:t>
            </a:r>
            <a:r>
              <a:rPr lang="en-GB" sz="2200" b="1" dirty="0" err="1" smtClean="0"/>
              <a:t>Agatharkhides</a:t>
            </a:r>
            <a:r>
              <a:rPr lang="en-GB" sz="2200" b="1" i="1" dirty="0" smtClean="0"/>
              <a:t> </a:t>
            </a:r>
            <a:r>
              <a:rPr lang="en-GB" sz="2200" b="1" dirty="0" smtClean="0"/>
              <a:t>5.105a = </a:t>
            </a:r>
            <a:r>
              <a:rPr lang="en-GB" sz="2200" b="1" dirty="0" err="1" smtClean="0"/>
              <a:t>Photius</a:t>
            </a:r>
            <a:r>
              <a:rPr lang="en-GB" sz="2200" b="1" dirty="0" smtClean="0"/>
              <a:t>, Cod. 250.103, 459b</a:t>
            </a:r>
            <a:r>
              <a:rPr lang="en-GB" sz="2200" dirty="0" smtClean="0"/>
              <a:t>. </a:t>
            </a:r>
            <a:endParaRPr lang="en-GB" sz="2200" dirty="0"/>
          </a:p>
        </p:txBody>
      </p:sp>
      <p:pic>
        <p:nvPicPr>
          <p:cNvPr id="5122"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012160" y="2564904"/>
            <a:ext cx="3024335" cy="39244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11" name="Straight Arrow Connector 10"/>
          <p:cNvCxnSpPr/>
          <p:nvPr/>
        </p:nvCxnSpPr>
        <p:spPr>
          <a:xfrm flipV="1">
            <a:off x="8388424" y="5301208"/>
            <a:ext cx="216024" cy="504056"/>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09156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Arab Middlemen</a:t>
            </a:r>
            <a:endParaRPr lang="en-GB" b="1" dirty="0"/>
          </a:p>
        </p:txBody>
      </p:sp>
      <p:sp>
        <p:nvSpPr>
          <p:cNvPr id="3" name="Content Placeholder 2"/>
          <p:cNvSpPr>
            <a:spLocks noGrp="1"/>
          </p:cNvSpPr>
          <p:nvPr>
            <p:ph idx="1"/>
          </p:nvPr>
        </p:nvSpPr>
        <p:spPr>
          <a:xfrm>
            <a:off x="251520" y="1600200"/>
            <a:ext cx="8640960" cy="5257800"/>
          </a:xfrm>
        </p:spPr>
        <p:txBody>
          <a:bodyPr>
            <a:normAutofit fontScale="85000" lnSpcReduction="10000"/>
          </a:bodyPr>
          <a:lstStyle/>
          <a:p>
            <a:r>
              <a:rPr lang="en-GB" dirty="0" err="1"/>
              <a:t>Moscha</a:t>
            </a:r>
            <a:r>
              <a:rPr lang="en-GB" dirty="0"/>
              <a:t> Limen - </a:t>
            </a:r>
            <a:r>
              <a:rPr lang="en-GB" dirty="0" err="1"/>
              <a:t>Koan</a:t>
            </a:r>
            <a:r>
              <a:rPr lang="en-GB" dirty="0"/>
              <a:t> vessels, </a:t>
            </a:r>
            <a:r>
              <a:rPr lang="en-GB" dirty="0" smtClean="0"/>
              <a:t>Athenian </a:t>
            </a:r>
            <a:r>
              <a:rPr lang="en-GB" dirty="0" err="1" smtClean="0"/>
              <a:t>tetradrachms</a:t>
            </a:r>
            <a:r>
              <a:rPr lang="en-GB" dirty="0"/>
              <a:t>, Indian Red and Black </a:t>
            </a:r>
            <a:r>
              <a:rPr lang="en-GB" dirty="0" smtClean="0"/>
              <a:t>wares (third-first </a:t>
            </a:r>
            <a:r>
              <a:rPr lang="en-GB" dirty="0"/>
              <a:t>centuries BC</a:t>
            </a:r>
            <a:r>
              <a:rPr lang="en-GB" dirty="0" smtClean="0"/>
              <a:t>).</a:t>
            </a:r>
          </a:p>
          <a:p>
            <a:endParaRPr lang="en-GB" sz="900" dirty="0"/>
          </a:p>
          <a:p>
            <a:r>
              <a:rPr lang="en-GB" dirty="0" smtClean="0"/>
              <a:t>Fragrant plants coming via the sea from India - </a:t>
            </a:r>
            <a:r>
              <a:rPr lang="en-GB" b="1" dirty="0" smtClean="0"/>
              <a:t>Theophrastus </a:t>
            </a:r>
            <a:r>
              <a:rPr lang="en-GB" b="1" i="1" dirty="0"/>
              <a:t>Enquiry into Plants </a:t>
            </a:r>
            <a:r>
              <a:rPr lang="en-GB" b="1" dirty="0" smtClean="0"/>
              <a:t>9.7.2</a:t>
            </a:r>
            <a:r>
              <a:rPr lang="en-GB" dirty="0" smtClean="0"/>
              <a:t>.</a:t>
            </a:r>
          </a:p>
          <a:p>
            <a:endParaRPr lang="en-GB" sz="900" dirty="0"/>
          </a:p>
          <a:p>
            <a:r>
              <a:rPr lang="en-GB" dirty="0" err="1"/>
              <a:t>Paneion</a:t>
            </a:r>
            <a:r>
              <a:rPr lang="en-GB" dirty="0"/>
              <a:t> at El-</a:t>
            </a:r>
            <a:r>
              <a:rPr lang="en-GB" dirty="0" err="1"/>
              <a:t>Kanais</a:t>
            </a:r>
            <a:r>
              <a:rPr lang="en-GB" dirty="0"/>
              <a:t> records that </a:t>
            </a:r>
            <a:r>
              <a:rPr lang="en-GB" dirty="0" err="1"/>
              <a:t>Apollon</a:t>
            </a:r>
            <a:r>
              <a:rPr lang="en-GB" dirty="0"/>
              <a:t> offered up Indian myrrh for the safe return of his </a:t>
            </a:r>
            <a:r>
              <a:rPr lang="en-GB" dirty="0" smtClean="0"/>
              <a:t>father.</a:t>
            </a:r>
          </a:p>
          <a:p>
            <a:endParaRPr lang="en-GB" sz="900" dirty="0" smtClean="0"/>
          </a:p>
          <a:p>
            <a:pPr marL="0" indent="0">
              <a:buNone/>
            </a:pPr>
            <a:r>
              <a:rPr lang="en-GB" dirty="0" smtClean="0"/>
              <a:t>“</a:t>
            </a:r>
            <a:r>
              <a:rPr lang="en-GB" dirty="0" err="1" smtClean="0"/>
              <a:t>Eudaimon</a:t>
            </a:r>
            <a:r>
              <a:rPr lang="en-GB" dirty="0" smtClean="0"/>
              <a:t> </a:t>
            </a:r>
            <a:r>
              <a:rPr lang="en-GB" dirty="0"/>
              <a:t>Arabia [prosperous Arabia], a full-fledged city in earlier days, was called </a:t>
            </a:r>
            <a:r>
              <a:rPr lang="en-GB" dirty="0" err="1"/>
              <a:t>Eudaimon</a:t>
            </a:r>
            <a:r>
              <a:rPr lang="en-GB" dirty="0"/>
              <a:t> when, since vessels from India did not go on to Egypt and those from Egypt did not dare sail to the places further on but came only this far, it used to receive cargoes from both</a:t>
            </a:r>
            <a:r>
              <a:rPr lang="en-GB" dirty="0" smtClean="0"/>
              <a:t>…” – </a:t>
            </a:r>
            <a:r>
              <a:rPr lang="en-GB" b="1" i="1" dirty="0" smtClean="0"/>
              <a:t>PME </a:t>
            </a:r>
            <a:r>
              <a:rPr lang="en-GB" b="1" dirty="0" smtClean="0"/>
              <a:t>26</a:t>
            </a:r>
            <a:r>
              <a:rPr lang="en-GB" dirty="0" smtClean="0"/>
              <a:t>.</a:t>
            </a:r>
            <a:endParaRPr lang="en-GB" dirty="0"/>
          </a:p>
        </p:txBody>
      </p:sp>
    </p:spTree>
    <p:extLst>
      <p:ext uri="{BB962C8B-B14F-4D97-AF65-F5344CB8AC3E}">
        <p14:creationId xmlns:p14="http://schemas.microsoft.com/office/powerpoint/2010/main" val="30253637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80728"/>
          </a:xfrm>
        </p:spPr>
        <p:txBody>
          <a:bodyPr/>
          <a:lstStyle/>
          <a:p>
            <a:r>
              <a:rPr lang="en-GB" b="1" dirty="0" smtClean="0"/>
              <a:t>Discovery of the Monsoon?</a:t>
            </a:r>
            <a:endParaRPr lang="en-GB" b="1" dirty="0"/>
          </a:p>
        </p:txBody>
      </p:sp>
      <p:sp>
        <p:nvSpPr>
          <p:cNvPr id="3" name="Content Placeholder 2"/>
          <p:cNvSpPr>
            <a:spLocks noGrp="1"/>
          </p:cNvSpPr>
          <p:nvPr>
            <p:ph sz="half" idx="1"/>
          </p:nvPr>
        </p:nvSpPr>
        <p:spPr>
          <a:xfrm>
            <a:off x="179512" y="903141"/>
            <a:ext cx="4320480" cy="3317947"/>
          </a:xfrm>
        </p:spPr>
        <p:txBody>
          <a:bodyPr>
            <a:normAutofit/>
          </a:bodyPr>
          <a:lstStyle/>
          <a:p>
            <a:r>
              <a:rPr lang="en-GB" dirty="0" err="1" smtClean="0"/>
              <a:t>Eudoxus</a:t>
            </a:r>
            <a:r>
              <a:rPr lang="en-GB" dirty="0" smtClean="0"/>
              <a:t> of </a:t>
            </a:r>
            <a:r>
              <a:rPr lang="en-GB" dirty="0" err="1" smtClean="0"/>
              <a:t>Cyzicus</a:t>
            </a:r>
            <a:r>
              <a:rPr lang="en-GB" dirty="0" smtClean="0"/>
              <a:t> - </a:t>
            </a:r>
            <a:r>
              <a:rPr lang="en-GB" b="1" dirty="0"/>
              <a:t>Strabo </a:t>
            </a:r>
            <a:r>
              <a:rPr lang="en-GB" b="1" i="1" dirty="0" smtClean="0"/>
              <a:t>Geog. </a:t>
            </a:r>
            <a:r>
              <a:rPr lang="en-GB" b="1" dirty="0" smtClean="0"/>
              <a:t>2.3.4-5</a:t>
            </a:r>
            <a:r>
              <a:rPr lang="en-GB" dirty="0" smtClean="0"/>
              <a:t>.</a:t>
            </a:r>
          </a:p>
          <a:p>
            <a:endParaRPr lang="en-GB" sz="500" dirty="0"/>
          </a:p>
          <a:p>
            <a:r>
              <a:rPr lang="en-GB" dirty="0" err="1" smtClean="0"/>
              <a:t>Hippalos</a:t>
            </a:r>
            <a:r>
              <a:rPr lang="en-GB" dirty="0"/>
              <a:t> - </a:t>
            </a:r>
            <a:r>
              <a:rPr lang="en-GB" b="1" i="1" dirty="0" smtClean="0"/>
              <a:t>PME</a:t>
            </a:r>
            <a:r>
              <a:rPr lang="en-GB" b="1" dirty="0" smtClean="0"/>
              <a:t> 57; </a:t>
            </a:r>
            <a:r>
              <a:rPr lang="en-GB" b="1" dirty="0"/>
              <a:t>Pliny </a:t>
            </a:r>
            <a:r>
              <a:rPr lang="en-GB" b="1" i="1" dirty="0"/>
              <a:t>NH</a:t>
            </a:r>
            <a:r>
              <a:rPr lang="en-GB" b="1" dirty="0"/>
              <a:t> 6.26.100, </a:t>
            </a:r>
            <a:r>
              <a:rPr lang="en-GB" b="1" dirty="0" smtClean="0"/>
              <a:t>104-05</a:t>
            </a:r>
            <a:r>
              <a:rPr lang="en-GB" dirty="0" smtClean="0"/>
              <a:t>.</a:t>
            </a:r>
          </a:p>
          <a:p>
            <a:endParaRPr lang="en-GB" sz="500" dirty="0"/>
          </a:p>
          <a:p>
            <a:r>
              <a:rPr lang="en-GB" dirty="0" smtClean="0"/>
              <a:t>Conspiracy of silence by Arab merchants?</a:t>
            </a:r>
          </a:p>
          <a:p>
            <a:endParaRPr lang="en-GB" sz="500" dirty="0"/>
          </a:p>
          <a:p>
            <a:pPr marL="0" indent="0">
              <a:buNone/>
            </a:pPr>
            <a:endParaRPr lang="en-GB" dirty="0"/>
          </a:p>
          <a:p>
            <a:pPr marL="0" indent="0">
              <a:buNone/>
            </a:pPr>
            <a:endParaRPr lang="en-GB" dirty="0"/>
          </a:p>
        </p:txBody>
      </p:sp>
      <p:pic>
        <p:nvPicPr>
          <p:cNvPr id="6" name="Content Placeholder 5"/>
          <p:cNvPicPr>
            <a:picLocks noGrp="1" noChangeAspect="1"/>
          </p:cNvPicPr>
          <p:nvPr>
            <p:ph sz="half" idx="2"/>
          </p:nvPr>
        </p:nvPicPr>
        <p:blipFill>
          <a:blip r:embed="rId2"/>
          <a:stretch>
            <a:fillRect/>
          </a:stretch>
        </p:blipFill>
        <p:spPr>
          <a:xfrm>
            <a:off x="1043608" y="4063985"/>
            <a:ext cx="7278960" cy="2701303"/>
          </a:xfrm>
          <a:prstGeom prst="rect">
            <a:avLst/>
          </a:prstGeom>
        </p:spPr>
      </p:pic>
      <p:sp>
        <p:nvSpPr>
          <p:cNvPr id="7" name="Rectangle 6"/>
          <p:cNvSpPr/>
          <p:nvPr/>
        </p:nvSpPr>
        <p:spPr>
          <a:xfrm>
            <a:off x="4210962" y="903141"/>
            <a:ext cx="4753526" cy="3139321"/>
          </a:xfrm>
          <a:prstGeom prst="rect">
            <a:avLst/>
          </a:prstGeom>
        </p:spPr>
        <p:txBody>
          <a:bodyPr wrap="square">
            <a:spAutoFit/>
          </a:bodyPr>
          <a:lstStyle/>
          <a:p>
            <a:r>
              <a:rPr lang="en-GB" sz="2200" dirty="0"/>
              <a:t>“The whole coastal route just described, from Kane and </a:t>
            </a:r>
            <a:r>
              <a:rPr lang="en-GB" sz="2200" dirty="0" err="1"/>
              <a:t>Eudaimon</a:t>
            </a:r>
            <a:r>
              <a:rPr lang="en-GB" sz="2200" dirty="0"/>
              <a:t> Arabia, men formerly used to sail over in small vessels, following the curves of the bay. The ship captain </a:t>
            </a:r>
            <a:r>
              <a:rPr lang="en-GB" sz="2200" dirty="0" err="1"/>
              <a:t>Hippalos</a:t>
            </a:r>
            <a:r>
              <a:rPr lang="en-GB" sz="2200" dirty="0"/>
              <a:t>, by plotting the location of the ports of trade and the configuration of the sea, was the first to discover the route over open water.” – </a:t>
            </a:r>
            <a:r>
              <a:rPr lang="en-GB" sz="2200" b="1" i="1" dirty="0"/>
              <a:t>PME </a:t>
            </a:r>
            <a:r>
              <a:rPr lang="en-GB" sz="2200" b="1" dirty="0"/>
              <a:t>57</a:t>
            </a:r>
            <a:r>
              <a:rPr lang="en-GB" sz="2200" dirty="0"/>
              <a:t>.</a:t>
            </a:r>
          </a:p>
        </p:txBody>
      </p:sp>
    </p:spTree>
    <p:extLst>
      <p:ext uri="{BB962C8B-B14F-4D97-AF65-F5344CB8AC3E}">
        <p14:creationId xmlns:p14="http://schemas.microsoft.com/office/powerpoint/2010/main" val="950590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16632"/>
            <a:ext cx="8928992" cy="5184576"/>
          </a:xfrm>
        </p:spPr>
        <p:txBody>
          <a:bodyPr>
            <a:normAutofit lnSpcReduction="10000"/>
          </a:bodyPr>
          <a:lstStyle/>
          <a:p>
            <a:pPr marL="0" indent="0">
              <a:buNone/>
            </a:pPr>
            <a:endParaRPr lang="en-GB" dirty="0" smtClean="0"/>
          </a:p>
          <a:p>
            <a:pPr marL="0" indent="0">
              <a:buNone/>
            </a:pPr>
            <a:endParaRPr lang="en-GB" dirty="0"/>
          </a:p>
          <a:p>
            <a:pPr marL="0" indent="0" algn="ctr">
              <a:buNone/>
            </a:pPr>
            <a:endParaRPr lang="en-GB" sz="6000" b="1" dirty="0" smtClean="0"/>
          </a:p>
          <a:p>
            <a:pPr marL="0" indent="0" algn="ctr">
              <a:buNone/>
            </a:pPr>
            <a:r>
              <a:rPr lang="en-GB" sz="6000" b="1" dirty="0" smtClean="0"/>
              <a:t>The Scale and Scope of Ptolemaic Trade in the Indian Ocean</a:t>
            </a:r>
          </a:p>
        </p:txBody>
      </p:sp>
    </p:spTree>
    <p:extLst>
      <p:ext uri="{BB962C8B-B14F-4D97-AF65-F5344CB8AC3E}">
        <p14:creationId xmlns:p14="http://schemas.microsoft.com/office/powerpoint/2010/main" val="380776728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88640"/>
            <a:ext cx="8784976" cy="6480720"/>
          </a:xfrm>
        </p:spPr>
        <p:txBody>
          <a:bodyPr>
            <a:normAutofit fontScale="85000" lnSpcReduction="20000"/>
          </a:bodyPr>
          <a:lstStyle/>
          <a:p>
            <a:r>
              <a:rPr lang="en-GB" dirty="0" smtClean="0"/>
              <a:t>Roman period trade as more systematic</a:t>
            </a:r>
            <a:r>
              <a:rPr lang="en-GB" dirty="0"/>
              <a:t>, civilian and </a:t>
            </a:r>
            <a:r>
              <a:rPr lang="en-GB" dirty="0" smtClean="0"/>
              <a:t>commercial than the Ptolemaic period? - </a:t>
            </a:r>
            <a:r>
              <a:rPr lang="en-GB" dirty="0"/>
              <a:t>Sidebotham </a:t>
            </a:r>
            <a:r>
              <a:rPr lang="en-GB" dirty="0" smtClean="0"/>
              <a:t>2011; </a:t>
            </a:r>
            <a:r>
              <a:rPr lang="en-GB" dirty="0" err="1" smtClean="0"/>
              <a:t>Tomber</a:t>
            </a:r>
            <a:r>
              <a:rPr lang="en-GB" dirty="0" smtClean="0"/>
              <a:t> 2008.</a:t>
            </a:r>
          </a:p>
          <a:p>
            <a:endParaRPr lang="en-GB" sz="1200" dirty="0"/>
          </a:p>
          <a:p>
            <a:r>
              <a:rPr lang="en-GB" dirty="0" smtClean="0"/>
              <a:t>Ptolemaic commercial activity comparatively insignificant? - </a:t>
            </a:r>
            <a:r>
              <a:rPr lang="en-GB" dirty="0" err="1" smtClean="0"/>
              <a:t>Warmington</a:t>
            </a:r>
            <a:r>
              <a:rPr lang="en-GB" dirty="0" smtClean="0"/>
              <a:t> 1928; Fraser 1972; Whittaker 2004. </a:t>
            </a:r>
          </a:p>
          <a:p>
            <a:endParaRPr lang="en-GB" sz="1200" dirty="0"/>
          </a:p>
          <a:p>
            <a:r>
              <a:rPr lang="en-GB" dirty="0" smtClean="0"/>
              <a:t>Ptolemaic royal monopolies? - </a:t>
            </a:r>
            <a:r>
              <a:rPr lang="en-GB" dirty="0" err="1" smtClean="0"/>
              <a:t>Raschke</a:t>
            </a:r>
            <a:r>
              <a:rPr lang="en-GB" dirty="0" smtClean="0"/>
              <a:t> 1975; McLaughlin 2010.</a:t>
            </a:r>
          </a:p>
          <a:p>
            <a:pPr marL="0" indent="0">
              <a:buNone/>
            </a:pPr>
            <a:endParaRPr lang="en-GB" sz="1200" dirty="0"/>
          </a:p>
          <a:p>
            <a:pPr marL="0" indent="0">
              <a:buNone/>
            </a:pPr>
            <a:r>
              <a:rPr lang="en-GB" dirty="0" smtClean="0"/>
              <a:t>“S</a:t>
            </a:r>
            <a:r>
              <a:rPr lang="en-GB" dirty="0"/>
              <a:t>o </a:t>
            </a:r>
            <a:r>
              <a:rPr lang="en-GB" dirty="0" err="1"/>
              <a:t>Eudoxus</a:t>
            </a:r>
            <a:r>
              <a:rPr lang="en-GB" dirty="0"/>
              <a:t> sailed away with presents; and he returned with a cargo of perfumes and precious stones (some of which the rivers bring down with the sands, while others are fortified by digging, being solidified from a liquid state, just as our crystals are). </a:t>
            </a:r>
            <a:r>
              <a:rPr lang="en-GB" b="1" dirty="0" smtClean="0"/>
              <a:t>But </a:t>
            </a:r>
            <a:r>
              <a:rPr lang="en-GB" b="1" dirty="0" err="1"/>
              <a:t>Eudoxus</a:t>
            </a:r>
            <a:r>
              <a:rPr lang="en-GB" b="1" dirty="0"/>
              <a:t> was wholly deceived in his expectations, for Euergetes took from him his entire cargo</a:t>
            </a:r>
            <a:r>
              <a:rPr lang="en-GB" dirty="0" smtClean="0"/>
              <a:t>… And </a:t>
            </a:r>
            <a:r>
              <a:rPr lang="en-GB" dirty="0"/>
              <a:t>when he arrived safely in Egypt, inasmuch as Cleopatra no longer reigned but </a:t>
            </a:r>
            <a:r>
              <a:rPr lang="en-GB" dirty="0" smtClean="0"/>
              <a:t>her </a:t>
            </a:r>
            <a:r>
              <a:rPr lang="en-GB" dirty="0"/>
              <a:t>son in her stead, </a:t>
            </a:r>
            <a:r>
              <a:rPr lang="en-GB" b="1" dirty="0"/>
              <a:t>he was again deprived of everything, for it was discovered that he had stolen much property</a:t>
            </a:r>
            <a:r>
              <a:rPr lang="en-GB" dirty="0" smtClean="0"/>
              <a:t>.” – </a:t>
            </a:r>
            <a:r>
              <a:rPr lang="en-GB" b="1" dirty="0" smtClean="0"/>
              <a:t>Strabo </a:t>
            </a:r>
            <a:r>
              <a:rPr lang="en-GB" b="1" i="1" dirty="0" smtClean="0"/>
              <a:t>Geog. </a:t>
            </a:r>
            <a:r>
              <a:rPr lang="en-GB" b="1" dirty="0" smtClean="0"/>
              <a:t>2.3.4</a:t>
            </a:r>
            <a:r>
              <a:rPr lang="en-GB" dirty="0" smtClean="0"/>
              <a:t>.  </a:t>
            </a:r>
            <a:endParaRPr lang="en-GB" dirty="0"/>
          </a:p>
        </p:txBody>
      </p:sp>
    </p:spTree>
    <p:extLst>
      <p:ext uri="{BB962C8B-B14F-4D97-AF65-F5344CB8AC3E}">
        <p14:creationId xmlns:p14="http://schemas.microsoft.com/office/powerpoint/2010/main" val="27016157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80728"/>
          </a:xfrm>
        </p:spPr>
        <p:txBody>
          <a:bodyPr/>
          <a:lstStyle/>
          <a:p>
            <a:r>
              <a:rPr lang="en-GB" b="1" dirty="0" smtClean="0"/>
              <a:t>Increasing Trade</a:t>
            </a:r>
            <a:endParaRPr lang="en-GB" b="1" dirty="0"/>
          </a:p>
        </p:txBody>
      </p:sp>
      <p:sp>
        <p:nvSpPr>
          <p:cNvPr id="3" name="Content Placeholder 2"/>
          <p:cNvSpPr>
            <a:spLocks noGrp="1"/>
          </p:cNvSpPr>
          <p:nvPr>
            <p:ph idx="1"/>
          </p:nvPr>
        </p:nvSpPr>
        <p:spPr>
          <a:xfrm>
            <a:off x="179512" y="908031"/>
            <a:ext cx="8784976" cy="2799238"/>
          </a:xfrm>
        </p:spPr>
        <p:txBody>
          <a:bodyPr>
            <a:normAutofit fontScale="85000" lnSpcReduction="10000"/>
          </a:bodyPr>
          <a:lstStyle/>
          <a:p>
            <a:r>
              <a:rPr lang="en-GB" i="1" dirty="0" smtClean="0"/>
              <a:t>SB</a:t>
            </a:r>
            <a:r>
              <a:rPr lang="en-GB" dirty="0" smtClean="0"/>
              <a:t> </a:t>
            </a:r>
            <a:r>
              <a:rPr lang="en-GB" dirty="0"/>
              <a:t>V 8036 - ‘</a:t>
            </a:r>
            <a:r>
              <a:rPr lang="en-GB" dirty="0" err="1"/>
              <a:t>Strategos</a:t>
            </a:r>
            <a:r>
              <a:rPr lang="en-GB" dirty="0"/>
              <a:t> and </a:t>
            </a:r>
            <a:r>
              <a:rPr lang="en-GB" dirty="0" err="1"/>
              <a:t>Epistrategos</a:t>
            </a:r>
            <a:r>
              <a:rPr lang="en-GB" dirty="0"/>
              <a:t> of the </a:t>
            </a:r>
            <a:r>
              <a:rPr lang="en-GB" dirty="0" err="1"/>
              <a:t>Erythraean</a:t>
            </a:r>
            <a:r>
              <a:rPr lang="en-GB" dirty="0"/>
              <a:t> and Indian Seas’ – </a:t>
            </a:r>
            <a:r>
              <a:rPr lang="en-GB" dirty="0" smtClean="0"/>
              <a:t>either 116, 110/09</a:t>
            </a:r>
            <a:r>
              <a:rPr lang="en-GB" dirty="0"/>
              <a:t>, 74/73 and 45/44 </a:t>
            </a:r>
            <a:r>
              <a:rPr lang="en-GB" dirty="0" smtClean="0"/>
              <a:t>BC.</a:t>
            </a:r>
          </a:p>
          <a:p>
            <a:endParaRPr lang="en-GB" sz="700" dirty="0"/>
          </a:p>
          <a:p>
            <a:r>
              <a:rPr lang="en-GB" dirty="0" err="1" smtClean="0"/>
              <a:t>Kallimachos</a:t>
            </a:r>
            <a:r>
              <a:rPr lang="en-GB" dirty="0"/>
              <a:t> - 62 BC </a:t>
            </a:r>
            <a:r>
              <a:rPr lang="en-GB" dirty="0" smtClean="0"/>
              <a:t>- </a:t>
            </a:r>
            <a:r>
              <a:rPr lang="en-GB" dirty="0" err="1" smtClean="0"/>
              <a:t>epistrategos</a:t>
            </a:r>
            <a:r>
              <a:rPr lang="en-GB" dirty="0" smtClean="0"/>
              <a:t> </a:t>
            </a:r>
            <a:r>
              <a:rPr lang="en-GB" dirty="0"/>
              <a:t>of the </a:t>
            </a:r>
            <a:r>
              <a:rPr lang="en-GB" dirty="0" err="1" smtClean="0"/>
              <a:t>Thebiad</a:t>
            </a:r>
            <a:r>
              <a:rPr lang="en-GB" dirty="0" smtClean="0"/>
              <a:t>. </a:t>
            </a:r>
          </a:p>
          <a:p>
            <a:endParaRPr lang="en-GB" sz="600" dirty="0"/>
          </a:p>
          <a:p>
            <a:r>
              <a:rPr lang="en-GB" dirty="0" smtClean="0"/>
              <a:t>Inscription 130 </a:t>
            </a:r>
            <a:r>
              <a:rPr lang="en-GB" dirty="0"/>
              <a:t>BC </a:t>
            </a:r>
            <a:r>
              <a:rPr lang="en-GB" dirty="0" smtClean="0"/>
              <a:t>- </a:t>
            </a:r>
            <a:r>
              <a:rPr lang="en-GB" dirty="0" err="1" smtClean="0"/>
              <a:t>Soterichos</a:t>
            </a:r>
            <a:r>
              <a:rPr lang="en-GB" dirty="0" smtClean="0"/>
              <a:t>, subordinate of </a:t>
            </a:r>
            <a:r>
              <a:rPr lang="en-GB" dirty="0" err="1" smtClean="0"/>
              <a:t>Paos</a:t>
            </a:r>
            <a:r>
              <a:rPr lang="en-GB" dirty="0"/>
              <a:t>, </a:t>
            </a:r>
            <a:r>
              <a:rPr lang="en-GB" dirty="0" err="1" smtClean="0"/>
              <a:t>Strategos</a:t>
            </a:r>
            <a:r>
              <a:rPr lang="en-GB" dirty="0" smtClean="0"/>
              <a:t> </a:t>
            </a:r>
            <a:r>
              <a:rPr lang="en-GB" dirty="0"/>
              <a:t>of Thebes</a:t>
            </a:r>
            <a:r>
              <a:rPr lang="en-GB" dirty="0" smtClean="0"/>
              <a:t>, tasked with </a:t>
            </a:r>
            <a:r>
              <a:rPr lang="en-GB" dirty="0"/>
              <a:t>extracting precious stones and monitoring </a:t>
            </a:r>
            <a:r>
              <a:rPr lang="en-GB" dirty="0" smtClean="0"/>
              <a:t>shipping.</a:t>
            </a:r>
            <a:endParaRPr lang="en-GB" dirty="0"/>
          </a:p>
        </p:txBody>
      </p:sp>
      <p:sp>
        <p:nvSpPr>
          <p:cNvPr id="4" name="Content Placeholder 2"/>
          <p:cNvSpPr txBox="1">
            <a:spLocks/>
          </p:cNvSpPr>
          <p:nvPr/>
        </p:nvSpPr>
        <p:spPr>
          <a:xfrm>
            <a:off x="0" y="3573016"/>
            <a:ext cx="9144000" cy="3429000"/>
          </a:xfrm>
          <a:prstGeom prst="rect">
            <a:avLst/>
          </a:prstGeom>
        </p:spPr>
        <p:txBody>
          <a:bodyPr vert="horz" lIns="91440" tIns="45720" rIns="91440" bIns="45720" rtlCol="0">
            <a:normAutofit fontScale="55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GB" sz="3600" dirty="0" smtClean="0"/>
              <a:t>“…12,500 talents was paid annually to </a:t>
            </a:r>
            <a:r>
              <a:rPr lang="en-GB" sz="3600" dirty="0" err="1" smtClean="0"/>
              <a:t>Auletes</a:t>
            </a:r>
            <a:r>
              <a:rPr lang="en-GB" sz="3600" dirty="0" smtClean="0"/>
              <a:t>… what should one think of the present revenues… the commerce with the Indians and the Troglodytes has been increased to so great an extent? In earlier times, at least, not so many as 20 vessels would dare to traverse the Arabian Gulf [Red Sea]… but at the present time even large fleets are despatched as far as India and the extremities of Ethiopia...” – </a:t>
            </a:r>
            <a:r>
              <a:rPr lang="en-GB" sz="3600" b="1" dirty="0" smtClean="0"/>
              <a:t>Strabo </a:t>
            </a:r>
            <a:r>
              <a:rPr lang="en-GB" sz="3600" b="1" i="1" dirty="0" smtClean="0"/>
              <a:t>Geog. </a:t>
            </a:r>
            <a:r>
              <a:rPr lang="en-GB" sz="3600" b="1" dirty="0" smtClean="0"/>
              <a:t>17.1.13</a:t>
            </a:r>
            <a:r>
              <a:rPr lang="en-GB" sz="3600" dirty="0" smtClean="0"/>
              <a:t>. </a:t>
            </a:r>
          </a:p>
          <a:p>
            <a:pPr marL="0" indent="0">
              <a:buFont typeface="Arial" panose="020B0604020202020204" pitchFamily="34" charset="0"/>
              <a:buNone/>
            </a:pPr>
            <a:endParaRPr lang="en-GB" sz="1100" dirty="0" smtClean="0"/>
          </a:p>
          <a:p>
            <a:pPr marL="0" indent="0">
              <a:buFont typeface="Arial" panose="020B0604020202020204" pitchFamily="34" charset="0"/>
              <a:buNone/>
            </a:pPr>
            <a:r>
              <a:rPr lang="en-GB" sz="3600" dirty="0" smtClean="0"/>
              <a:t>“…since the merchants of Alexandria are already sailing with fleets by way of the Nile and of the Arabian Gulf [Red Sea] as far as India, these regions also have become far better known to us … when Gallus was prefect of Egypt, I accompanied him and ascended the Nile as far as </a:t>
            </a:r>
            <a:r>
              <a:rPr lang="en-GB" sz="3600" dirty="0" err="1" smtClean="0"/>
              <a:t>Syene</a:t>
            </a:r>
            <a:r>
              <a:rPr lang="en-GB" sz="3600" dirty="0" smtClean="0"/>
              <a:t>…  I learned that as many as one hundred and twenty vessels were sailing from </a:t>
            </a:r>
            <a:r>
              <a:rPr lang="en-GB" sz="3600" dirty="0" err="1" smtClean="0"/>
              <a:t>Myos</a:t>
            </a:r>
            <a:r>
              <a:rPr lang="en-GB" sz="3600" dirty="0" smtClean="0"/>
              <a:t> </a:t>
            </a:r>
            <a:r>
              <a:rPr lang="en-GB" sz="3600" dirty="0" err="1" smtClean="0"/>
              <a:t>Hormos</a:t>
            </a:r>
            <a:r>
              <a:rPr lang="en-GB" sz="3600" dirty="0" smtClean="0"/>
              <a:t> to India, whereas formerly, under the </a:t>
            </a:r>
            <a:r>
              <a:rPr lang="en-GB" sz="3600" dirty="0" err="1" smtClean="0"/>
              <a:t>Ptolemies</a:t>
            </a:r>
            <a:r>
              <a:rPr lang="en-GB" sz="3600" dirty="0" smtClean="0"/>
              <a:t>, only a very few ventured to undertake the voyage and to carry on traffic in Indian merchandise.” (</a:t>
            </a:r>
            <a:r>
              <a:rPr lang="en-GB" sz="3600" b="1" dirty="0" smtClean="0"/>
              <a:t>2.5.12</a:t>
            </a:r>
            <a:r>
              <a:rPr lang="en-GB" sz="3600" dirty="0" smtClean="0"/>
              <a:t>). </a:t>
            </a:r>
            <a:endParaRPr lang="en-GB" sz="3600" dirty="0"/>
          </a:p>
        </p:txBody>
      </p:sp>
    </p:spTree>
    <p:extLst>
      <p:ext uri="{BB962C8B-B14F-4D97-AF65-F5344CB8AC3E}">
        <p14:creationId xmlns:p14="http://schemas.microsoft.com/office/powerpoint/2010/main" val="10644896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52736"/>
          </a:xfrm>
        </p:spPr>
        <p:txBody>
          <a:bodyPr/>
          <a:lstStyle/>
          <a:p>
            <a:r>
              <a:rPr lang="en-GB" b="1" dirty="0"/>
              <a:t>Ptolemaic Egypt and Arikamedu</a:t>
            </a:r>
          </a:p>
        </p:txBody>
      </p:sp>
      <p:sp>
        <p:nvSpPr>
          <p:cNvPr id="4" name="Content Placeholder 3"/>
          <p:cNvSpPr>
            <a:spLocks noGrp="1"/>
          </p:cNvSpPr>
          <p:nvPr>
            <p:ph sz="half" idx="1"/>
          </p:nvPr>
        </p:nvSpPr>
        <p:spPr>
          <a:xfrm>
            <a:off x="107504" y="980728"/>
            <a:ext cx="4464496" cy="5877272"/>
          </a:xfrm>
        </p:spPr>
        <p:txBody>
          <a:bodyPr>
            <a:normAutofit fontScale="77500" lnSpcReduction="20000"/>
          </a:bodyPr>
          <a:lstStyle/>
          <a:p>
            <a:r>
              <a:rPr lang="en-GB" dirty="0" smtClean="0"/>
              <a:t>Site has revealed </a:t>
            </a:r>
            <a:r>
              <a:rPr lang="en-GB" dirty="0"/>
              <a:t>540 fragments of </a:t>
            </a:r>
            <a:r>
              <a:rPr lang="en-GB" dirty="0" smtClean="0"/>
              <a:t>Mediterranean amphorae.</a:t>
            </a:r>
          </a:p>
          <a:p>
            <a:endParaRPr lang="en-GB" sz="700" dirty="0"/>
          </a:p>
          <a:p>
            <a:r>
              <a:rPr lang="en-GB" dirty="0" smtClean="0"/>
              <a:t>C. 50% </a:t>
            </a:r>
            <a:r>
              <a:rPr lang="en-GB" dirty="0" err="1" smtClean="0"/>
              <a:t>Koan</a:t>
            </a:r>
            <a:r>
              <a:rPr lang="en-GB" dirty="0" smtClean="0"/>
              <a:t>, c.10% </a:t>
            </a:r>
            <a:r>
              <a:rPr lang="en-GB" dirty="0"/>
              <a:t>K</a:t>
            </a:r>
            <a:r>
              <a:rPr lang="en-GB" dirty="0" smtClean="0"/>
              <a:t>nidian,  less than 5% </a:t>
            </a:r>
            <a:r>
              <a:rPr lang="en-GB" dirty="0" err="1" smtClean="0"/>
              <a:t>Rhodian</a:t>
            </a:r>
            <a:r>
              <a:rPr lang="en-GB" dirty="0"/>
              <a:t> </a:t>
            </a:r>
            <a:r>
              <a:rPr lang="en-GB" dirty="0" smtClean="0"/>
              <a:t>(many </a:t>
            </a:r>
            <a:r>
              <a:rPr lang="en-GB" dirty="0" err="1"/>
              <a:t>Dressel</a:t>
            </a:r>
            <a:r>
              <a:rPr lang="en-GB" dirty="0"/>
              <a:t> </a:t>
            </a:r>
            <a:r>
              <a:rPr lang="en-GB" dirty="0" smtClean="0"/>
              <a:t>2-4).</a:t>
            </a:r>
          </a:p>
          <a:p>
            <a:endParaRPr lang="en-GB" sz="600" dirty="0"/>
          </a:p>
          <a:p>
            <a:r>
              <a:rPr lang="en-GB" dirty="0" err="1"/>
              <a:t>Koan</a:t>
            </a:r>
            <a:r>
              <a:rPr lang="en-GB" dirty="0"/>
              <a:t> </a:t>
            </a:r>
            <a:r>
              <a:rPr lang="en-GB" dirty="0" smtClean="0"/>
              <a:t>stylistically date to </a:t>
            </a:r>
            <a:r>
              <a:rPr lang="en-GB" dirty="0"/>
              <a:t>the late </a:t>
            </a:r>
            <a:r>
              <a:rPr lang="en-GB" dirty="0" smtClean="0"/>
              <a:t>2</a:t>
            </a:r>
            <a:r>
              <a:rPr lang="en-GB" baseline="30000" dirty="0" smtClean="0"/>
              <a:t>nd</a:t>
            </a:r>
            <a:r>
              <a:rPr lang="en-GB" dirty="0" smtClean="0"/>
              <a:t> C </a:t>
            </a:r>
            <a:r>
              <a:rPr lang="en-GB" dirty="0"/>
              <a:t>BC, </a:t>
            </a:r>
            <a:r>
              <a:rPr lang="en-GB" dirty="0" smtClean="0"/>
              <a:t>and predominantly 1</a:t>
            </a:r>
            <a:r>
              <a:rPr lang="en-GB" baseline="30000" dirty="0" smtClean="0"/>
              <a:t>st</a:t>
            </a:r>
            <a:r>
              <a:rPr lang="en-GB" dirty="0" smtClean="0"/>
              <a:t> C BC.</a:t>
            </a:r>
          </a:p>
          <a:p>
            <a:endParaRPr lang="en-GB" sz="600" dirty="0"/>
          </a:p>
          <a:p>
            <a:r>
              <a:rPr lang="en-GB" dirty="0" smtClean="0"/>
              <a:t>Southern sector - </a:t>
            </a:r>
            <a:r>
              <a:rPr lang="en-GB" dirty="0" err="1"/>
              <a:t>Koan</a:t>
            </a:r>
            <a:r>
              <a:rPr lang="en-GB" dirty="0"/>
              <a:t> </a:t>
            </a:r>
            <a:r>
              <a:rPr lang="en-GB" dirty="0" smtClean="0"/>
              <a:t>(20) - Knidian </a:t>
            </a:r>
            <a:r>
              <a:rPr lang="en-GB" dirty="0"/>
              <a:t>(11) - Indian Megalithic </a:t>
            </a:r>
            <a:r>
              <a:rPr lang="en-GB" dirty="0" smtClean="0"/>
              <a:t>pottery (c. 2</a:t>
            </a:r>
            <a:r>
              <a:rPr lang="en-GB" baseline="30000" dirty="0" smtClean="0"/>
              <a:t>nd</a:t>
            </a:r>
            <a:r>
              <a:rPr lang="en-GB" dirty="0" smtClean="0"/>
              <a:t> C BC). </a:t>
            </a:r>
          </a:p>
          <a:p>
            <a:endParaRPr lang="en-GB" sz="600" dirty="0"/>
          </a:p>
          <a:p>
            <a:r>
              <a:rPr lang="en-GB" dirty="0" smtClean="0"/>
              <a:t>Popularity of </a:t>
            </a:r>
            <a:r>
              <a:rPr lang="en-GB" dirty="0" err="1"/>
              <a:t>K</a:t>
            </a:r>
            <a:r>
              <a:rPr lang="en-GB" dirty="0" err="1" smtClean="0"/>
              <a:t>oan</a:t>
            </a:r>
            <a:r>
              <a:rPr lang="en-GB" dirty="0" smtClean="0"/>
              <a:t> wine - </a:t>
            </a:r>
            <a:r>
              <a:rPr lang="en-GB" dirty="0"/>
              <a:t>Cato the Elder </a:t>
            </a:r>
            <a:r>
              <a:rPr lang="en-GB" i="1" dirty="0"/>
              <a:t>De </a:t>
            </a:r>
            <a:r>
              <a:rPr lang="en-GB" i="1" dirty="0" err="1"/>
              <a:t>Agri</a:t>
            </a:r>
            <a:r>
              <a:rPr lang="en-GB" i="1" dirty="0"/>
              <a:t> </a:t>
            </a:r>
            <a:r>
              <a:rPr lang="en-GB" i="1" dirty="0" err="1"/>
              <a:t>Cultura</a:t>
            </a:r>
            <a:r>
              <a:rPr lang="en-GB" i="1" dirty="0"/>
              <a:t> </a:t>
            </a:r>
            <a:r>
              <a:rPr lang="en-GB" dirty="0"/>
              <a:t>112; Strabo </a:t>
            </a:r>
            <a:r>
              <a:rPr lang="en-GB" i="1" dirty="0"/>
              <a:t>Geography</a:t>
            </a:r>
            <a:r>
              <a:rPr lang="en-GB" dirty="0"/>
              <a:t>. 14.1.15, 2.19; Horace </a:t>
            </a:r>
            <a:r>
              <a:rPr lang="en-GB" i="1" dirty="0"/>
              <a:t>Satires </a:t>
            </a:r>
            <a:r>
              <a:rPr lang="en-GB" dirty="0"/>
              <a:t>2.8.8-9; </a:t>
            </a:r>
            <a:r>
              <a:rPr lang="en-GB" dirty="0" err="1"/>
              <a:t>Athenaeus</a:t>
            </a:r>
            <a:r>
              <a:rPr lang="en-GB" dirty="0"/>
              <a:t> </a:t>
            </a:r>
            <a:r>
              <a:rPr lang="en-GB" dirty="0" smtClean="0"/>
              <a:t>1.32a.</a:t>
            </a:r>
          </a:p>
          <a:p>
            <a:endParaRPr lang="en-GB" sz="600" dirty="0"/>
          </a:p>
          <a:p>
            <a:r>
              <a:rPr lang="en-GB" dirty="0" err="1"/>
              <a:t>K</a:t>
            </a:r>
            <a:r>
              <a:rPr lang="en-GB" dirty="0" err="1" smtClean="0"/>
              <a:t>oan</a:t>
            </a:r>
            <a:r>
              <a:rPr lang="en-GB" dirty="0" smtClean="0"/>
              <a:t> (greenish fabrics</a:t>
            </a:r>
            <a:r>
              <a:rPr lang="en-GB" dirty="0"/>
              <a:t>) - </a:t>
            </a:r>
            <a:r>
              <a:rPr lang="en-GB" dirty="0" smtClean="0"/>
              <a:t>Pseudo-</a:t>
            </a:r>
            <a:r>
              <a:rPr lang="en-GB" dirty="0" err="1"/>
              <a:t>K</a:t>
            </a:r>
            <a:r>
              <a:rPr lang="en-GB" dirty="0" err="1" smtClean="0"/>
              <a:t>oan</a:t>
            </a:r>
            <a:r>
              <a:rPr lang="en-GB" dirty="0" smtClean="0"/>
              <a:t> </a:t>
            </a:r>
            <a:r>
              <a:rPr lang="en-GB" dirty="0"/>
              <a:t>(distinctive greenish surface) - </a:t>
            </a:r>
            <a:r>
              <a:rPr lang="en-GB" dirty="0" err="1"/>
              <a:t>Dressel</a:t>
            </a:r>
            <a:r>
              <a:rPr lang="en-GB" dirty="0"/>
              <a:t> 2-4  (black-sand </a:t>
            </a:r>
            <a:r>
              <a:rPr lang="en-GB" dirty="0" smtClean="0"/>
              <a:t>fabrics).     </a:t>
            </a:r>
            <a:endParaRPr lang="en-GB" dirty="0"/>
          </a:p>
        </p:txBody>
      </p:sp>
      <p:pic>
        <p:nvPicPr>
          <p:cNvPr id="102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716016" y="4221088"/>
            <a:ext cx="4248472" cy="25202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16016" y="1052736"/>
            <a:ext cx="4248472" cy="31067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9359436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Ptolemaic </a:t>
            </a:r>
            <a:r>
              <a:rPr lang="en-GB" b="1" dirty="0" smtClean="0"/>
              <a:t>Facilities</a:t>
            </a:r>
            <a:endParaRPr lang="en-GB" b="1" dirty="0"/>
          </a:p>
        </p:txBody>
      </p:sp>
      <p:sp>
        <p:nvSpPr>
          <p:cNvPr id="3" name="Content Placeholder 2"/>
          <p:cNvSpPr>
            <a:spLocks noGrp="1"/>
          </p:cNvSpPr>
          <p:nvPr>
            <p:ph idx="1"/>
          </p:nvPr>
        </p:nvSpPr>
        <p:spPr>
          <a:xfrm>
            <a:off x="457200" y="1600200"/>
            <a:ext cx="8229600" cy="5141168"/>
          </a:xfrm>
        </p:spPr>
        <p:txBody>
          <a:bodyPr>
            <a:normAutofit/>
          </a:bodyPr>
          <a:lstStyle/>
          <a:p>
            <a:r>
              <a:rPr lang="en-GB" dirty="0" smtClean="0"/>
              <a:t>More limited Ptolemaic material at Myos Hormos compared to Berenike.</a:t>
            </a:r>
          </a:p>
          <a:p>
            <a:endParaRPr lang="en-GB" sz="1000" dirty="0"/>
          </a:p>
          <a:p>
            <a:r>
              <a:rPr lang="en-GB" dirty="0" smtClean="0"/>
              <a:t>Evidence for ship construction repair at Berenike – lead sheets, iron and charcoal, bronze and copper alloy nails. </a:t>
            </a:r>
          </a:p>
          <a:p>
            <a:endParaRPr lang="en-GB" sz="1000" dirty="0"/>
          </a:p>
          <a:p>
            <a:r>
              <a:rPr lang="en-GB" dirty="0" smtClean="0"/>
              <a:t>Rise in importance of Koptos – mid-2</a:t>
            </a:r>
            <a:r>
              <a:rPr lang="en-GB" baseline="30000" dirty="0" smtClean="0"/>
              <a:t>nd</a:t>
            </a:r>
            <a:r>
              <a:rPr lang="en-GB" dirty="0" smtClean="0"/>
              <a:t> C BC upsurge in building activity – (</a:t>
            </a:r>
            <a:r>
              <a:rPr lang="en-GB" dirty="0"/>
              <a:t>5% </a:t>
            </a:r>
            <a:r>
              <a:rPr lang="en-GB" dirty="0" smtClean="0"/>
              <a:t>imported ceramics) – Strabo and the pre-eminence of Myos Hormos (mid-20s BC). </a:t>
            </a:r>
            <a:endParaRPr lang="en-GB" dirty="0"/>
          </a:p>
        </p:txBody>
      </p:sp>
    </p:spTree>
    <p:extLst>
      <p:ext uri="{BB962C8B-B14F-4D97-AF65-F5344CB8AC3E}">
        <p14:creationId xmlns:p14="http://schemas.microsoft.com/office/powerpoint/2010/main" val="28579785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Key Debating Points</a:t>
            </a:r>
            <a:endParaRPr lang="en-GB" b="1" dirty="0"/>
          </a:p>
        </p:txBody>
      </p:sp>
      <p:sp>
        <p:nvSpPr>
          <p:cNvPr id="3" name="Content Placeholder 2"/>
          <p:cNvSpPr>
            <a:spLocks noGrp="1"/>
          </p:cNvSpPr>
          <p:nvPr>
            <p:ph idx="1"/>
          </p:nvPr>
        </p:nvSpPr>
        <p:spPr>
          <a:xfrm>
            <a:off x="457200" y="1600200"/>
            <a:ext cx="8229600" cy="5069160"/>
          </a:xfrm>
        </p:spPr>
        <p:txBody>
          <a:bodyPr>
            <a:normAutofit/>
          </a:bodyPr>
          <a:lstStyle/>
          <a:p>
            <a:r>
              <a:rPr lang="en-GB" dirty="0" smtClean="0"/>
              <a:t>Establishment of networks and use of trade hubs?</a:t>
            </a:r>
          </a:p>
          <a:p>
            <a:endParaRPr lang="en-GB" sz="1200" dirty="0"/>
          </a:p>
          <a:p>
            <a:r>
              <a:rPr lang="en-GB" dirty="0" smtClean="0"/>
              <a:t>Evidence for Ptolemaic monopolist policy?</a:t>
            </a:r>
          </a:p>
          <a:p>
            <a:endParaRPr lang="en-GB" sz="1200" dirty="0"/>
          </a:p>
          <a:p>
            <a:r>
              <a:rPr lang="en-GB" dirty="0" smtClean="0"/>
              <a:t>Establishment and use of various ports and facilities?</a:t>
            </a:r>
          </a:p>
          <a:p>
            <a:endParaRPr lang="en-GB" sz="1200" dirty="0"/>
          </a:p>
          <a:p>
            <a:r>
              <a:rPr lang="en-GB" dirty="0" smtClean="0"/>
              <a:t>“Discovery” of the monsoon winds?</a:t>
            </a:r>
          </a:p>
          <a:p>
            <a:endParaRPr lang="en-GB" sz="1200" dirty="0"/>
          </a:p>
          <a:p>
            <a:r>
              <a:rPr lang="en-GB" dirty="0" smtClean="0"/>
              <a:t>Ptolemaic era links with Arikamedu? </a:t>
            </a:r>
            <a:endParaRPr lang="en-GB" dirty="0"/>
          </a:p>
        </p:txBody>
      </p:sp>
    </p:spTree>
    <p:extLst>
      <p:ext uri="{BB962C8B-B14F-4D97-AF65-F5344CB8AC3E}">
        <p14:creationId xmlns:p14="http://schemas.microsoft.com/office/powerpoint/2010/main" val="5381913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 (1)</a:t>
            </a:r>
            <a:endParaRPr lang="en-GB" b="1" dirty="0"/>
          </a:p>
        </p:txBody>
      </p:sp>
      <p:sp>
        <p:nvSpPr>
          <p:cNvPr id="3" name="Content Placeholder 2"/>
          <p:cNvSpPr>
            <a:spLocks noGrp="1"/>
          </p:cNvSpPr>
          <p:nvPr>
            <p:ph idx="1"/>
          </p:nvPr>
        </p:nvSpPr>
        <p:spPr>
          <a:xfrm>
            <a:off x="0" y="1224136"/>
            <a:ext cx="9144000" cy="5661248"/>
          </a:xfrm>
        </p:spPr>
        <p:txBody>
          <a:bodyPr>
            <a:normAutofit fontScale="85000" lnSpcReduction="20000"/>
          </a:bodyPr>
          <a:lstStyle/>
          <a:p>
            <a:r>
              <a:rPr lang="en-GB" dirty="0" err="1"/>
              <a:t>Bowersock</a:t>
            </a:r>
            <a:r>
              <a:rPr lang="en-GB" dirty="0"/>
              <a:t>, G. W. </a:t>
            </a:r>
            <a:r>
              <a:rPr lang="en-GB" dirty="0" smtClean="0"/>
              <a:t>1983. </a:t>
            </a:r>
            <a:r>
              <a:rPr lang="en-GB" i="1" dirty="0"/>
              <a:t>Roman Arabia</a:t>
            </a:r>
            <a:r>
              <a:rPr lang="en-GB" dirty="0"/>
              <a:t>. Massachusetts: Harvard University </a:t>
            </a:r>
            <a:r>
              <a:rPr lang="en-GB" dirty="0" smtClean="0"/>
              <a:t>Press.</a:t>
            </a:r>
          </a:p>
          <a:p>
            <a:endParaRPr lang="en-GB" sz="600" dirty="0"/>
          </a:p>
          <a:p>
            <a:r>
              <a:rPr lang="en-GB" dirty="0" smtClean="0"/>
              <a:t>Burstein</a:t>
            </a:r>
            <a:r>
              <a:rPr lang="en-GB" dirty="0"/>
              <a:t>, S. M. 1989. [Translation and editing of] </a:t>
            </a:r>
            <a:r>
              <a:rPr lang="en-GB" dirty="0" smtClean="0"/>
              <a:t>Agatharchides </a:t>
            </a:r>
            <a:r>
              <a:rPr lang="en-GB" dirty="0"/>
              <a:t>of C</a:t>
            </a:r>
            <a:r>
              <a:rPr lang="en-GB" dirty="0" smtClean="0"/>
              <a:t>nidus </a:t>
            </a:r>
            <a:r>
              <a:rPr lang="en-GB" i="1" dirty="0"/>
              <a:t>On the </a:t>
            </a:r>
            <a:r>
              <a:rPr lang="en-GB" i="1" dirty="0" err="1"/>
              <a:t>Erythraean</a:t>
            </a:r>
            <a:r>
              <a:rPr lang="en-GB" i="1" dirty="0"/>
              <a:t> Sea</a:t>
            </a:r>
            <a:r>
              <a:rPr lang="en-GB" dirty="0"/>
              <a:t>. Cambridge: The Hakluyt Society</a:t>
            </a:r>
            <a:r>
              <a:rPr lang="en-GB" dirty="0" smtClean="0"/>
              <a:t>.</a:t>
            </a:r>
          </a:p>
          <a:p>
            <a:endParaRPr lang="en-GB" sz="600" dirty="0"/>
          </a:p>
          <a:p>
            <a:r>
              <a:rPr lang="en-GB" dirty="0" err="1" smtClean="0"/>
              <a:t>Casson</a:t>
            </a:r>
            <a:r>
              <a:rPr lang="en-GB" dirty="0" smtClean="0"/>
              <a:t>, L. 1989. </a:t>
            </a:r>
            <a:r>
              <a:rPr lang="en-GB" dirty="0"/>
              <a:t>[Trans. and Comm.] </a:t>
            </a:r>
            <a:r>
              <a:rPr lang="en-GB" i="1" dirty="0" err="1"/>
              <a:t>Periplus</a:t>
            </a:r>
            <a:r>
              <a:rPr lang="en-GB" i="1" dirty="0"/>
              <a:t> Maris </a:t>
            </a:r>
            <a:r>
              <a:rPr lang="en-GB" i="1" dirty="0" err="1" smtClean="0"/>
              <a:t>Erythraei</a:t>
            </a:r>
            <a:r>
              <a:rPr lang="en-GB" dirty="0" smtClean="0"/>
              <a:t>. Guildford. </a:t>
            </a:r>
          </a:p>
          <a:p>
            <a:endParaRPr lang="en-GB" sz="600" dirty="0"/>
          </a:p>
          <a:p>
            <a:r>
              <a:rPr lang="en-GB" dirty="0"/>
              <a:t>Fraser, Peter. M. 1972. </a:t>
            </a:r>
            <a:r>
              <a:rPr lang="en-GB" i="1" dirty="0"/>
              <a:t>Ptolemaic Alexandria: Volume I and II</a:t>
            </a:r>
            <a:r>
              <a:rPr lang="en-GB" dirty="0"/>
              <a:t>. Oxford: At the Clarendon </a:t>
            </a:r>
            <a:r>
              <a:rPr lang="en-GB" dirty="0" smtClean="0"/>
              <a:t>Press.</a:t>
            </a:r>
          </a:p>
          <a:p>
            <a:endParaRPr lang="en-GB" sz="600" dirty="0"/>
          </a:p>
          <a:p>
            <a:r>
              <a:rPr lang="en-GB" dirty="0"/>
              <a:t>Herbert, S. C. and Berlin, A. </a:t>
            </a:r>
            <a:r>
              <a:rPr lang="en-GB" dirty="0" smtClean="0"/>
              <a:t>2003. </a:t>
            </a:r>
            <a:r>
              <a:rPr lang="en-GB" dirty="0"/>
              <a:t>‘The Excavation: Occupation History and Ceramic Assemblages’, in </a:t>
            </a:r>
            <a:r>
              <a:rPr lang="en-GB" i="1" dirty="0"/>
              <a:t>Excavations at </a:t>
            </a:r>
            <a:r>
              <a:rPr lang="en-GB" i="1" dirty="0" err="1"/>
              <a:t>Coptos</a:t>
            </a:r>
            <a:r>
              <a:rPr lang="en-GB" i="1" dirty="0"/>
              <a:t> (</a:t>
            </a:r>
            <a:r>
              <a:rPr lang="en-GB" i="1" dirty="0" err="1"/>
              <a:t>Qift</a:t>
            </a:r>
            <a:r>
              <a:rPr lang="en-GB" i="1" dirty="0"/>
              <a:t>) In Upper Egypt, 1987-1992</a:t>
            </a:r>
            <a:r>
              <a:rPr lang="en-GB" dirty="0"/>
              <a:t> (eds., Herbert, S. C. and Berlin, A.) Rhode Island: Journal of Roman Archaeology Supplementary Series Number 53. 13-156</a:t>
            </a:r>
            <a:endParaRPr lang="en-GB" dirty="0" smtClean="0"/>
          </a:p>
          <a:p>
            <a:endParaRPr lang="en-GB" sz="600" dirty="0"/>
          </a:p>
          <a:p>
            <a:endParaRPr lang="en-GB" sz="1000" dirty="0" smtClean="0"/>
          </a:p>
          <a:p>
            <a:endParaRPr lang="en-GB" dirty="0"/>
          </a:p>
        </p:txBody>
      </p:sp>
    </p:spTree>
    <p:extLst>
      <p:ext uri="{BB962C8B-B14F-4D97-AF65-F5344CB8AC3E}">
        <p14:creationId xmlns:p14="http://schemas.microsoft.com/office/powerpoint/2010/main" val="114701596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 (2)</a:t>
            </a:r>
            <a:endParaRPr lang="en-GB" b="1" dirty="0"/>
          </a:p>
        </p:txBody>
      </p:sp>
      <p:sp>
        <p:nvSpPr>
          <p:cNvPr id="3" name="Content Placeholder 2"/>
          <p:cNvSpPr>
            <a:spLocks noGrp="1"/>
          </p:cNvSpPr>
          <p:nvPr>
            <p:ph idx="1"/>
          </p:nvPr>
        </p:nvSpPr>
        <p:spPr>
          <a:xfrm>
            <a:off x="179512" y="1196752"/>
            <a:ext cx="8856984" cy="5661248"/>
          </a:xfrm>
        </p:spPr>
        <p:txBody>
          <a:bodyPr>
            <a:normAutofit fontScale="85000" lnSpcReduction="20000"/>
          </a:bodyPr>
          <a:lstStyle/>
          <a:p>
            <a:r>
              <a:rPr lang="en-GB" dirty="0" err="1" smtClean="0"/>
              <a:t>Hoyland</a:t>
            </a:r>
            <a:r>
              <a:rPr lang="en-GB" dirty="0"/>
              <a:t>, R. 2002. ‘Kings, Kingdoms and Chronology’, in Queen of Sheba Treasures from Ancient Yemen (ed., Simpson, S. T. J.) London: British Museum Press. 67-79</a:t>
            </a:r>
          </a:p>
          <a:p>
            <a:endParaRPr lang="en-GB" sz="500" dirty="0" smtClean="0"/>
          </a:p>
          <a:p>
            <a:r>
              <a:rPr lang="en-GB" dirty="0" err="1" smtClean="0"/>
              <a:t>Hourani</a:t>
            </a:r>
            <a:r>
              <a:rPr lang="en-GB" dirty="0"/>
              <a:t>, </a:t>
            </a:r>
            <a:r>
              <a:rPr lang="en-GB" dirty="0" smtClean="0"/>
              <a:t>G. </a:t>
            </a:r>
            <a:r>
              <a:rPr lang="en-GB" dirty="0"/>
              <a:t>F. revised and expanded by </a:t>
            </a:r>
            <a:r>
              <a:rPr lang="en-GB" dirty="0" err="1" smtClean="0"/>
              <a:t>Carswell</a:t>
            </a:r>
            <a:r>
              <a:rPr lang="en-GB" dirty="0" smtClean="0"/>
              <a:t>, J. </a:t>
            </a:r>
            <a:r>
              <a:rPr lang="en-GB" dirty="0"/>
              <a:t>1995. </a:t>
            </a:r>
            <a:r>
              <a:rPr lang="en-GB" i="1" dirty="0"/>
              <a:t>Arab Seafaring in the Indian Ocean in Ancient and Early Medieval Times </a:t>
            </a:r>
            <a:r>
              <a:rPr lang="en-GB" dirty="0"/>
              <a:t>(Expanded Edition). Princeton: Princeton University Press.</a:t>
            </a:r>
          </a:p>
          <a:p>
            <a:endParaRPr lang="en-GB" sz="500" dirty="0" smtClean="0"/>
          </a:p>
          <a:p>
            <a:r>
              <a:rPr lang="en-GB" dirty="0" err="1" smtClean="0"/>
              <a:t>Goudsmit</a:t>
            </a:r>
            <a:r>
              <a:rPr lang="en-GB" dirty="0"/>
              <a:t>, J. and Brandon-Jones, D. 2000. ‘Evidence from the Baboon Catacomb in Northern Saqqara for a West Mediterranean Monkey Trade Route to Ptolemaic Alexandria’, </a:t>
            </a:r>
            <a:r>
              <a:rPr lang="en-GB" i="1" dirty="0"/>
              <a:t>The Journal of Egyptian Archaeology</a:t>
            </a:r>
            <a:r>
              <a:rPr lang="en-GB" dirty="0"/>
              <a:t> 86: 111-119</a:t>
            </a:r>
            <a:r>
              <a:rPr lang="en-GB" dirty="0" smtClean="0"/>
              <a:t>.</a:t>
            </a:r>
          </a:p>
          <a:p>
            <a:endParaRPr lang="en-GB" sz="500" dirty="0"/>
          </a:p>
          <a:p>
            <a:r>
              <a:rPr lang="en-GB" dirty="0"/>
              <a:t>Kidd, I. G. (1988) Posidonius. Volume II: The Commentary: (</a:t>
            </a:r>
            <a:r>
              <a:rPr lang="en-GB" dirty="0" err="1"/>
              <a:t>i</a:t>
            </a:r>
            <a:r>
              <a:rPr lang="en-GB" dirty="0"/>
              <a:t>) </a:t>
            </a:r>
            <a:r>
              <a:rPr lang="en-GB" dirty="0" err="1"/>
              <a:t>Testimonia</a:t>
            </a:r>
            <a:r>
              <a:rPr lang="en-GB" dirty="0"/>
              <a:t> and Fragments 1-149. Cambridge: Cambridge University Press</a:t>
            </a:r>
            <a:endParaRPr lang="en-GB" dirty="0" smtClean="0"/>
          </a:p>
          <a:p>
            <a:endParaRPr lang="en-GB" sz="500" dirty="0" smtClean="0"/>
          </a:p>
          <a:p>
            <a:endParaRPr lang="en-GB" sz="500" dirty="0" smtClean="0"/>
          </a:p>
          <a:p>
            <a:endParaRPr lang="en-GB" sz="500" dirty="0" smtClean="0"/>
          </a:p>
          <a:p>
            <a:endParaRPr lang="en-GB" dirty="0" smtClean="0"/>
          </a:p>
          <a:p>
            <a:endParaRPr lang="en-GB" dirty="0"/>
          </a:p>
          <a:p>
            <a:endParaRPr lang="en-GB" sz="600" dirty="0" smtClean="0"/>
          </a:p>
          <a:p>
            <a:endParaRPr lang="en-GB" sz="1100" dirty="0"/>
          </a:p>
          <a:p>
            <a:endParaRPr lang="en-GB" dirty="0"/>
          </a:p>
        </p:txBody>
      </p:sp>
    </p:spTree>
    <p:extLst>
      <p:ext uri="{BB962C8B-B14F-4D97-AF65-F5344CB8AC3E}">
        <p14:creationId xmlns:p14="http://schemas.microsoft.com/office/powerpoint/2010/main" val="178578996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 (3)</a:t>
            </a:r>
            <a:endParaRPr lang="en-GB" b="1" dirty="0"/>
          </a:p>
        </p:txBody>
      </p:sp>
      <p:sp>
        <p:nvSpPr>
          <p:cNvPr id="3" name="Content Placeholder 2"/>
          <p:cNvSpPr>
            <a:spLocks noGrp="1"/>
          </p:cNvSpPr>
          <p:nvPr>
            <p:ph idx="1"/>
          </p:nvPr>
        </p:nvSpPr>
        <p:spPr>
          <a:xfrm>
            <a:off x="0" y="1196752"/>
            <a:ext cx="9144000" cy="5661248"/>
          </a:xfrm>
        </p:spPr>
        <p:txBody>
          <a:bodyPr>
            <a:normAutofit fontScale="85000" lnSpcReduction="20000"/>
          </a:bodyPr>
          <a:lstStyle/>
          <a:p>
            <a:r>
              <a:rPr lang="en-GB" dirty="0"/>
              <a:t>McLaughlin, R. 2010. </a:t>
            </a:r>
            <a:r>
              <a:rPr lang="en-GB" i="1" dirty="0"/>
              <a:t>Rome and the Distance East: Trade Routes to the Ancient Lands of Arabia, India and China</a:t>
            </a:r>
            <a:r>
              <a:rPr lang="en-GB" dirty="0"/>
              <a:t>. London: Continuum. </a:t>
            </a:r>
          </a:p>
          <a:p>
            <a:endParaRPr lang="en-GB" sz="600" dirty="0" smtClean="0"/>
          </a:p>
          <a:p>
            <a:r>
              <a:rPr lang="en-GB" dirty="0" err="1" smtClean="0"/>
              <a:t>Mooren</a:t>
            </a:r>
            <a:r>
              <a:rPr lang="en-GB" dirty="0"/>
              <a:t>, L. 1972. ‘The Date of SB V 8036 and the Development of the Ptolemaic Maritime Trade with India’, </a:t>
            </a:r>
            <a:r>
              <a:rPr lang="en-GB" i="1" dirty="0"/>
              <a:t>Ancient Society </a:t>
            </a:r>
            <a:r>
              <a:rPr lang="en-GB" dirty="0"/>
              <a:t>3: 127-133</a:t>
            </a:r>
          </a:p>
          <a:p>
            <a:endParaRPr lang="en-GB" sz="600" dirty="0" smtClean="0"/>
          </a:p>
          <a:p>
            <a:r>
              <a:rPr lang="en-GB" dirty="0" err="1" smtClean="0"/>
              <a:t>Raschke</a:t>
            </a:r>
            <a:r>
              <a:rPr lang="en-GB" dirty="0"/>
              <a:t>, Manfred. G. 1975. </a:t>
            </a:r>
            <a:r>
              <a:rPr lang="en-GB" dirty="0" err="1"/>
              <a:t>Papyrological</a:t>
            </a:r>
            <a:r>
              <a:rPr lang="en-GB" dirty="0"/>
              <a:t> Evidence for Ptolemaic and Roman Trade with India. In </a:t>
            </a:r>
            <a:r>
              <a:rPr lang="en-GB" i="1" dirty="0"/>
              <a:t>Proceedings of the XIV International Congress of </a:t>
            </a:r>
            <a:r>
              <a:rPr lang="en-GB" i="1" dirty="0" err="1"/>
              <a:t>Papyrologists</a:t>
            </a:r>
            <a:r>
              <a:rPr lang="en-GB" i="1" dirty="0"/>
              <a:t>: Oxford, 24-31 July 1974</a:t>
            </a:r>
            <a:r>
              <a:rPr lang="en-GB" dirty="0"/>
              <a:t>, ed. Peter J. Parsons. (The British Academy) Oxford: Egypt Exploration Society: 241-46.</a:t>
            </a:r>
          </a:p>
          <a:p>
            <a:endParaRPr lang="en-GB" sz="700" dirty="0" smtClean="0"/>
          </a:p>
          <a:p>
            <a:r>
              <a:rPr lang="en-GB" dirty="0" err="1" smtClean="0"/>
              <a:t>Reger</a:t>
            </a:r>
            <a:r>
              <a:rPr lang="en-GB" dirty="0"/>
              <a:t>, G. 2002. ‘The Price Histories of some Imported Goods on Independent Delos’, in </a:t>
            </a:r>
            <a:r>
              <a:rPr lang="en-GB" i="1" dirty="0"/>
              <a:t>The Ancient Economy </a:t>
            </a:r>
            <a:r>
              <a:rPr lang="en-GB" dirty="0"/>
              <a:t>(eds., W. </a:t>
            </a:r>
            <a:r>
              <a:rPr lang="en-GB" dirty="0" err="1"/>
              <a:t>Scheidel</a:t>
            </a:r>
            <a:r>
              <a:rPr lang="en-GB" dirty="0"/>
              <a:t> and von </a:t>
            </a:r>
            <a:r>
              <a:rPr lang="en-GB" dirty="0" err="1"/>
              <a:t>Reden</a:t>
            </a:r>
            <a:r>
              <a:rPr lang="en-GB" dirty="0"/>
              <a:t>, S.) Edinburgh: Edinburgh University Press. 133-154.</a:t>
            </a:r>
          </a:p>
          <a:p>
            <a:endParaRPr lang="en-GB" sz="600" dirty="0" smtClean="0"/>
          </a:p>
          <a:p>
            <a:pPr lvl="0"/>
            <a:endParaRPr lang="en-GB" sz="600" dirty="0" smtClean="0">
              <a:solidFill>
                <a:prstClr val="black"/>
              </a:solidFill>
            </a:endParaRPr>
          </a:p>
          <a:p>
            <a:endParaRPr lang="en-GB" dirty="0"/>
          </a:p>
          <a:p>
            <a:endParaRPr lang="en-GB" dirty="0"/>
          </a:p>
          <a:p>
            <a:endParaRPr lang="en-GB" dirty="0" smtClean="0"/>
          </a:p>
        </p:txBody>
      </p:sp>
    </p:spTree>
    <p:extLst>
      <p:ext uri="{BB962C8B-B14F-4D97-AF65-F5344CB8AC3E}">
        <p14:creationId xmlns:p14="http://schemas.microsoft.com/office/powerpoint/2010/main" val="1124057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 (4)</a:t>
            </a:r>
            <a:endParaRPr lang="en-GB" b="1" dirty="0"/>
          </a:p>
        </p:txBody>
      </p:sp>
      <p:sp>
        <p:nvSpPr>
          <p:cNvPr id="3" name="Content Placeholder 2"/>
          <p:cNvSpPr>
            <a:spLocks noGrp="1"/>
          </p:cNvSpPr>
          <p:nvPr>
            <p:ph idx="1"/>
          </p:nvPr>
        </p:nvSpPr>
        <p:spPr>
          <a:xfrm>
            <a:off x="107504" y="1196752"/>
            <a:ext cx="8928992" cy="5661248"/>
          </a:xfrm>
        </p:spPr>
        <p:txBody>
          <a:bodyPr>
            <a:normAutofit fontScale="92500" lnSpcReduction="10000"/>
          </a:bodyPr>
          <a:lstStyle/>
          <a:p>
            <a:r>
              <a:rPr lang="en-GB" dirty="0"/>
              <a:t>Sidebotham, S. E. 1986. </a:t>
            </a:r>
            <a:r>
              <a:rPr lang="en-GB" i="1" dirty="0"/>
              <a:t>Roman Economic Policy in the </a:t>
            </a:r>
            <a:r>
              <a:rPr lang="en-GB" i="1" dirty="0" err="1"/>
              <a:t>Erythra</a:t>
            </a:r>
            <a:r>
              <a:rPr lang="en-GB" i="1" dirty="0"/>
              <a:t> </a:t>
            </a:r>
            <a:r>
              <a:rPr lang="en-GB" i="1" dirty="0" err="1"/>
              <a:t>Thalassa</a:t>
            </a:r>
            <a:r>
              <a:rPr lang="en-GB" i="1" dirty="0"/>
              <a:t> 30 B.C. - A.D. 217</a:t>
            </a:r>
            <a:r>
              <a:rPr lang="en-GB" dirty="0"/>
              <a:t>. Leiden: E. J. Brill.</a:t>
            </a:r>
          </a:p>
          <a:p>
            <a:pPr marL="0" indent="0">
              <a:buNone/>
            </a:pPr>
            <a:endParaRPr lang="en-GB" sz="500" dirty="0" smtClean="0"/>
          </a:p>
          <a:p>
            <a:r>
              <a:rPr lang="en-GB" dirty="0" smtClean="0"/>
              <a:t>Sidebotham</a:t>
            </a:r>
            <a:r>
              <a:rPr lang="en-GB" dirty="0"/>
              <a:t>, S. E. 2011. </a:t>
            </a:r>
            <a:r>
              <a:rPr lang="en-GB" i="1" dirty="0"/>
              <a:t>Berenike and the Ancient Maritime Spice Route</a:t>
            </a:r>
            <a:r>
              <a:rPr lang="en-GB" dirty="0"/>
              <a:t>. London: University of California Press.</a:t>
            </a:r>
          </a:p>
          <a:p>
            <a:endParaRPr lang="en-GB" sz="500" dirty="0" smtClean="0"/>
          </a:p>
          <a:p>
            <a:r>
              <a:rPr lang="en-GB" dirty="0" err="1" smtClean="0"/>
              <a:t>Tchernia</a:t>
            </a:r>
            <a:r>
              <a:rPr lang="en-GB" dirty="0"/>
              <a:t>, A. 1997. ‘Winds and Coins: From the Supposed Discovery of the Monsoon to the Denarii of Tiberius’, In </a:t>
            </a:r>
            <a:r>
              <a:rPr lang="en-GB" i="1" dirty="0"/>
              <a:t>Crossings Early Mediterranean Contacts with India</a:t>
            </a:r>
            <a:r>
              <a:rPr lang="en-GB" dirty="0"/>
              <a:t>, ed. De </a:t>
            </a:r>
            <a:r>
              <a:rPr lang="en-GB" dirty="0" err="1"/>
              <a:t>Romanis</a:t>
            </a:r>
            <a:r>
              <a:rPr lang="en-GB" dirty="0"/>
              <a:t>, F. and </a:t>
            </a:r>
            <a:r>
              <a:rPr lang="en-GB" dirty="0" err="1"/>
              <a:t>Tchernia</a:t>
            </a:r>
            <a:r>
              <a:rPr lang="en-GB" dirty="0"/>
              <a:t>, A. New Delhi: Manohar: 250-276.</a:t>
            </a:r>
          </a:p>
          <a:p>
            <a:endParaRPr lang="en-GB" sz="500" dirty="0" smtClean="0"/>
          </a:p>
          <a:p>
            <a:r>
              <a:rPr lang="en-GB" dirty="0" err="1" smtClean="0"/>
              <a:t>Tomber</a:t>
            </a:r>
            <a:r>
              <a:rPr lang="en-GB" dirty="0"/>
              <a:t>, R. 2008. . Indo-Roman Trade: From Pots to Pepper. London: Duckworth.</a:t>
            </a:r>
          </a:p>
          <a:p>
            <a:endParaRPr lang="en-GB" sz="600" dirty="0" smtClean="0"/>
          </a:p>
          <a:p>
            <a:endParaRPr lang="en-GB" sz="600" dirty="0"/>
          </a:p>
        </p:txBody>
      </p:sp>
    </p:spTree>
    <p:extLst>
      <p:ext uri="{BB962C8B-B14F-4D97-AF65-F5344CB8AC3E}">
        <p14:creationId xmlns:p14="http://schemas.microsoft.com/office/powerpoint/2010/main" val="15376406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 (5)</a:t>
            </a:r>
            <a:endParaRPr lang="en-GB" b="1" dirty="0"/>
          </a:p>
        </p:txBody>
      </p:sp>
      <p:sp>
        <p:nvSpPr>
          <p:cNvPr id="3" name="Content Placeholder 2"/>
          <p:cNvSpPr>
            <a:spLocks noGrp="1"/>
          </p:cNvSpPr>
          <p:nvPr>
            <p:ph idx="1"/>
          </p:nvPr>
        </p:nvSpPr>
        <p:spPr>
          <a:xfrm>
            <a:off x="457200" y="1600200"/>
            <a:ext cx="8229600" cy="4925144"/>
          </a:xfrm>
        </p:spPr>
        <p:txBody>
          <a:bodyPr>
            <a:normAutofit/>
          </a:bodyPr>
          <a:lstStyle/>
          <a:p>
            <a:r>
              <a:rPr lang="en-GB" dirty="0"/>
              <a:t>Warmington, Eric H. 1928. </a:t>
            </a:r>
            <a:r>
              <a:rPr lang="en-GB" i="1" dirty="0"/>
              <a:t>The Commerce between the Roman Empire and India</a:t>
            </a:r>
            <a:r>
              <a:rPr lang="en-GB" dirty="0"/>
              <a:t>. London: Cambridge University Press.</a:t>
            </a:r>
          </a:p>
          <a:p>
            <a:endParaRPr lang="en-GB" sz="1300" dirty="0" smtClean="0"/>
          </a:p>
          <a:p>
            <a:r>
              <a:rPr lang="en-GB" dirty="0" smtClean="0"/>
              <a:t>Whittaker</a:t>
            </a:r>
            <a:r>
              <a:rPr lang="en-GB" dirty="0"/>
              <a:t>, C. R. 2004. Rome and Its Frontiers: The Dynamics of Empire. London: Routledge</a:t>
            </a:r>
            <a:r>
              <a:rPr lang="en-GB" dirty="0" smtClean="0"/>
              <a:t>.</a:t>
            </a:r>
          </a:p>
          <a:p>
            <a:endParaRPr lang="en-GB" dirty="0"/>
          </a:p>
          <a:p>
            <a:endParaRPr lang="en-GB" dirty="0"/>
          </a:p>
          <a:p>
            <a:endParaRPr lang="en-GB" sz="1300" dirty="0"/>
          </a:p>
          <a:p>
            <a:endParaRPr lang="en-GB" dirty="0"/>
          </a:p>
        </p:txBody>
      </p:sp>
    </p:spTree>
    <p:extLst>
      <p:ext uri="{BB962C8B-B14F-4D97-AF65-F5344CB8AC3E}">
        <p14:creationId xmlns:p14="http://schemas.microsoft.com/office/powerpoint/2010/main" val="1894201057"/>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832</TotalTime>
  <Words>2357</Words>
  <Application>Microsoft Office PowerPoint</Application>
  <PresentationFormat>On-screen Show (4:3)</PresentationFormat>
  <Paragraphs>177</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Times New Roman</vt:lpstr>
      <vt:lpstr>1_Office Theme</vt:lpstr>
      <vt:lpstr>West meets East: At the Borders of the Oikoumenē and Beyond   The Ptolemies and the Erythra Thalassa  </vt:lpstr>
      <vt:lpstr>Erythra Thalassa</vt:lpstr>
      <vt:lpstr>PowerPoint Presentation</vt:lpstr>
      <vt:lpstr>Ivory and Monkey Trade</vt:lpstr>
      <vt:lpstr>The Ἀρωματόρον lands</vt:lpstr>
      <vt:lpstr>Ptolemaic Navy in the Red Sea</vt:lpstr>
      <vt:lpstr>Piracy or Economic Warfare?</vt:lpstr>
      <vt:lpstr>PowerPoint Presentation</vt:lpstr>
      <vt:lpstr>PowerPoint Presentation</vt:lpstr>
      <vt:lpstr>Socotra</vt:lpstr>
      <vt:lpstr>Arab Middlemen</vt:lpstr>
      <vt:lpstr>Discovery of the Monsoon?</vt:lpstr>
      <vt:lpstr>PowerPoint Presentation</vt:lpstr>
      <vt:lpstr>PowerPoint Presentation</vt:lpstr>
      <vt:lpstr>Increasing Trade</vt:lpstr>
      <vt:lpstr>Ptolemaic Egypt and Arikamedu</vt:lpstr>
      <vt:lpstr>Ptolemaic Facilities</vt:lpstr>
      <vt:lpstr>Key Debating Points</vt:lpstr>
      <vt:lpstr>Bibliography (1)</vt:lpstr>
      <vt:lpstr>Bibliography (2)</vt:lpstr>
      <vt:lpstr>Bibliography (3)</vt:lpstr>
      <vt:lpstr>Bibliography (4)</vt:lpstr>
      <vt:lpstr>Bibliography (5)</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West meets East: At the Borders of the Oikoumene and Beyond   Lecture 9 – The Ptolemies and the Erythra Thalassa  </dc:title>
  <dc:creator>Matt</dc:creator>
  <cp:lastModifiedBy>Matt</cp:lastModifiedBy>
  <cp:revision>190</cp:revision>
  <dcterms:created xsi:type="dcterms:W3CDTF">2014-09-15T11:14:03Z</dcterms:created>
  <dcterms:modified xsi:type="dcterms:W3CDTF">2016-10-09T18:19:26Z</dcterms:modified>
</cp:coreProperties>
</file>