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8" r:id="rId2"/>
    <p:sldId id="261" r:id="rId3"/>
    <p:sldId id="257" r:id="rId4"/>
    <p:sldId id="259" r:id="rId5"/>
    <p:sldId id="267" r:id="rId6"/>
    <p:sldId id="260" r:id="rId7"/>
    <p:sldId id="262" r:id="rId8"/>
    <p:sldId id="268" r:id="rId9"/>
    <p:sldId id="264" r:id="rId10"/>
    <p:sldId id="269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1661A2-AF0D-62A5-7A2D-5A38C12156B2}" v="10" dt="2021-11-27T09:41:04.543"/>
    <p1510:client id="{13DE259F-1640-B923-6C35-A15EF0381D4F}" v="10" dt="2021-11-28T09:10:47.079"/>
    <p1510:client id="{14ED78B3-20FC-C2D8-4A71-BFA3BDC287A6}" v="170" dt="2021-12-02T22:01:30.943"/>
    <p1510:client id="{2E5A6E62-DE37-81B6-6129-F6E4D2946E1A}" v="5" dt="2021-11-27T01:07:03.060"/>
    <p1510:client id="{305FAED1-3E9A-52C0-30AC-734B2B9DA208}" v="30" dt="2021-11-27T09:39:06.979"/>
    <p1510:client id="{9131E96B-6AEB-1555-A29D-B5040FC35536}" v="117" dt="2021-11-27T10:05:38.142"/>
    <p1510:client id="{B87D849C-4414-45DF-0AE0-1B344E867668}" v="1943" dt="2021-11-26T18:08:45.499"/>
    <p1510:client id="{F194CCB1-A84C-7239-FA38-6FD3E0D4B776}" v="74" dt="2021-11-26T18:19:35.1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B502E23-AA07-4C8D-B79B-6F2F7457CAE9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75F9EB3-9509-453D-B93D-4605C506F7A1}">
      <dgm:prSet/>
      <dgm:spPr/>
      <dgm:t>
        <a:bodyPr/>
        <a:lstStyle/>
        <a:p>
          <a:r>
            <a:rPr lang="en-US"/>
            <a:t>Module code: BMSW4001</a:t>
          </a:r>
        </a:p>
      </dgm:t>
    </dgm:pt>
    <dgm:pt modelId="{45BD2F64-BAB1-471B-819B-443E9C16D5EC}" type="parTrans" cxnId="{1420A475-7188-4DF1-997F-2B0EE7E9D10E}">
      <dgm:prSet/>
      <dgm:spPr/>
      <dgm:t>
        <a:bodyPr/>
        <a:lstStyle/>
        <a:p>
          <a:endParaRPr lang="en-US"/>
        </a:p>
      </dgm:t>
    </dgm:pt>
    <dgm:pt modelId="{FAAC60A5-62F0-4F04-90E9-03D31F274131}" type="sibTrans" cxnId="{1420A475-7188-4DF1-997F-2B0EE7E9D10E}">
      <dgm:prSet/>
      <dgm:spPr/>
      <dgm:t>
        <a:bodyPr/>
        <a:lstStyle/>
        <a:p>
          <a:endParaRPr lang="en-US"/>
        </a:p>
      </dgm:t>
    </dgm:pt>
    <dgm:pt modelId="{53D1D55C-4361-4AE6-877B-31AB5AF99177}">
      <dgm:prSet/>
      <dgm:spPr/>
      <dgm:t>
        <a:bodyPr/>
        <a:lstStyle/>
        <a:p>
          <a:r>
            <a:rPr lang="en-US"/>
            <a:t>Module title: Academic and employability skills</a:t>
          </a:r>
        </a:p>
      </dgm:t>
    </dgm:pt>
    <dgm:pt modelId="{884F072C-18D6-48F3-9140-C087BEC3972B}" type="parTrans" cxnId="{52C6CE95-7696-4402-AB40-F2A7E1C9B4FD}">
      <dgm:prSet/>
      <dgm:spPr/>
      <dgm:t>
        <a:bodyPr/>
        <a:lstStyle/>
        <a:p>
          <a:endParaRPr lang="en-US"/>
        </a:p>
      </dgm:t>
    </dgm:pt>
    <dgm:pt modelId="{0601C5F8-6633-45D7-8CC7-7B10A3AF1E47}" type="sibTrans" cxnId="{52C6CE95-7696-4402-AB40-F2A7E1C9B4FD}">
      <dgm:prSet/>
      <dgm:spPr/>
      <dgm:t>
        <a:bodyPr/>
        <a:lstStyle/>
        <a:p>
          <a:endParaRPr lang="en-US"/>
        </a:p>
      </dgm:t>
    </dgm:pt>
    <dgm:pt modelId="{195F4CFE-AA97-41E8-A44F-956C0F4C2B21}">
      <dgm:prSet/>
      <dgm:spPr/>
      <dgm:t>
        <a:bodyPr/>
        <a:lstStyle/>
        <a:p>
          <a:r>
            <a:rPr lang="en-US"/>
            <a:t>Lecturer: Soban Sadiq</a:t>
          </a:r>
        </a:p>
      </dgm:t>
    </dgm:pt>
    <dgm:pt modelId="{FCAB3349-03F5-492F-93BB-9E085EBA90ED}" type="parTrans" cxnId="{2A92AB2C-F489-4008-A83D-65F4D469418C}">
      <dgm:prSet/>
      <dgm:spPr/>
      <dgm:t>
        <a:bodyPr/>
        <a:lstStyle/>
        <a:p>
          <a:endParaRPr lang="en-US"/>
        </a:p>
      </dgm:t>
    </dgm:pt>
    <dgm:pt modelId="{AB1E2E52-3980-45D4-8DD1-45AB12D4180F}" type="sibTrans" cxnId="{2A92AB2C-F489-4008-A83D-65F4D469418C}">
      <dgm:prSet/>
      <dgm:spPr/>
      <dgm:t>
        <a:bodyPr/>
        <a:lstStyle/>
        <a:p>
          <a:endParaRPr lang="en-US"/>
        </a:p>
      </dgm:t>
    </dgm:pt>
    <dgm:pt modelId="{A352A16E-49E2-4D91-A134-2EE5B72E68B0}">
      <dgm:prSet phldr="0"/>
      <dgm:spPr/>
      <dgm:t>
        <a:bodyPr/>
        <a:lstStyle/>
        <a:p>
          <a:pPr rtl="0"/>
          <a:r>
            <a:rPr lang="en-US" b="1">
              <a:latin typeface="Calibri Light" panose="020F0302020204030204"/>
            </a:rPr>
            <a:t>Student name/ID: Hermann Jacquelin Dady 2022686</a:t>
          </a:r>
        </a:p>
      </dgm:t>
    </dgm:pt>
    <dgm:pt modelId="{F494800C-0CE7-40FF-8229-460DC9465372}" type="parTrans" cxnId="{C771C4D0-A50C-4AC8-B677-F0D7C5C67802}">
      <dgm:prSet/>
      <dgm:spPr/>
    </dgm:pt>
    <dgm:pt modelId="{1AD6676E-D5EB-4916-ABD7-2B3309B3B65D}" type="sibTrans" cxnId="{C771C4D0-A50C-4AC8-B677-F0D7C5C67802}">
      <dgm:prSet/>
      <dgm:spPr/>
    </dgm:pt>
    <dgm:pt modelId="{0CD64CB4-33C1-4F0C-9687-96E9C9DA7B55}">
      <dgm:prSet phldr="0"/>
      <dgm:spPr/>
      <dgm:t>
        <a:bodyPr/>
        <a:lstStyle/>
        <a:p>
          <a:pPr rtl="0"/>
          <a:r>
            <a:rPr lang="en-US">
              <a:latin typeface="Calibri Light" panose="020F0302020204030204"/>
            </a:rPr>
            <a:t>Date: 11/12/2021</a:t>
          </a:r>
        </a:p>
      </dgm:t>
    </dgm:pt>
    <dgm:pt modelId="{20C78C3C-7E8D-4992-B8EB-0CE650D60F26}" type="parTrans" cxnId="{0A9E1E10-F28B-4E86-836F-457403365945}">
      <dgm:prSet/>
      <dgm:spPr/>
    </dgm:pt>
    <dgm:pt modelId="{A97B4ACF-DC1E-400F-9066-8CFF2F832EED}" type="sibTrans" cxnId="{0A9E1E10-F28B-4E86-836F-457403365945}">
      <dgm:prSet/>
      <dgm:spPr/>
    </dgm:pt>
    <dgm:pt modelId="{9924AEE8-6A31-489E-A1A2-0463C9D09497}" type="pres">
      <dgm:prSet presAssocID="{3B502E23-AA07-4C8D-B79B-6F2F7457CAE9}" presName="linear" presStyleCnt="0">
        <dgm:presLayoutVars>
          <dgm:animLvl val="lvl"/>
          <dgm:resizeHandles val="exact"/>
        </dgm:presLayoutVars>
      </dgm:prSet>
      <dgm:spPr/>
    </dgm:pt>
    <dgm:pt modelId="{62CDCBA1-E355-4598-84AE-76C2A7BE2ED7}" type="pres">
      <dgm:prSet presAssocID="{075F9EB3-9509-453D-B93D-4605C506F7A1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A67A7AE4-ED7D-4F24-A04F-29271C055C8F}" type="pres">
      <dgm:prSet presAssocID="{FAAC60A5-62F0-4F04-90E9-03D31F274131}" presName="spacer" presStyleCnt="0"/>
      <dgm:spPr/>
    </dgm:pt>
    <dgm:pt modelId="{595DE2E9-F3DF-47C8-852C-7D09C0C904AE}" type="pres">
      <dgm:prSet presAssocID="{53D1D55C-4361-4AE6-877B-31AB5AF99177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818B2380-06C8-4B76-A21F-3E643206C53F}" type="pres">
      <dgm:prSet presAssocID="{0601C5F8-6633-45D7-8CC7-7B10A3AF1E47}" presName="spacer" presStyleCnt="0"/>
      <dgm:spPr/>
    </dgm:pt>
    <dgm:pt modelId="{9E0ACABB-0BF2-415C-8DF9-E2D4F7D599E6}" type="pres">
      <dgm:prSet presAssocID="{A352A16E-49E2-4D91-A134-2EE5B72E68B0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7108992C-B5B5-4197-9CF2-F6A333570298}" type="pres">
      <dgm:prSet presAssocID="{1AD6676E-D5EB-4916-ABD7-2B3309B3B65D}" presName="spacer" presStyleCnt="0"/>
      <dgm:spPr/>
    </dgm:pt>
    <dgm:pt modelId="{377CC5EA-0CC1-4245-9F61-72D6B82BFE13}" type="pres">
      <dgm:prSet presAssocID="{195F4CFE-AA97-41E8-A44F-956C0F4C2B21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3BF7AB69-026A-460E-ABF8-F9B8B8CDA219}" type="pres">
      <dgm:prSet presAssocID="{AB1E2E52-3980-45D4-8DD1-45AB12D4180F}" presName="spacer" presStyleCnt="0"/>
      <dgm:spPr/>
    </dgm:pt>
    <dgm:pt modelId="{97B7FEAD-8E75-4AEE-B333-A279AFA2E86D}" type="pres">
      <dgm:prSet presAssocID="{0CD64CB4-33C1-4F0C-9687-96E9C9DA7B55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0A9E1E10-F28B-4E86-836F-457403365945}" srcId="{3B502E23-AA07-4C8D-B79B-6F2F7457CAE9}" destId="{0CD64CB4-33C1-4F0C-9687-96E9C9DA7B55}" srcOrd="4" destOrd="0" parTransId="{20C78C3C-7E8D-4992-B8EB-0CE650D60F26}" sibTransId="{A97B4ACF-DC1E-400F-9066-8CFF2F832EED}"/>
    <dgm:cxn modelId="{2A92AB2C-F489-4008-A83D-65F4D469418C}" srcId="{3B502E23-AA07-4C8D-B79B-6F2F7457CAE9}" destId="{195F4CFE-AA97-41E8-A44F-956C0F4C2B21}" srcOrd="3" destOrd="0" parTransId="{FCAB3349-03F5-492F-93BB-9E085EBA90ED}" sibTransId="{AB1E2E52-3980-45D4-8DD1-45AB12D4180F}"/>
    <dgm:cxn modelId="{A77EC233-16CD-4DF1-B899-019732256FC4}" type="presOf" srcId="{075F9EB3-9509-453D-B93D-4605C506F7A1}" destId="{62CDCBA1-E355-4598-84AE-76C2A7BE2ED7}" srcOrd="0" destOrd="0" presId="urn:microsoft.com/office/officeart/2005/8/layout/vList2"/>
    <dgm:cxn modelId="{A137FE61-01C6-4AC1-A3CE-0702A37F63D4}" type="presOf" srcId="{195F4CFE-AA97-41E8-A44F-956C0F4C2B21}" destId="{377CC5EA-0CC1-4245-9F61-72D6B82BFE13}" srcOrd="0" destOrd="0" presId="urn:microsoft.com/office/officeart/2005/8/layout/vList2"/>
    <dgm:cxn modelId="{1420A475-7188-4DF1-997F-2B0EE7E9D10E}" srcId="{3B502E23-AA07-4C8D-B79B-6F2F7457CAE9}" destId="{075F9EB3-9509-453D-B93D-4605C506F7A1}" srcOrd="0" destOrd="0" parTransId="{45BD2F64-BAB1-471B-819B-443E9C16D5EC}" sibTransId="{FAAC60A5-62F0-4F04-90E9-03D31F274131}"/>
    <dgm:cxn modelId="{C0DB3382-8755-4382-A9FD-E53D8F525E94}" type="presOf" srcId="{0CD64CB4-33C1-4F0C-9687-96E9C9DA7B55}" destId="{97B7FEAD-8E75-4AEE-B333-A279AFA2E86D}" srcOrd="0" destOrd="0" presId="urn:microsoft.com/office/officeart/2005/8/layout/vList2"/>
    <dgm:cxn modelId="{52C6CE95-7696-4402-AB40-F2A7E1C9B4FD}" srcId="{3B502E23-AA07-4C8D-B79B-6F2F7457CAE9}" destId="{53D1D55C-4361-4AE6-877B-31AB5AF99177}" srcOrd="1" destOrd="0" parTransId="{884F072C-18D6-48F3-9140-C087BEC3972B}" sibTransId="{0601C5F8-6633-45D7-8CC7-7B10A3AF1E47}"/>
    <dgm:cxn modelId="{3199BEAA-7EE6-40F7-9C6E-D7CC6AF43155}" type="presOf" srcId="{A352A16E-49E2-4D91-A134-2EE5B72E68B0}" destId="{9E0ACABB-0BF2-415C-8DF9-E2D4F7D599E6}" srcOrd="0" destOrd="0" presId="urn:microsoft.com/office/officeart/2005/8/layout/vList2"/>
    <dgm:cxn modelId="{C771C4D0-A50C-4AC8-B677-F0D7C5C67802}" srcId="{3B502E23-AA07-4C8D-B79B-6F2F7457CAE9}" destId="{A352A16E-49E2-4D91-A134-2EE5B72E68B0}" srcOrd="2" destOrd="0" parTransId="{F494800C-0CE7-40FF-8229-460DC9465372}" sibTransId="{1AD6676E-D5EB-4916-ABD7-2B3309B3B65D}"/>
    <dgm:cxn modelId="{1E7113D7-11AE-44D1-9905-C9C7979C2D82}" type="presOf" srcId="{53D1D55C-4361-4AE6-877B-31AB5AF99177}" destId="{595DE2E9-F3DF-47C8-852C-7D09C0C904AE}" srcOrd="0" destOrd="0" presId="urn:microsoft.com/office/officeart/2005/8/layout/vList2"/>
    <dgm:cxn modelId="{65B39DEA-FEAD-4B40-9BD9-2A2F226DE8AD}" type="presOf" srcId="{3B502E23-AA07-4C8D-B79B-6F2F7457CAE9}" destId="{9924AEE8-6A31-489E-A1A2-0463C9D09497}" srcOrd="0" destOrd="0" presId="urn:microsoft.com/office/officeart/2005/8/layout/vList2"/>
    <dgm:cxn modelId="{13529953-1C20-4C1B-881D-2155D3AD148D}" type="presParOf" srcId="{9924AEE8-6A31-489E-A1A2-0463C9D09497}" destId="{62CDCBA1-E355-4598-84AE-76C2A7BE2ED7}" srcOrd="0" destOrd="0" presId="urn:microsoft.com/office/officeart/2005/8/layout/vList2"/>
    <dgm:cxn modelId="{3C3E59C4-A43D-4A60-BF43-3A496BEBDB2D}" type="presParOf" srcId="{9924AEE8-6A31-489E-A1A2-0463C9D09497}" destId="{A67A7AE4-ED7D-4F24-A04F-29271C055C8F}" srcOrd="1" destOrd="0" presId="urn:microsoft.com/office/officeart/2005/8/layout/vList2"/>
    <dgm:cxn modelId="{0A1D859F-CDAB-491B-9B28-7051625C2B26}" type="presParOf" srcId="{9924AEE8-6A31-489E-A1A2-0463C9D09497}" destId="{595DE2E9-F3DF-47C8-852C-7D09C0C904AE}" srcOrd="2" destOrd="0" presId="urn:microsoft.com/office/officeart/2005/8/layout/vList2"/>
    <dgm:cxn modelId="{D9A0F848-A7CA-45F5-AE04-0DE5E2138F21}" type="presParOf" srcId="{9924AEE8-6A31-489E-A1A2-0463C9D09497}" destId="{818B2380-06C8-4B76-A21F-3E643206C53F}" srcOrd="3" destOrd="0" presId="urn:microsoft.com/office/officeart/2005/8/layout/vList2"/>
    <dgm:cxn modelId="{58639739-B1F5-4F4A-AFE5-C98D8E5D0B9E}" type="presParOf" srcId="{9924AEE8-6A31-489E-A1A2-0463C9D09497}" destId="{9E0ACABB-0BF2-415C-8DF9-E2D4F7D599E6}" srcOrd="4" destOrd="0" presId="urn:microsoft.com/office/officeart/2005/8/layout/vList2"/>
    <dgm:cxn modelId="{1654AC1E-AD6A-4D9C-8B99-8C6AFEE71431}" type="presParOf" srcId="{9924AEE8-6A31-489E-A1A2-0463C9D09497}" destId="{7108992C-B5B5-4197-9CF2-F6A333570298}" srcOrd="5" destOrd="0" presId="urn:microsoft.com/office/officeart/2005/8/layout/vList2"/>
    <dgm:cxn modelId="{8962A9C2-68B8-4C86-AF3B-3F8B85C8A45B}" type="presParOf" srcId="{9924AEE8-6A31-489E-A1A2-0463C9D09497}" destId="{377CC5EA-0CC1-4245-9F61-72D6B82BFE13}" srcOrd="6" destOrd="0" presId="urn:microsoft.com/office/officeart/2005/8/layout/vList2"/>
    <dgm:cxn modelId="{56450786-E7BB-4F1D-A8F6-D21D42C637B0}" type="presParOf" srcId="{9924AEE8-6A31-489E-A1A2-0463C9D09497}" destId="{3BF7AB69-026A-460E-ABF8-F9B8B8CDA219}" srcOrd="7" destOrd="0" presId="urn:microsoft.com/office/officeart/2005/8/layout/vList2"/>
    <dgm:cxn modelId="{65621E3F-1034-4BE1-A491-CED4FB7FD832}" type="presParOf" srcId="{9924AEE8-6A31-489E-A1A2-0463C9D09497}" destId="{97B7FEAD-8E75-4AEE-B333-A279AFA2E86D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83D58DF-6927-4FC4-ABCD-8476D1DC6D8F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ABD56C4-9A56-4958-BBB3-A653BFA0959E}">
      <dgm:prSet/>
      <dgm:spPr/>
      <dgm:t>
        <a:bodyPr/>
        <a:lstStyle/>
        <a:p>
          <a:r>
            <a:rPr lang="en-US" b="1" u="sng"/>
            <a:t>Role and Responsibilities of a Company Director</a:t>
          </a:r>
          <a:endParaRPr lang="en-US"/>
        </a:p>
      </dgm:t>
    </dgm:pt>
    <dgm:pt modelId="{210C33FE-0C45-4E9F-89C2-57246B49943C}" type="parTrans" cxnId="{58C068DA-751F-438E-9D0F-C2A500BDEBA2}">
      <dgm:prSet/>
      <dgm:spPr/>
      <dgm:t>
        <a:bodyPr/>
        <a:lstStyle/>
        <a:p>
          <a:endParaRPr lang="en-US"/>
        </a:p>
      </dgm:t>
    </dgm:pt>
    <dgm:pt modelId="{A59A1592-EA47-4ACD-93FC-0DC5FC4DCCC8}" type="sibTrans" cxnId="{58C068DA-751F-438E-9D0F-C2A500BDEBA2}">
      <dgm:prSet/>
      <dgm:spPr/>
      <dgm:t>
        <a:bodyPr/>
        <a:lstStyle/>
        <a:p>
          <a:endParaRPr lang="en-US"/>
        </a:p>
      </dgm:t>
    </dgm:pt>
    <dgm:pt modelId="{4DCAACD1-397D-4571-B1E5-AAC4817596C9}">
      <dgm:prSet/>
      <dgm:spPr/>
      <dgm:t>
        <a:bodyPr/>
        <a:lstStyle/>
        <a:p>
          <a:r>
            <a:rPr lang="en-US"/>
            <a:t>1.  Act within powers</a:t>
          </a:r>
        </a:p>
      </dgm:t>
    </dgm:pt>
    <dgm:pt modelId="{0A2D8F84-9EB1-4E04-A510-4502A9357FE8}" type="parTrans" cxnId="{4A224694-A138-41B3-A1E0-5638F7B4CEF6}">
      <dgm:prSet/>
      <dgm:spPr/>
      <dgm:t>
        <a:bodyPr/>
        <a:lstStyle/>
        <a:p>
          <a:endParaRPr lang="en-US"/>
        </a:p>
      </dgm:t>
    </dgm:pt>
    <dgm:pt modelId="{31F6169C-155C-4FC6-8FD0-A0341870B9BE}" type="sibTrans" cxnId="{4A224694-A138-41B3-A1E0-5638F7B4CEF6}">
      <dgm:prSet/>
      <dgm:spPr/>
      <dgm:t>
        <a:bodyPr/>
        <a:lstStyle/>
        <a:p>
          <a:endParaRPr lang="en-US"/>
        </a:p>
      </dgm:t>
    </dgm:pt>
    <dgm:pt modelId="{E2CFD5B4-6766-44FA-B1FB-CE25FFAA0B66}">
      <dgm:prSet/>
      <dgm:spPr/>
      <dgm:t>
        <a:bodyPr/>
        <a:lstStyle/>
        <a:p>
          <a:r>
            <a:rPr lang="en-US"/>
            <a:t>2. Promote the success of the company</a:t>
          </a:r>
        </a:p>
      </dgm:t>
    </dgm:pt>
    <dgm:pt modelId="{3C273473-B9B2-4736-A4EF-8A77009A38B8}" type="parTrans" cxnId="{316263DF-15AE-4B1E-83BA-BCD87E99DC9B}">
      <dgm:prSet/>
      <dgm:spPr/>
      <dgm:t>
        <a:bodyPr/>
        <a:lstStyle/>
        <a:p>
          <a:endParaRPr lang="en-US"/>
        </a:p>
      </dgm:t>
    </dgm:pt>
    <dgm:pt modelId="{740FEC43-9A22-47B0-81E1-E12B502CF918}" type="sibTrans" cxnId="{316263DF-15AE-4B1E-83BA-BCD87E99DC9B}">
      <dgm:prSet/>
      <dgm:spPr/>
      <dgm:t>
        <a:bodyPr/>
        <a:lstStyle/>
        <a:p>
          <a:endParaRPr lang="en-US"/>
        </a:p>
      </dgm:t>
    </dgm:pt>
    <dgm:pt modelId="{49092840-0E94-4074-9D71-447F2053E510}">
      <dgm:prSet/>
      <dgm:spPr/>
      <dgm:t>
        <a:bodyPr/>
        <a:lstStyle/>
        <a:p>
          <a:r>
            <a:rPr lang="en-US"/>
            <a:t>3. Exercise independent judgement</a:t>
          </a:r>
        </a:p>
      </dgm:t>
    </dgm:pt>
    <dgm:pt modelId="{F4BB3FE5-2D7C-46C8-AC43-59DEE5E6AAD6}" type="parTrans" cxnId="{C6B8EC92-75D2-4EA9-B374-935BBBD05617}">
      <dgm:prSet/>
      <dgm:spPr/>
      <dgm:t>
        <a:bodyPr/>
        <a:lstStyle/>
        <a:p>
          <a:endParaRPr lang="en-US"/>
        </a:p>
      </dgm:t>
    </dgm:pt>
    <dgm:pt modelId="{6518C0F7-B84C-4131-9D80-93743D1AC8C4}" type="sibTrans" cxnId="{C6B8EC92-75D2-4EA9-B374-935BBBD05617}">
      <dgm:prSet/>
      <dgm:spPr/>
      <dgm:t>
        <a:bodyPr/>
        <a:lstStyle/>
        <a:p>
          <a:endParaRPr lang="en-US"/>
        </a:p>
      </dgm:t>
    </dgm:pt>
    <dgm:pt modelId="{8533A6B0-DB6F-46ED-908E-F12A6366C734}">
      <dgm:prSet/>
      <dgm:spPr/>
      <dgm:t>
        <a:bodyPr/>
        <a:lstStyle/>
        <a:p>
          <a:r>
            <a:rPr lang="en-US"/>
            <a:t>4. Exercise reasonable care, skill, and diligence</a:t>
          </a:r>
        </a:p>
      </dgm:t>
    </dgm:pt>
    <dgm:pt modelId="{39FC2B9D-09CC-4A47-8360-65861340A701}" type="parTrans" cxnId="{65213835-263F-454E-92FE-0B19A5445313}">
      <dgm:prSet/>
      <dgm:spPr/>
      <dgm:t>
        <a:bodyPr/>
        <a:lstStyle/>
        <a:p>
          <a:endParaRPr lang="en-US"/>
        </a:p>
      </dgm:t>
    </dgm:pt>
    <dgm:pt modelId="{F164D7CB-E44B-4A06-9277-A6729681C272}" type="sibTrans" cxnId="{65213835-263F-454E-92FE-0B19A5445313}">
      <dgm:prSet/>
      <dgm:spPr/>
      <dgm:t>
        <a:bodyPr/>
        <a:lstStyle/>
        <a:p>
          <a:endParaRPr lang="en-US"/>
        </a:p>
      </dgm:t>
    </dgm:pt>
    <dgm:pt modelId="{06349AF9-E8B6-4C19-9A43-311B2C876559}">
      <dgm:prSet/>
      <dgm:spPr/>
      <dgm:t>
        <a:bodyPr/>
        <a:lstStyle/>
        <a:p>
          <a:r>
            <a:rPr lang="en-US"/>
            <a:t>5. Avoid conflicts of interest</a:t>
          </a:r>
        </a:p>
      </dgm:t>
    </dgm:pt>
    <dgm:pt modelId="{64A86660-893F-48F5-A9DF-CBA5DEE78380}" type="parTrans" cxnId="{CEA79FCE-94E5-485A-97AF-E8E069D38AF7}">
      <dgm:prSet/>
      <dgm:spPr/>
      <dgm:t>
        <a:bodyPr/>
        <a:lstStyle/>
        <a:p>
          <a:endParaRPr lang="en-US"/>
        </a:p>
      </dgm:t>
    </dgm:pt>
    <dgm:pt modelId="{9BA14DFF-D8C3-4ECF-B2E2-EDF7E4A0D3C4}" type="sibTrans" cxnId="{CEA79FCE-94E5-485A-97AF-E8E069D38AF7}">
      <dgm:prSet/>
      <dgm:spPr/>
      <dgm:t>
        <a:bodyPr/>
        <a:lstStyle/>
        <a:p>
          <a:endParaRPr lang="en-US"/>
        </a:p>
      </dgm:t>
    </dgm:pt>
    <dgm:pt modelId="{7DBD9193-B3FB-43EB-884E-DABEC280E99F}">
      <dgm:prSet/>
      <dgm:spPr/>
      <dgm:t>
        <a:bodyPr/>
        <a:lstStyle/>
        <a:p>
          <a:r>
            <a:rPr lang="en-US"/>
            <a:t>6. Not to accept benefits from third party</a:t>
          </a:r>
        </a:p>
      </dgm:t>
    </dgm:pt>
    <dgm:pt modelId="{8C10F347-EA16-45EF-BCDF-3D9E1420B7E4}" type="parTrans" cxnId="{E64D8171-53EE-4DEA-B113-B7ECD1BA6194}">
      <dgm:prSet/>
      <dgm:spPr/>
      <dgm:t>
        <a:bodyPr/>
        <a:lstStyle/>
        <a:p>
          <a:endParaRPr lang="en-US"/>
        </a:p>
      </dgm:t>
    </dgm:pt>
    <dgm:pt modelId="{64F9972F-0EDA-46C7-B151-7A6F30320ACB}" type="sibTrans" cxnId="{E64D8171-53EE-4DEA-B113-B7ECD1BA6194}">
      <dgm:prSet/>
      <dgm:spPr/>
      <dgm:t>
        <a:bodyPr/>
        <a:lstStyle/>
        <a:p>
          <a:endParaRPr lang="en-US"/>
        </a:p>
      </dgm:t>
    </dgm:pt>
    <dgm:pt modelId="{8FD400AC-BE2C-44BB-BBC3-2AAE38D3D64C}">
      <dgm:prSet/>
      <dgm:spPr/>
      <dgm:t>
        <a:bodyPr/>
        <a:lstStyle/>
        <a:p>
          <a:r>
            <a:rPr lang="en-US"/>
            <a:t>7. To declare interest in proposed transaction or arrangement</a:t>
          </a:r>
        </a:p>
      </dgm:t>
    </dgm:pt>
    <dgm:pt modelId="{FF92E773-CD8A-4BEC-95CB-6F867BCCB17A}" type="parTrans" cxnId="{B4096EB8-AAEF-42C7-850F-20DC7C1516DE}">
      <dgm:prSet/>
      <dgm:spPr/>
      <dgm:t>
        <a:bodyPr/>
        <a:lstStyle/>
        <a:p>
          <a:endParaRPr lang="en-US"/>
        </a:p>
      </dgm:t>
    </dgm:pt>
    <dgm:pt modelId="{CE301B9B-F761-4D7E-BA99-B99E862B6401}" type="sibTrans" cxnId="{B4096EB8-AAEF-42C7-850F-20DC7C1516DE}">
      <dgm:prSet/>
      <dgm:spPr/>
      <dgm:t>
        <a:bodyPr/>
        <a:lstStyle/>
        <a:p>
          <a:endParaRPr lang="en-US"/>
        </a:p>
      </dgm:t>
    </dgm:pt>
    <dgm:pt modelId="{DCA242BE-C76F-4B50-96E0-3008C089498B}" type="pres">
      <dgm:prSet presAssocID="{D83D58DF-6927-4FC4-ABCD-8476D1DC6D8F}" presName="linear" presStyleCnt="0">
        <dgm:presLayoutVars>
          <dgm:animLvl val="lvl"/>
          <dgm:resizeHandles val="exact"/>
        </dgm:presLayoutVars>
      </dgm:prSet>
      <dgm:spPr/>
    </dgm:pt>
    <dgm:pt modelId="{8B6A2541-B2F4-41A3-AAEB-2F7A233EB436}" type="pres">
      <dgm:prSet presAssocID="{9ABD56C4-9A56-4958-BBB3-A653BFA0959E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0811F2AF-FD30-4E84-A2D6-F7F8E07F36C0}" type="pres">
      <dgm:prSet presAssocID="{A59A1592-EA47-4ACD-93FC-0DC5FC4DCCC8}" presName="spacer" presStyleCnt="0"/>
      <dgm:spPr/>
    </dgm:pt>
    <dgm:pt modelId="{2EDC3F7C-9290-4610-BFF0-7ED91EB125CE}" type="pres">
      <dgm:prSet presAssocID="{4DCAACD1-397D-4571-B1E5-AAC4817596C9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8A77F58A-7D3F-40D7-9B78-6FC14742C4DF}" type="pres">
      <dgm:prSet presAssocID="{31F6169C-155C-4FC6-8FD0-A0341870B9BE}" presName="spacer" presStyleCnt="0"/>
      <dgm:spPr/>
    </dgm:pt>
    <dgm:pt modelId="{148121A7-D9DA-4684-A0BC-F11E2022ADB3}" type="pres">
      <dgm:prSet presAssocID="{E2CFD5B4-6766-44FA-B1FB-CE25FFAA0B66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D689371A-BAFC-4B5C-9FFE-595135A13811}" type="pres">
      <dgm:prSet presAssocID="{740FEC43-9A22-47B0-81E1-E12B502CF918}" presName="spacer" presStyleCnt="0"/>
      <dgm:spPr/>
    </dgm:pt>
    <dgm:pt modelId="{7F2576E3-F7D4-4071-8B83-ED9EDD122EE3}" type="pres">
      <dgm:prSet presAssocID="{49092840-0E94-4074-9D71-447F2053E510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079BF85A-780E-48F7-B96A-E8F6B14C284E}" type="pres">
      <dgm:prSet presAssocID="{6518C0F7-B84C-4131-9D80-93743D1AC8C4}" presName="spacer" presStyleCnt="0"/>
      <dgm:spPr/>
    </dgm:pt>
    <dgm:pt modelId="{C193C13E-699D-48D6-8855-AAEC72B7F6AC}" type="pres">
      <dgm:prSet presAssocID="{8533A6B0-DB6F-46ED-908E-F12A6366C734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4FCD3AE6-7D3C-4C1B-9518-272E92C68696}" type="pres">
      <dgm:prSet presAssocID="{F164D7CB-E44B-4A06-9277-A6729681C272}" presName="spacer" presStyleCnt="0"/>
      <dgm:spPr/>
    </dgm:pt>
    <dgm:pt modelId="{EE6A6481-F11C-4ACA-A674-19826193E7F3}" type="pres">
      <dgm:prSet presAssocID="{06349AF9-E8B6-4C19-9A43-311B2C876559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3022B5A5-5277-46CE-A227-D60A7A8FC9ED}" type="pres">
      <dgm:prSet presAssocID="{9BA14DFF-D8C3-4ECF-B2E2-EDF7E4A0D3C4}" presName="spacer" presStyleCnt="0"/>
      <dgm:spPr/>
    </dgm:pt>
    <dgm:pt modelId="{57339ACE-3DB3-4BB0-B769-54921C9ACA22}" type="pres">
      <dgm:prSet presAssocID="{7DBD9193-B3FB-43EB-884E-DABEC280E99F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BBFD5692-EE4F-4FFD-9A47-BD142B2778BA}" type="pres">
      <dgm:prSet presAssocID="{64F9972F-0EDA-46C7-B151-7A6F30320ACB}" presName="spacer" presStyleCnt="0"/>
      <dgm:spPr/>
    </dgm:pt>
    <dgm:pt modelId="{9ED9B1A5-8350-47E7-95BF-70412D05E6D4}" type="pres">
      <dgm:prSet presAssocID="{8FD400AC-BE2C-44BB-BBC3-2AAE38D3D64C}" presName="parentText" presStyleLbl="node1" presStyleIdx="7" presStyleCnt="8">
        <dgm:presLayoutVars>
          <dgm:chMax val="0"/>
          <dgm:bulletEnabled val="1"/>
        </dgm:presLayoutVars>
      </dgm:prSet>
      <dgm:spPr/>
    </dgm:pt>
  </dgm:ptLst>
  <dgm:cxnLst>
    <dgm:cxn modelId="{65213835-263F-454E-92FE-0B19A5445313}" srcId="{D83D58DF-6927-4FC4-ABCD-8476D1DC6D8F}" destId="{8533A6B0-DB6F-46ED-908E-F12A6366C734}" srcOrd="4" destOrd="0" parTransId="{39FC2B9D-09CC-4A47-8360-65861340A701}" sibTransId="{F164D7CB-E44B-4A06-9277-A6729681C272}"/>
    <dgm:cxn modelId="{7A59603D-6618-4D62-BA62-70E0D6A373CA}" type="presOf" srcId="{06349AF9-E8B6-4C19-9A43-311B2C876559}" destId="{EE6A6481-F11C-4ACA-A674-19826193E7F3}" srcOrd="0" destOrd="0" presId="urn:microsoft.com/office/officeart/2005/8/layout/vList2"/>
    <dgm:cxn modelId="{ADB9B23E-6131-452B-A80E-F3FFC65DE46D}" type="presOf" srcId="{E2CFD5B4-6766-44FA-B1FB-CE25FFAA0B66}" destId="{148121A7-D9DA-4684-A0BC-F11E2022ADB3}" srcOrd="0" destOrd="0" presId="urn:microsoft.com/office/officeart/2005/8/layout/vList2"/>
    <dgm:cxn modelId="{82A48340-E956-4102-8852-9B26074CA0AB}" type="presOf" srcId="{4DCAACD1-397D-4571-B1E5-AAC4817596C9}" destId="{2EDC3F7C-9290-4610-BFF0-7ED91EB125CE}" srcOrd="0" destOrd="0" presId="urn:microsoft.com/office/officeart/2005/8/layout/vList2"/>
    <dgm:cxn modelId="{B924B25E-C204-428E-8C12-D6BD50CF9E5B}" type="presOf" srcId="{9ABD56C4-9A56-4958-BBB3-A653BFA0959E}" destId="{8B6A2541-B2F4-41A3-AAEB-2F7A233EB436}" srcOrd="0" destOrd="0" presId="urn:microsoft.com/office/officeart/2005/8/layout/vList2"/>
    <dgm:cxn modelId="{14674463-CBFD-4F8D-85E7-59B0698F997A}" type="presOf" srcId="{7DBD9193-B3FB-43EB-884E-DABEC280E99F}" destId="{57339ACE-3DB3-4BB0-B769-54921C9ACA22}" srcOrd="0" destOrd="0" presId="urn:microsoft.com/office/officeart/2005/8/layout/vList2"/>
    <dgm:cxn modelId="{E64D8171-53EE-4DEA-B113-B7ECD1BA6194}" srcId="{D83D58DF-6927-4FC4-ABCD-8476D1DC6D8F}" destId="{7DBD9193-B3FB-43EB-884E-DABEC280E99F}" srcOrd="6" destOrd="0" parTransId="{8C10F347-EA16-45EF-BCDF-3D9E1420B7E4}" sibTransId="{64F9972F-0EDA-46C7-B151-7A6F30320ACB}"/>
    <dgm:cxn modelId="{C6B8EC92-75D2-4EA9-B374-935BBBD05617}" srcId="{D83D58DF-6927-4FC4-ABCD-8476D1DC6D8F}" destId="{49092840-0E94-4074-9D71-447F2053E510}" srcOrd="3" destOrd="0" parTransId="{F4BB3FE5-2D7C-46C8-AC43-59DEE5E6AAD6}" sibTransId="{6518C0F7-B84C-4131-9D80-93743D1AC8C4}"/>
    <dgm:cxn modelId="{4A224694-A138-41B3-A1E0-5638F7B4CEF6}" srcId="{D83D58DF-6927-4FC4-ABCD-8476D1DC6D8F}" destId="{4DCAACD1-397D-4571-B1E5-AAC4817596C9}" srcOrd="1" destOrd="0" parTransId="{0A2D8F84-9EB1-4E04-A510-4502A9357FE8}" sibTransId="{31F6169C-155C-4FC6-8FD0-A0341870B9BE}"/>
    <dgm:cxn modelId="{9EA5659F-32AA-4246-8AE9-73E7C74A625A}" type="presOf" srcId="{D83D58DF-6927-4FC4-ABCD-8476D1DC6D8F}" destId="{DCA242BE-C76F-4B50-96E0-3008C089498B}" srcOrd="0" destOrd="0" presId="urn:microsoft.com/office/officeart/2005/8/layout/vList2"/>
    <dgm:cxn modelId="{A7EF2DA3-7497-4D95-84AE-1D2D1CFEA305}" type="presOf" srcId="{49092840-0E94-4074-9D71-447F2053E510}" destId="{7F2576E3-F7D4-4071-8B83-ED9EDD122EE3}" srcOrd="0" destOrd="0" presId="urn:microsoft.com/office/officeart/2005/8/layout/vList2"/>
    <dgm:cxn modelId="{654327A4-3415-43ED-BDFF-5A6122989A17}" type="presOf" srcId="{8533A6B0-DB6F-46ED-908E-F12A6366C734}" destId="{C193C13E-699D-48D6-8855-AAEC72B7F6AC}" srcOrd="0" destOrd="0" presId="urn:microsoft.com/office/officeart/2005/8/layout/vList2"/>
    <dgm:cxn modelId="{B4096EB8-AAEF-42C7-850F-20DC7C1516DE}" srcId="{D83D58DF-6927-4FC4-ABCD-8476D1DC6D8F}" destId="{8FD400AC-BE2C-44BB-BBC3-2AAE38D3D64C}" srcOrd="7" destOrd="0" parTransId="{FF92E773-CD8A-4BEC-95CB-6F867BCCB17A}" sibTransId="{CE301B9B-F761-4D7E-BA99-B99E862B6401}"/>
    <dgm:cxn modelId="{CEA79FCE-94E5-485A-97AF-E8E069D38AF7}" srcId="{D83D58DF-6927-4FC4-ABCD-8476D1DC6D8F}" destId="{06349AF9-E8B6-4C19-9A43-311B2C876559}" srcOrd="5" destOrd="0" parTransId="{64A86660-893F-48F5-A9DF-CBA5DEE78380}" sibTransId="{9BA14DFF-D8C3-4ECF-B2E2-EDF7E4A0D3C4}"/>
    <dgm:cxn modelId="{58C068DA-751F-438E-9D0F-C2A500BDEBA2}" srcId="{D83D58DF-6927-4FC4-ABCD-8476D1DC6D8F}" destId="{9ABD56C4-9A56-4958-BBB3-A653BFA0959E}" srcOrd="0" destOrd="0" parTransId="{210C33FE-0C45-4E9F-89C2-57246B49943C}" sibTransId="{A59A1592-EA47-4ACD-93FC-0DC5FC4DCCC8}"/>
    <dgm:cxn modelId="{52409CDC-0CCD-4E6D-ABF2-C2BD1785A147}" type="presOf" srcId="{8FD400AC-BE2C-44BB-BBC3-2AAE38D3D64C}" destId="{9ED9B1A5-8350-47E7-95BF-70412D05E6D4}" srcOrd="0" destOrd="0" presId="urn:microsoft.com/office/officeart/2005/8/layout/vList2"/>
    <dgm:cxn modelId="{316263DF-15AE-4B1E-83BA-BCD87E99DC9B}" srcId="{D83D58DF-6927-4FC4-ABCD-8476D1DC6D8F}" destId="{E2CFD5B4-6766-44FA-B1FB-CE25FFAA0B66}" srcOrd="2" destOrd="0" parTransId="{3C273473-B9B2-4736-A4EF-8A77009A38B8}" sibTransId="{740FEC43-9A22-47B0-81E1-E12B502CF918}"/>
    <dgm:cxn modelId="{0D8941D8-B622-4EF6-A192-B1FEE19896B0}" type="presParOf" srcId="{DCA242BE-C76F-4B50-96E0-3008C089498B}" destId="{8B6A2541-B2F4-41A3-AAEB-2F7A233EB436}" srcOrd="0" destOrd="0" presId="urn:microsoft.com/office/officeart/2005/8/layout/vList2"/>
    <dgm:cxn modelId="{D866240B-BF9C-4CC7-B46C-7EB2A3B8EF89}" type="presParOf" srcId="{DCA242BE-C76F-4B50-96E0-3008C089498B}" destId="{0811F2AF-FD30-4E84-A2D6-F7F8E07F36C0}" srcOrd="1" destOrd="0" presId="urn:microsoft.com/office/officeart/2005/8/layout/vList2"/>
    <dgm:cxn modelId="{5752D125-50A8-4D9B-A9B8-CCE4078876C7}" type="presParOf" srcId="{DCA242BE-C76F-4B50-96E0-3008C089498B}" destId="{2EDC3F7C-9290-4610-BFF0-7ED91EB125CE}" srcOrd="2" destOrd="0" presId="urn:microsoft.com/office/officeart/2005/8/layout/vList2"/>
    <dgm:cxn modelId="{4D7AEEE1-01D8-4720-82DF-9759A0BF33E8}" type="presParOf" srcId="{DCA242BE-C76F-4B50-96E0-3008C089498B}" destId="{8A77F58A-7D3F-40D7-9B78-6FC14742C4DF}" srcOrd="3" destOrd="0" presId="urn:microsoft.com/office/officeart/2005/8/layout/vList2"/>
    <dgm:cxn modelId="{F0F0661B-868E-4AAF-B3C2-23900B2C4380}" type="presParOf" srcId="{DCA242BE-C76F-4B50-96E0-3008C089498B}" destId="{148121A7-D9DA-4684-A0BC-F11E2022ADB3}" srcOrd="4" destOrd="0" presId="urn:microsoft.com/office/officeart/2005/8/layout/vList2"/>
    <dgm:cxn modelId="{0178B37B-FC21-4B1F-87E9-3652A80D1A59}" type="presParOf" srcId="{DCA242BE-C76F-4B50-96E0-3008C089498B}" destId="{D689371A-BAFC-4B5C-9FFE-595135A13811}" srcOrd="5" destOrd="0" presId="urn:microsoft.com/office/officeart/2005/8/layout/vList2"/>
    <dgm:cxn modelId="{A94B4E98-B798-46A2-936B-C9A6F4D09A1C}" type="presParOf" srcId="{DCA242BE-C76F-4B50-96E0-3008C089498B}" destId="{7F2576E3-F7D4-4071-8B83-ED9EDD122EE3}" srcOrd="6" destOrd="0" presId="urn:microsoft.com/office/officeart/2005/8/layout/vList2"/>
    <dgm:cxn modelId="{4C8BDE26-2EF4-410A-8DC6-A9DF16AE6D0F}" type="presParOf" srcId="{DCA242BE-C76F-4B50-96E0-3008C089498B}" destId="{079BF85A-780E-48F7-B96A-E8F6B14C284E}" srcOrd="7" destOrd="0" presId="urn:microsoft.com/office/officeart/2005/8/layout/vList2"/>
    <dgm:cxn modelId="{CCF5D44A-5036-4F17-8D54-848FC7B4EEA7}" type="presParOf" srcId="{DCA242BE-C76F-4B50-96E0-3008C089498B}" destId="{C193C13E-699D-48D6-8855-AAEC72B7F6AC}" srcOrd="8" destOrd="0" presId="urn:microsoft.com/office/officeart/2005/8/layout/vList2"/>
    <dgm:cxn modelId="{E3B9F357-FA23-46B1-8DBA-AC12DFC7897A}" type="presParOf" srcId="{DCA242BE-C76F-4B50-96E0-3008C089498B}" destId="{4FCD3AE6-7D3C-4C1B-9518-272E92C68696}" srcOrd="9" destOrd="0" presId="urn:microsoft.com/office/officeart/2005/8/layout/vList2"/>
    <dgm:cxn modelId="{B9CAEEF3-D4EE-466C-B0AE-2EF221AC0F0C}" type="presParOf" srcId="{DCA242BE-C76F-4B50-96E0-3008C089498B}" destId="{EE6A6481-F11C-4ACA-A674-19826193E7F3}" srcOrd="10" destOrd="0" presId="urn:microsoft.com/office/officeart/2005/8/layout/vList2"/>
    <dgm:cxn modelId="{DE69E66C-8209-488F-82F8-E46A6C17AB61}" type="presParOf" srcId="{DCA242BE-C76F-4B50-96E0-3008C089498B}" destId="{3022B5A5-5277-46CE-A227-D60A7A8FC9ED}" srcOrd="11" destOrd="0" presId="urn:microsoft.com/office/officeart/2005/8/layout/vList2"/>
    <dgm:cxn modelId="{24E68081-51A3-42AE-B387-8CB58F5BCC74}" type="presParOf" srcId="{DCA242BE-C76F-4B50-96E0-3008C089498B}" destId="{57339ACE-3DB3-4BB0-B769-54921C9ACA22}" srcOrd="12" destOrd="0" presId="urn:microsoft.com/office/officeart/2005/8/layout/vList2"/>
    <dgm:cxn modelId="{4393282B-4915-4A52-AEFB-6A813FA51B60}" type="presParOf" srcId="{DCA242BE-C76F-4B50-96E0-3008C089498B}" destId="{BBFD5692-EE4F-4FFD-9A47-BD142B2778BA}" srcOrd="13" destOrd="0" presId="urn:microsoft.com/office/officeart/2005/8/layout/vList2"/>
    <dgm:cxn modelId="{0A968FE6-5DDB-4BBB-AC99-5BAE737A2B0C}" type="presParOf" srcId="{DCA242BE-C76F-4B50-96E0-3008C089498B}" destId="{9ED9B1A5-8350-47E7-95BF-70412D05E6D4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B6D19C5-7E57-4A01-9C93-790E4629B97A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87EB20E-7B4C-459A-935F-7AA2CD230BFB}">
      <dgm:prSet/>
      <dgm:spPr/>
      <dgm:t>
        <a:bodyPr/>
        <a:lstStyle/>
        <a:p>
          <a:r>
            <a:rPr lang="en-GB"/>
            <a:t>Becomimng a successful company director</a:t>
          </a:r>
          <a:endParaRPr lang="en-US"/>
        </a:p>
      </dgm:t>
    </dgm:pt>
    <dgm:pt modelId="{4B4650F0-7D27-48B5-940F-B606F9B400A6}" type="parTrans" cxnId="{D4F04E92-0A6E-4066-853F-AB9CA6C7DF6F}">
      <dgm:prSet/>
      <dgm:spPr/>
      <dgm:t>
        <a:bodyPr/>
        <a:lstStyle/>
        <a:p>
          <a:endParaRPr lang="en-US"/>
        </a:p>
      </dgm:t>
    </dgm:pt>
    <dgm:pt modelId="{FBF8A8FA-9988-4E25-913C-4085B845E30A}" type="sibTrans" cxnId="{D4F04E92-0A6E-4066-853F-AB9CA6C7DF6F}">
      <dgm:prSet/>
      <dgm:spPr/>
      <dgm:t>
        <a:bodyPr/>
        <a:lstStyle/>
        <a:p>
          <a:endParaRPr lang="en-US"/>
        </a:p>
      </dgm:t>
    </dgm:pt>
    <dgm:pt modelId="{4BFEFB90-BCF6-4C9A-877F-71A1700AD35C}">
      <dgm:prSet/>
      <dgm:spPr/>
      <dgm:t>
        <a:bodyPr/>
        <a:lstStyle/>
        <a:p>
          <a:r>
            <a:rPr lang="en-GB"/>
            <a:t>Utilise my academic skills and apply it to my business</a:t>
          </a:r>
          <a:endParaRPr lang="en-US"/>
        </a:p>
      </dgm:t>
    </dgm:pt>
    <dgm:pt modelId="{974FD672-1C24-4666-A720-0B1183F12B9D}" type="parTrans" cxnId="{A80B8576-E3FF-467B-A0DC-8A267BD10112}">
      <dgm:prSet/>
      <dgm:spPr/>
      <dgm:t>
        <a:bodyPr/>
        <a:lstStyle/>
        <a:p>
          <a:endParaRPr lang="en-US"/>
        </a:p>
      </dgm:t>
    </dgm:pt>
    <dgm:pt modelId="{7D2DF8D0-42A5-4AA1-8747-08D364A6CDB2}" type="sibTrans" cxnId="{A80B8576-E3FF-467B-A0DC-8A267BD10112}">
      <dgm:prSet/>
      <dgm:spPr/>
      <dgm:t>
        <a:bodyPr/>
        <a:lstStyle/>
        <a:p>
          <a:endParaRPr lang="en-US"/>
        </a:p>
      </dgm:t>
    </dgm:pt>
    <dgm:pt modelId="{3C79D231-E8C2-469A-BF41-93378175F7F4}">
      <dgm:prSet/>
      <dgm:spPr/>
      <dgm:t>
        <a:bodyPr/>
        <a:lstStyle/>
        <a:p>
          <a:r>
            <a:rPr lang="en-GB"/>
            <a:t>Search and understand the opportinities available to improve my company profile, sales and profits</a:t>
          </a:r>
          <a:endParaRPr lang="en-US"/>
        </a:p>
      </dgm:t>
    </dgm:pt>
    <dgm:pt modelId="{38DA4691-2383-4945-862E-190276047EF5}" type="parTrans" cxnId="{6B978C6A-D001-49A1-BD84-4F311E6FBDF1}">
      <dgm:prSet/>
      <dgm:spPr/>
      <dgm:t>
        <a:bodyPr/>
        <a:lstStyle/>
        <a:p>
          <a:endParaRPr lang="en-US"/>
        </a:p>
      </dgm:t>
    </dgm:pt>
    <dgm:pt modelId="{10A326DF-99FD-4A6B-BC0A-D8B02B3ACF86}" type="sibTrans" cxnId="{6B978C6A-D001-49A1-BD84-4F311E6FBDF1}">
      <dgm:prSet/>
      <dgm:spPr/>
      <dgm:t>
        <a:bodyPr/>
        <a:lstStyle/>
        <a:p>
          <a:endParaRPr lang="en-US"/>
        </a:p>
      </dgm:t>
    </dgm:pt>
    <dgm:pt modelId="{8699DC15-4654-4BC1-BDD4-C14A062CBE8A}" type="pres">
      <dgm:prSet presAssocID="{3B6D19C5-7E57-4A01-9C93-790E4629B97A}" presName="outerComposite" presStyleCnt="0">
        <dgm:presLayoutVars>
          <dgm:chMax val="5"/>
          <dgm:dir/>
          <dgm:resizeHandles val="exact"/>
        </dgm:presLayoutVars>
      </dgm:prSet>
      <dgm:spPr/>
    </dgm:pt>
    <dgm:pt modelId="{5961CE8C-2E9F-40C7-BFD6-B6C022D83C8A}" type="pres">
      <dgm:prSet presAssocID="{3B6D19C5-7E57-4A01-9C93-790E4629B97A}" presName="dummyMaxCanvas" presStyleCnt="0">
        <dgm:presLayoutVars/>
      </dgm:prSet>
      <dgm:spPr/>
    </dgm:pt>
    <dgm:pt modelId="{B9FC636D-F986-45C4-A44F-5CC5D4C63FF6}" type="pres">
      <dgm:prSet presAssocID="{3B6D19C5-7E57-4A01-9C93-790E4629B97A}" presName="ThreeNodes_1" presStyleLbl="node1" presStyleIdx="0" presStyleCnt="3">
        <dgm:presLayoutVars>
          <dgm:bulletEnabled val="1"/>
        </dgm:presLayoutVars>
      </dgm:prSet>
      <dgm:spPr/>
    </dgm:pt>
    <dgm:pt modelId="{4473C90F-8A0C-414C-9DB4-E79938739147}" type="pres">
      <dgm:prSet presAssocID="{3B6D19C5-7E57-4A01-9C93-790E4629B97A}" presName="ThreeNodes_2" presStyleLbl="node1" presStyleIdx="1" presStyleCnt="3">
        <dgm:presLayoutVars>
          <dgm:bulletEnabled val="1"/>
        </dgm:presLayoutVars>
      </dgm:prSet>
      <dgm:spPr/>
    </dgm:pt>
    <dgm:pt modelId="{DAF6ADA4-6382-4CD7-ABFA-623AC97D4771}" type="pres">
      <dgm:prSet presAssocID="{3B6D19C5-7E57-4A01-9C93-790E4629B97A}" presName="ThreeNodes_3" presStyleLbl="node1" presStyleIdx="2" presStyleCnt="3">
        <dgm:presLayoutVars>
          <dgm:bulletEnabled val="1"/>
        </dgm:presLayoutVars>
      </dgm:prSet>
      <dgm:spPr/>
    </dgm:pt>
    <dgm:pt modelId="{38CAADF2-B824-4CAE-9377-31F759CA0D6B}" type="pres">
      <dgm:prSet presAssocID="{3B6D19C5-7E57-4A01-9C93-790E4629B97A}" presName="ThreeConn_1-2" presStyleLbl="fgAccFollowNode1" presStyleIdx="0" presStyleCnt="2">
        <dgm:presLayoutVars>
          <dgm:bulletEnabled val="1"/>
        </dgm:presLayoutVars>
      </dgm:prSet>
      <dgm:spPr/>
    </dgm:pt>
    <dgm:pt modelId="{11ABEC68-FFFA-4AD4-A4C1-4ED641361964}" type="pres">
      <dgm:prSet presAssocID="{3B6D19C5-7E57-4A01-9C93-790E4629B97A}" presName="ThreeConn_2-3" presStyleLbl="fgAccFollowNode1" presStyleIdx="1" presStyleCnt="2">
        <dgm:presLayoutVars>
          <dgm:bulletEnabled val="1"/>
        </dgm:presLayoutVars>
      </dgm:prSet>
      <dgm:spPr/>
    </dgm:pt>
    <dgm:pt modelId="{8230734B-91F6-4BD0-BA45-EA5CC58F1760}" type="pres">
      <dgm:prSet presAssocID="{3B6D19C5-7E57-4A01-9C93-790E4629B97A}" presName="ThreeNodes_1_text" presStyleLbl="node1" presStyleIdx="2" presStyleCnt="3">
        <dgm:presLayoutVars>
          <dgm:bulletEnabled val="1"/>
        </dgm:presLayoutVars>
      </dgm:prSet>
      <dgm:spPr/>
    </dgm:pt>
    <dgm:pt modelId="{F12FFD6C-12F6-48CF-B1AB-E934A0283D25}" type="pres">
      <dgm:prSet presAssocID="{3B6D19C5-7E57-4A01-9C93-790E4629B97A}" presName="ThreeNodes_2_text" presStyleLbl="node1" presStyleIdx="2" presStyleCnt="3">
        <dgm:presLayoutVars>
          <dgm:bulletEnabled val="1"/>
        </dgm:presLayoutVars>
      </dgm:prSet>
      <dgm:spPr/>
    </dgm:pt>
    <dgm:pt modelId="{34F82B4A-0BBD-4FEA-A713-48435A19C997}" type="pres">
      <dgm:prSet presAssocID="{3B6D19C5-7E57-4A01-9C93-790E4629B97A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D7A8D809-003D-4E7A-AF61-22F3CC08E377}" type="presOf" srcId="{4BFEFB90-BCF6-4C9A-877F-71A1700AD35C}" destId="{4473C90F-8A0C-414C-9DB4-E79938739147}" srcOrd="0" destOrd="0" presId="urn:microsoft.com/office/officeart/2005/8/layout/vProcess5"/>
    <dgm:cxn modelId="{52D0EB25-E990-4B5A-B8CC-042AA403A30E}" type="presOf" srcId="{FBF8A8FA-9988-4E25-913C-4085B845E30A}" destId="{38CAADF2-B824-4CAE-9377-31F759CA0D6B}" srcOrd="0" destOrd="0" presId="urn:microsoft.com/office/officeart/2005/8/layout/vProcess5"/>
    <dgm:cxn modelId="{6B978C6A-D001-49A1-BD84-4F311E6FBDF1}" srcId="{3B6D19C5-7E57-4A01-9C93-790E4629B97A}" destId="{3C79D231-E8C2-469A-BF41-93378175F7F4}" srcOrd="2" destOrd="0" parTransId="{38DA4691-2383-4945-862E-190276047EF5}" sibTransId="{10A326DF-99FD-4A6B-BC0A-D8B02B3ACF86}"/>
    <dgm:cxn modelId="{79B49373-68BE-44BB-B984-15B63FB1606E}" type="presOf" srcId="{3C79D231-E8C2-469A-BF41-93378175F7F4}" destId="{DAF6ADA4-6382-4CD7-ABFA-623AC97D4771}" srcOrd="0" destOrd="0" presId="urn:microsoft.com/office/officeart/2005/8/layout/vProcess5"/>
    <dgm:cxn modelId="{A80B8576-E3FF-467B-A0DC-8A267BD10112}" srcId="{3B6D19C5-7E57-4A01-9C93-790E4629B97A}" destId="{4BFEFB90-BCF6-4C9A-877F-71A1700AD35C}" srcOrd="1" destOrd="0" parTransId="{974FD672-1C24-4666-A720-0B1183F12B9D}" sibTransId="{7D2DF8D0-42A5-4AA1-8747-08D364A6CDB2}"/>
    <dgm:cxn modelId="{D994AF88-351F-4952-8B3E-CC0FD61B19B2}" type="presOf" srcId="{3C79D231-E8C2-469A-BF41-93378175F7F4}" destId="{34F82B4A-0BBD-4FEA-A713-48435A19C997}" srcOrd="1" destOrd="0" presId="urn:microsoft.com/office/officeart/2005/8/layout/vProcess5"/>
    <dgm:cxn modelId="{2EAF9D8B-952B-459F-A7AC-A3AC57224A75}" type="presOf" srcId="{3B6D19C5-7E57-4A01-9C93-790E4629B97A}" destId="{8699DC15-4654-4BC1-BDD4-C14A062CBE8A}" srcOrd="0" destOrd="0" presId="urn:microsoft.com/office/officeart/2005/8/layout/vProcess5"/>
    <dgm:cxn modelId="{D4F04E92-0A6E-4066-853F-AB9CA6C7DF6F}" srcId="{3B6D19C5-7E57-4A01-9C93-790E4629B97A}" destId="{A87EB20E-7B4C-459A-935F-7AA2CD230BFB}" srcOrd="0" destOrd="0" parTransId="{4B4650F0-7D27-48B5-940F-B606F9B400A6}" sibTransId="{FBF8A8FA-9988-4E25-913C-4085B845E30A}"/>
    <dgm:cxn modelId="{3D8B8C97-B307-4E5F-8CD6-D4C66D7F83CA}" type="presOf" srcId="{4BFEFB90-BCF6-4C9A-877F-71A1700AD35C}" destId="{F12FFD6C-12F6-48CF-B1AB-E934A0283D25}" srcOrd="1" destOrd="0" presId="urn:microsoft.com/office/officeart/2005/8/layout/vProcess5"/>
    <dgm:cxn modelId="{1503A4CE-FD34-4D0A-802F-07BEA6F282FE}" type="presOf" srcId="{7D2DF8D0-42A5-4AA1-8747-08D364A6CDB2}" destId="{11ABEC68-FFFA-4AD4-A4C1-4ED641361964}" srcOrd="0" destOrd="0" presId="urn:microsoft.com/office/officeart/2005/8/layout/vProcess5"/>
    <dgm:cxn modelId="{8A9E2CD1-94A9-4FCF-86F6-6F692F480088}" type="presOf" srcId="{A87EB20E-7B4C-459A-935F-7AA2CD230BFB}" destId="{B9FC636D-F986-45C4-A44F-5CC5D4C63FF6}" srcOrd="0" destOrd="0" presId="urn:microsoft.com/office/officeart/2005/8/layout/vProcess5"/>
    <dgm:cxn modelId="{A1F943E3-B7A1-42AE-A502-2C6711AE4A9E}" type="presOf" srcId="{A87EB20E-7B4C-459A-935F-7AA2CD230BFB}" destId="{8230734B-91F6-4BD0-BA45-EA5CC58F1760}" srcOrd="1" destOrd="0" presId="urn:microsoft.com/office/officeart/2005/8/layout/vProcess5"/>
    <dgm:cxn modelId="{5AF3223B-B6B7-4A26-8235-D1F8FC13A67B}" type="presParOf" srcId="{8699DC15-4654-4BC1-BDD4-C14A062CBE8A}" destId="{5961CE8C-2E9F-40C7-BFD6-B6C022D83C8A}" srcOrd="0" destOrd="0" presId="urn:microsoft.com/office/officeart/2005/8/layout/vProcess5"/>
    <dgm:cxn modelId="{23D84950-D363-4D22-A670-2747037A9213}" type="presParOf" srcId="{8699DC15-4654-4BC1-BDD4-C14A062CBE8A}" destId="{B9FC636D-F986-45C4-A44F-5CC5D4C63FF6}" srcOrd="1" destOrd="0" presId="urn:microsoft.com/office/officeart/2005/8/layout/vProcess5"/>
    <dgm:cxn modelId="{E3872807-C78C-4F81-879F-A42E93CEC8E6}" type="presParOf" srcId="{8699DC15-4654-4BC1-BDD4-C14A062CBE8A}" destId="{4473C90F-8A0C-414C-9DB4-E79938739147}" srcOrd="2" destOrd="0" presId="urn:microsoft.com/office/officeart/2005/8/layout/vProcess5"/>
    <dgm:cxn modelId="{A7542C01-FECE-4F44-9143-78DF35C8ACD5}" type="presParOf" srcId="{8699DC15-4654-4BC1-BDD4-C14A062CBE8A}" destId="{DAF6ADA4-6382-4CD7-ABFA-623AC97D4771}" srcOrd="3" destOrd="0" presId="urn:microsoft.com/office/officeart/2005/8/layout/vProcess5"/>
    <dgm:cxn modelId="{8AADF115-3C28-48E7-B53E-69E2B35520C2}" type="presParOf" srcId="{8699DC15-4654-4BC1-BDD4-C14A062CBE8A}" destId="{38CAADF2-B824-4CAE-9377-31F759CA0D6B}" srcOrd="4" destOrd="0" presId="urn:microsoft.com/office/officeart/2005/8/layout/vProcess5"/>
    <dgm:cxn modelId="{0D778632-FAC5-4423-9EB2-FC0B42B27FED}" type="presParOf" srcId="{8699DC15-4654-4BC1-BDD4-C14A062CBE8A}" destId="{11ABEC68-FFFA-4AD4-A4C1-4ED641361964}" srcOrd="5" destOrd="0" presId="urn:microsoft.com/office/officeart/2005/8/layout/vProcess5"/>
    <dgm:cxn modelId="{7685C5EA-5056-4181-87B7-AD2672A0949C}" type="presParOf" srcId="{8699DC15-4654-4BC1-BDD4-C14A062CBE8A}" destId="{8230734B-91F6-4BD0-BA45-EA5CC58F1760}" srcOrd="6" destOrd="0" presId="urn:microsoft.com/office/officeart/2005/8/layout/vProcess5"/>
    <dgm:cxn modelId="{E199DCC1-3882-4B75-A408-0D6645A7062B}" type="presParOf" srcId="{8699DC15-4654-4BC1-BDD4-C14A062CBE8A}" destId="{F12FFD6C-12F6-48CF-B1AB-E934A0283D25}" srcOrd="7" destOrd="0" presId="urn:microsoft.com/office/officeart/2005/8/layout/vProcess5"/>
    <dgm:cxn modelId="{B728A2F0-BAC8-4813-AB23-D52C1E3C72FE}" type="presParOf" srcId="{8699DC15-4654-4BC1-BDD4-C14A062CBE8A}" destId="{34F82B4A-0BBD-4FEA-A713-48435A19C997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CDCBA1-E355-4598-84AE-76C2A7BE2ED7}">
      <dsp:nvSpPr>
        <dsp:cNvPr id="0" name=""/>
        <dsp:cNvSpPr/>
      </dsp:nvSpPr>
      <dsp:spPr>
        <a:xfrm>
          <a:off x="0" y="1987"/>
          <a:ext cx="5821767" cy="99918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Module code: BMSW4001</a:t>
          </a:r>
        </a:p>
      </dsp:txBody>
      <dsp:txXfrm>
        <a:off x="48776" y="50763"/>
        <a:ext cx="5724215" cy="901632"/>
      </dsp:txXfrm>
    </dsp:sp>
    <dsp:sp modelId="{595DE2E9-F3DF-47C8-852C-7D09C0C904AE}">
      <dsp:nvSpPr>
        <dsp:cNvPr id="0" name=""/>
        <dsp:cNvSpPr/>
      </dsp:nvSpPr>
      <dsp:spPr>
        <a:xfrm>
          <a:off x="0" y="1073172"/>
          <a:ext cx="5821767" cy="999184"/>
        </a:xfrm>
        <a:prstGeom prst="roundRect">
          <a:avLst/>
        </a:prstGeom>
        <a:solidFill>
          <a:schemeClr val="accent2">
            <a:hueOff val="632483"/>
            <a:satOff val="-11966"/>
            <a:lumOff val="-83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Module title: Academic and employability skills</a:t>
          </a:r>
        </a:p>
      </dsp:txBody>
      <dsp:txXfrm>
        <a:off x="48776" y="1121948"/>
        <a:ext cx="5724215" cy="901632"/>
      </dsp:txXfrm>
    </dsp:sp>
    <dsp:sp modelId="{9E0ACABB-0BF2-415C-8DF9-E2D4F7D599E6}">
      <dsp:nvSpPr>
        <dsp:cNvPr id="0" name=""/>
        <dsp:cNvSpPr/>
      </dsp:nvSpPr>
      <dsp:spPr>
        <a:xfrm>
          <a:off x="0" y="2144356"/>
          <a:ext cx="5821767" cy="999184"/>
        </a:xfrm>
        <a:prstGeom prst="roundRect">
          <a:avLst/>
        </a:prstGeom>
        <a:solidFill>
          <a:schemeClr val="accent2">
            <a:hueOff val="1264967"/>
            <a:satOff val="-23931"/>
            <a:lumOff val="-166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>
              <a:latin typeface="Calibri Light" panose="020F0302020204030204"/>
            </a:rPr>
            <a:t>Student name/ID: Hermann Jacquelin Dady 2022686</a:t>
          </a:r>
        </a:p>
      </dsp:txBody>
      <dsp:txXfrm>
        <a:off x="48776" y="2193132"/>
        <a:ext cx="5724215" cy="901632"/>
      </dsp:txXfrm>
    </dsp:sp>
    <dsp:sp modelId="{377CC5EA-0CC1-4245-9F61-72D6B82BFE13}">
      <dsp:nvSpPr>
        <dsp:cNvPr id="0" name=""/>
        <dsp:cNvSpPr/>
      </dsp:nvSpPr>
      <dsp:spPr>
        <a:xfrm>
          <a:off x="0" y="3215541"/>
          <a:ext cx="5821767" cy="999184"/>
        </a:xfrm>
        <a:prstGeom prst="roundRect">
          <a:avLst/>
        </a:prstGeom>
        <a:solidFill>
          <a:schemeClr val="accent2">
            <a:hueOff val="1897450"/>
            <a:satOff val="-35897"/>
            <a:lumOff val="-250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Lecturer: Soban Sadiq</a:t>
          </a:r>
        </a:p>
      </dsp:txBody>
      <dsp:txXfrm>
        <a:off x="48776" y="3264317"/>
        <a:ext cx="5724215" cy="901632"/>
      </dsp:txXfrm>
    </dsp:sp>
    <dsp:sp modelId="{97B7FEAD-8E75-4AEE-B333-A279AFA2E86D}">
      <dsp:nvSpPr>
        <dsp:cNvPr id="0" name=""/>
        <dsp:cNvSpPr/>
      </dsp:nvSpPr>
      <dsp:spPr>
        <a:xfrm>
          <a:off x="0" y="4286725"/>
          <a:ext cx="5821767" cy="999184"/>
        </a:xfrm>
        <a:prstGeom prst="roundRect">
          <a:avLst/>
        </a:prstGeom>
        <a:solidFill>
          <a:schemeClr val="accent2">
            <a:hueOff val="2529934"/>
            <a:satOff val="-47862"/>
            <a:lumOff val="-333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>
              <a:latin typeface="Calibri Light" panose="020F0302020204030204"/>
            </a:rPr>
            <a:t>Date: 11/12/2021</a:t>
          </a:r>
        </a:p>
      </dsp:txBody>
      <dsp:txXfrm>
        <a:off x="48776" y="4335501"/>
        <a:ext cx="5724215" cy="9016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6A2541-B2F4-41A3-AAEB-2F7A233EB436}">
      <dsp:nvSpPr>
        <dsp:cNvPr id="0" name=""/>
        <dsp:cNvSpPr/>
      </dsp:nvSpPr>
      <dsp:spPr>
        <a:xfrm>
          <a:off x="0" y="2268"/>
          <a:ext cx="5821767" cy="6201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u="sng" kern="1200"/>
            <a:t>Role and Responsibilities of a Company Director</a:t>
          </a:r>
          <a:endParaRPr lang="en-US" sz="1600" kern="1200"/>
        </a:p>
      </dsp:txBody>
      <dsp:txXfrm>
        <a:off x="30271" y="32539"/>
        <a:ext cx="5761225" cy="559558"/>
      </dsp:txXfrm>
    </dsp:sp>
    <dsp:sp modelId="{2EDC3F7C-9290-4610-BFF0-7ED91EB125CE}">
      <dsp:nvSpPr>
        <dsp:cNvPr id="0" name=""/>
        <dsp:cNvSpPr/>
      </dsp:nvSpPr>
      <dsp:spPr>
        <a:xfrm>
          <a:off x="0" y="668449"/>
          <a:ext cx="5821767" cy="620100"/>
        </a:xfrm>
        <a:prstGeom prst="roundRect">
          <a:avLst/>
        </a:prstGeom>
        <a:solidFill>
          <a:schemeClr val="accent2">
            <a:hueOff val="361419"/>
            <a:satOff val="-6837"/>
            <a:lumOff val="-47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1.  Act within powers</a:t>
          </a:r>
        </a:p>
      </dsp:txBody>
      <dsp:txXfrm>
        <a:off x="30271" y="698720"/>
        <a:ext cx="5761225" cy="559558"/>
      </dsp:txXfrm>
    </dsp:sp>
    <dsp:sp modelId="{148121A7-D9DA-4684-A0BC-F11E2022ADB3}">
      <dsp:nvSpPr>
        <dsp:cNvPr id="0" name=""/>
        <dsp:cNvSpPr/>
      </dsp:nvSpPr>
      <dsp:spPr>
        <a:xfrm>
          <a:off x="0" y="1334629"/>
          <a:ext cx="5821767" cy="620100"/>
        </a:xfrm>
        <a:prstGeom prst="roundRect">
          <a:avLst/>
        </a:prstGeom>
        <a:solidFill>
          <a:schemeClr val="accent2">
            <a:hueOff val="722838"/>
            <a:satOff val="-13675"/>
            <a:lumOff val="-95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2. Promote the success of the company</a:t>
          </a:r>
        </a:p>
      </dsp:txBody>
      <dsp:txXfrm>
        <a:off x="30271" y="1364900"/>
        <a:ext cx="5761225" cy="559558"/>
      </dsp:txXfrm>
    </dsp:sp>
    <dsp:sp modelId="{7F2576E3-F7D4-4071-8B83-ED9EDD122EE3}">
      <dsp:nvSpPr>
        <dsp:cNvPr id="0" name=""/>
        <dsp:cNvSpPr/>
      </dsp:nvSpPr>
      <dsp:spPr>
        <a:xfrm>
          <a:off x="0" y="2000809"/>
          <a:ext cx="5821767" cy="620100"/>
        </a:xfrm>
        <a:prstGeom prst="roundRect">
          <a:avLst/>
        </a:prstGeom>
        <a:solidFill>
          <a:schemeClr val="accent2">
            <a:hueOff val="1084257"/>
            <a:satOff val="-20512"/>
            <a:lumOff val="-142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3. Exercise independent judgement</a:t>
          </a:r>
        </a:p>
      </dsp:txBody>
      <dsp:txXfrm>
        <a:off x="30271" y="2031080"/>
        <a:ext cx="5761225" cy="559558"/>
      </dsp:txXfrm>
    </dsp:sp>
    <dsp:sp modelId="{C193C13E-699D-48D6-8855-AAEC72B7F6AC}">
      <dsp:nvSpPr>
        <dsp:cNvPr id="0" name=""/>
        <dsp:cNvSpPr/>
      </dsp:nvSpPr>
      <dsp:spPr>
        <a:xfrm>
          <a:off x="0" y="2666989"/>
          <a:ext cx="5821767" cy="620100"/>
        </a:xfrm>
        <a:prstGeom prst="roundRect">
          <a:avLst/>
        </a:prstGeom>
        <a:solidFill>
          <a:schemeClr val="accent2">
            <a:hueOff val="1445677"/>
            <a:satOff val="-27350"/>
            <a:lumOff val="-190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4. Exercise reasonable care, skill, and diligence</a:t>
          </a:r>
        </a:p>
      </dsp:txBody>
      <dsp:txXfrm>
        <a:off x="30271" y="2697260"/>
        <a:ext cx="5761225" cy="559558"/>
      </dsp:txXfrm>
    </dsp:sp>
    <dsp:sp modelId="{EE6A6481-F11C-4ACA-A674-19826193E7F3}">
      <dsp:nvSpPr>
        <dsp:cNvPr id="0" name=""/>
        <dsp:cNvSpPr/>
      </dsp:nvSpPr>
      <dsp:spPr>
        <a:xfrm>
          <a:off x="0" y="3333169"/>
          <a:ext cx="5821767" cy="620100"/>
        </a:xfrm>
        <a:prstGeom prst="roundRect">
          <a:avLst/>
        </a:prstGeom>
        <a:solidFill>
          <a:schemeClr val="accent2">
            <a:hueOff val="1807096"/>
            <a:satOff val="-34187"/>
            <a:lumOff val="-238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5. Avoid conflicts of interest</a:t>
          </a:r>
        </a:p>
      </dsp:txBody>
      <dsp:txXfrm>
        <a:off x="30271" y="3363440"/>
        <a:ext cx="5761225" cy="559558"/>
      </dsp:txXfrm>
    </dsp:sp>
    <dsp:sp modelId="{57339ACE-3DB3-4BB0-B769-54921C9ACA22}">
      <dsp:nvSpPr>
        <dsp:cNvPr id="0" name=""/>
        <dsp:cNvSpPr/>
      </dsp:nvSpPr>
      <dsp:spPr>
        <a:xfrm>
          <a:off x="0" y="3999349"/>
          <a:ext cx="5821767" cy="620100"/>
        </a:xfrm>
        <a:prstGeom prst="roundRect">
          <a:avLst/>
        </a:prstGeom>
        <a:solidFill>
          <a:schemeClr val="accent2">
            <a:hueOff val="2168515"/>
            <a:satOff val="-41025"/>
            <a:lumOff val="-285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6. Not to accept benefits from third party</a:t>
          </a:r>
        </a:p>
      </dsp:txBody>
      <dsp:txXfrm>
        <a:off x="30271" y="4029620"/>
        <a:ext cx="5761225" cy="559558"/>
      </dsp:txXfrm>
    </dsp:sp>
    <dsp:sp modelId="{9ED9B1A5-8350-47E7-95BF-70412D05E6D4}">
      <dsp:nvSpPr>
        <dsp:cNvPr id="0" name=""/>
        <dsp:cNvSpPr/>
      </dsp:nvSpPr>
      <dsp:spPr>
        <a:xfrm>
          <a:off x="0" y="4665528"/>
          <a:ext cx="5821767" cy="620100"/>
        </a:xfrm>
        <a:prstGeom prst="roundRect">
          <a:avLst/>
        </a:prstGeom>
        <a:solidFill>
          <a:schemeClr val="accent2">
            <a:hueOff val="2529934"/>
            <a:satOff val="-47862"/>
            <a:lumOff val="-333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7. To declare interest in proposed transaction or arrangement</a:t>
          </a:r>
        </a:p>
      </dsp:txBody>
      <dsp:txXfrm>
        <a:off x="30271" y="4695799"/>
        <a:ext cx="5761225" cy="55955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FC636D-F986-45C4-A44F-5CC5D4C63FF6}">
      <dsp:nvSpPr>
        <dsp:cNvPr id="0" name=""/>
        <dsp:cNvSpPr/>
      </dsp:nvSpPr>
      <dsp:spPr>
        <a:xfrm>
          <a:off x="0" y="0"/>
          <a:ext cx="5333779" cy="15749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Becomimng a successful company director</a:t>
          </a:r>
          <a:endParaRPr lang="en-US" sz="2300" kern="1200"/>
        </a:p>
      </dsp:txBody>
      <dsp:txXfrm>
        <a:off x="46130" y="46130"/>
        <a:ext cx="3634250" cy="1482722"/>
      </dsp:txXfrm>
    </dsp:sp>
    <dsp:sp modelId="{4473C90F-8A0C-414C-9DB4-E79938739147}">
      <dsp:nvSpPr>
        <dsp:cNvPr id="0" name=""/>
        <dsp:cNvSpPr/>
      </dsp:nvSpPr>
      <dsp:spPr>
        <a:xfrm>
          <a:off x="470627" y="1837479"/>
          <a:ext cx="5333779" cy="15749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Utilise my academic skills and apply it to my business</a:t>
          </a:r>
          <a:endParaRPr lang="en-US" sz="2300" kern="1200"/>
        </a:p>
      </dsp:txBody>
      <dsp:txXfrm>
        <a:off x="516757" y="1883609"/>
        <a:ext cx="3747153" cy="1482722"/>
      </dsp:txXfrm>
    </dsp:sp>
    <dsp:sp modelId="{DAF6ADA4-6382-4CD7-ABFA-623AC97D4771}">
      <dsp:nvSpPr>
        <dsp:cNvPr id="0" name=""/>
        <dsp:cNvSpPr/>
      </dsp:nvSpPr>
      <dsp:spPr>
        <a:xfrm>
          <a:off x="941255" y="3674958"/>
          <a:ext cx="5333779" cy="15749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Search and understand the opportinities available to improve my company profile, sales and profits</a:t>
          </a:r>
          <a:endParaRPr lang="en-US" sz="2300" kern="1200"/>
        </a:p>
      </dsp:txBody>
      <dsp:txXfrm>
        <a:off x="987385" y="3721088"/>
        <a:ext cx="3747153" cy="1482722"/>
      </dsp:txXfrm>
    </dsp:sp>
    <dsp:sp modelId="{38CAADF2-B824-4CAE-9377-31F759CA0D6B}">
      <dsp:nvSpPr>
        <dsp:cNvPr id="0" name=""/>
        <dsp:cNvSpPr/>
      </dsp:nvSpPr>
      <dsp:spPr>
        <a:xfrm>
          <a:off x="4310041" y="1194361"/>
          <a:ext cx="1023738" cy="102373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4540382" y="1194361"/>
        <a:ext cx="563056" cy="770363"/>
      </dsp:txXfrm>
    </dsp:sp>
    <dsp:sp modelId="{11ABEC68-FFFA-4AD4-A4C1-4ED641361964}">
      <dsp:nvSpPr>
        <dsp:cNvPr id="0" name=""/>
        <dsp:cNvSpPr/>
      </dsp:nvSpPr>
      <dsp:spPr>
        <a:xfrm>
          <a:off x="4780669" y="3021340"/>
          <a:ext cx="1023738" cy="102373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5011010" y="3021340"/>
        <a:ext cx="563056" cy="7703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48A87A34-81AB-432B-8DAE-1953F412C126}" type="datetimeFigureOut">
              <a:rPr lang="en-US" dirty="0"/>
              <a:pPr/>
              <a:t>12/10/2021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HERMANN DADY/2022686/BMSW4001,ACE/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  <p:hf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HERMANN DADY/2022686/BMSW4001,ACE/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HERMANN DADY/2022686/BMSW4001,ACE/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  <p:hf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r>
              <a:rPr lang="en-US"/>
              <a:t>HERMANN DADY/2022686/BMSW4001,ACE/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  <p:hf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12/10/2021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r>
              <a:rPr lang="en-US"/>
              <a:t>HERMANN DADY/2022686/BMSW4001,ACE/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  <p:hf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HERMANN DADY/2022686/BMSW4001,ACE/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  <p:hf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12/10/2021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r>
              <a:rPr lang="en-US"/>
              <a:t>HERMANN DADY/2022686/BMSW4001,ACE/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  <p:hf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HERMANN DADY/2022686/BMSW4001,ACE/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  <p:hf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12/10/2021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r>
              <a:rPr lang="en-US"/>
              <a:t>HERMANN DADY/2022686/BMSW4001,ACE/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  <p:hf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HERMANN DADY/2022686/BMSW4001,ACE/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12/10/2021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r>
              <a:rPr lang="en-US"/>
              <a:t>HERMANN DADY/2022686/BMSW4001,ACE/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HERMANN DADY/2022686/BMSW4001,ACE/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rconnect.cl/negocio/chief-human-resources-officer-lo-conocer-sentarse-la-mesa-decision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qualitycompanyformations.co.uk/access/11/11/21" TargetMode="External"/><Relationship Id="rId2" Type="http://schemas.openxmlformats.org/officeDocument/2006/relationships/hyperlink" Target="https://uk.indeed.com/career-advice/career-development/director-skills/access/11/11/2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legislation.gov.uk/ukpga/2006/46/contents/access/11/11/2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EB2C3-AFBF-8B49-A03D-56A9D2DCF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>
            <a:normAutofit fontScale="90000"/>
          </a:bodyPr>
          <a:lstStyle/>
          <a:p>
            <a:r>
              <a:rPr lang="en-US" sz="2000">
                <a:cs typeface="Calibri Light"/>
              </a:rPr>
              <a:t>Task 1</a:t>
            </a:r>
            <a:br>
              <a:rPr lang="en-US" sz="2000">
                <a:cs typeface="Calibri Light"/>
              </a:rPr>
            </a:br>
            <a:r>
              <a:rPr lang="en-US" sz="2000">
                <a:cs typeface="Calibri Light"/>
              </a:rPr>
              <a:t>Presentation</a:t>
            </a:r>
            <a:br>
              <a:rPr lang="en-US" sz="2000">
                <a:cs typeface="Calibri Light"/>
              </a:rPr>
            </a:br>
            <a:r>
              <a:rPr lang="en-US">
                <a:cs typeface="Calibri Light"/>
              </a:rPr>
              <a:t>Academic and Employability Skills (ACE)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B91C5F2-FDF2-4782-9BCD-D1C89C1949A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2748430"/>
              </p:ext>
            </p:extLst>
          </p:nvPr>
        </p:nvGraphicFramePr>
        <p:xfrm>
          <a:off x="5574890" y="803186"/>
          <a:ext cx="5821767" cy="52878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40E31D88-A0E1-48B3-9760-4EB73C5C6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1</a:t>
            </a:fld>
            <a:endParaRPr lang="en-GB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4FD89757-4B89-4B2D-B0DA-0F34C07E5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HERMANN DADY/2022686/BMSW4001,ACE/TASK 1</a:t>
            </a:r>
          </a:p>
        </p:txBody>
      </p:sp>
    </p:spTree>
    <p:extLst>
      <p:ext uri="{BB962C8B-B14F-4D97-AF65-F5344CB8AC3E}">
        <p14:creationId xmlns:p14="http://schemas.microsoft.com/office/powerpoint/2010/main" val="1562215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B1C312-67F6-4590-BC5B-BCC48D45A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Calibri Light"/>
              </a:rPr>
              <a:t>Academic and Employability Skills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9805EB-9BE1-4006-A8CA-70B0DC3D81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Academic skills are talents and habits needed that benefit academic pursuits such as learning, research, report writing and presentation. These skills are needed by an individual to make him/her employable.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576775-9E71-439F-91A9-0F8D1939E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BA3FF0-C4A3-40BB-8A8A-2F83DE710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HERMANN DADY/2022686/BMSW4001,ACE/TASK 1</a:t>
            </a:r>
          </a:p>
        </p:txBody>
      </p:sp>
    </p:spTree>
    <p:extLst>
      <p:ext uri="{BB962C8B-B14F-4D97-AF65-F5344CB8AC3E}">
        <p14:creationId xmlns:p14="http://schemas.microsoft.com/office/powerpoint/2010/main" val="1034357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0C62E6-2F77-1840-B698-916C2121E6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>
            <a:normAutofit/>
          </a:bodyPr>
          <a:lstStyle/>
          <a:p>
            <a:r>
              <a:rPr lang="en-US" sz="3600">
                <a:cs typeface="Calibri Light"/>
              </a:rPr>
              <a:t>Introduction</a:t>
            </a:r>
            <a:br>
              <a:rPr lang="en-US" sz="3600">
                <a:cs typeface="Calibri Light"/>
              </a:rPr>
            </a:br>
            <a:br>
              <a:rPr lang="en-US" sz="2800">
                <a:cs typeface="Calibri Light"/>
              </a:rPr>
            </a:br>
            <a:endParaRPr lang="en-US" sz="1400" u="sng">
              <a:cs typeface="Calibri Light"/>
            </a:endParaRPr>
          </a:p>
        </p:txBody>
      </p:sp>
      <p:graphicFrame>
        <p:nvGraphicFramePr>
          <p:cNvPr id="54" name="Content Placeholder 2">
            <a:extLst>
              <a:ext uri="{FF2B5EF4-FFF2-40B4-BE49-F238E27FC236}">
                <a16:creationId xmlns:a16="http://schemas.microsoft.com/office/drawing/2014/main" id="{3BD8BC79-3F6F-4B99-A3A7-B59A21FDEC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2819604"/>
              </p:ext>
            </p:extLst>
          </p:nvPr>
        </p:nvGraphicFramePr>
        <p:xfrm>
          <a:off x="5574890" y="803186"/>
          <a:ext cx="5821767" cy="52878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A290470D-47D4-4775-A08A-246D047E3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3</a:t>
            </a:fld>
            <a:endParaRPr lang="en-GB"/>
          </a:p>
        </p:txBody>
      </p:sp>
      <p:sp>
        <p:nvSpPr>
          <p:cNvPr id="21" name="Footer Placeholder 20">
            <a:extLst>
              <a:ext uri="{FF2B5EF4-FFF2-40B4-BE49-F238E27FC236}">
                <a16:creationId xmlns:a16="http://schemas.microsoft.com/office/drawing/2014/main" id="{54916B19-96E7-4991-9941-404CB9274E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HERMANN DADY/2022686/BMSW4001,ACE/TASK 1</a:t>
            </a:r>
          </a:p>
        </p:txBody>
      </p:sp>
    </p:spTree>
    <p:extLst>
      <p:ext uri="{BB962C8B-B14F-4D97-AF65-F5344CB8AC3E}">
        <p14:creationId xmlns:p14="http://schemas.microsoft.com/office/powerpoint/2010/main" val="5790283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8CAE4AE-A9DF-45AF-9A9C-1712BC6341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C272060-BC98-4C91-A58F-4DFEC566C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8BA2DCB9-0DC0-4109-B2A2-56896E35E6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>
                <a:gd name="T0" fmla="*/ 813 w 813"/>
                <a:gd name="T1" fmla="*/ 0 h 1440"/>
                <a:gd name="T2" fmla="*/ 435 w 81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64A33555-1142-4AD7-8084-1A99422A11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>
                <a:gd name="T0" fmla="*/ 324 w 324"/>
                <a:gd name="T1" fmla="*/ 117 h 117"/>
                <a:gd name="T2" fmla="*/ 0 w 324"/>
                <a:gd name="T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id="{BC6E4081-1A88-453E-8CCF-B97B0CE20D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>
                <a:gd name="T0" fmla="*/ 0 w 404"/>
                <a:gd name="T1" fmla="*/ 385 h 385"/>
                <a:gd name="T2" fmla="*/ 404 w 404"/>
                <a:gd name="T3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id="{5B7E0935-6EE8-4C61-AED5-09B9A2A99A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>
                <a:gd name="T0" fmla="*/ 774 w 774"/>
                <a:gd name="T1" fmla="*/ 0 h 1440"/>
                <a:gd name="T2" fmla="*/ 411 w 774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EB962BD6-C878-48FF-A75E-DCC7BDA3C3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>
                <a:gd name="T0" fmla="*/ 203 w 203"/>
                <a:gd name="T1" fmla="*/ 77 h 77"/>
                <a:gd name="T2" fmla="*/ 0 w 203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id="{CABF3786-BDE1-4FE5-9967-F6B6131A2C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>
                <a:gd name="T0" fmla="*/ 0 w 351"/>
                <a:gd name="T1" fmla="*/ 332 h 332"/>
                <a:gd name="T2" fmla="*/ 351 w 351"/>
                <a:gd name="T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id="{4969707A-C75E-4F7F-A5C2-2991C6547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>
                <a:gd name="T0" fmla="*/ 762 w 762"/>
                <a:gd name="T1" fmla="*/ 0 h 1440"/>
                <a:gd name="T2" fmla="*/ 403 w 76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id="{0E293989-8389-48CD-85D3-CAEFD5E963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>
                <a:gd name="T0" fmla="*/ 140 w 140"/>
                <a:gd name="T1" fmla="*/ 54 h 54"/>
                <a:gd name="T2" fmla="*/ 0 w 140"/>
                <a:gd name="T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3">
              <a:extLst>
                <a:ext uri="{FF2B5EF4-FFF2-40B4-BE49-F238E27FC236}">
                  <a16:creationId xmlns:a16="http://schemas.microsoft.com/office/drawing/2014/main" id="{8DCF1E8B-9247-45E2-8641-90DA9F7D52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>
                <a:gd name="T0" fmla="*/ 0 w 321"/>
                <a:gd name="T1" fmla="*/ 302 h 302"/>
                <a:gd name="T2" fmla="*/ 321 w 321"/>
                <a:gd name="T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4">
              <a:extLst>
                <a:ext uri="{FF2B5EF4-FFF2-40B4-BE49-F238E27FC236}">
                  <a16:creationId xmlns:a16="http://schemas.microsoft.com/office/drawing/2014/main" id="{48DF418F-91AD-4E55-AF3B-F28FF4596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>
                <a:gd name="T0" fmla="*/ 683 w 683"/>
                <a:gd name="T1" fmla="*/ 0 h 1440"/>
                <a:gd name="T2" fmla="*/ 355 w 68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5">
              <a:extLst>
                <a:ext uri="{FF2B5EF4-FFF2-40B4-BE49-F238E27FC236}">
                  <a16:creationId xmlns:a16="http://schemas.microsoft.com/office/drawing/2014/main" id="{EDBF35BD-D1DA-49B1-AE30-289189DACD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>
                <a:gd name="T0" fmla="*/ 0 w 287"/>
                <a:gd name="T1" fmla="*/ 279 h 279"/>
                <a:gd name="T2" fmla="*/ 287 w 287"/>
                <a:gd name="T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6">
              <a:extLst>
                <a:ext uri="{FF2B5EF4-FFF2-40B4-BE49-F238E27FC236}">
                  <a16:creationId xmlns:a16="http://schemas.microsoft.com/office/drawing/2014/main" id="{69198BEC-A3B6-4562-AB0F-3E7760026C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>
                <a:gd name="T0" fmla="*/ 680 w 680"/>
                <a:gd name="T1" fmla="*/ 0 h 1440"/>
                <a:gd name="T2" fmla="*/ 337 w 68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7">
              <a:extLst>
                <a:ext uri="{FF2B5EF4-FFF2-40B4-BE49-F238E27FC236}">
                  <a16:creationId xmlns:a16="http://schemas.microsoft.com/office/drawing/2014/main" id="{9AB30D45-77AB-4323-83A2-1A637D07D5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>
                <a:gd name="T0" fmla="*/ 0 w 250"/>
                <a:gd name="T1" fmla="*/ 242 h 242"/>
                <a:gd name="T2" fmla="*/ 250 w 250"/>
                <a:gd name="T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>
              <a:extLst>
                <a:ext uri="{FF2B5EF4-FFF2-40B4-BE49-F238E27FC236}">
                  <a16:creationId xmlns:a16="http://schemas.microsoft.com/office/drawing/2014/main" id="{D1AD137E-7B63-434C-9D0D-5A64BB496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>
                <a:gd name="T0" fmla="*/ 720 w 720"/>
                <a:gd name="T1" fmla="*/ 0 h 1440"/>
                <a:gd name="T2" fmla="*/ 362 w 7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9">
              <a:extLst>
                <a:ext uri="{FF2B5EF4-FFF2-40B4-BE49-F238E27FC236}">
                  <a16:creationId xmlns:a16="http://schemas.microsoft.com/office/drawing/2014/main" id="{8B32BE2D-36DC-4BD0-952E-8FE32A70DB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>
                <a:gd name="T0" fmla="*/ 0 w 185"/>
                <a:gd name="T1" fmla="*/ 167 h 167"/>
                <a:gd name="T2" fmla="*/ 185 w 185"/>
                <a:gd name="T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0">
              <a:extLst>
                <a:ext uri="{FF2B5EF4-FFF2-40B4-BE49-F238E27FC236}">
                  <a16:creationId xmlns:a16="http://schemas.microsoft.com/office/drawing/2014/main" id="{930295E0-AD01-4DB0-9829-AD91BED608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>
                <a:gd name="T0" fmla="*/ 572 w 572"/>
                <a:gd name="T1" fmla="*/ 0 h 1440"/>
                <a:gd name="T2" fmla="*/ 164 w 57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1">
              <a:extLst>
                <a:ext uri="{FF2B5EF4-FFF2-40B4-BE49-F238E27FC236}">
                  <a16:creationId xmlns:a16="http://schemas.microsoft.com/office/drawing/2014/main" id="{29807E74-6BFD-4EA7-B3F3-92C0728A7D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>
                <a:gd name="T0" fmla="*/ 620 w 620"/>
                <a:gd name="T1" fmla="*/ 0 h 1440"/>
                <a:gd name="T2" fmla="*/ 186 w 6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>
              <a:extLst>
                <a:ext uri="{FF2B5EF4-FFF2-40B4-BE49-F238E27FC236}">
                  <a16:creationId xmlns:a16="http://schemas.microsoft.com/office/drawing/2014/main" id="{C9EDBF49-4B87-4B6F-BEE6-DDC4A63CE6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>
                <a:gd name="T0" fmla="*/ 506 w 506"/>
                <a:gd name="T1" fmla="*/ 0 h 1440"/>
                <a:gd name="T2" fmla="*/ 171 w 506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3">
              <a:extLst>
                <a:ext uri="{FF2B5EF4-FFF2-40B4-BE49-F238E27FC236}">
                  <a16:creationId xmlns:a16="http://schemas.microsoft.com/office/drawing/2014/main" id="{7738C468-1405-4ED9-8392-F93FA995EE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>
                <a:gd name="T0" fmla="*/ 373 w 373"/>
                <a:gd name="T1" fmla="*/ 0 h 673"/>
                <a:gd name="T2" fmla="*/ 0 w 373"/>
                <a:gd name="T3" fmla="*/ 67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24">
              <a:extLst>
                <a:ext uri="{FF2B5EF4-FFF2-40B4-BE49-F238E27FC236}">
                  <a16:creationId xmlns:a16="http://schemas.microsoft.com/office/drawing/2014/main" id="{F16402CF-F511-450A-8584-8C8A5B7E9D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>
                <a:gd name="T0" fmla="*/ 0 w 45"/>
                <a:gd name="T1" fmla="*/ 0 h 174"/>
                <a:gd name="T2" fmla="*/ 45 w 45"/>
                <a:gd name="T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25">
              <a:extLst>
                <a:ext uri="{FF2B5EF4-FFF2-40B4-BE49-F238E27FC236}">
                  <a16:creationId xmlns:a16="http://schemas.microsoft.com/office/drawing/2014/main" id="{85E5B49A-CFC2-4019-9BA6-528095F788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>
                <a:gd name="T0" fmla="*/ 329 w 329"/>
                <a:gd name="T1" fmla="*/ 0 h 469"/>
                <a:gd name="T2" fmla="*/ 0 w 329"/>
                <a:gd name="T3" fmla="*/ 4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C87B156-1C09-4A02-97A8-B752994A12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69686" y="795527"/>
            <a:ext cx="4123738" cy="1433323"/>
          </a:xfrm>
        </p:spPr>
        <p:txBody>
          <a:bodyPr>
            <a:normAutofit/>
          </a:bodyPr>
          <a:lstStyle/>
          <a:p>
            <a:pPr marL="285750" indent="-285750" algn="l">
              <a:spcBef>
                <a:spcPts val="1000"/>
              </a:spcBef>
              <a:buFont typeface="Arial"/>
              <a:buChar char="•"/>
            </a:pPr>
            <a:r>
              <a:rPr lang="en-US" sz="2500" u="sng">
                <a:solidFill>
                  <a:schemeClr val="tx2"/>
                </a:solidFill>
                <a:latin typeface="Rockwell"/>
              </a:rPr>
              <a:t>Skills required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E972DE0D-2E53-4159-ABD3-C601524262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7720" y="795527"/>
            <a:ext cx="5970638" cy="5248847"/>
          </a:xfrm>
          <a:prstGeom prst="rect">
            <a:avLst/>
          </a:prstGeom>
          <a:solidFill>
            <a:schemeClr val="bg1"/>
          </a:solidFill>
          <a:ln w="19050">
            <a:solidFill>
              <a:srgbClr val="3FE7FE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person, indoor, window, crowd&#10;&#10;Description automatically generated">
            <a:extLst>
              <a:ext uri="{FF2B5EF4-FFF2-40B4-BE49-F238E27FC236}">
                <a16:creationId xmlns:a16="http://schemas.microsoft.com/office/drawing/2014/main" id="{DEB255BC-EF26-4436-8FCD-CA053F21ED2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9055" r="16183" b="-2"/>
          <a:stretch/>
        </p:blipFill>
        <p:spPr>
          <a:xfrm>
            <a:off x="972115" y="960214"/>
            <a:ext cx="5641848" cy="4919472"/>
          </a:xfrm>
          <a:prstGeom prst="rect">
            <a:avLst/>
          </a:prstGeom>
          <a:ln w="12700">
            <a:noFill/>
          </a:ln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163281-0D2C-4B82-B54C-B0E480A439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3817" y="2338388"/>
            <a:ext cx="4099607" cy="3678237"/>
          </a:xfrm>
        </p:spPr>
        <p:txBody>
          <a:bodyPr>
            <a:normAutofit/>
          </a:bodyPr>
          <a:lstStyle/>
          <a:p>
            <a:pPr>
              <a:buClr>
                <a:srgbClr val="3FE7FE"/>
              </a:buClr>
            </a:pPr>
            <a:r>
              <a:rPr lang="en-US" sz="1700">
                <a:ea typeface="+mn-lt"/>
                <a:cs typeface="+mn-lt"/>
              </a:rPr>
              <a:t>1. Interpret data and </a:t>
            </a:r>
            <a:r>
              <a:rPr lang="en-US" sz="1700" err="1">
                <a:ea typeface="+mn-lt"/>
                <a:cs typeface="+mn-lt"/>
              </a:rPr>
              <a:t>recognise</a:t>
            </a:r>
            <a:r>
              <a:rPr lang="en-US" sz="1700">
                <a:ea typeface="+mn-lt"/>
                <a:cs typeface="+mn-lt"/>
              </a:rPr>
              <a:t> relevant information</a:t>
            </a:r>
            <a:endParaRPr lang="en-US" sz="1700"/>
          </a:p>
          <a:p>
            <a:pPr>
              <a:buClr>
                <a:srgbClr val="3FE7FE"/>
              </a:buClr>
            </a:pPr>
            <a:r>
              <a:rPr lang="en-US" sz="1700">
                <a:ea typeface="+mn-lt"/>
                <a:cs typeface="+mn-lt"/>
              </a:rPr>
              <a:t>2.  Management skills</a:t>
            </a:r>
          </a:p>
          <a:p>
            <a:pPr>
              <a:buClr>
                <a:srgbClr val="3FE7FE"/>
              </a:buClr>
            </a:pPr>
            <a:r>
              <a:rPr lang="en-US" sz="1700">
                <a:ea typeface="+mn-lt"/>
                <a:cs typeface="+mn-lt"/>
              </a:rPr>
              <a:t>3. Written and verbal communication  </a:t>
            </a:r>
          </a:p>
          <a:p>
            <a:pPr>
              <a:buClr>
                <a:srgbClr val="3FE7FE"/>
              </a:buClr>
            </a:pPr>
            <a:r>
              <a:rPr lang="en-US" sz="1700">
                <a:ea typeface="+mn-lt"/>
                <a:cs typeface="+mn-lt"/>
              </a:rPr>
              <a:t>4. Strategic decision-making</a:t>
            </a:r>
          </a:p>
          <a:p>
            <a:pPr>
              <a:buClr>
                <a:srgbClr val="3FE7FE"/>
              </a:buClr>
            </a:pPr>
            <a:r>
              <a:rPr lang="en-US" sz="1700">
                <a:ea typeface="+mn-lt"/>
                <a:cs typeface="+mn-lt"/>
              </a:rPr>
              <a:t>5. Analytic and adaptability skills</a:t>
            </a:r>
          </a:p>
          <a:p>
            <a:pPr>
              <a:buClr>
                <a:srgbClr val="3FE7FE"/>
              </a:buClr>
            </a:pPr>
            <a:r>
              <a:rPr lang="en-US" sz="1700">
                <a:ea typeface="+mn-lt"/>
                <a:cs typeface="+mn-lt"/>
              </a:rPr>
              <a:t>6. Creativity and Empathy</a:t>
            </a:r>
          </a:p>
          <a:p>
            <a:pPr>
              <a:buClr>
                <a:srgbClr val="3FE7FE"/>
              </a:buClr>
            </a:pPr>
            <a:r>
              <a:rPr lang="en-US" sz="1700">
                <a:ea typeface="+mn-lt"/>
                <a:cs typeface="+mn-lt"/>
              </a:rPr>
              <a:t>7. Visionary Leadership</a:t>
            </a:r>
          </a:p>
          <a:p>
            <a:pPr>
              <a:buClr>
                <a:srgbClr val="3FE7FE"/>
              </a:buClr>
            </a:pPr>
            <a:endParaRPr lang="en-GB" sz="17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558688-0BA3-408C-AB7A-38EE6D59D472}"/>
              </a:ext>
            </a:extLst>
          </p:cNvPr>
          <p:cNvSpPr txBox="1"/>
          <p:nvPr/>
        </p:nvSpPr>
        <p:spPr>
          <a:xfrm>
            <a:off x="4491318" y="5501061"/>
            <a:ext cx="5755341" cy="586441"/>
          </a:xfrm>
          <a:prstGeom prst="rect">
            <a:avLst/>
          </a:prstGeom>
        </p:spPr>
        <p:txBody>
          <a:bodyPr lIns="91440" tIns="45720" rIns="91440" bIns="45720" anchor="t">
            <a:normAutofit/>
          </a:bodyPr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CEBD4F-46E5-465D-B69A-490542167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9A1D3-E61F-4AC9-93F9-6B7B9F7D9A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HERMANN DADY/2022686/BMSW4001,ACE/TASK 1</a:t>
            </a:r>
          </a:p>
        </p:txBody>
      </p:sp>
    </p:spTree>
    <p:extLst>
      <p:ext uri="{BB962C8B-B14F-4D97-AF65-F5344CB8AC3E}">
        <p14:creationId xmlns:p14="http://schemas.microsoft.com/office/powerpoint/2010/main" val="2131592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BBEC1F-082F-46DA-8B69-2D1BD6ED0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Calibri Light"/>
              </a:rPr>
              <a:t>intended Career plan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D2166-F537-41D5-8FE9-604F412B01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Obtain my degree</a:t>
            </a:r>
          </a:p>
          <a:p>
            <a:r>
              <a:rPr lang="en-GB" dirty="0"/>
              <a:t>Gain new skills to utilise for my company</a:t>
            </a:r>
          </a:p>
          <a:p>
            <a:r>
              <a:rPr lang="en-GB" dirty="0"/>
              <a:t>Start trading by February 2022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E30568-9F6E-40FD-A762-A6784C521D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HERMANN DADY/2022686/BMSW4001,ACE/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E32115-B866-4B46-AB05-E6E2A3240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79060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89DD8D-D864-41EF-86BC-693215786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Calibri Light"/>
              </a:rPr>
              <a:t>S.W.O.T</a:t>
            </a:r>
            <a:br>
              <a:rPr lang="en-GB">
                <a:cs typeface="Calibri Light"/>
              </a:rPr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E24828-BF3B-41C6-935E-15A25E8762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Strength: Organisation and time management</a:t>
            </a:r>
          </a:p>
          <a:p>
            <a:r>
              <a:rPr lang="en-GB"/>
              <a:t>Weakness: foreseeable planning and deadline</a:t>
            </a:r>
          </a:p>
          <a:p>
            <a:r>
              <a:rPr lang="en-GB"/>
              <a:t>Opportunities: more job opportunity, great sales and profits</a:t>
            </a:r>
          </a:p>
          <a:p>
            <a:r>
              <a:rPr lang="en-GB"/>
              <a:t>Threats: up to date with technology to deliver products to various range of platforms for customers 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FBF880-BE9D-4D54-AE77-E40721038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469BE4-5C55-42F1-A4F3-1B147AA0A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HERMANN DADY/2022686/BMSW4001,ACE/TASK 1</a:t>
            </a:r>
          </a:p>
        </p:txBody>
      </p:sp>
    </p:spTree>
    <p:extLst>
      <p:ext uri="{BB962C8B-B14F-4D97-AF65-F5344CB8AC3E}">
        <p14:creationId xmlns:p14="http://schemas.microsoft.com/office/powerpoint/2010/main" val="8477319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" name="Rectangle 91">
            <a:extLst>
              <a:ext uri="{FF2B5EF4-FFF2-40B4-BE49-F238E27FC236}">
                <a16:creationId xmlns:a16="http://schemas.microsoft.com/office/drawing/2014/main" id="{29831267-5CAE-41B8-A1CC-66FE1628A6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4371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4" name="Group 93">
            <a:extLst>
              <a:ext uri="{FF2B5EF4-FFF2-40B4-BE49-F238E27FC236}">
                <a16:creationId xmlns:a16="http://schemas.microsoft.com/office/drawing/2014/main" id="{379EE808-85F9-455B-B8F9-FBE90075FB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95" name="Freeform 5">
              <a:extLst>
                <a:ext uri="{FF2B5EF4-FFF2-40B4-BE49-F238E27FC236}">
                  <a16:creationId xmlns:a16="http://schemas.microsoft.com/office/drawing/2014/main" id="{C89DCC09-ED44-478A-8F79-A02EBAF7A5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6">
              <a:extLst>
                <a:ext uri="{FF2B5EF4-FFF2-40B4-BE49-F238E27FC236}">
                  <a16:creationId xmlns:a16="http://schemas.microsoft.com/office/drawing/2014/main" id="{8E2E2454-5C03-4173-B8FE-1AB94658D4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7">
              <a:extLst>
                <a:ext uri="{FF2B5EF4-FFF2-40B4-BE49-F238E27FC236}">
                  <a16:creationId xmlns:a16="http://schemas.microsoft.com/office/drawing/2014/main" id="{2E8C684E-09F3-4317-A7D3-3D18C35931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8">
              <a:extLst>
                <a:ext uri="{FF2B5EF4-FFF2-40B4-BE49-F238E27FC236}">
                  <a16:creationId xmlns:a16="http://schemas.microsoft.com/office/drawing/2014/main" id="{C5505EC4-4943-4963-98E8-69AF3FDF03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9">
              <a:extLst>
                <a:ext uri="{FF2B5EF4-FFF2-40B4-BE49-F238E27FC236}">
                  <a16:creationId xmlns:a16="http://schemas.microsoft.com/office/drawing/2014/main" id="{4562C7B8-8AFB-4DDB-B72F-284990D5C4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0">
              <a:extLst>
                <a:ext uri="{FF2B5EF4-FFF2-40B4-BE49-F238E27FC236}">
                  <a16:creationId xmlns:a16="http://schemas.microsoft.com/office/drawing/2014/main" id="{C3443E48-282C-4250-A466-0EC71FB9E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1">
              <a:extLst>
                <a:ext uri="{FF2B5EF4-FFF2-40B4-BE49-F238E27FC236}">
                  <a16:creationId xmlns:a16="http://schemas.microsoft.com/office/drawing/2014/main" id="{E1DA5A47-4EF3-4987-A0B2-0D48C03004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2">
              <a:extLst>
                <a:ext uri="{FF2B5EF4-FFF2-40B4-BE49-F238E27FC236}">
                  <a16:creationId xmlns:a16="http://schemas.microsoft.com/office/drawing/2014/main" id="{B97C0249-6965-4479-85DD-65D339807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>
              <a:extLst>
                <a:ext uri="{FF2B5EF4-FFF2-40B4-BE49-F238E27FC236}">
                  <a16:creationId xmlns:a16="http://schemas.microsoft.com/office/drawing/2014/main" id="{593CC77F-968A-4E39-A274-8278279149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>
              <a:extLst>
                <a:ext uri="{FF2B5EF4-FFF2-40B4-BE49-F238E27FC236}">
                  <a16:creationId xmlns:a16="http://schemas.microsoft.com/office/drawing/2014/main" id="{1238E5CF-CAEC-4B5C-9DB6-A40F03FB3A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>
              <a:extLst>
                <a:ext uri="{FF2B5EF4-FFF2-40B4-BE49-F238E27FC236}">
                  <a16:creationId xmlns:a16="http://schemas.microsoft.com/office/drawing/2014/main" id="{BBD96636-6E63-4D65-A35C-92653FC483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6">
              <a:extLst>
                <a:ext uri="{FF2B5EF4-FFF2-40B4-BE49-F238E27FC236}">
                  <a16:creationId xmlns:a16="http://schemas.microsoft.com/office/drawing/2014/main" id="{8D56D53D-1432-4D95-B0DD-3799916FD8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1" name="Freeform 17">
              <a:extLst>
                <a:ext uri="{FF2B5EF4-FFF2-40B4-BE49-F238E27FC236}">
                  <a16:creationId xmlns:a16="http://schemas.microsoft.com/office/drawing/2014/main" id="{415107AD-3A21-4847-8F6C-C406292763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2" name="Freeform 18">
              <a:extLst>
                <a:ext uri="{FF2B5EF4-FFF2-40B4-BE49-F238E27FC236}">
                  <a16:creationId xmlns:a16="http://schemas.microsoft.com/office/drawing/2014/main" id="{74B4AC16-93AF-4037-B469-BD1BAB95C9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3" name="Freeform 19">
              <a:extLst>
                <a:ext uri="{FF2B5EF4-FFF2-40B4-BE49-F238E27FC236}">
                  <a16:creationId xmlns:a16="http://schemas.microsoft.com/office/drawing/2014/main" id="{57AEC385-0F84-4743-A483-0E97114463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4" name="Freeform 20">
              <a:extLst>
                <a:ext uri="{FF2B5EF4-FFF2-40B4-BE49-F238E27FC236}">
                  <a16:creationId xmlns:a16="http://schemas.microsoft.com/office/drawing/2014/main" id="{90B47478-85F0-4BCA-9C98-48B633FD5A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5" name="Freeform 21">
              <a:extLst>
                <a:ext uri="{FF2B5EF4-FFF2-40B4-BE49-F238E27FC236}">
                  <a16:creationId xmlns:a16="http://schemas.microsoft.com/office/drawing/2014/main" id="{C8F8E9C6-76DE-42DF-9CD7-B9789CDE15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6" name="Freeform 22">
              <a:extLst>
                <a:ext uri="{FF2B5EF4-FFF2-40B4-BE49-F238E27FC236}">
                  <a16:creationId xmlns:a16="http://schemas.microsoft.com/office/drawing/2014/main" id="{660FFC41-5F89-4B42-913F-7FB1780636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7" name="Freeform 23">
              <a:extLst>
                <a:ext uri="{FF2B5EF4-FFF2-40B4-BE49-F238E27FC236}">
                  <a16:creationId xmlns:a16="http://schemas.microsoft.com/office/drawing/2014/main" id="{1B956442-7A16-4B5B-908F-D69FC0A933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4" name="Freeform 24">
              <a:extLst>
                <a:ext uri="{FF2B5EF4-FFF2-40B4-BE49-F238E27FC236}">
                  <a16:creationId xmlns:a16="http://schemas.microsoft.com/office/drawing/2014/main" id="{B54D797E-632B-4287-907B-A96D2CCBF4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8" name="Freeform 25">
              <a:extLst>
                <a:ext uri="{FF2B5EF4-FFF2-40B4-BE49-F238E27FC236}">
                  <a16:creationId xmlns:a16="http://schemas.microsoft.com/office/drawing/2014/main" id="{BF7D9703-D82B-498D-AA68-475F298FAA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AAD89E-8AE4-4C96-A782-E086AE49A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6D22F896-40B5-4ADD-8801-0D06FADFA095}" type="slidenum">
              <a:rPr lang="en-US"/>
              <a:pPr>
                <a:spcAft>
                  <a:spcPts val="600"/>
                </a:spcAft>
              </a:pPr>
              <a:t>7</a:t>
            </a:fld>
            <a:endParaRPr lang="en-US"/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F8D580F2-1EDA-4B5F-98EB-EF8F18E9B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E0F2EADF-2A67-482F-B290-DED5172BB6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9" name="Isosceles Triangle 22">
              <a:extLst>
                <a:ext uri="{FF2B5EF4-FFF2-40B4-BE49-F238E27FC236}">
                  <a16:creationId xmlns:a16="http://schemas.microsoft.com/office/drawing/2014/main" id="{39BCFDA0-B04D-4835-A135-02F8969F33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6DD3C0B8-C176-40C2-93F5-670E2BAC7D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2EFBBF6-65E8-45F6-9F24-BCD6E5C93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>
            <a:normAutofit/>
          </a:bodyPr>
          <a:lstStyle/>
          <a:p>
            <a:r>
              <a:rPr lang="en-GB">
                <a:cs typeface="Calibri Light"/>
              </a:rPr>
              <a:t>PERSONAL DEVELOPMENT PLAN (PDP</a:t>
            </a:r>
            <a:r>
              <a:rPr lang="en-GB" sz="2000">
                <a:cs typeface="Calibri Light"/>
              </a:rPr>
              <a:t>1</a:t>
            </a:r>
            <a:r>
              <a:rPr lang="en-GB">
                <a:cs typeface="Calibri Light"/>
              </a:rPr>
              <a:t>)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164666-C3C6-4DCA-93EB-6836257C73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8447" y="305682"/>
            <a:ext cx="6609344" cy="5922456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200" b="1" dirty="0"/>
              <a:t>* </a:t>
            </a:r>
            <a:r>
              <a:rPr lang="en-GB" b="1" dirty="0"/>
              <a:t>What are my big goals:</a:t>
            </a:r>
            <a:endParaRPr lang="en-US" b="1" dirty="0"/>
          </a:p>
          <a:p>
            <a:pPr marL="0" indent="0">
              <a:lnSpc>
                <a:spcPct val="110000"/>
              </a:lnSpc>
              <a:buNone/>
            </a:pPr>
            <a:r>
              <a:rPr lang="en-GB" dirty="0"/>
              <a:t>   Pursuit further my academic skills and complete my       university degree.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/>
              <a:t>   Learn new skills that are transferrable for my company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/>
              <a:t>   Becoming a successful director with a profitable    company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b="1" dirty="0"/>
              <a:t>* Which goals need to happen first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dirty="0"/>
              <a:t>   Deliver my assignment on time.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b="1" dirty="0"/>
              <a:t>* When do I want to achieve this?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b="1" dirty="0"/>
              <a:t>   </a:t>
            </a:r>
            <a:r>
              <a:rPr lang="en-GB" dirty="0"/>
              <a:t>End of each module</a:t>
            </a:r>
          </a:p>
          <a:p>
            <a:pPr marL="0" indent="0">
              <a:lnSpc>
                <a:spcPct val="110000"/>
              </a:lnSpc>
              <a:buNone/>
            </a:pPr>
            <a:endParaRPr lang="en-GB" b="1"/>
          </a:p>
          <a:p>
            <a:pPr>
              <a:lnSpc>
                <a:spcPct val="110000"/>
              </a:lnSpc>
            </a:pPr>
            <a:endParaRPr lang="en-GB" sz="110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6FC997E-1543-4FCC-BC0A-08CC8A5BAD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/>
              <a:t>HERMANN DADY/2022686/BMSW4001,ACE/TASK 1</a:t>
            </a:r>
          </a:p>
        </p:txBody>
      </p:sp>
    </p:spTree>
    <p:extLst>
      <p:ext uri="{BB962C8B-B14F-4D97-AF65-F5344CB8AC3E}">
        <p14:creationId xmlns:p14="http://schemas.microsoft.com/office/powerpoint/2010/main" val="230723559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6D5A8A-822A-45D2-B27E-7B281741B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cs typeface="Calibri Light"/>
              </a:rPr>
              <a:t>Personal Development Plan(PDP</a:t>
            </a:r>
            <a:r>
              <a:rPr lang="en-GB" sz="2000" b="1" dirty="0">
                <a:cs typeface="Calibri Light"/>
              </a:rPr>
              <a:t>2</a:t>
            </a:r>
            <a:r>
              <a:rPr lang="en-GB" b="1" dirty="0">
                <a:cs typeface="Calibri Light"/>
              </a:rPr>
              <a:t>)</a:t>
            </a:r>
            <a:br>
              <a:rPr lang="en-GB" b="1" dirty="0">
                <a:cs typeface="Calibri Light"/>
              </a:rPr>
            </a:br>
            <a:endParaRPr lang="en-GB" b="1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78FFDA-AE14-4C22-84B2-902AB4DB67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GB">
                <a:ea typeface="+mn-lt"/>
                <a:cs typeface="+mn-lt"/>
              </a:rPr>
              <a:t>* </a:t>
            </a:r>
            <a:r>
              <a:rPr lang="en-GB" b="1">
                <a:ea typeface="+mn-lt"/>
                <a:cs typeface="+mn-lt"/>
              </a:rPr>
              <a:t>What obstacles might get on my way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10000"/>
              </a:lnSpc>
            </a:pPr>
            <a:r>
              <a:rPr lang="en-GB" b="1">
                <a:ea typeface="+mn-lt"/>
                <a:cs typeface="+mn-lt"/>
              </a:rPr>
              <a:t>   </a:t>
            </a:r>
            <a:r>
              <a:rPr lang="en-GB">
                <a:ea typeface="+mn-lt"/>
                <a:cs typeface="+mn-lt"/>
              </a:rPr>
              <a:t>Better time management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10000"/>
              </a:lnSpc>
            </a:pPr>
            <a:r>
              <a:rPr lang="en-GB">
                <a:ea typeface="+mn-lt"/>
                <a:cs typeface="+mn-lt"/>
              </a:rPr>
              <a:t>* </a:t>
            </a:r>
            <a:r>
              <a:rPr lang="en-GB" b="1">
                <a:ea typeface="+mn-lt"/>
                <a:cs typeface="+mn-lt"/>
              </a:rPr>
              <a:t>How can I improve my chances of meeting my goal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10000"/>
              </a:lnSpc>
            </a:pPr>
            <a:r>
              <a:rPr lang="en-GB" b="1">
                <a:ea typeface="+mn-lt"/>
                <a:cs typeface="+mn-lt"/>
              </a:rPr>
              <a:t>  </a:t>
            </a:r>
            <a:r>
              <a:rPr lang="en-GB">
                <a:ea typeface="+mn-lt"/>
                <a:cs typeface="+mn-lt"/>
              </a:rPr>
              <a:t>Efficient time management and organisation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10000"/>
              </a:lnSpc>
            </a:pPr>
            <a:r>
              <a:rPr lang="en-GB" b="1">
                <a:ea typeface="+mn-lt"/>
                <a:cs typeface="+mn-lt"/>
              </a:rPr>
              <a:t>* Where can I go for support?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10000"/>
              </a:lnSpc>
            </a:pPr>
            <a:r>
              <a:rPr lang="en-GB" b="1">
                <a:ea typeface="+mn-lt"/>
                <a:cs typeface="+mn-lt"/>
              </a:rPr>
              <a:t>   </a:t>
            </a:r>
            <a:r>
              <a:rPr lang="en-GB">
                <a:ea typeface="+mn-lt"/>
                <a:cs typeface="+mn-lt"/>
              </a:rPr>
              <a:t>At the University support group and lecturers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10000"/>
              </a:lnSpc>
            </a:pPr>
            <a:r>
              <a:rPr lang="en-GB" b="1">
                <a:ea typeface="+mn-lt"/>
                <a:cs typeface="+mn-lt"/>
              </a:rPr>
              <a:t>* Review: How am I doing</a:t>
            </a:r>
            <a:endParaRPr lang="en-US">
              <a:ea typeface="+mn-lt"/>
              <a:cs typeface="+mn-lt"/>
            </a:endParaRPr>
          </a:p>
          <a:p>
            <a:pPr>
              <a:lnSpc>
                <a:spcPct val="110000"/>
              </a:lnSpc>
            </a:pPr>
            <a:r>
              <a:rPr lang="en-GB" b="1">
                <a:ea typeface="+mn-lt"/>
                <a:cs typeface="+mn-lt"/>
              </a:rPr>
              <a:t>  </a:t>
            </a:r>
            <a:r>
              <a:rPr lang="en-GB">
                <a:ea typeface="+mn-lt"/>
                <a:cs typeface="+mn-lt"/>
              </a:rPr>
              <a:t>Focused on my studies to get  my degree this year</a:t>
            </a:r>
            <a:endParaRPr lang="en-US">
              <a:ea typeface="+mn-lt"/>
              <a:cs typeface="+mn-lt"/>
            </a:endParaRPr>
          </a:p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64F046E-E19A-4128-A3C2-41C45EF58A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HERMANN DADY/2022686/BMSW4001,ACE/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BA8E25-6982-487A-92A0-3C742DBA6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6808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D008B-1D27-4573-902C-922C0D136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Calibri Light"/>
              </a:rPr>
              <a:t>CONCLUSION</a:t>
            </a:r>
            <a:endParaRPr lang="en-GB"/>
          </a:p>
        </p:txBody>
      </p:sp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8592CED1-DA9B-42EC-A7ED-DED0EBF33E1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109983" y="802809"/>
          <a:ext cx="6275035" cy="52499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B6415B-9DF4-439F-B94C-A11D4EF4724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A53932-D6BB-4669-9B6F-9FE731A3D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HERMANN DADY/2022686/BMSW4001,ACE/TASK 1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59F947-F8C8-4EFB-82D1-0F3A2DC3D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7629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7F7342-075A-43F0-AB09-FCDA962398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REFERENCES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905E4A-3B96-468A-A24F-B4AA217CAB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 </a:t>
            </a:r>
            <a:r>
              <a:rPr lang="en-GB" dirty="0">
                <a:ea typeface="+mn-lt"/>
                <a:cs typeface="+mn-lt"/>
                <a:hlinkClick r:id="rId2"/>
              </a:rPr>
              <a:t>https://uk.indeed.com/career-advice/career-development/director-skills/access/11/11/21</a:t>
            </a:r>
            <a:endParaRPr lang="en-GB"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  <a:hlinkClick r:id="rId3"/>
              </a:rPr>
              <a:t>https://www.qualitycompanyformations.co.uk/access/11/11/21</a:t>
            </a:r>
            <a:endParaRPr lang="en-GB"/>
          </a:p>
          <a:p>
            <a:r>
              <a:rPr lang="en-GB" dirty="0">
                <a:ea typeface="+mn-lt"/>
                <a:cs typeface="+mn-lt"/>
                <a:hlinkClick r:id="rId4"/>
              </a:rPr>
              <a:t>https://www.legislation.gov.uk/ukpga/2006/46/contents/access/11/11/21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28A18C-ED98-4CF3-AE9B-78E7D297E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HERMANN DADY/2022686/BMSW4001,ACE/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0A6AD2-A993-45AA-87BF-392B76B39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8374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Atlas</vt:lpstr>
      <vt:lpstr>Task 1 Presentation Academic and Employability Skills (ACE)</vt:lpstr>
      <vt:lpstr>Academic and Employability Skills</vt:lpstr>
      <vt:lpstr>Introduction  </vt:lpstr>
      <vt:lpstr>Skills required</vt:lpstr>
      <vt:lpstr>intended Career plan</vt:lpstr>
      <vt:lpstr>S.W.O.T </vt:lpstr>
      <vt:lpstr>PERSONAL DEVELOPMENT PLAN (PDP1)</vt:lpstr>
      <vt:lpstr>Personal Development Plan(PDP2) 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Artistic Creation </dc:title>
  <dc:creator>Hermann Dady</dc:creator>
  <cp:revision>52</cp:revision>
  <dcterms:created xsi:type="dcterms:W3CDTF">2021-11-20T12:06:33Z</dcterms:created>
  <dcterms:modified xsi:type="dcterms:W3CDTF">2021-12-10T14:38:34Z</dcterms:modified>
</cp:coreProperties>
</file>