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86" autoAdjust="0"/>
    <p:restoredTop sz="94660"/>
  </p:normalViewPr>
  <p:slideViewPr>
    <p:cSldViewPr snapToGrid="0">
      <p:cViewPr>
        <p:scale>
          <a:sx n="60" d="100"/>
          <a:sy n="60" d="100"/>
        </p:scale>
        <p:origin x="2388" y="1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CD960A-70FA-41F8-96A4-A97837D5C468}" type="datetimeFigureOut">
              <a:rPr lang="en-GB" smtClean="0"/>
              <a:t>21/08/2018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A7B8D-9579-4AD4-8508-86F4630073AE}" type="slidenum">
              <a:rPr lang="en-GB" smtClean="0"/>
              <a:t>‹#›</a:t>
            </a:fld>
            <a:endParaRPr lang="en-GB"/>
          </a:p>
        </p:txBody>
      </p:sp>
    </p:spTree>
    <p:extLst>
      <p:ext uri="{BB962C8B-B14F-4D97-AF65-F5344CB8AC3E}">
        <p14:creationId xmlns:p14="http://schemas.microsoft.com/office/powerpoint/2010/main" val="3556062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240B4DA-951B-44BE-AB11-234C0DF55A04}" type="datetimeFigureOut">
              <a:rPr lang="en-GB" smtClean="0"/>
              <a:t>21/08/2018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1755703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40B4DA-951B-44BE-AB11-234C0DF55A04}" type="datetimeFigureOut">
              <a:rPr lang="en-GB" smtClean="0"/>
              <a:t>21/08/2018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2322646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40B4DA-951B-44BE-AB11-234C0DF55A04}" type="datetimeFigureOut">
              <a:rPr lang="en-GB" smtClean="0"/>
              <a:t>21/08/2018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138273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240B4DA-951B-44BE-AB11-234C0DF55A04}" type="datetimeFigureOut">
              <a:rPr lang="en-GB" smtClean="0"/>
              <a:t>21/08/2018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315791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240B4DA-951B-44BE-AB11-234C0DF55A04}" type="datetimeFigureOut">
              <a:rPr lang="en-GB" smtClean="0"/>
              <a:t>21/08/2018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925373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240B4DA-951B-44BE-AB11-234C0DF55A04}" type="datetimeFigureOut">
              <a:rPr lang="en-GB" smtClean="0"/>
              <a:t>21/08/2018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2961944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40B4DA-951B-44BE-AB11-234C0DF55A04}" type="datetimeFigureOut">
              <a:rPr lang="en-GB" smtClean="0"/>
              <a:t>21/08/2018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3316426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240B4DA-951B-44BE-AB11-234C0DF55A04}" type="datetimeFigureOut">
              <a:rPr lang="en-GB" smtClean="0"/>
              <a:t>21/08/2018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4218526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240B4DA-951B-44BE-AB11-234C0DF55A04}" type="datetimeFigureOut">
              <a:rPr lang="en-GB" smtClean="0"/>
              <a:t>21/08/2018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636018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40B4DA-951B-44BE-AB11-234C0DF55A04}" type="datetimeFigureOut">
              <a:rPr lang="en-GB" smtClean="0"/>
              <a:t>21/08/2018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2335250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240B4DA-951B-44BE-AB11-234C0DF55A04}" type="datetimeFigureOut">
              <a:rPr lang="en-GB" smtClean="0"/>
              <a:t>21/08/2018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3C289-C302-4125-9CEC-F743FFF02316}" type="slidenum">
              <a:rPr lang="en-GB" smtClean="0"/>
              <a:t>‹#›</a:t>
            </a:fld>
            <a:endParaRPr lang="en-GB"/>
          </a:p>
        </p:txBody>
      </p:sp>
    </p:spTree>
    <p:extLst>
      <p:ext uri="{BB962C8B-B14F-4D97-AF65-F5344CB8AC3E}">
        <p14:creationId xmlns:p14="http://schemas.microsoft.com/office/powerpoint/2010/main" val="185784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40B4DA-951B-44BE-AB11-234C0DF55A04}" type="datetimeFigureOut">
              <a:rPr lang="en-GB" smtClean="0"/>
              <a:t>21/08/2018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53C289-C302-4125-9CEC-F743FFF02316}" type="slidenum">
              <a:rPr lang="en-GB" smtClean="0"/>
              <a:t>‹#›</a:t>
            </a:fld>
            <a:endParaRPr lang="en-GB"/>
          </a:p>
        </p:txBody>
      </p:sp>
    </p:spTree>
    <p:extLst>
      <p:ext uri="{BB962C8B-B14F-4D97-AF65-F5344CB8AC3E}">
        <p14:creationId xmlns:p14="http://schemas.microsoft.com/office/powerpoint/2010/main" val="15587674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0075" y="217488"/>
            <a:ext cx="9144000" cy="2387600"/>
          </a:xfrm>
        </p:spPr>
        <p:txBody>
          <a:bodyPr>
            <a:normAutofit/>
          </a:bodyPr>
          <a:lstStyle/>
          <a:p>
            <a:pPr algn="l"/>
            <a:r>
              <a:rPr lang="en-GB" sz="3200" dirty="0">
                <a:latin typeface="Arial" panose="020B0604020202020204" pitchFamily="34" charset="0"/>
                <a:cs typeface="Arial" panose="020B0604020202020204" pitchFamily="34" charset="0"/>
              </a:rPr>
              <a:t>Student ID       :1604553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Student Name: Harshkumar Patel</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Module Name : Managing People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Module Code  : SBUS5121</a:t>
            </a:r>
            <a:endParaRPr lang="en-GB" sz="14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600075" y="2773363"/>
            <a:ext cx="9144000" cy="1655762"/>
          </a:xfrm>
        </p:spPr>
        <p:txBody>
          <a:bodyPr/>
          <a:lstStyle/>
          <a:p>
            <a:pPr algn="l"/>
            <a:r>
              <a:rPr lang="en-GB" sz="4000" b="1" dirty="0"/>
              <a:t>PRESENTATION</a:t>
            </a:r>
            <a:r>
              <a:rPr lang="en-GB" dirty="0"/>
              <a:t> </a:t>
            </a:r>
          </a:p>
        </p:txBody>
      </p:sp>
      <p:sp>
        <p:nvSpPr>
          <p:cNvPr id="4" name="TextBox 3"/>
          <p:cNvSpPr txBox="1"/>
          <p:nvPr/>
        </p:nvSpPr>
        <p:spPr>
          <a:xfrm>
            <a:off x="600075" y="3644295"/>
            <a:ext cx="9410700" cy="1569660"/>
          </a:xfrm>
          <a:prstGeom prst="rect">
            <a:avLst/>
          </a:prstGeom>
          <a:noFill/>
        </p:spPr>
        <p:txBody>
          <a:bodyPr wrap="square" rtlCol="0">
            <a:spAutoFit/>
          </a:bodyPr>
          <a:lstStyle/>
          <a:p>
            <a:pPr marL="457200" indent="-457200">
              <a:buFont typeface="Arial" panose="020B0604020202020204" pitchFamily="34" charset="0"/>
              <a:buChar char="•"/>
            </a:pPr>
            <a:r>
              <a:rPr lang="en-US" sz="3200" b="1" cap="all" dirty="0">
                <a:latin typeface="Arial" panose="020B0604020202020204" pitchFamily="34" charset="0"/>
                <a:cs typeface="Arial" panose="020B0604020202020204" pitchFamily="34" charset="0"/>
              </a:rPr>
              <a:t>Contemporary organizations need robust and progressive HRM policies</a:t>
            </a:r>
            <a:endParaRPr lang="en-GB" sz="3200" cap="all"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0998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1994" y="463049"/>
            <a:ext cx="5080237"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Purpose of HRM strategy</a:t>
            </a:r>
          </a:p>
        </p:txBody>
      </p:sp>
      <p:sp>
        <p:nvSpPr>
          <p:cNvPr id="5" name="Content Placeholder 4"/>
          <p:cNvSpPr>
            <a:spLocks noGrp="1"/>
          </p:cNvSpPr>
          <p:nvPr>
            <p:ph idx="1"/>
          </p:nvPr>
        </p:nvSpPr>
        <p:spPr>
          <a:xfrm>
            <a:off x="751993" y="1227108"/>
            <a:ext cx="10777759" cy="5306696"/>
          </a:xfrm>
        </p:spPr>
        <p:txBody>
          <a:bodyPr vert="horz" lIns="91440" tIns="45720" rIns="91440" bIns="45720" rtlCol="0" anchor="t">
            <a:noAutofit/>
          </a:bodyPr>
          <a:lstStyle/>
          <a:p>
            <a:r>
              <a:rPr lang="en-GB" dirty="0">
                <a:latin typeface="Arial" panose="020B0604020202020204" pitchFamily="34" charset="0"/>
                <a:cs typeface="Arial" panose="020B0604020202020204" pitchFamily="34" charset="0"/>
              </a:rPr>
              <a:t>Entire planning process of organisational resource management that supports organisation to reach their organisational goal in a strategic framework is considered as HRM strategy(Bailey </a:t>
            </a:r>
            <a:r>
              <a:rPr lang="en-GB" i="1" dirty="0">
                <a:latin typeface="Arial" panose="020B0604020202020204" pitchFamily="34" charset="0"/>
                <a:cs typeface="Arial" panose="020B0604020202020204" pitchFamily="34" charset="0"/>
              </a:rPr>
              <a:t>et al.2018).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Generation of link between HRM &amp; Business strategy.</a:t>
            </a:r>
          </a:p>
          <a:p>
            <a:r>
              <a:rPr lang="en-GB" dirty="0">
                <a:latin typeface="Arial" panose="020B0604020202020204" pitchFamily="34" charset="0"/>
                <a:cs typeface="Arial" panose="020B0604020202020204" pitchFamily="34" charset="0"/>
              </a:rPr>
              <a:t>Ensuring sustainable organisational success.</a:t>
            </a:r>
          </a:p>
          <a:p>
            <a:r>
              <a:rPr lang="en-GB" dirty="0">
                <a:latin typeface="Arial" panose="020B0604020202020204" pitchFamily="34" charset="0"/>
                <a:cs typeface="Arial" panose="020B0604020202020204" pitchFamily="34" charset="0"/>
              </a:rPr>
              <a:t>Identification of organisational needs, work culture &amp; strategic plan.</a:t>
            </a:r>
          </a:p>
          <a:p>
            <a:r>
              <a:rPr lang="en-GB" dirty="0">
                <a:latin typeface="Arial" panose="020B0604020202020204" pitchFamily="34" charset="0"/>
                <a:cs typeface="Arial" panose="020B0604020202020204" pitchFamily="34" charset="0"/>
              </a:rPr>
              <a:t>Distinction of an organisation from their competitors.</a:t>
            </a:r>
          </a:p>
          <a:p>
            <a:r>
              <a:rPr lang="en-GB" dirty="0">
                <a:latin typeface="Arial" panose="020B0604020202020204" pitchFamily="34" charset="0"/>
                <a:cs typeface="Arial" panose="020B0604020202020204" pitchFamily="34" charset="0"/>
              </a:rPr>
              <a:t>Maintenance of appropriate organisational codes of moral values.</a:t>
            </a:r>
          </a:p>
        </p:txBody>
      </p:sp>
    </p:spTree>
    <p:extLst>
      <p:ext uri="{BB962C8B-B14F-4D97-AF65-F5344CB8AC3E}">
        <p14:creationId xmlns:p14="http://schemas.microsoft.com/office/powerpoint/2010/main" val="152969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2529" y="158288"/>
            <a:ext cx="6170279"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Benefits of Robust HR policies</a:t>
            </a:r>
          </a:p>
        </p:txBody>
      </p:sp>
      <p:sp>
        <p:nvSpPr>
          <p:cNvPr id="8" name="TextBox 7"/>
          <p:cNvSpPr txBox="1"/>
          <p:nvPr/>
        </p:nvSpPr>
        <p:spPr>
          <a:xfrm>
            <a:off x="492529" y="897355"/>
            <a:ext cx="11811000" cy="5693866"/>
          </a:xfrm>
          <a:prstGeom prst="rect">
            <a:avLst/>
          </a:prstGeom>
          <a:noFill/>
        </p:spPr>
        <p:txBody>
          <a:bodyPr wrap="square" rtlCol="0" anchor="t">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HRM strategy evaluates the potential capabilities of Human Capital </a:t>
            </a:r>
          </a:p>
          <a:p>
            <a:r>
              <a:rPr lang="en-GB" sz="2800" dirty="0">
                <a:latin typeface="Arial" panose="020B0604020202020204" pitchFamily="34" charset="0"/>
                <a:cs typeface="Arial" panose="020B0604020202020204" pitchFamily="34" charset="0"/>
              </a:rPr>
              <a:t>     on generation of business development strategy.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Improve the job designing and skill development scopes (</a:t>
            </a:r>
            <a:r>
              <a:rPr lang="en-US" sz="2800" dirty="0">
                <a:latin typeface="Arial" panose="020B0604020202020204" pitchFamily="34" charset="0"/>
                <a:cs typeface="Arial" panose="020B0604020202020204" pitchFamily="34" charset="0"/>
              </a:rPr>
              <a:t>Bailey </a:t>
            </a:r>
            <a:r>
              <a:rPr lang="en-US" sz="2800" i="1" dirty="0">
                <a:latin typeface="Arial" panose="020B0604020202020204" pitchFamily="34" charset="0"/>
                <a:cs typeface="Arial" panose="020B0604020202020204" pitchFamily="34" charset="0"/>
              </a:rPr>
              <a:t>et al. 2018 </a:t>
            </a:r>
            <a:r>
              <a:rPr lang="en-GB" sz="2800" dirty="0">
                <a:latin typeface="Arial" panose="020B0604020202020204" pitchFamily="34" charset="0"/>
                <a:cs typeface="Arial" panose="020B0604020202020204" pitchFamily="34" charset="0"/>
              </a:rPr>
              <a: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Ensure effective level of employee motivation via maintenance of workplace safety, employment rules etc. </a:t>
            </a: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According to Tesco Plc is currently the most desired workplace of UK youth and the cause is their Robust HR polices.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HR policies also includes appreciable amount of medical and performance appraisal benefits, then Tesco is one of the popular and reliable retail store of UK</a:t>
            </a:r>
            <a:r>
              <a:rPr lang="en-US" sz="2800" dirty="0">
                <a:latin typeface="Arial" panose="020B0604020202020204" pitchFamily="34" charset="0"/>
                <a:cs typeface="Arial" panose="020B0604020202020204" pitchFamily="34" charset="0"/>
              </a:rPr>
              <a:t>.</a:t>
            </a:r>
            <a:endParaRPr lang="en-GB" sz="2800" dirty="0"/>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7698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57447"/>
            <a:ext cx="4875053"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Purpose of HR Planning</a:t>
            </a:r>
          </a:p>
        </p:txBody>
      </p:sp>
      <p:sp>
        <p:nvSpPr>
          <p:cNvPr id="4" name="TextBox 3"/>
          <p:cNvSpPr txBox="1"/>
          <p:nvPr/>
        </p:nvSpPr>
        <p:spPr>
          <a:xfrm>
            <a:off x="457200" y="1943100"/>
            <a:ext cx="11410950" cy="3939540"/>
          </a:xfrm>
          <a:prstGeom prst="rect">
            <a:avLst/>
          </a:prstGeom>
          <a:noFill/>
        </p:spPr>
        <p:txBody>
          <a:bodyPr wrap="square" rtlCol="0">
            <a:spAutoFit/>
          </a:bodyPr>
          <a:lstStyle/>
          <a:p>
            <a:pPr>
              <a:buNone/>
            </a:pPr>
            <a:r>
              <a:rPr lang="en-GB" dirty="0"/>
              <a:t> </a:t>
            </a:r>
            <a:endParaRPr lang="en-US" dirty="0"/>
          </a:p>
          <a:p>
            <a:pPr marL="285750" lvl="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To ensure the fulfilment of organisational goal.</a:t>
            </a:r>
            <a:endParaRPr lang="en-US" sz="28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To ensure the competitive advantage of organisational workforce in the context of competitive labour market. </a:t>
            </a:r>
            <a:endParaRPr lang="en-US" sz="28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To ensure the skill development of existing workforce for sustainable business growth.</a:t>
            </a:r>
            <a:endParaRPr lang="en-US" sz="28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To carry out an effective level of performance review. </a:t>
            </a:r>
            <a:endParaRPr lang="en-US" sz="28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To keep work force motivated.</a:t>
            </a:r>
            <a:endParaRPr lang="en-US" sz="28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745822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8640" y="457200"/>
            <a:ext cx="7175362"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Example of Purpose of HR Planning</a:t>
            </a:r>
          </a:p>
        </p:txBody>
      </p:sp>
      <p:sp>
        <p:nvSpPr>
          <p:cNvPr id="3" name="TextBox 2"/>
          <p:cNvSpPr txBox="1"/>
          <p:nvPr/>
        </p:nvSpPr>
        <p:spPr>
          <a:xfrm>
            <a:off x="704850" y="1390650"/>
            <a:ext cx="11258549" cy="5539978"/>
          </a:xfrm>
          <a:prstGeom prst="rect">
            <a:avLst/>
          </a:prstGeom>
          <a:noFill/>
        </p:spPr>
        <p:txBody>
          <a:bodyPr wrap="square" rtlCol="0" anchor="t">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A range of CIPD Research have identified that 58 % of UK employers have agreed with the fact that skill shortage is serving as the cause of business level degradation. </a:t>
            </a:r>
          </a:p>
          <a:p>
            <a:pPr marL="285750" indent="-28575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Jaguar land Rover was facing a tough time in the post Brexit stage although they has sustainable green project of electric car in their hand but were not achieving their desired level of success. At the end of June 2017 they decide to invest more of HR planning and recruited 5000 staffs also provide them adequate level of training and development opportunity along with tempting pay scale. At the end of 2017 they earner 80% more annual revenue than that of previous year (</a:t>
            </a:r>
            <a:r>
              <a:rPr lang="en-US" sz="2800" dirty="0">
                <a:latin typeface="Arial" panose="020B0604020202020204" pitchFamily="34" charset="0"/>
                <a:cs typeface="Arial" panose="020B0604020202020204" pitchFamily="34" charset="0"/>
              </a:rPr>
              <a:t>Allen, 2018</a:t>
            </a:r>
            <a:r>
              <a:rPr lang="en-GB" sz="2800" dirty="0">
                <a:latin typeface="Arial" panose="020B0604020202020204" pitchFamily="34" charset="0"/>
                <a:cs typeface="Arial" panose="020B0604020202020204" pitchFamily="34" charset="0"/>
              </a:rPr>
              <a:t>).</a:t>
            </a:r>
            <a:endParaRPr lang="en-US"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236232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8764" y="332509"/>
            <a:ext cx="5352747"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Recruitment and Selection</a:t>
            </a:r>
          </a:p>
        </p:txBody>
      </p:sp>
      <p:sp>
        <p:nvSpPr>
          <p:cNvPr id="3" name="TextBox 2"/>
          <p:cNvSpPr txBox="1"/>
          <p:nvPr/>
        </p:nvSpPr>
        <p:spPr>
          <a:xfrm>
            <a:off x="647700" y="1200150"/>
            <a:ext cx="11010900" cy="4832092"/>
          </a:xfrm>
          <a:prstGeom prst="rect">
            <a:avLst/>
          </a:prstGeom>
          <a:noFill/>
        </p:spPr>
        <p:txBody>
          <a:bodyPr wrap="square" rtlCol="0">
            <a:spAutoFit/>
          </a:bodyPr>
          <a:lstStyle/>
          <a:p>
            <a:pPr>
              <a:buNone/>
            </a:pPr>
            <a:r>
              <a:rPr lang="en-GB" sz="2800" b="1" dirty="0">
                <a:latin typeface="Arial" panose="020B0604020202020204" pitchFamily="34" charset="0"/>
                <a:cs typeface="Arial" panose="020B0604020202020204" pitchFamily="34" charset="0"/>
              </a:rPr>
              <a:t>Definition of recruitment:</a:t>
            </a: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According to Downlink and Schuler recruitment can be defined as a process of searching and obtaining such candidates those own appropriate level of employability skills according to the requirement of an organisational needs (</a:t>
            </a:r>
            <a:r>
              <a:rPr lang="en-GB" sz="2800" dirty="0" err="1">
                <a:latin typeface="Arial" panose="020B0604020202020204" pitchFamily="34" charset="0"/>
                <a:cs typeface="Arial" panose="020B0604020202020204" pitchFamily="34" charset="0"/>
              </a:rPr>
              <a:t>Kundu</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2015, p 4(4)). </a:t>
            </a:r>
          </a:p>
          <a:p>
            <a:endParaRPr lang="en-US" sz="2800" dirty="0">
              <a:latin typeface="Arial" panose="020B0604020202020204" pitchFamily="34" charset="0"/>
              <a:cs typeface="Arial" panose="020B0604020202020204" pitchFamily="34" charset="0"/>
            </a:endParaRPr>
          </a:p>
          <a:p>
            <a:pPr>
              <a:buNone/>
            </a:pPr>
            <a:r>
              <a:rPr lang="en-GB" sz="2800" b="1" dirty="0">
                <a:latin typeface="Arial" panose="020B0604020202020204" pitchFamily="34" charset="0"/>
                <a:cs typeface="Arial" panose="020B0604020202020204" pitchFamily="34" charset="0"/>
              </a:rPr>
              <a:t>Definition of selection:</a:t>
            </a: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Among a range of available option identification of the most suitable candidate for ensuring the sustainable organisational growth is known as ‘Selection’(</a:t>
            </a:r>
            <a:r>
              <a:rPr lang="en-US" sz="2800" dirty="0" err="1">
                <a:latin typeface="Arial" panose="020B0604020202020204" pitchFamily="34" charset="0"/>
                <a:cs typeface="Arial" panose="020B0604020202020204" pitchFamily="34" charset="0"/>
              </a:rPr>
              <a:t>Basak</a:t>
            </a:r>
            <a:r>
              <a:rPr lang="en-US" sz="2800" dirty="0">
                <a:latin typeface="Arial" panose="020B0604020202020204" pitchFamily="34" charset="0"/>
                <a:cs typeface="Arial" panose="020B0604020202020204" pitchFamily="34" charset="0"/>
              </a:rPr>
              <a:t> and Khanna, 2017).</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4646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8150" y="457200"/>
            <a:ext cx="5306261"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Recruitment and selection</a:t>
            </a:r>
            <a:endParaRPr lang="en-GB" sz="3200" dirty="0">
              <a:latin typeface="Arial" panose="020B0604020202020204" pitchFamily="34" charset="0"/>
              <a:cs typeface="Arial" panose="020B0604020202020204" pitchFamily="34" charset="0"/>
            </a:endParaRPr>
          </a:p>
        </p:txBody>
      </p:sp>
      <p:pic>
        <p:nvPicPr>
          <p:cNvPr id="4" name="Picture 3"/>
          <p:cNvPicPr/>
          <p:nvPr/>
        </p:nvPicPr>
        <p:blipFill>
          <a:blip r:embed="rId2"/>
          <a:srcRect t="3665" r="2510"/>
          <a:stretch>
            <a:fillRect/>
          </a:stretch>
        </p:blipFill>
        <p:spPr bwMode="auto">
          <a:xfrm>
            <a:off x="2229686" y="1845691"/>
            <a:ext cx="7029450" cy="4038600"/>
          </a:xfrm>
          <a:prstGeom prst="rect">
            <a:avLst/>
          </a:prstGeom>
          <a:noFill/>
          <a:ln w="9525">
            <a:noFill/>
            <a:miter lim="800000"/>
            <a:headEnd/>
            <a:tailEnd/>
          </a:ln>
        </p:spPr>
      </p:pic>
    </p:spTree>
    <p:extLst>
      <p:ext uri="{BB962C8B-B14F-4D97-AF65-F5344CB8AC3E}">
        <p14:creationId xmlns:p14="http://schemas.microsoft.com/office/powerpoint/2010/main" val="1345297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8150" y="361950"/>
            <a:ext cx="5352747" cy="861774"/>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Recruitment and Selection</a:t>
            </a:r>
          </a:p>
          <a:p>
            <a:endParaRPr lang="en-GB" dirty="0"/>
          </a:p>
        </p:txBody>
      </p:sp>
      <p:sp>
        <p:nvSpPr>
          <p:cNvPr id="3" name="TextBox 2"/>
          <p:cNvSpPr txBox="1"/>
          <p:nvPr/>
        </p:nvSpPr>
        <p:spPr>
          <a:xfrm>
            <a:off x="438150" y="1223724"/>
            <a:ext cx="3701654" cy="523220"/>
          </a:xfrm>
          <a:prstGeom prst="rect">
            <a:avLst/>
          </a:prstGeom>
          <a:noFill/>
        </p:spPr>
        <p:txBody>
          <a:bodyPr wrap="none" rtlCol="0">
            <a:spAutoFit/>
          </a:bodyPr>
          <a:lstStyle/>
          <a:p>
            <a:r>
              <a:rPr lang="en-GB" sz="2800" b="1" dirty="0">
                <a:latin typeface="Arial" panose="020B0604020202020204" pitchFamily="34" charset="0"/>
                <a:cs typeface="Arial" panose="020B0604020202020204" pitchFamily="34" charset="0"/>
              </a:rPr>
              <a:t>Person specification</a:t>
            </a:r>
          </a:p>
        </p:txBody>
      </p:sp>
      <p:sp>
        <p:nvSpPr>
          <p:cNvPr id="4" name="TextBox 3"/>
          <p:cNvSpPr txBox="1"/>
          <p:nvPr/>
        </p:nvSpPr>
        <p:spPr>
          <a:xfrm>
            <a:off x="438150" y="2152650"/>
            <a:ext cx="11468100" cy="3539430"/>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Most crucial part of selection. </a:t>
            </a:r>
            <a:endParaRPr lang="en-US"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Criteria for selections are established and comparison among the shortlisted candidates is performed.</a:t>
            </a:r>
            <a:endParaRPr lang="en-US"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This stage must be free of any kind of bias (e.g. Sex, physical disability, social status, race etc.)</a:t>
            </a: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 candidate even having slightly greater proficiency will get priority at this stage that means a high level of competence exists at this stage (</a:t>
            </a:r>
            <a:r>
              <a:rPr lang="en-US" sz="2800" dirty="0" err="1">
                <a:latin typeface="Arial" panose="020B0604020202020204" pitchFamily="34" charset="0"/>
                <a:cs typeface="Arial" panose="020B0604020202020204" pitchFamily="34" charset="0"/>
              </a:rPr>
              <a:t>Basak</a:t>
            </a:r>
            <a:r>
              <a:rPr lang="en-US" sz="2800" dirty="0">
                <a:latin typeface="Arial" panose="020B0604020202020204" pitchFamily="34" charset="0"/>
                <a:cs typeface="Arial" panose="020B0604020202020204" pitchFamily="34" charset="0"/>
              </a:rPr>
              <a:t> and Khanna, 2017</a:t>
            </a:r>
            <a:r>
              <a:rPr lang="en-GB" sz="2800"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0993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6250" y="400050"/>
            <a:ext cx="5352747" cy="1077218"/>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Recruitment and Selection</a:t>
            </a:r>
          </a:p>
          <a:p>
            <a:endParaRPr lang="en-GB" sz="3200" dirty="0"/>
          </a:p>
        </p:txBody>
      </p:sp>
      <p:sp>
        <p:nvSpPr>
          <p:cNvPr id="3" name="TextBox 2"/>
          <p:cNvSpPr txBox="1"/>
          <p:nvPr/>
        </p:nvSpPr>
        <p:spPr>
          <a:xfrm>
            <a:off x="476250" y="1449586"/>
            <a:ext cx="10572447" cy="3970318"/>
          </a:xfrm>
          <a:prstGeom prst="rect">
            <a:avLst/>
          </a:prstGeom>
          <a:noFill/>
        </p:spPr>
        <p:txBody>
          <a:bodyPr wrap="square" rtlCol="0">
            <a:spAutoFit/>
          </a:bodyPr>
          <a:lstStyle/>
          <a:p>
            <a:pPr>
              <a:buNone/>
            </a:pPr>
            <a:r>
              <a:rPr lang="en-GB" sz="2800" b="1" dirty="0">
                <a:latin typeface="Arial" panose="020B0604020202020204" pitchFamily="34" charset="0"/>
                <a:cs typeface="Arial" panose="020B0604020202020204" pitchFamily="34" charset="0"/>
              </a:rPr>
              <a:t>Factors affecting recruitment and selection process:</a:t>
            </a:r>
          </a:p>
          <a:p>
            <a:pPr>
              <a:buNone/>
            </a:pPr>
            <a:endParaRPr lang="en-US"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 size</a:t>
            </a:r>
          </a:p>
          <a:p>
            <a:pPr marL="457200" lvl="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Organisational culture</a:t>
            </a:r>
          </a:p>
          <a:p>
            <a:pPr marL="457200" lvl="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lvl="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Status of external labour markets</a:t>
            </a:r>
          </a:p>
          <a:p>
            <a:pPr marL="457200" lvl="0" indent="-457200">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Governmental relations and policies</a:t>
            </a:r>
          </a:p>
        </p:txBody>
      </p:sp>
    </p:spTree>
    <p:extLst>
      <p:ext uri="{BB962C8B-B14F-4D97-AF65-F5344CB8AC3E}">
        <p14:creationId xmlns:p14="http://schemas.microsoft.com/office/powerpoint/2010/main" val="2637782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5775" y="466725"/>
            <a:ext cx="2414444" cy="584775"/>
          </a:xfrm>
          <a:prstGeom prst="rect">
            <a:avLst/>
          </a:prstGeom>
          <a:noFill/>
        </p:spPr>
        <p:txBody>
          <a:bodyPr wrap="none" rtlCol="0">
            <a:spAutoFit/>
          </a:bodyPr>
          <a:lstStyle/>
          <a:p>
            <a:r>
              <a:rPr lang="en-GB" sz="3200" b="1" dirty="0">
                <a:latin typeface="Arial" panose="020B0604020202020204" pitchFamily="34" charset="0"/>
                <a:cs typeface="Arial" panose="020B0604020202020204" pitchFamily="34" charset="0"/>
              </a:rPr>
              <a:t>Conclusion</a:t>
            </a:r>
          </a:p>
        </p:txBody>
      </p:sp>
      <p:sp>
        <p:nvSpPr>
          <p:cNvPr id="3" name="TextBox 2"/>
          <p:cNvSpPr txBox="1"/>
          <p:nvPr/>
        </p:nvSpPr>
        <p:spPr>
          <a:xfrm>
            <a:off x="638176" y="1333500"/>
            <a:ext cx="8934450" cy="5262979"/>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SHRM serves the purpose of coordinating workface and organisational goals.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It help in achieving the highest level of competitive advantages in the contemporary business market.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benefits of SHRM is also extended to the employees education benefits for their sustainable career via training and development polices.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Recruitment and selection process is get affected by organisational size, working culture </a:t>
            </a:r>
            <a:r>
              <a:rPr lang="en-GB" sz="2800" dirty="0" err="1">
                <a:latin typeface="Arial" panose="020B0604020202020204" pitchFamily="34" charset="0"/>
                <a:cs typeface="Arial" panose="020B0604020202020204" pitchFamily="34" charset="0"/>
              </a:rPr>
              <a:t>etc</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5466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7675" y="1114425"/>
            <a:ext cx="11496675"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HRM planning is the most effective part of SHRM strategy as it owns the capability of  furling the organisational goals as well as employee’s needs simultaneously. </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SHRM strategy is highly capable to maintaining high level of employee motivation within an organisation that ensure their continuous business growth.</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Person specification within the recruitment and selection process are the most crucial part of HRM strategy</a:t>
            </a:r>
          </a:p>
        </p:txBody>
      </p:sp>
    </p:spTree>
    <p:extLst>
      <p:ext uri="{BB962C8B-B14F-4D97-AF65-F5344CB8AC3E}">
        <p14:creationId xmlns:p14="http://schemas.microsoft.com/office/powerpoint/2010/main" val="1757699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9449" y="282059"/>
            <a:ext cx="2393604" cy="584775"/>
          </a:xfrm>
          <a:prstGeom prst="rect">
            <a:avLst/>
          </a:prstGeom>
        </p:spPr>
        <p:txBody>
          <a:bodyPr wrap="none">
            <a:spAutoFit/>
          </a:bodyPr>
          <a:lstStyle/>
          <a:p>
            <a:r>
              <a:rPr lang="en-GB" sz="3200" b="1" dirty="0">
                <a:latin typeface="Arial" panose="020B0604020202020204" pitchFamily="34" charset="0"/>
                <a:cs typeface="Arial" panose="020B0604020202020204" pitchFamily="34" charset="0"/>
              </a:rPr>
              <a:t>References</a:t>
            </a:r>
          </a:p>
        </p:txBody>
      </p:sp>
      <p:sp>
        <p:nvSpPr>
          <p:cNvPr id="3" name="Rectangle 2"/>
          <p:cNvSpPr/>
          <p:nvPr/>
        </p:nvSpPr>
        <p:spPr>
          <a:xfrm>
            <a:off x="363274" y="1009709"/>
            <a:ext cx="11276276" cy="5078313"/>
          </a:xfrm>
          <a:prstGeom prst="rect">
            <a:avLst/>
          </a:prstGeom>
        </p:spPr>
        <p:txBody>
          <a:bodyPr wrap="square">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Bailey, C., </a:t>
            </a:r>
            <a:r>
              <a:rPr lang="en-US" dirty="0" err="1">
                <a:latin typeface="Arial" panose="020B0604020202020204" pitchFamily="34" charset="0"/>
                <a:cs typeface="Arial" panose="020B0604020202020204" pitchFamily="34" charset="0"/>
              </a:rPr>
              <a:t>Mankin</a:t>
            </a:r>
            <a:r>
              <a:rPr lang="en-US" dirty="0">
                <a:latin typeface="Arial" panose="020B0604020202020204" pitchFamily="34" charset="0"/>
                <a:cs typeface="Arial" panose="020B0604020202020204" pitchFamily="34" charset="0"/>
              </a:rPr>
              <a:t>, D., </a:t>
            </a:r>
            <a:r>
              <a:rPr lang="en-US" dirty="0" err="1">
                <a:latin typeface="Arial" panose="020B0604020202020204" pitchFamily="34" charset="0"/>
                <a:cs typeface="Arial" panose="020B0604020202020204" pitchFamily="34" charset="0"/>
              </a:rPr>
              <a:t>Kelliher</a:t>
            </a:r>
            <a:r>
              <a:rPr lang="en-US" dirty="0">
                <a:latin typeface="Arial" panose="020B0604020202020204" pitchFamily="34" charset="0"/>
                <a:cs typeface="Arial" panose="020B0604020202020204" pitchFamily="34" charset="0"/>
              </a:rPr>
              <a:t>, C. and </a:t>
            </a:r>
            <a:r>
              <a:rPr lang="en-US" dirty="0" err="1">
                <a:latin typeface="Arial" panose="020B0604020202020204" pitchFamily="34" charset="0"/>
                <a:cs typeface="Arial" panose="020B0604020202020204" pitchFamily="34" charset="0"/>
              </a:rPr>
              <a:t>Garavan</a:t>
            </a:r>
            <a:r>
              <a:rPr lang="en-US" dirty="0">
                <a:latin typeface="Arial" panose="020B0604020202020204" pitchFamily="34" charset="0"/>
                <a:cs typeface="Arial" panose="020B0604020202020204" pitchFamily="34" charset="0"/>
              </a:rPr>
              <a:t>, T., 2018. </a:t>
            </a:r>
            <a:r>
              <a:rPr lang="en-US" i="1" dirty="0">
                <a:latin typeface="Arial" panose="020B0604020202020204" pitchFamily="34" charset="0"/>
                <a:cs typeface="Arial" panose="020B0604020202020204" pitchFamily="34" charset="0"/>
              </a:rPr>
              <a:t>Strategic human resource management</a:t>
            </a:r>
            <a:r>
              <a:rPr lang="en-US" dirty="0">
                <a:latin typeface="Arial" panose="020B0604020202020204" pitchFamily="34" charset="0"/>
                <a:cs typeface="Arial" panose="020B0604020202020204" pitchFamily="34" charset="0"/>
              </a:rPr>
              <a:t>. Oxford University Press.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Kundu</a:t>
            </a:r>
            <a:r>
              <a:rPr lang="en-US" dirty="0">
                <a:latin typeface="Arial" panose="020B0604020202020204" pitchFamily="34" charset="0"/>
                <a:cs typeface="Arial" panose="020B0604020202020204" pitchFamily="34" charset="0"/>
              </a:rPr>
              <a:t>, S.C., Rattan, D., </a:t>
            </a:r>
            <a:r>
              <a:rPr lang="en-US" dirty="0" err="1">
                <a:latin typeface="Arial" panose="020B0604020202020204" pitchFamily="34" charset="0"/>
                <a:cs typeface="Arial" panose="020B0604020202020204" pitchFamily="34" charset="0"/>
              </a:rPr>
              <a:t>Sheera</a:t>
            </a:r>
            <a:r>
              <a:rPr lang="en-US" dirty="0">
                <a:latin typeface="Arial" panose="020B0604020202020204" pitchFamily="34" charset="0"/>
                <a:cs typeface="Arial" panose="020B0604020202020204" pitchFamily="34" charset="0"/>
              </a:rPr>
              <a:t>, V.P. and </a:t>
            </a:r>
            <a:r>
              <a:rPr lang="en-US" dirty="0" err="1">
                <a:latin typeface="Arial" panose="020B0604020202020204" pitchFamily="34" charset="0"/>
                <a:cs typeface="Arial" panose="020B0604020202020204" pitchFamily="34" charset="0"/>
              </a:rPr>
              <a:t>Gahlawat</a:t>
            </a:r>
            <a:r>
              <a:rPr lang="en-US" dirty="0">
                <a:latin typeface="Arial" panose="020B0604020202020204" pitchFamily="34" charset="0"/>
                <a:cs typeface="Arial" panose="020B0604020202020204" pitchFamily="34" charset="0"/>
              </a:rPr>
              <a:t>, N., 2015. </a:t>
            </a:r>
            <a:r>
              <a:rPr lang="en-US" dirty="0" err="1">
                <a:latin typeface="Arial" panose="020B0604020202020204" pitchFamily="34" charset="0"/>
                <a:cs typeface="Arial" panose="020B0604020202020204" pitchFamily="34" charset="0"/>
              </a:rPr>
              <a:t>RecRuitment</a:t>
            </a:r>
            <a:r>
              <a:rPr lang="en-US" dirty="0">
                <a:latin typeface="Arial" panose="020B0604020202020204" pitchFamily="34" charset="0"/>
                <a:cs typeface="Arial" panose="020B0604020202020204" pitchFamily="34" charset="0"/>
              </a:rPr>
              <a:t> and Selection </a:t>
            </a:r>
            <a:r>
              <a:rPr lang="en-US" dirty="0" err="1">
                <a:latin typeface="Arial" panose="020B0604020202020204" pitchFamily="34" charset="0"/>
                <a:cs typeface="Arial" panose="020B0604020202020204" pitchFamily="34" charset="0"/>
              </a:rPr>
              <a:t>techniqueS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uSed</a:t>
            </a:r>
            <a:r>
              <a:rPr lang="en-US" dirty="0">
                <a:latin typeface="Arial" panose="020B0604020202020204" pitchFamily="34" charset="0"/>
                <a:cs typeface="Arial" panose="020B0604020202020204" pitchFamily="34" charset="0"/>
              </a:rPr>
              <a:t> in </a:t>
            </a:r>
            <a:r>
              <a:rPr lang="en-US" dirty="0" err="1">
                <a:latin typeface="Arial" panose="020B0604020202020204" pitchFamily="34" charset="0"/>
                <a:cs typeface="Arial" panose="020B0604020202020204" pitchFamily="34" charset="0"/>
              </a:rPr>
              <a:t>coRpoRate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SectoR</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compaRative</a:t>
            </a:r>
            <a:r>
              <a:rPr lang="en-US" dirty="0">
                <a:latin typeface="Arial" panose="020B0604020202020204" pitchFamily="34" charset="0"/>
                <a:cs typeface="Arial" panose="020B0604020202020204" pitchFamily="34" charset="0"/>
              </a:rPr>
              <a:t> Study of </a:t>
            </a:r>
            <a:r>
              <a:rPr lang="en-US" dirty="0" err="1">
                <a:latin typeface="Arial" panose="020B0604020202020204" pitchFamily="34" charset="0"/>
                <a:cs typeface="Arial" panose="020B0604020202020204" pitchFamily="34" charset="0"/>
              </a:rPr>
              <a:t>indian</a:t>
            </a:r>
            <a:r>
              <a:rPr lang="en-US" dirty="0">
                <a:latin typeface="Arial" panose="020B0604020202020204" pitchFamily="34" charset="0"/>
                <a:cs typeface="Arial" panose="020B0604020202020204" pitchFamily="34" charset="0"/>
              </a:rPr>
              <a:t> and multinational </a:t>
            </a:r>
            <a:r>
              <a:rPr lang="en-US" dirty="0" err="1">
                <a:latin typeface="Arial" panose="020B0604020202020204" pitchFamily="34" charset="0"/>
                <a:cs typeface="Arial" panose="020B0604020202020204" pitchFamily="34" charset="0"/>
              </a:rPr>
              <a:t>companieS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Journal of </a:t>
            </a:r>
            <a:r>
              <a:rPr lang="en-US" i="1" dirty="0" err="1">
                <a:latin typeface="Arial" panose="020B0604020202020204" pitchFamily="34" charset="0"/>
                <a:cs typeface="Arial" panose="020B0604020202020204" pitchFamily="34" charset="0"/>
              </a:rPr>
              <a:t>Organisation</a:t>
            </a:r>
            <a:r>
              <a:rPr lang="en-US" i="1" dirty="0">
                <a:latin typeface="Arial" panose="020B0604020202020204" pitchFamily="34" charset="0"/>
                <a:cs typeface="Arial" panose="020B0604020202020204" pitchFamily="34" charset="0"/>
              </a:rPr>
              <a:t> and Human </a:t>
            </a:r>
            <a:r>
              <a:rPr lang="en-US" i="1"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4</a:t>
            </a:r>
            <a:r>
              <a:rPr lang="en-US" dirty="0">
                <a:latin typeface="Arial" panose="020B0604020202020204" pitchFamily="34" charset="0"/>
                <a:cs typeface="Arial" panose="020B0604020202020204" pitchFamily="34" charset="0"/>
              </a:rPr>
              <a:t>(4).</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Basak</a:t>
            </a:r>
            <a:r>
              <a:rPr lang="en-US" dirty="0">
                <a:latin typeface="Arial" panose="020B0604020202020204" pitchFamily="34" charset="0"/>
                <a:cs typeface="Arial" panose="020B0604020202020204" pitchFamily="34" charset="0"/>
              </a:rPr>
              <a:t>, A. and Khanna, K., 2017. A Study on the Selection Criteria of Different Hotels of Delhi NCR in Accordance to the HR Policies and Market Trends. </a:t>
            </a:r>
            <a:r>
              <a:rPr lang="en-US" i="1" dirty="0">
                <a:latin typeface="Arial" panose="020B0604020202020204" pitchFamily="34" charset="0"/>
                <a:cs typeface="Arial" panose="020B0604020202020204" pitchFamily="34" charset="0"/>
              </a:rPr>
              <a:t>International Journal of Social Sciences and Humanities (IJSSH)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a:t>
            </a:r>
            <a:r>
              <a:rPr lang="en-US" dirty="0">
                <a:latin typeface="Arial" panose="020B0604020202020204" pitchFamily="34" charset="0"/>
                <a:cs typeface="Arial" panose="020B0604020202020204" pitchFamily="34" charset="0"/>
              </a:rPr>
              <a:t>(1), pp.27-38.</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Allen, K. (2018). </a:t>
            </a:r>
            <a:r>
              <a:rPr lang="en-US" i="1" dirty="0">
                <a:latin typeface="Arial" panose="020B0604020202020204" pitchFamily="34" charset="0"/>
                <a:cs typeface="Arial" panose="020B0604020202020204" pitchFamily="34" charset="0"/>
              </a:rPr>
              <a:t>Jaguar Land Rover to recruit 5,000 staff after record year of sales</a:t>
            </a:r>
            <a:r>
              <a:rPr lang="en-US" dirty="0">
                <a:latin typeface="Arial" panose="020B0604020202020204" pitchFamily="34" charset="0"/>
                <a:cs typeface="Arial" panose="020B0604020202020204" pitchFamily="34" charset="0"/>
              </a:rPr>
              <a:t>. [online] the Guardian. Available at: https://www.theguardian.com/business/2017/jun/18/jaguar-land-rover-to-recruit-5000-of-staff-after-record-year-of-sales [Accessed 26 Jul. 2018].</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Moodle.uwtsd.ac.uk. (2018). </a:t>
            </a:r>
            <a:r>
              <a:rPr lang="en-US" i="1" dirty="0">
                <a:latin typeface="Arial" panose="020B0604020202020204" pitchFamily="34" charset="0"/>
                <a:cs typeface="Arial" panose="020B0604020202020204" pitchFamily="34" charset="0"/>
              </a:rPr>
              <a:t>UWTSD Moodle 17/18: Log in to the site</a:t>
            </a:r>
            <a:r>
              <a:rPr lang="en-US" dirty="0">
                <a:latin typeface="Arial" panose="020B0604020202020204" pitchFamily="34" charset="0"/>
                <a:cs typeface="Arial" panose="020B0604020202020204" pitchFamily="34" charset="0"/>
              </a:rPr>
              <a:t>. [online] Available at: https://moodle.uwtsd.ac.uk/pluginfile.php/52633/mod_resource/content/1/RS%20at%20Tesco.pdf [Accessed 26 Jul.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1980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TotalTime>
  <Words>718</Words>
  <Application>Microsoft Office PowerPoint</Application>
  <PresentationFormat>Widescreen</PresentationFormat>
  <Paragraphs>74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Student ID       :1604553  Student Name: Harshkumar Patel Module Name : Managing People   Module Code  : SBUS5121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ID       :1604553  Student Name: Harshkumar Patel Module Name : Managing People   Module Code  : SBUS5121</dc:title>
  <dc:creator>Harshkumar Patel (1604553)</dc:creator>
  <cp:lastModifiedBy>Harshkumar Patel (1604553)</cp:lastModifiedBy>
  <cp:revision>35</cp:revision>
  <dcterms:created xsi:type="dcterms:W3CDTF">2018-08-07T13:30:54Z</dcterms:created>
  <dcterms:modified xsi:type="dcterms:W3CDTF">2018-08-21T09:57:12Z</dcterms:modified>
</cp:coreProperties>
</file>