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Lst>
  <p:notesMasterIdLst>
    <p:notesMasterId r:id="rId22"/>
  </p:notesMasterIdLst>
  <p:sldIdLst>
    <p:sldId id="256" r:id="rId2"/>
    <p:sldId id="273" r:id="rId3"/>
    <p:sldId id="257" r:id="rId4"/>
    <p:sldId id="258" r:id="rId5"/>
    <p:sldId id="259" r:id="rId6"/>
    <p:sldId id="260" r:id="rId7"/>
    <p:sldId id="261" r:id="rId8"/>
    <p:sldId id="262" r:id="rId9"/>
    <p:sldId id="263" r:id="rId10"/>
    <p:sldId id="264" r:id="rId11"/>
    <p:sldId id="265" r:id="rId12"/>
    <p:sldId id="267" r:id="rId13"/>
    <p:sldId id="266" r:id="rId14"/>
    <p:sldId id="268" r:id="rId15"/>
    <p:sldId id="269" r:id="rId16"/>
    <p:sldId id="270" r:id="rId17"/>
    <p:sldId id="271" r:id="rId18"/>
    <p:sldId id="272" r:id="rId19"/>
    <p:sldId id="274" r:id="rId20"/>
    <p:sldId id="275"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A7F5E08-BCC9-4CEE-BCD3-6FFE2B18A4D9}" v="80" dt="2024-03-10T14:58:23.1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890" autoAdjust="0"/>
    <p:restoredTop sz="94660"/>
  </p:normalViewPr>
  <p:slideViewPr>
    <p:cSldViewPr snapToGrid="0">
      <p:cViewPr varScale="1">
        <p:scale>
          <a:sx n="82" d="100"/>
          <a:sy n="82" d="100"/>
        </p:scale>
        <p:origin x="725"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A8EEFA-85EF-4AE1-8A1F-F7B6B73DD18E}" type="datetimeFigureOut">
              <a:rPr lang="en-IN" smtClean="0"/>
              <a:t>11-03-2024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A4C96B0-0A43-4E94-A6E0-26B29625CC03}" type="slidenum">
              <a:rPr lang="en-IN" smtClean="0"/>
              <a:t>‹#›</a:t>
            </a:fld>
            <a:endParaRPr lang="en-IN"/>
          </a:p>
        </p:txBody>
      </p:sp>
    </p:spTree>
    <p:extLst>
      <p:ext uri="{BB962C8B-B14F-4D97-AF65-F5344CB8AC3E}">
        <p14:creationId xmlns:p14="http://schemas.microsoft.com/office/powerpoint/2010/main" val="34289987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2"/>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spc="3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Rectangle 6"/>
          <p:cNvSpPr/>
          <p:nvPr/>
        </p:nvSpPr>
        <p:spPr>
          <a:xfrm>
            <a:off x="0" y="0"/>
            <a:ext cx="457200" cy="6858000"/>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Date Placeholder 7"/>
          <p:cNvSpPr>
            <a:spLocks noGrp="1"/>
          </p:cNvSpPr>
          <p:nvPr>
            <p:ph type="dt" sz="half" idx="10"/>
          </p:nvPr>
        </p:nvSpPr>
        <p:spPr/>
        <p:txBody>
          <a:bodyPr/>
          <a:lstStyle/>
          <a:p>
            <a:fld id="{5443BABF-201A-41FA-93C4-E817E730FC36}" type="datetime1">
              <a:rPr lang="en-IN" smtClean="0"/>
              <a:t>11-03-2024</a:t>
            </a:fld>
            <a:endParaRPr lang="en-IN"/>
          </a:p>
        </p:txBody>
      </p:sp>
      <p:sp>
        <p:nvSpPr>
          <p:cNvPr id="9" name="Footer Placeholder 8"/>
          <p:cNvSpPr>
            <a:spLocks noGrp="1"/>
          </p:cNvSpPr>
          <p:nvPr>
            <p:ph type="ftr" sz="quarter" idx="11"/>
          </p:nvPr>
        </p:nvSpPr>
        <p:spPr/>
        <p:txBody>
          <a:bodyPr/>
          <a:lstStyle/>
          <a:p>
            <a:endParaRPr lang="en-IN"/>
          </a:p>
        </p:txBody>
      </p:sp>
      <p:sp>
        <p:nvSpPr>
          <p:cNvPr id="10" name="Slide Number Placeholder 9"/>
          <p:cNvSpPr>
            <a:spLocks noGrp="1"/>
          </p:cNvSpPr>
          <p:nvPr>
            <p:ph type="sldNum" sz="quarter" idx="12"/>
          </p:nvPr>
        </p:nvSpPr>
        <p:spPr/>
        <p:txBody>
          <a:bodyPr/>
          <a:lstStyle/>
          <a:p>
            <a:fld id="{CF1C48C9-6BFD-46C2-9776-CF3634A97182}" type="slidenum">
              <a:rPr lang="en-IN" smtClean="0"/>
              <a:t>‹#›</a:t>
            </a:fld>
            <a:endParaRPr lang="en-IN"/>
          </a:p>
        </p:txBody>
      </p:sp>
    </p:spTree>
    <p:extLst>
      <p:ext uri="{BB962C8B-B14F-4D97-AF65-F5344CB8AC3E}">
        <p14:creationId xmlns:p14="http://schemas.microsoft.com/office/powerpoint/2010/main" val="2975010511"/>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D2DC67-9DAD-41B3-AB41-628EC7DBCC84}" type="datetime1">
              <a:rPr lang="en-IN" smtClean="0"/>
              <a:t>11-03-2024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F1C48C9-6BFD-46C2-9776-CF3634A97182}" type="slidenum">
              <a:rPr lang="en-IN" smtClean="0"/>
              <a:t>‹#›</a:t>
            </a:fld>
            <a:endParaRPr lang="en-IN"/>
          </a:p>
        </p:txBody>
      </p:sp>
      <p:sp>
        <p:nvSpPr>
          <p:cNvPr id="8" name="Rectangle 7"/>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024763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1"/>
            </a:lvl1pPr>
          </a:lstStyle>
          <a:p>
            <a:r>
              <a:rPr lang="en-US"/>
              <a:t>Click to edit Master title style</a:t>
            </a:r>
            <a:endParaRPr lang="en-US" dirty="0"/>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spc="30" baseline="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E284EFC-0203-46E1-B778-ED8967BEE050}" type="datetime1">
              <a:rPr lang="en-IN" smtClean="0"/>
              <a:t>11-03-2024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F1C48C9-6BFD-46C2-9776-CF3634A97182}" type="slidenum">
              <a:rPr lang="en-IN" smtClean="0"/>
              <a:t>‹#›</a:t>
            </a:fld>
            <a:endParaRPr lang="en-IN"/>
          </a:p>
        </p:txBody>
      </p:sp>
      <p:sp>
        <p:nvSpPr>
          <p:cNvPr id="8" name="Rectangle 7"/>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2876591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61872" y="1828800"/>
            <a:ext cx="4480560" cy="4351337"/>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26480" y="1828800"/>
            <a:ext cx="4480560" cy="4351337"/>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05ED083-DA9A-4178-A461-3365A8CCDA94}" type="datetime1">
              <a:rPr lang="en-IN" smtClean="0"/>
              <a:t>11-03-2024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CF1C48C9-6BFD-46C2-9776-CF3634A97182}" type="slidenum">
              <a:rPr lang="en-IN" smtClean="0"/>
              <a:t>‹#›</a:t>
            </a:fld>
            <a:endParaRPr lang="en-IN"/>
          </a:p>
        </p:txBody>
      </p:sp>
      <p:sp>
        <p:nvSpPr>
          <p:cNvPr id="8" name="Rectangle 7"/>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450127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FD29E04-C37F-4DDF-99E6-D2A1CC40A6FD}" type="datetime1">
              <a:rPr lang="en-IN" smtClean="0"/>
              <a:t>11-03-2024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CF1C48C9-6BFD-46C2-9776-CF3634A97182}" type="slidenum">
              <a:rPr lang="en-IN" smtClean="0"/>
              <a:t>‹#›</a:t>
            </a:fld>
            <a:endParaRPr lang="en-IN"/>
          </a:p>
        </p:txBody>
      </p:sp>
      <p:sp>
        <p:nvSpPr>
          <p:cNvPr id="11" name="Rectangle 10"/>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929884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277E072-B65D-4BCA-9B5F-58CE9C9CB35B}" type="datetime1">
              <a:rPr lang="en-IN" smtClean="0"/>
              <a:t>11-03-2024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CF1C48C9-6BFD-46C2-9776-CF3634A97182}" type="slidenum">
              <a:rPr lang="en-IN" smtClean="0"/>
              <a:t>‹#›</a:t>
            </a:fld>
            <a:endParaRPr lang="en-IN"/>
          </a:p>
        </p:txBody>
      </p:sp>
      <p:sp>
        <p:nvSpPr>
          <p:cNvPr id="7" name="Rectangle 6"/>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197964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7D62255-2564-4BC4-B076-E6663CACB739}" type="datetime1">
              <a:rPr lang="en-IN" smtClean="0"/>
              <a:t>11-03-2024</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CF1C48C9-6BFD-46C2-9776-CF3634A97182}" type="slidenum">
              <a:rPr lang="en-IN" smtClean="0"/>
              <a:t>‹#›</a:t>
            </a:fld>
            <a:endParaRPr lang="en-IN"/>
          </a:p>
        </p:txBody>
      </p:sp>
      <p:sp>
        <p:nvSpPr>
          <p:cNvPr id="5" name="Rectangle 4"/>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1711786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2800" b="1" baseline="0"/>
            </a:lvl1pPr>
          </a:lstStyle>
          <a:p>
            <a:r>
              <a:rPr lang="en-US"/>
              <a:t>Click to edit Master title style</a:t>
            </a:r>
            <a:endParaRPr lang="en-US" dirty="0"/>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D510DA6-144F-4B4D-AF7F-435795DC0FEB}" type="datetime1">
              <a:rPr lang="en-IN" smtClean="0"/>
              <a:t>11-03-2024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CF1C48C9-6BFD-46C2-9776-CF3634A97182}" type="slidenum">
              <a:rPr lang="en-IN" smtClean="0"/>
              <a:t>‹#›</a:t>
            </a:fld>
            <a:endParaRPr lang="en-IN"/>
          </a:p>
        </p:txBody>
      </p:sp>
    </p:spTree>
    <p:extLst>
      <p:ext uri="{BB962C8B-B14F-4D97-AF65-F5344CB8AC3E}">
        <p14:creationId xmlns:p14="http://schemas.microsoft.com/office/powerpoint/2010/main" val="18689713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1">
                <a:solidFill>
                  <a:schemeClr val="bg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1292840" cy="512892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400" baseline="0">
                <a:solidFill>
                  <a:schemeClr val="bg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6E2E2B8-BBAC-439E-B14E-EC48E6520DBB}" type="datetime1">
              <a:rPr lang="en-IN" smtClean="0"/>
              <a:t>11-03-2024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CF1C48C9-6BFD-46C2-9776-CF3634A97182}" type="slidenum">
              <a:rPr lang="en-IN" smtClean="0"/>
              <a:t>‹#›</a:t>
            </a:fld>
            <a:endParaRPr lang="en-IN"/>
          </a:p>
        </p:txBody>
      </p:sp>
    </p:spTree>
    <p:extLst>
      <p:ext uri="{BB962C8B-B14F-4D97-AF65-F5344CB8AC3E}">
        <p14:creationId xmlns:p14="http://schemas.microsoft.com/office/powerpoint/2010/main" val="32498947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4C7EC79-5FCF-48F1-AD6C-9DE67F372164}" type="datetime1">
              <a:rPr lang="en-IN" smtClean="0"/>
              <a:t>11-03-2024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F1C48C9-6BFD-46C2-9776-CF3634A97182}" type="slidenum">
              <a:rPr lang="en-IN" smtClean="0"/>
              <a:t>‹#›</a:t>
            </a:fld>
            <a:endParaRPr lang="en-IN"/>
          </a:p>
        </p:txBody>
      </p:sp>
      <p:sp>
        <p:nvSpPr>
          <p:cNvPr id="7" name="Rectangle 6"/>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28478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6785D78-C7F0-4CAD-83CA-D95E6F823B83}" type="datetime1">
              <a:rPr lang="en-IN" smtClean="0"/>
              <a:t>11-03-2024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F1C48C9-6BFD-46C2-9776-CF3634A97182}" type="slidenum">
              <a:rPr lang="en-IN" smtClean="0"/>
              <a:t>‹#›</a:t>
            </a:fld>
            <a:endParaRPr lang="en-IN"/>
          </a:p>
        </p:txBody>
      </p:sp>
      <p:sp>
        <p:nvSpPr>
          <p:cNvPr id="7" name="Rectangle 6"/>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593387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294198"/>
            <a:ext cx="9692640" cy="1397124"/>
          </a:xfrm>
          <a:prstGeom prst="rect">
            <a:avLst/>
          </a:prstGeom>
        </p:spPr>
        <p:txBody>
          <a:bodyPr vert="horz" lIns="91440" tIns="27432"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accent1">
                    <a:lumMod val="40000"/>
                    <a:lumOff val="60000"/>
                  </a:schemeClr>
                </a:solidFill>
              </a:defRPr>
            </a:lvl1pPr>
          </a:lstStyle>
          <a:p>
            <a:fld id="{E4F790D5-2337-42B8-9C6C-B8EDA17331CA}" type="datetime1">
              <a:rPr lang="en-IN" smtClean="0"/>
              <a:t>11-03-2024</a:t>
            </a:fld>
            <a:endParaRPr lang="en-IN"/>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accent1">
                    <a:lumMod val="40000"/>
                    <a:lumOff val="60000"/>
                  </a:schemeClr>
                </a:solidFill>
              </a:defRPr>
            </a:lvl1pPr>
          </a:lstStyle>
          <a:p>
            <a:endParaRPr lang="en-IN"/>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accent1">
                    <a:lumMod val="60000"/>
                    <a:lumOff val="40000"/>
                  </a:schemeClr>
                </a:solidFill>
                <a:latin typeface="+mj-lt"/>
              </a:defRPr>
            </a:lvl1pPr>
          </a:lstStyle>
          <a:p>
            <a:fld id="{CF1C48C9-6BFD-46C2-9776-CF3634A97182}" type="slidenum">
              <a:rPr lang="en-IN" smtClean="0"/>
              <a:t>‹#›</a:t>
            </a:fld>
            <a:endParaRPr lang="en-IN"/>
          </a:p>
        </p:txBody>
      </p:sp>
    </p:spTree>
    <p:extLst>
      <p:ext uri="{BB962C8B-B14F-4D97-AF65-F5344CB8AC3E}">
        <p14:creationId xmlns:p14="http://schemas.microsoft.com/office/powerpoint/2010/main" val="650433512"/>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hf hdr="0" ftr="0" dt="0"/>
  <p:txStyles>
    <p:titleStyle>
      <a:lvl1pPr algn="l" defTabSz="914400" rtl="0" eaLnBrk="1" latinLnBrk="0" hangingPunct="1">
        <a:lnSpc>
          <a:spcPct val="90000"/>
        </a:lnSpc>
        <a:spcBef>
          <a:spcPct val="0"/>
        </a:spcBef>
        <a:buNone/>
        <a:defRPr sz="4400" b="1" kern="1200" spc="-50" baseline="0">
          <a:solidFill>
            <a:schemeClr val="accent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2000" kern="1200" spc="10" baseline="0">
          <a:solidFill>
            <a:schemeClr val="tx1">
              <a:lumMod val="65000"/>
              <a:lumOff val="35000"/>
            </a:schemeClr>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hyperlink" Target="https://litcommerce.com/blog/walmart-inventory-management-software/" TargetMode="External"/><Relationship Id="rId3" Type="http://schemas.openxmlformats.org/officeDocument/2006/relationships/hyperlink" Target="https://www.forbes.com/sites/timbajarin/2022/08/09/apples-key-to-success-goes-beyond-products-and-services-and-includes-world-class-operations/?sh=e3da6e922ec3" TargetMode="External"/><Relationship Id="rId7" Type="http://schemas.openxmlformats.org/officeDocument/2006/relationships/hyperlink" Target="https://doi.org/10.51386/25815946/ijsms-v5i2p109" TargetMode="External"/><Relationship Id="rId2" Type="http://schemas.openxmlformats.org/officeDocument/2006/relationships/hyperlink" Target="https://www.linkedin.com/pulse/googles-25-year-journey-revolution-tech-history-awaynear/" TargetMode="External"/><Relationship Id="rId1" Type="http://schemas.openxmlformats.org/officeDocument/2006/relationships/slideLayout" Target="../slideLayouts/slideLayout2.xml"/><Relationship Id="rId6" Type="http://schemas.openxmlformats.org/officeDocument/2006/relationships/hyperlink" Target="https://www.forbes.com/sites/googlecloud/2020/09/16/growing-a-culture-of-innovation-5-lessons-from-google/" TargetMode="External"/><Relationship Id="rId11" Type="http://schemas.openxmlformats.org/officeDocument/2006/relationships/hyperlink" Target="https://www.mckinsey.com/capabilities/people-and-organizational-performance/our-insights/the-fairness-factor-in-performance-management" TargetMode="External"/><Relationship Id="rId5" Type="http://schemas.openxmlformats.org/officeDocument/2006/relationships/hyperlink" Target="https://medium.com/@abhijnanprakash/unveiling-the-magic-the-psychology-behind-apples-epic-launch-events-33ab04bb65c5" TargetMode="External"/><Relationship Id="rId10" Type="http://schemas.openxmlformats.org/officeDocument/2006/relationships/hyperlink" Target="https://archive.org/details/fundamentals-of-management_202212/page/n9/mode/2up" TargetMode="External"/><Relationship Id="rId4" Type="http://schemas.openxmlformats.org/officeDocument/2006/relationships/hyperlink" Target="https://www.linkedin.com/pulse/costco-approach-key-lessons-people-management-bendoraityte-/" TargetMode="External"/><Relationship Id="rId9" Type="http://schemas.openxmlformats.org/officeDocument/2006/relationships/hyperlink" Target="https://www.easyops.in/blog/what-is-inventory-control-why-is-it-so-important/"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doi.org/10.33166/acdmhr.2019.03.002" TargetMode="External"/><Relationship Id="rId3" Type="http://schemas.openxmlformats.org/officeDocument/2006/relationships/hyperlink" Target="https://www.salesforce.com/news/stories/2022-equal-pay-update-the-salesforce-approach-to-pay-fairness/" TargetMode="External"/><Relationship Id="rId7" Type="http://schemas.openxmlformats.org/officeDocument/2006/relationships/hyperlink" Target="https://www.academia.edu/36232215/The_Nature_of_Managerial_Work" TargetMode="External"/><Relationship Id="rId12" Type="http://schemas.openxmlformats.org/officeDocument/2006/relationships/hyperlink" Target="https://doi.org/10.1007/978-3-030-87082-9_3" TargetMode="External"/><Relationship Id="rId2" Type="http://schemas.openxmlformats.org/officeDocument/2006/relationships/hyperlink" Target="https://doi.org/10.1177/0275074012447979" TargetMode="External"/><Relationship Id="rId1" Type="http://schemas.openxmlformats.org/officeDocument/2006/relationships/slideLayout" Target="../slideLayouts/slideLayout2.xml"/><Relationship Id="rId6" Type="http://schemas.openxmlformats.org/officeDocument/2006/relationships/hyperlink" Target="https://www.mckinsey.com/industries/technology-media-and-telecommunications/our-insights/microsofts-next-act" TargetMode="External"/><Relationship Id="rId11" Type="http://schemas.openxmlformats.org/officeDocument/2006/relationships/hyperlink" Target="https://doi.org/10.4102/sajhrm.v18i0.1184" TargetMode="External"/><Relationship Id="rId5" Type="http://schemas.openxmlformats.org/officeDocument/2006/relationships/hyperlink" Target="https://doi.org/10.14257/astl.2018.150.25" TargetMode="External"/><Relationship Id="rId10" Type="http://schemas.openxmlformats.org/officeDocument/2006/relationships/hyperlink" Target="https://doi.org/10.13140/RG.2.2.25965.61921" TargetMode="External"/><Relationship Id="rId4" Type="http://schemas.openxmlformats.org/officeDocument/2006/relationships/hyperlink" Target="https://www.researchgate.net/publication/316283969_Systems_theory" TargetMode="External"/><Relationship Id="rId9" Type="http://schemas.openxmlformats.org/officeDocument/2006/relationships/hyperlink" Target="https://doi.org/10.1590/1678-6971/eramd200098"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doi.org/10.18860/mec-j.v0i1.5222" TargetMode="External"/><Relationship Id="rId3" Type="http://schemas.openxmlformats.org/officeDocument/2006/relationships/hyperlink" Target="https://www.pearsonhighered.com/assets/preface/0/1/3/6/0136715818.pdf" TargetMode="External"/><Relationship Id="rId7" Type="http://schemas.openxmlformats.org/officeDocument/2006/relationships/hyperlink" Target="https://panmore.com/google-organizational-structure-organizational-culture" TargetMode="External"/><Relationship Id="rId2" Type="http://schemas.openxmlformats.org/officeDocument/2006/relationships/hyperlink" Target="https://open.lib.umn.edu/principlesmanagement/chapter/1-5-planning-organizing-leading-and-controlling-2/" TargetMode="External"/><Relationship Id="rId1" Type="http://schemas.openxmlformats.org/officeDocument/2006/relationships/slideLayout" Target="../slideLayouts/slideLayout2.xml"/><Relationship Id="rId6" Type="http://schemas.openxmlformats.org/officeDocument/2006/relationships/hyperlink" Target="https://doi.org/10.1108/jwam-10-2022-0074" TargetMode="External"/><Relationship Id="rId11" Type="http://schemas.openxmlformats.org/officeDocument/2006/relationships/hyperlink" Target="https://doi.org/10.1108/00251740210441108" TargetMode="External"/><Relationship Id="rId5" Type="http://schemas.openxmlformats.org/officeDocument/2006/relationships/hyperlink" Target="https://www.linkedin.com/pulse/satya-nadella-transforming-microsoft-redefining-leadership-singh/" TargetMode="External"/><Relationship Id="rId10" Type="http://schemas.openxmlformats.org/officeDocument/2006/relationships/hyperlink" Target="https://doi.org/10.5937/straman2102012v" TargetMode="External"/><Relationship Id="rId4" Type="http://schemas.openxmlformats.org/officeDocument/2006/relationships/hyperlink" Target="https://doi.org/10.1007/978-3-319-31036-7_12" TargetMode="External"/><Relationship Id="rId9" Type="http://schemas.openxmlformats.org/officeDocument/2006/relationships/hyperlink" Target="https://doi.org/10.1633/jistap.2015.3.2.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663D3-B3F3-572B-9B94-54133C19CC88}"/>
              </a:ext>
            </a:extLst>
          </p:cNvPr>
          <p:cNvSpPr>
            <a:spLocks noGrp="1"/>
          </p:cNvSpPr>
          <p:nvPr>
            <p:ph type="ctrTitle"/>
          </p:nvPr>
        </p:nvSpPr>
        <p:spPr>
          <a:xfrm>
            <a:off x="1185395" y="1027732"/>
            <a:ext cx="10058400" cy="2045208"/>
          </a:xfrm>
        </p:spPr>
        <p:txBody>
          <a:bodyPr>
            <a:noAutofit/>
          </a:bodyPr>
          <a:lstStyle/>
          <a:p>
            <a:r>
              <a:rPr lang="en-US" sz="6000" b="1" dirty="0"/>
              <a:t>Management Excellence: Strategies for Success</a:t>
            </a:r>
            <a:endParaRPr lang="en-IN" sz="6000" b="1" dirty="0"/>
          </a:p>
        </p:txBody>
      </p:sp>
      <p:sp>
        <p:nvSpPr>
          <p:cNvPr id="3" name="Subtitle 2">
            <a:extLst>
              <a:ext uri="{FF2B5EF4-FFF2-40B4-BE49-F238E27FC236}">
                <a16:creationId xmlns:a16="http://schemas.microsoft.com/office/drawing/2014/main" id="{18B9A98F-7A8B-AFF9-4FCF-95608A716B9A}"/>
              </a:ext>
            </a:extLst>
          </p:cNvPr>
          <p:cNvSpPr>
            <a:spLocks noGrp="1"/>
          </p:cNvSpPr>
          <p:nvPr>
            <p:ph type="subTitle" idx="1"/>
          </p:nvPr>
        </p:nvSpPr>
        <p:spPr>
          <a:xfrm>
            <a:off x="1234440" y="3169642"/>
            <a:ext cx="10058400" cy="518716"/>
          </a:xfrm>
        </p:spPr>
        <p:txBody>
          <a:bodyPr/>
          <a:lstStyle/>
          <a:p>
            <a:r>
              <a:rPr lang="en-IN" dirty="0"/>
              <a:t>Principles, Functions, roles and Transformative </a:t>
            </a:r>
            <a:r>
              <a:rPr lang="en-IN" dirty="0" err="1"/>
              <a:t>Behaviors</a:t>
            </a:r>
            <a:endParaRPr lang="en-IN" dirty="0"/>
          </a:p>
        </p:txBody>
      </p:sp>
      <p:sp>
        <p:nvSpPr>
          <p:cNvPr id="5" name="Slide Number Placeholder 4">
            <a:extLst>
              <a:ext uri="{FF2B5EF4-FFF2-40B4-BE49-F238E27FC236}">
                <a16:creationId xmlns:a16="http://schemas.microsoft.com/office/drawing/2014/main" id="{1A68714A-D06B-2654-B01A-249CA913124F}"/>
              </a:ext>
            </a:extLst>
          </p:cNvPr>
          <p:cNvSpPr>
            <a:spLocks noGrp="1"/>
          </p:cNvSpPr>
          <p:nvPr>
            <p:ph type="sldNum" sz="quarter" idx="12"/>
          </p:nvPr>
        </p:nvSpPr>
        <p:spPr/>
        <p:txBody>
          <a:bodyPr>
            <a:normAutofit lnSpcReduction="10000"/>
          </a:bodyPr>
          <a:lstStyle/>
          <a:p>
            <a:fld id="{CF1C48C9-6BFD-46C2-9776-CF3634A97182}" type="slidenum">
              <a:rPr lang="en-IN" smtClean="0"/>
              <a:t>1</a:t>
            </a:fld>
            <a:endParaRPr lang="en-IN"/>
          </a:p>
        </p:txBody>
      </p:sp>
      <p:graphicFrame>
        <p:nvGraphicFramePr>
          <p:cNvPr id="4" name="Table 3">
            <a:extLst>
              <a:ext uri="{FF2B5EF4-FFF2-40B4-BE49-F238E27FC236}">
                <a16:creationId xmlns:a16="http://schemas.microsoft.com/office/drawing/2014/main" id="{9108265D-34D3-2C04-3EE9-56756F2C5A26}"/>
              </a:ext>
            </a:extLst>
          </p:cNvPr>
          <p:cNvGraphicFramePr>
            <a:graphicFrameLocks noGrp="1"/>
          </p:cNvGraphicFramePr>
          <p:nvPr>
            <p:extLst>
              <p:ext uri="{D42A27DB-BD31-4B8C-83A1-F6EECF244321}">
                <p14:modId xmlns:p14="http://schemas.microsoft.com/office/powerpoint/2010/main" val="1947665443"/>
              </p:ext>
            </p:extLst>
          </p:nvPr>
        </p:nvGraphicFramePr>
        <p:xfrm>
          <a:off x="2486837" y="4495244"/>
          <a:ext cx="8128000" cy="148336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3478241733"/>
                    </a:ext>
                  </a:extLst>
                </a:gridCol>
                <a:gridCol w="4064000">
                  <a:extLst>
                    <a:ext uri="{9D8B030D-6E8A-4147-A177-3AD203B41FA5}">
                      <a16:colId xmlns:a16="http://schemas.microsoft.com/office/drawing/2014/main" val="3340092807"/>
                    </a:ext>
                  </a:extLst>
                </a:gridCol>
              </a:tblGrid>
              <a:tr h="370840">
                <a:tc>
                  <a:txBody>
                    <a:bodyPr/>
                    <a:lstStyle/>
                    <a:p>
                      <a:r>
                        <a:rPr lang="en-US" dirty="0"/>
                        <a:t>Student Name</a:t>
                      </a:r>
                      <a:endParaRPr lang="en-IN" dirty="0"/>
                    </a:p>
                  </a:txBody>
                  <a:tcPr/>
                </a:tc>
                <a:tc>
                  <a:txBody>
                    <a:bodyPr/>
                    <a:lstStyle/>
                    <a:p>
                      <a:r>
                        <a:rPr lang="en-US" dirty="0"/>
                        <a:t>Student Number</a:t>
                      </a:r>
                      <a:endParaRPr lang="en-IN" dirty="0"/>
                    </a:p>
                  </a:txBody>
                  <a:tcPr/>
                </a:tc>
                <a:extLst>
                  <a:ext uri="{0D108BD9-81ED-4DB2-BD59-A6C34878D82A}">
                    <a16:rowId xmlns:a16="http://schemas.microsoft.com/office/drawing/2014/main" val="2739315023"/>
                  </a:ext>
                </a:extLst>
              </a:tr>
              <a:tr h="370840">
                <a:tc>
                  <a:txBody>
                    <a:bodyPr/>
                    <a:lstStyle/>
                    <a:p>
                      <a:r>
                        <a:rPr lang="en-US" dirty="0" err="1"/>
                        <a:t>Rajwinder</a:t>
                      </a:r>
                      <a:r>
                        <a:rPr lang="en-US" dirty="0"/>
                        <a:t> Kaur (Group Leader)</a:t>
                      </a:r>
                      <a:endParaRPr lang="en-IN" dirty="0"/>
                    </a:p>
                  </a:txBody>
                  <a:tcPr/>
                </a:tc>
                <a:tc>
                  <a:txBody>
                    <a:bodyPr/>
                    <a:lstStyle/>
                    <a:p>
                      <a:r>
                        <a:rPr lang="en-US" dirty="0"/>
                        <a:t>2214604</a:t>
                      </a:r>
                      <a:endParaRPr lang="en-IN" dirty="0"/>
                    </a:p>
                  </a:txBody>
                  <a:tcPr/>
                </a:tc>
                <a:extLst>
                  <a:ext uri="{0D108BD9-81ED-4DB2-BD59-A6C34878D82A}">
                    <a16:rowId xmlns:a16="http://schemas.microsoft.com/office/drawing/2014/main" val="1784088733"/>
                  </a:ext>
                </a:extLst>
              </a:tr>
              <a:tr h="370840">
                <a:tc>
                  <a:txBody>
                    <a:bodyPr/>
                    <a:lstStyle/>
                    <a:p>
                      <a:r>
                        <a:rPr lang="en-US" dirty="0" err="1"/>
                        <a:t>Tahmina</a:t>
                      </a:r>
                      <a:r>
                        <a:rPr lang="en-US" dirty="0"/>
                        <a:t> </a:t>
                      </a:r>
                      <a:r>
                        <a:rPr lang="en-US" dirty="0" err="1"/>
                        <a:t>Bahar</a:t>
                      </a:r>
                      <a:endParaRPr lang="en-IN" dirty="0"/>
                    </a:p>
                  </a:txBody>
                  <a:tcPr/>
                </a:tc>
                <a:tc>
                  <a:txBody>
                    <a:bodyPr/>
                    <a:lstStyle/>
                    <a:p>
                      <a:r>
                        <a:rPr lang="en-US" dirty="0"/>
                        <a:t>2314744</a:t>
                      </a:r>
                      <a:endParaRPr lang="en-IN" dirty="0"/>
                    </a:p>
                  </a:txBody>
                  <a:tcPr/>
                </a:tc>
                <a:extLst>
                  <a:ext uri="{0D108BD9-81ED-4DB2-BD59-A6C34878D82A}">
                    <a16:rowId xmlns:a16="http://schemas.microsoft.com/office/drawing/2014/main" val="3127387726"/>
                  </a:ext>
                </a:extLst>
              </a:tr>
              <a:tr h="370840">
                <a:tc>
                  <a:txBody>
                    <a:bodyPr/>
                    <a:lstStyle/>
                    <a:p>
                      <a:r>
                        <a:rPr lang="en-US" dirty="0"/>
                        <a:t>Erika Habib Khan</a:t>
                      </a:r>
                      <a:endParaRPr lang="en-IN" dirty="0"/>
                    </a:p>
                  </a:txBody>
                  <a:tcPr/>
                </a:tc>
                <a:tc>
                  <a:txBody>
                    <a:bodyPr/>
                    <a:lstStyle/>
                    <a:p>
                      <a:r>
                        <a:rPr lang="en-US" dirty="0"/>
                        <a:t>2310787</a:t>
                      </a:r>
                      <a:endParaRPr lang="en-IN" dirty="0"/>
                    </a:p>
                  </a:txBody>
                  <a:tcPr/>
                </a:tc>
                <a:extLst>
                  <a:ext uri="{0D108BD9-81ED-4DB2-BD59-A6C34878D82A}">
                    <a16:rowId xmlns:a16="http://schemas.microsoft.com/office/drawing/2014/main" val="1591257340"/>
                  </a:ext>
                </a:extLst>
              </a:tr>
            </a:tbl>
          </a:graphicData>
        </a:graphic>
      </p:graphicFrame>
    </p:spTree>
    <p:extLst>
      <p:ext uri="{BB962C8B-B14F-4D97-AF65-F5344CB8AC3E}">
        <p14:creationId xmlns:p14="http://schemas.microsoft.com/office/powerpoint/2010/main" val="7016382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26018-4353-2229-9374-E0D07CE57E1D}"/>
              </a:ext>
            </a:extLst>
          </p:cNvPr>
          <p:cNvSpPr>
            <a:spLocks noGrp="1"/>
          </p:cNvSpPr>
          <p:nvPr>
            <p:ph type="title"/>
          </p:nvPr>
        </p:nvSpPr>
        <p:spPr>
          <a:xfrm>
            <a:off x="1249680" y="534743"/>
            <a:ext cx="9692640" cy="837882"/>
          </a:xfrm>
        </p:spPr>
        <p:txBody>
          <a:bodyPr/>
          <a:lstStyle/>
          <a:p>
            <a:r>
              <a:rPr lang="en-US" b="1" dirty="0"/>
              <a:t>Presentation Overview</a:t>
            </a:r>
            <a:endParaRPr lang="en-IN" b="1" dirty="0"/>
          </a:p>
        </p:txBody>
      </p:sp>
      <p:sp>
        <p:nvSpPr>
          <p:cNvPr id="3" name="Content Placeholder 2">
            <a:extLst>
              <a:ext uri="{FF2B5EF4-FFF2-40B4-BE49-F238E27FC236}">
                <a16:creationId xmlns:a16="http://schemas.microsoft.com/office/drawing/2014/main" id="{90452ECA-6B9A-52EB-75CC-66CC7B9D5828}"/>
              </a:ext>
            </a:extLst>
          </p:cNvPr>
          <p:cNvSpPr>
            <a:spLocks noGrp="1"/>
          </p:cNvSpPr>
          <p:nvPr>
            <p:ph idx="1"/>
          </p:nvPr>
        </p:nvSpPr>
        <p:spPr>
          <a:xfrm>
            <a:off x="914400" y="1880956"/>
            <a:ext cx="5468112" cy="4023360"/>
          </a:xfrm>
        </p:spPr>
        <p:txBody>
          <a:bodyPr>
            <a:normAutofit fontScale="92500" lnSpcReduction="20000"/>
          </a:bodyPr>
          <a:lstStyle/>
          <a:p>
            <a:pPr marL="457200" indent="-457200">
              <a:buFont typeface="+mj-lt"/>
              <a:buAutoNum type="arabicPeriod"/>
            </a:pPr>
            <a:r>
              <a:rPr lang="en-US" dirty="0"/>
              <a:t>Introduction</a:t>
            </a:r>
          </a:p>
          <a:p>
            <a:pPr marL="457200" indent="-457200">
              <a:buFont typeface="+mj-lt"/>
              <a:buAutoNum type="arabicPeriod"/>
            </a:pPr>
            <a:r>
              <a:rPr lang="en-US" dirty="0"/>
              <a:t>Core Principles of Management</a:t>
            </a:r>
          </a:p>
          <a:p>
            <a:pPr marL="457200" indent="-457200">
              <a:buFont typeface="+mj-lt"/>
              <a:buAutoNum type="arabicPeriod"/>
            </a:pPr>
            <a:r>
              <a:rPr lang="en-US" dirty="0"/>
              <a:t>Evolution of Management Theories</a:t>
            </a:r>
          </a:p>
          <a:p>
            <a:pPr marL="457200" indent="-457200">
              <a:buFont typeface="+mj-lt"/>
              <a:buAutoNum type="arabicPeriod"/>
            </a:pPr>
            <a:r>
              <a:rPr lang="en-US" dirty="0"/>
              <a:t>Functions of Management</a:t>
            </a:r>
          </a:p>
          <a:p>
            <a:pPr marL="457200" indent="-457200">
              <a:buFont typeface="+mj-lt"/>
              <a:buAutoNum type="arabicPeriod"/>
            </a:pPr>
            <a:r>
              <a:rPr lang="en-US" dirty="0"/>
              <a:t>Planning: Setting Goals and Outlining Steps</a:t>
            </a:r>
          </a:p>
          <a:p>
            <a:pPr marL="457200" indent="-457200">
              <a:buFont typeface="+mj-lt"/>
              <a:buAutoNum type="arabicPeriod"/>
            </a:pPr>
            <a:r>
              <a:rPr lang="en-US" dirty="0"/>
              <a:t>Organizing - The Framework of Success</a:t>
            </a:r>
          </a:p>
          <a:p>
            <a:pPr marL="457200" indent="-457200">
              <a:buFont typeface="+mj-lt"/>
              <a:buAutoNum type="arabicPeriod"/>
            </a:pPr>
            <a:r>
              <a:rPr lang="en-US" sz="2000" dirty="0"/>
              <a:t>Leading - Inspiring and Motivating Team Members</a:t>
            </a:r>
          </a:p>
          <a:p>
            <a:pPr marL="457200" indent="-457200">
              <a:buFont typeface="+mj-lt"/>
              <a:buAutoNum type="arabicPeriod"/>
            </a:pPr>
            <a:r>
              <a:rPr lang="en-US" sz="2000" dirty="0"/>
              <a:t>Controlling - Measuring and Managing Performance</a:t>
            </a:r>
          </a:p>
          <a:p>
            <a:pPr marL="457200" indent="-457200">
              <a:buFont typeface="+mj-lt"/>
              <a:buAutoNum type="arabicPeriod"/>
            </a:pPr>
            <a:endParaRPr lang="en-US" sz="2000" dirty="0"/>
          </a:p>
        </p:txBody>
      </p:sp>
      <p:sp>
        <p:nvSpPr>
          <p:cNvPr id="6" name="Slide Number Placeholder 5">
            <a:extLst>
              <a:ext uri="{FF2B5EF4-FFF2-40B4-BE49-F238E27FC236}">
                <a16:creationId xmlns:a16="http://schemas.microsoft.com/office/drawing/2014/main" id="{E6B0FD23-21EF-554D-CA6C-9102D435BF5E}"/>
              </a:ext>
            </a:extLst>
          </p:cNvPr>
          <p:cNvSpPr>
            <a:spLocks noGrp="1"/>
          </p:cNvSpPr>
          <p:nvPr>
            <p:ph type="sldNum" sz="quarter" idx="12"/>
          </p:nvPr>
        </p:nvSpPr>
        <p:spPr/>
        <p:txBody>
          <a:bodyPr>
            <a:normAutofit lnSpcReduction="10000"/>
          </a:bodyPr>
          <a:lstStyle/>
          <a:p>
            <a:fld id="{CF1C48C9-6BFD-46C2-9776-CF3634A97182}" type="slidenum">
              <a:rPr lang="en-IN" smtClean="0"/>
              <a:t>2</a:t>
            </a:fld>
            <a:endParaRPr lang="en-IN"/>
          </a:p>
        </p:txBody>
      </p:sp>
      <p:sp>
        <p:nvSpPr>
          <p:cNvPr id="5" name="Content Placeholder 2">
            <a:extLst>
              <a:ext uri="{FF2B5EF4-FFF2-40B4-BE49-F238E27FC236}">
                <a16:creationId xmlns:a16="http://schemas.microsoft.com/office/drawing/2014/main" id="{A5499D9E-3CCA-CAF9-9716-7304795B60D3}"/>
              </a:ext>
            </a:extLst>
          </p:cNvPr>
          <p:cNvSpPr txBox="1">
            <a:spLocks/>
          </p:cNvSpPr>
          <p:nvPr/>
        </p:nvSpPr>
        <p:spPr>
          <a:xfrm>
            <a:off x="6272784" y="1880956"/>
            <a:ext cx="5346192" cy="4023360"/>
          </a:xfrm>
          <a:prstGeom prst="rect">
            <a:avLst/>
          </a:prstGeom>
        </p:spPr>
        <p:txBody>
          <a:bodyPr vert="horz" lIns="0" tIns="45720" rIns="0" bIns="45720" rtlCol="0">
            <a:normAutofit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457200" indent="-457200">
              <a:buFont typeface="+mj-lt"/>
              <a:buAutoNum type="arabicPeriod" startAt="9"/>
            </a:pPr>
            <a:r>
              <a:rPr lang="en-US" dirty="0"/>
              <a:t>Mintzberg's Managerial Roles</a:t>
            </a:r>
          </a:p>
          <a:p>
            <a:pPr marL="457200" indent="-457200">
              <a:buFont typeface="+mj-lt"/>
              <a:buAutoNum type="arabicPeriod" startAt="9"/>
            </a:pPr>
            <a:r>
              <a:rPr lang="en-US" dirty="0"/>
              <a:t>Supportive Managerial Behavior</a:t>
            </a:r>
          </a:p>
          <a:p>
            <a:pPr marL="457200" indent="-457200">
              <a:buFont typeface="+mj-lt"/>
              <a:buAutoNum type="arabicPeriod" startAt="9"/>
            </a:pPr>
            <a:r>
              <a:rPr lang="en-US" dirty="0"/>
              <a:t>Fair Treatment in Workplace</a:t>
            </a:r>
          </a:p>
          <a:p>
            <a:pPr marL="457200" indent="-457200">
              <a:buFont typeface="+mj-lt"/>
              <a:buAutoNum type="arabicPeriod" startAt="9"/>
            </a:pPr>
            <a:r>
              <a:rPr lang="en-US" dirty="0"/>
              <a:t>Combining Support and Fairness for Organizational Success</a:t>
            </a:r>
          </a:p>
          <a:p>
            <a:pPr marL="457200" indent="-457200">
              <a:buFont typeface="+mj-lt"/>
              <a:buAutoNum type="arabicPeriod" startAt="9"/>
            </a:pPr>
            <a:r>
              <a:rPr lang="en-US" dirty="0"/>
              <a:t>Overcoming Challenges in Managerial Behaviors</a:t>
            </a:r>
          </a:p>
          <a:p>
            <a:pPr marL="457200" indent="-457200">
              <a:buFont typeface="+mj-lt"/>
              <a:buAutoNum type="arabicPeriod" startAt="9"/>
            </a:pPr>
            <a:r>
              <a:rPr lang="en-US" dirty="0"/>
              <a:t>Leadership in Effective Management</a:t>
            </a:r>
          </a:p>
          <a:p>
            <a:pPr marL="457200" indent="-457200">
              <a:buFont typeface="+mj-lt"/>
              <a:buAutoNum type="arabicPeriod" startAt="9"/>
            </a:pPr>
            <a:r>
              <a:rPr lang="en-US" dirty="0"/>
              <a:t>Conclusion</a:t>
            </a:r>
          </a:p>
          <a:p>
            <a:pPr marL="457200" indent="-457200">
              <a:buFont typeface="+mj-lt"/>
              <a:buAutoNum type="arabicPeriod" startAt="9"/>
            </a:pPr>
            <a:r>
              <a:rPr lang="en-US" dirty="0"/>
              <a:t>Reference List</a:t>
            </a:r>
          </a:p>
        </p:txBody>
      </p:sp>
    </p:spTree>
    <p:extLst>
      <p:ext uri="{BB962C8B-B14F-4D97-AF65-F5344CB8AC3E}">
        <p14:creationId xmlns:p14="http://schemas.microsoft.com/office/powerpoint/2010/main" val="3787786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F4A45-CCA0-4DE5-A14F-A0D0F24D3BC5}"/>
              </a:ext>
            </a:extLst>
          </p:cNvPr>
          <p:cNvSpPr>
            <a:spLocks noGrp="1"/>
          </p:cNvSpPr>
          <p:nvPr>
            <p:ph type="title"/>
          </p:nvPr>
        </p:nvSpPr>
        <p:spPr>
          <a:xfrm>
            <a:off x="1249680" y="426720"/>
            <a:ext cx="9692640" cy="874458"/>
          </a:xfrm>
        </p:spPr>
        <p:txBody>
          <a:bodyPr/>
          <a:lstStyle/>
          <a:p>
            <a:r>
              <a:rPr lang="en-US" b="1" dirty="0"/>
              <a:t>Introduction</a:t>
            </a:r>
            <a:endParaRPr lang="en-IN" b="1" dirty="0"/>
          </a:p>
        </p:txBody>
      </p:sp>
      <p:sp>
        <p:nvSpPr>
          <p:cNvPr id="3" name="Content Placeholder 2">
            <a:extLst>
              <a:ext uri="{FF2B5EF4-FFF2-40B4-BE49-F238E27FC236}">
                <a16:creationId xmlns:a16="http://schemas.microsoft.com/office/drawing/2014/main" id="{EFB7F576-9FF5-FE40-E650-EACEA95C4021}"/>
              </a:ext>
            </a:extLst>
          </p:cNvPr>
          <p:cNvSpPr>
            <a:spLocks noGrp="1"/>
          </p:cNvSpPr>
          <p:nvPr>
            <p:ph idx="1"/>
          </p:nvPr>
        </p:nvSpPr>
        <p:spPr>
          <a:xfrm>
            <a:off x="1066800" y="1301178"/>
            <a:ext cx="10058400" cy="4992623"/>
          </a:xfrm>
        </p:spPr>
        <p:txBody>
          <a:bodyPr>
            <a:noAutofit/>
          </a:bodyPr>
          <a:lstStyle/>
          <a:p>
            <a:pPr>
              <a:lnSpc>
                <a:spcPct val="160000"/>
              </a:lnSpc>
            </a:pPr>
            <a:r>
              <a:rPr lang="en-US" sz="1400" dirty="0"/>
              <a:t>Management involves "the process of planning, organizing, leading, and controlling an organization's human, financial, physical, and information resources to achieve organizational goals in an efficient and effective manner" (Daft, 2018).</a:t>
            </a:r>
          </a:p>
          <a:p>
            <a:pPr>
              <a:lnSpc>
                <a:spcPct val="160000"/>
              </a:lnSpc>
            </a:pPr>
            <a:r>
              <a:rPr lang="en-US" sz="1400" b="1" dirty="0"/>
              <a:t>Importance of Management in Organizations</a:t>
            </a:r>
          </a:p>
          <a:p>
            <a:pPr lvl="1">
              <a:lnSpc>
                <a:spcPct val="160000"/>
              </a:lnSpc>
              <a:buFont typeface="Wingdings" panose="05000000000000000000" pitchFamily="2" charset="2"/>
              <a:buChar char="§"/>
            </a:pPr>
            <a:r>
              <a:rPr lang="en-US" sz="1400" dirty="0"/>
              <a:t>Essential for setting and achieving strategic goals.</a:t>
            </a:r>
          </a:p>
          <a:p>
            <a:pPr lvl="1">
              <a:lnSpc>
                <a:spcPct val="160000"/>
              </a:lnSpc>
              <a:buFont typeface="Wingdings" panose="05000000000000000000" pitchFamily="2" charset="2"/>
              <a:buChar char="§"/>
            </a:pPr>
            <a:r>
              <a:rPr lang="en-US" sz="1400" dirty="0"/>
              <a:t>Enhances efficiency and effectiveness in resource utilization.</a:t>
            </a:r>
          </a:p>
          <a:p>
            <a:pPr lvl="1">
              <a:lnSpc>
                <a:spcPct val="160000"/>
              </a:lnSpc>
              <a:buFont typeface="Wingdings" panose="05000000000000000000" pitchFamily="2" charset="2"/>
              <a:buChar char="§"/>
            </a:pPr>
            <a:r>
              <a:rPr lang="en-US" sz="1400" dirty="0"/>
              <a:t>Critical for navigating complex and dynamic business environments.</a:t>
            </a:r>
          </a:p>
          <a:p>
            <a:pPr lvl="1">
              <a:lnSpc>
                <a:spcPct val="160000"/>
              </a:lnSpc>
              <a:buFont typeface="Wingdings" panose="05000000000000000000" pitchFamily="2" charset="2"/>
              <a:buChar char="§"/>
            </a:pPr>
            <a:r>
              <a:rPr lang="en-US" sz="1400" dirty="0"/>
              <a:t>Facilitates innovation and adaptation to change, ensuring long-term sustainability (Robbins &amp; Coulter, 2019).</a:t>
            </a:r>
          </a:p>
          <a:p>
            <a:pPr>
              <a:lnSpc>
                <a:spcPct val="160000"/>
              </a:lnSpc>
            </a:pPr>
            <a:r>
              <a:rPr lang="en-US" sz="1400" b="1" dirty="0"/>
              <a:t>Robbins' Perspective on Effective Managerial Behaviors (2020):</a:t>
            </a:r>
          </a:p>
          <a:p>
            <a:pPr lvl="1">
              <a:lnSpc>
                <a:spcPct val="160000"/>
              </a:lnSpc>
              <a:buFont typeface="Wingdings" panose="05000000000000000000" pitchFamily="2" charset="2"/>
              <a:buChar char="§"/>
            </a:pPr>
            <a:r>
              <a:rPr lang="en-US" sz="1400" dirty="0"/>
              <a:t>Supporting Employees: Actively assisting employees to advance in their tasks and career development, creating an environment where employees feel valued and motivated (Robbins &amp; Judge, 2021).</a:t>
            </a:r>
          </a:p>
          <a:p>
            <a:pPr lvl="1">
              <a:lnSpc>
                <a:spcPct val="160000"/>
              </a:lnSpc>
              <a:buFont typeface="Wingdings" panose="05000000000000000000" pitchFamily="2" charset="2"/>
              <a:buChar char="§"/>
            </a:pPr>
            <a:r>
              <a:rPr lang="en-US" sz="1400" dirty="0"/>
              <a:t>Fair and Decent Treatment: Ensuring fairness, respect, and justice in the workplace, which is vital for fostering trust, commitment, and a positive organizational culture (Robbins &amp; Judge, 2021).</a:t>
            </a:r>
            <a:endParaRPr lang="en-IN" sz="1400" dirty="0"/>
          </a:p>
        </p:txBody>
      </p:sp>
      <p:sp>
        <p:nvSpPr>
          <p:cNvPr id="4" name="Slide Number Placeholder 3">
            <a:extLst>
              <a:ext uri="{FF2B5EF4-FFF2-40B4-BE49-F238E27FC236}">
                <a16:creationId xmlns:a16="http://schemas.microsoft.com/office/drawing/2014/main" id="{EA4CD99D-B8BB-86BC-A280-034F07388CD3}"/>
              </a:ext>
            </a:extLst>
          </p:cNvPr>
          <p:cNvSpPr>
            <a:spLocks noGrp="1"/>
          </p:cNvSpPr>
          <p:nvPr>
            <p:ph type="sldNum" sz="quarter" idx="12"/>
          </p:nvPr>
        </p:nvSpPr>
        <p:spPr/>
        <p:txBody>
          <a:bodyPr>
            <a:normAutofit lnSpcReduction="10000"/>
          </a:bodyPr>
          <a:lstStyle/>
          <a:p>
            <a:fld id="{CF1C48C9-6BFD-46C2-9776-CF3634A97182}" type="slidenum">
              <a:rPr lang="en-IN" smtClean="0"/>
              <a:t>3</a:t>
            </a:fld>
            <a:endParaRPr lang="en-IN"/>
          </a:p>
        </p:txBody>
      </p:sp>
    </p:spTree>
    <p:extLst>
      <p:ext uri="{BB962C8B-B14F-4D97-AF65-F5344CB8AC3E}">
        <p14:creationId xmlns:p14="http://schemas.microsoft.com/office/powerpoint/2010/main" val="36795622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C20B8-2943-B6E9-FF45-B77D58905C2B}"/>
              </a:ext>
            </a:extLst>
          </p:cNvPr>
          <p:cNvSpPr>
            <a:spLocks noGrp="1"/>
          </p:cNvSpPr>
          <p:nvPr>
            <p:ph type="title"/>
          </p:nvPr>
        </p:nvSpPr>
        <p:spPr>
          <a:xfrm>
            <a:off x="1249680" y="243840"/>
            <a:ext cx="9692640" cy="764730"/>
          </a:xfrm>
        </p:spPr>
        <p:txBody>
          <a:bodyPr/>
          <a:lstStyle/>
          <a:p>
            <a:r>
              <a:rPr lang="en-IN" b="1" dirty="0"/>
              <a:t>Core Principles of Management</a:t>
            </a:r>
          </a:p>
        </p:txBody>
      </p:sp>
      <p:sp>
        <p:nvSpPr>
          <p:cNvPr id="3" name="Content Placeholder 2">
            <a:extLst>
              <a:ext uri="{FF2B5EF4-FFF2-40B4-BE49-F238E27FC236}">
                <a16:creationId xmlns:a16="http://schemas.microsoft.com/office/drawing/2014/main" id="{FC4310B4-5E34-DD43-64EC-D6AD4DC88CDD}"/>
              </a:ext>
            </a:extLst>
          </p:cNvPr>
          <p:cNvSpPr>
            <a:spLocks noGrp="1"/>
          </p:cNvSpPr>
          <p:nvPr>
            <p:ph idx="1"/>
          </p:nvPr>
        </p:nvSpPr>
        <p:spPr>
          <a:xfrm>
            <a:off x="963168" y="1170432"/>
            <a:ext cx="10192512" cy="5132832"/>
          </a:xfrm>
        </p:spPr>
        <p:txBody>
          <a:bodyPr>
            <a:noAutofit/>
          </a:bodyPr>
          <a:lstStyle/>
          <a:p>
            <a:pPr>
              <a:lnSpc>
                <a:spcPct val="170000"/>
              </a:lnSpc>
            </a:pPr>
            <a:r>
              <a:rPr lang="en-US" sz="1200" dirty="0"/>
              <a:t>Management principles are fundamental truths within an organization that guide management decisions and actions. These principles ensure effective and efficient operation, aiming for the fulfillment of organizational objectives (Griffin, 2019).</a:t>
            </a:r>
          </a:p>
          <a:p>
            <a:pPr>
              <a:lnSpc>
                <a:spcPct val="170000"/>
              </a:lnSpc>
            </a:pPr>
            <a:r>
              <a:rPr lang="en-US" sz="1200" b="1" dirty="0"/>
              <a:t>Overview of Classical Management Principles:</a:t>
            </a:r>
          </a:p>
          <a:p>
            <a:pPr>
              <a:lnSpc>
                <a:spcPct val="170000"/>
              </a:lnSpc>
            </a:pPr>
            <a:r>
              <a:rPr lang="en-US" sz="1200" dirty="0"/>
              <a:t>Henri Fayol's 14 Principles of Management serve as the cornerstone for modern management theory, emphasizing structure, efficiency, and order within an organization (</a:t>
            </a:r>
            <a:r>
              <a:rPr lang="en-US" sz="1200" dirty="0" err="1"/>
              <a:t>Uzuegbu</a:t>
            </a:r>
            <a:r>
              <a:rPr lang="en-US" sz="1200" dirty="0"/>
              <a:t> and </a:t>
            </a:r>
            <a:r>
              <a:rPr lang="en-US" sz="1200" dirty="0" err="1"/>
              <a:t>Nnadozie</a:t>
            </a:r>
            <a:r>
              <a:rPr lang="en-US" sz="1200" dirty="0"/>
              <a:t>, 2015). These include Division of Work, Authority with Responsibility, Discipline, Unity of Command, Unity of Direction, Subordination of Individual Interests, Fair Remuneration, Centralization, Scalar Chain, Order, Equity, Stability of Tenure, Initiative, and Esprit de Corps. </a:t>
            </a:r>
          </a:p>
          <a:p>
            <a:pPr>
              <a:lnSpc>
                <a:spcPct val="170000"/>
              </a:lnSpc>
            </a:pPr>
            <a:r>
              <a:rPr lang="en-US" sz="1200" b="1" dirty="0"/>
              <a:t>Significance of Fayol's Principles:</a:t>
            </a:r>
          </a:p>
          <a:p>
            <a:pPr lvl="1">
              <a:lnSpc>
                <a:spcPct val="170000"/>
              </a:lnSpc>
            </a:pPr>
            <a:r>
              <a:rPr lang="en-US" sz="1200" dirty="0"/>
              <a:t>Despite more than a century old, Fayol's concepts remain important, offering a framework for management practices and helping businesses in meeting their objectives successfully and efficiently. (Wren, </a:t>
            </a:r>
            <a:r>
              <a:rPr lang="en-US" sz="1200" dirty="0" err="1"/>
              <a:t>Bedeian</a:t>
            </a:r>
            <a:r>
              <a:rPr lang="en-US" sz="1200" dirty="0"/>
              <a:t>, &amp; Breeze, 2002).</a:t>
            </a:r>
          </a:p>
          <a:p>
            <a:pPr lvl="1">
              <a:lnSpc>
                <a:spcPct val="170000"/>
              </a:lnSpc>
            </a:pPr>
            <a:r>
              <a:rPr lang="en-US" sz="1200" dirty="0"/>
              <a:t>Modern interpretations and applications of Fayol's principles demonstrate their adaptability to the changing business environment, emphasizing the importance of flexibility, employee well-being, and stakeholder engagement in contemporary management practices (</a:t>
            </a:r>
            <a:r>
              <a:rPr lang="en-US" sz="1200" dirty="0" err="1"/>
              <a:t>Uzuegbu</a:t>
            </a:r>
            <a:r>
              <a:rPr lang="en-US" sz="1200" dirty="0"/>
              <a:t> and </a:t>
            </a:r>
            <a:r>
              <a:rPr lang="en-US" sz="1200" dirty="0" err="1"/>
              <a:t>Nnadozie</a:t>
            </a:r>
            <a:r>
              <a:rPr lang="en-US" sz="1200" dirty="0"/>
              <a:t>, 2015).</a:t>
            </a:r>
            <a:endParaRPr lang="en-IN" sz="1200" dirty="0"/>
          </a:p>
        </p:txBody>
      </p:sp>
      <p:sp>
        <p:nvSpPr>
          <p:cNvPr id="10" name="Slide Number Placeholder 9">
            <a:extLst>
              <a:ext uri="{FF2B5EF4-FFF2-40B4-BE49-F238E27FC236}">
                <a16:creationId xmlns:a16="http://schemas.microsoft.com/office/drawing/2014/main" id="{FD9623C7-7CCF-8881-CF84-A011E25FB23A}"/>
              </a:ext>
            </a:extLst>
          </p:cNvPr>
          <p:cNvSpPr>
            <a:spLocks noGrp="1"/>
          </p:cNvSpPr>
          <p:nvPr>
            <p:ph type="sldNum" sz="quarter" idx="12"/>
          </p:nvPr>
        </p:nvSpPr>
        <p:spPr/>
        <p:txBody>
          <a:bodyPr>
            <a:normAutofit lnSpcReduction="10000"/>
          </a:bodyPr>
          <a:lstStyle/>
          <a:p>
            <a:fld id="{CF1C48C9-6BFD-46C2-9776-CF3634A97182}" type="slidenum">
              <a:rPr lang="en-IN" smtClean="0"/>
              <a:t>4</a:t>
            </a:fld>
            <a:endParaRPr lang="en-IN"/>
          </a:p>
        </p:txBody>
      </p:sp>
    </p:spTree>
    <p:extLst>
      <p:ext uri="{BB962C8B-B14F-4D97-AF65-F5344CB8AC3E}">
        <p14:creationId xmlns:p14="http://schemas.microsoft.com/office/powerpoint/2010/main" val="16184546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BBC57-3FB6-F893-1E76-C74C9396071B}"/>
              </a:ext>
            </a:extLst>
          </p:cNvPr>
          <p:cNvSpPr>
            <a:spLocks noGrp="1"/>
          </p:cNvSpPr>
          <p:nvPr>
            <p:ph type="title"/>
          </p:nvPr>
        </p:nvSpPr>
        <p:spPr>
          <a:xfrm>
            <a:off x="1164336" y="414528"/>
            <a:ext cx="9692640" cy="811908"/>
          </a:xfrm>
        </p:spPr>
        <p:txBody>
          <a:bodyPr>
            <a:normAutofit/>
          </a:bodyPr>
          <a:lstStyle/>
          <a:p>
            <a:r>
              <a:rPr lang="en-IN" sz="4000" b="1" dirty="0"/>
              <a:t>Evolution of Management Theories</a:t>
            </a:r>
          </a:p>
        </p:txBody>
      </p:sp>
      <p:sp>
        <p:nvSpPr>
          <p:cNvPr id="3" name="Content Placeholder 2">
            <a:extLst>
              <a:ext uri="{FF2B5EF4-FFF2-40B4-BE49-F238E27FC236}">
                <a16:creationId xmlns:a16="http://schemas.microsoft.com/office/drawing/2014/main" id="{7CC8E039-2725-4AE1-331A-EFA67DE4B583}"/>
              </a:ext>
            </a:extLst>
          </p:cNvPr>
          <p:cNvSpPr>
            <a:spLocks noGrp="1"/>
          </p:cNvSpPr>
          <p:nvPr>
            <p:ph idx="1"/>
          </p:nvPr>
        </p:nvSpPr>
        <p:spPr>
          <a:xfrm>
            <a:off x="929640" y="1279483"/>
            <a:ext cx="10363200" cy="4299034"/>
          </a:xfrm>
        </p:spPr>
        <p:txBody>
          <a:bodyPr>
            <a:noAutofit/>
          </a:bodyPr>
          <a:lstStyle/>
          <a:p>
            <a:pPr>
              <a:lnSpc>
                <a:spcPct val="100000"/>
              </a:lnSpc>
            </a:pPr>
            <a:r>
              <a:rPr lang="en-US" sz="1400" b="1" dirty="0"/>
              <a:t>Evolution Overview:</a:t>
            </a:r>
          </a:p>
          <a:p>
            <a:pPr lvl="1">
              <a:lnSpc>
                <a:spcPct val="100000"/>
              </a:lnSpc>
            </a:pPr>
            <a:r>
              <a:rPr lang="en-US" sz="1400" dirty="0"/>
              <a:t>Management theories have evolved significantly, reflecting changes in organizational needs, societal values, and technological advances. This evolution marks a shift from strict task optimization to a holistic understanding of organizational dynamics (Daft, 2018).</a:t>
            </a:r>
          </a:p>
          <a:p>
            <a:pPr>
              <a:lnSpc>
                <a:spcPct val="100000"/>
              </a:lnSpc>
            </a:pPr>
            <a:r>
              <a:rPr lang="en-US" sz="1400" b="1" dirty="0"/>
              <a:t>Scientific Management:</a:t>
            </a:r>
          </a:p>
          <a:p>
            <a:pPr lvl="1">
              <a:lnSpc>
                <a:spcPct val="100000"/>
              </a:lnSpc>
            </a:pPr>
            <a:r>
              <a:rPr lang="en-US" sz="1400" dirty="0"/>
              <a:t>Introduced by Frederick W. Taylor in the early 20th century, this theory focuses on efficiency and productivity through task specialization and labor division. Taylor advocated for the use of scientific methods to find the one best way to perform a job (</a:t>
            </a:r>
            <a:r>
              <a:rPr lang="en-US" sz="1400" dirty="0" err="1"/>
              <a:t>Nethavhani</a:t>
            </a:r>
            <a:r>
              <a:rPr lang="en-US" sz="1400" dirty="0"/>
              <a:t>, 2020).</a:t>
            </a:r>
          </a:p>
          <a:p>
            <a:pPr>
              <a:lnSpc>
                <a:spcPct val="100000"/>
              </a:lnSpc>
            </a:pPr>
            <a:r>
              <a:rPr lang="en-US" sz="1400" b="1" dirty="0"/>
              <a:t>Human Relations Theory:</a:t>
            </a:r>
          </a:p>
          <a:p>
            <a:pPr lvl="1">
              <a:lnSpc>
                <a:spcPct val="100000"/>
              </a:lnSpc>
            </a:pPr>
            <a:r>
              <a:rPr lang="en-US" sz="1400" dirty="0"/>
              <a:t>Emerging in the 1930s with Elton Mayo's Hawthorne Studies, this theory underscores the importance of social factors in the workplace, such as employee satisfaction and group dynamics, highlighting the impact of management style on productivity and employee behavior (</a:t>
            </a:r>
            <a:r>
              <a:rPr lang="fi-FI" sz="1400" dirty="0"/>
              <a:t>Omodan, Tsotetsi and Dube, 2020</a:t>
            </a:r>
            <a:r>
              <a:rPr lang="en-US" sz="1400" dirty="0"/>
              <a:t>).</a:t>
            </a:r>
          </a:p>
          <a:p>
            <a:pPr>
              <a:lnSpc>
                <a:spcPct val="100000"/>
              </a:lnSpc>
            </a:pPr>
            <a:r>
              <a:rPr lang="en-US" sz="1400" b="1" dirty="0"/>
              <a:t>Systems Theory:</a:t>
            </a:r>
          </a:p>
          <a:p>
            <a:pPr lvl="1">
              <a:lnSpc>
                <a:spcPct val="100000"/>
              </a:lnSpc>
            </a:pPr>
            <a:r>
              <a:rPr lang="en-US" sz="1400" dirty="0"/>
              <a:t>Developed in the 1950s, Systems Theory views organizations as open systems that interact with their environment. It emphasizes the interrelatedness of various organizational components and their contribution to the overall organizational goal. This theory introduced concepts like feedback loops and the importance of adaptability (Lai and Lin, 2017).</a:t>
            </a:r>
          </a:p>
          <a:p>
            <a:pPr marL="201168" lvl="1" indent="0">
              <a:lnSpc>
                <a:spcPct val="100000"/>
              </a:lnSpc>
              <a:buNone/>
            </a:pPr>
            <a:r>
              <a:rPr lang="en-US" sz="1400" dirty="0"/>
              <a:t>Today's management practices are influenced by these theories, integrating efficient processes, employee well-being, and environmental interaction to achieve organizational success (Robbins &amp; Coulter, 2021).</a:t>
            </a:r>
          </a:p>
          <a:p>
            <a:pPr>
              <a:lnSpc>
                <a:spcPct val="100000"/>
              </a:lnSpc>
            </a:pPr>
            <a:endParaRPr lang="en-IN" sz="1400" dirty="0"/>
          </a:p>
        </p:txBody>
      </p:sp>
      <p:sp>
        <p:nvSpPr>
          <p:cNvPr id="4" name="Slide Number Placeholder 3">
            <a:extLst>
              <a:ext uri="{FF2B5EF4-FFF2-40B4-BE49-F238E27FC236}">
                <a16:creationId xmlns:a16="http://schemas.microsoft.com/office/drawing/2014/main" id="{28B7D326-AC58-BB9C-F9DA-BE4167FCA18E}"/>
              </a:ext>
            </a:extLst>
          </p:cNvPr>
          <p:cNvSpPr>
            <a:spLocks noGrp="1"/>
          </p:cNvSpPr>
          <p:nvPr>
            <p:ph type="sldNum" sz="quarter" idx="12"/>
          </p:nvPr>
        </p:nvSpPr>
        <p:spPr/>
        <p:txBody>
          <a:bodyPr>
            <a:normAutofit lnSpcReduction="10000"/>
          </a:bodyPr>
          <a:lstStyle/>
          <a:p>
            <a:fld id="{CF1C48C9-6BFD-46C2-9776-CF3634A97182}" type="slidenum">
              <a:rPr lang="en-IN" smtClean="0"/>
              <a:t>5</a:t>
            </a:fld>
            <a:endParaRPr lang="en-IN"/>
          </a:p>
        </p:txBody>
      </p:sp>
    </p:spTree>
    <p:extLst>
      <p:ext uri="{BB962C8B-B14F-4D97-AF65-F5344CB8AC3E}">
        <p14:creationId xmlns:p14="http://schemas.microsoft.com/office/powerpoint/2010/main" val="31291878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FB608-2F12-03F4-10E9-6589E634EEFF}"/>
              </a:ext>
            </a:extLst>
          </p:cNvPr>
          <p:cNvSpPr>
            <a:spLocks noGrp="1"/>
          </p:cNvSpPr>
          <p:nvPr>
            <p:ph type="title"/>
          </p:nvPr>
        </p:nvSpPr>
        <p:spPr>
          <a:xfrm>
            <a:off x="1249680" y="408432"/>
            <a:ext cx="9692640" cy="813498"/>
          </a:xfrm>
        </p:spPr>
        <p:txBody>
          <a:bodyPr/>
          <a:lstStyle/>
          <a:p>
            <a:r>
              <a:rPr lang="en-IN" b="1" dirty="0"/>
              <a:t>Functions of Management</a:t>
            </a:r>
          </a:p>
        </p:txBody>
      </p:sp>
      <p:sp>
        <p:nvSpPr>
          <p:cNvPr id="3" name="Content Placeholder 2">
            <a:extLst>
              <a:ext uri="{FF2B5EF4-FFF2-40B4-BE49-F238E27FC236}">
                <a16:creationId xmlns:a16="http://schemas.microsoft.com/office/drawing/2014/main" id="{D0B6F8AE-3794-13E5-37B0-961A44E8BF97}"/>
              </a:ext>
            </a:extLst>
          </p:cNvPr>
          <p:cNvSpPr>
            <a:spLocks noGrp="1"/>
          </p:cNvSpPr>
          <p:nvPr>
            <p:ph idx="1"/>
          </p:nvPr>
        </p:nvSpPr>
        <p:spPr>
          <a:xfrm>
            <a:off x="865632" y="1455590"/>
            <a:ext cx="10290048" cy="4993978"/>
          </a:xfrm>
        </p:spPr>
        <p:txBody>
          <a:bodyPr>
            <a:noAutofit/>
          </a:bodyPr>
          <a:lstStyle/>
          <a:p>
            <a:pPr marL="164592" indent="0">
              <a:buNone/>
            </a:pPr>
            <a:r>
              <a:rPr lang="en-US" sz="1400" b="0" i="0" dirty="0">
                <a:solidFill>
                  <a:srgbClr val="0D0D0D"/>
                </a:solidFill>
                <a:effectLst/>
                <a:latin typeface="Söhne"/>
              </a:rPr>
              <a:t>The core of effective management has four fundamental functions: Planning, Organizing, Leading, and Controlling. These functions are  applied in any managerial role, ensuring organizational objectives are met efficiently and effectively (Robbins &amp; Coulter, 2021).</a:t>
            </a:r>
          </a:p>
          <a:p>
            <a:pPr algn="l">
              <a:buFont typeface="Arial" panose="020B0604020202020204" pitchFamily="34" charset="0"/>
              <a:buChar char="•"/>
            </a:pPr>
            <a:r>
              <a:rPr lang="en-US" sz="1400" b="1" i="0" dirty="0">
                <a:solidFill>
                  <a:srgbClr val="0D0D0D"/>
                </a:solidFill>
                <a:effectLst/>
                <a:latin typeface="Söhne"/>
              </a:rPr>
              <a:t>Planning:</a:t>
            </a:r>
            <a:endParaRPr lang="en-US" sz="1400" b="0" i="0" dirty="0">
              <a:solidFill>
                <a:srgbClr val="0D0D0D"/>
              </a:solidFill>
              <a:effectLst/>
              <a:latin typeface="Söhne"/>
            </a:endParaRPr>
          </a:p>
          <a:p>
            <a:pPr marL="742950" lvl="1" indent="-285750" algn="l">
              <a:buFont typeface="Arial" panose="020B0604020202020204" pitchFamily="34" charset="0"/>
              <a:buChar char="•"/>
            </a:pPr>
            <a:r>
              <a:rPr lang="en-US" sz="1400" b="0" i="0" dirty="0">
                <a:solidFill>
                  <a:srgbClr val="0D0D0D"/>
                </a:solidFill>
                <a:effectLst/>
                <a:latin typeface="Söhne"/>
              </a:rPr>
              <a:t>Planning involves setting objectives and determining best action to achieve these goals. It's about anticipating future needs and crafting strategies to address them, ensuring organizational direction and preparedness. </a:t>
            </a:r>
          </a:p>
          <a:p>
            <a:pPr algn="l">
              <a:buFont typeface="Arial" panose="020B0604020202020204" pitchFamily="34" charset="0"/>
              <a:buChar char="•"/>
            </a:pPr>
            <a:r>
              <a:rPr lang="en-US" sz="1400" b="1" i="0" dirty="0">
                <a:solidFill>
                  <a:srgbClr val="0D0D0D"/>
                </a:solidFill>
                <a:effectLst/>
                <a:latin typeface="Söhne"/>
              </a:rPr>
              <a:t>Organizing:</a:t>
            </a:r>
            <a:endParaRPr lang="en-US" sz="1400" b="0" i="0" dirty="0">
              <a:solidFill>
                <a:srgbClr val="0D0D0D"/>
              </a:solidFill>
              <a:effectLst/>
              <a:latin typeface="Söhne"/>
            </a:endParaRPr>
          </a:p>
          <a:p>
            <a:pPr marL="742950" lvl="1" indent="-285750" algn="l">
              <a:buFont typeface="Arial" panose="020B0604020202020204" pitchFamily="34" charset="0"/>
              <a:buChar char="•"/>
            </a:pPr>
            <a:r>
              <a:rPr lang="en-US" sz="1400" b="0" i="0" dirty="0">
                <a:solidFill>
                  <a:srgbClr val="0D0D0D"/>
                </a:solidFill>
                <a:effectLst/>
                <a:latin typeface="Söhne"/>
              </a:rPr>
              <a:t>This function entails arranging resources and tasks to achieve the organization's goals. It includes designing the organizational structure, allocating resources, and assigning tasks to ensure effective implementation of plans.</a:t>
            </a:r>
          </a:p>
          <a:p>
            <a:pPr algn="l">
              <a:buFont typeface="Arial" panose="020B0604020202020204" pitchFamily="34" charset="0"/>
              <a:buChar char="•"/>
            </a:pPr>
            <a:r>
              <a:rPr lang="en-US" sz="1400" b="1" i="0" dirty="0">
                <a:solidFill>
                  <a:srgbClr val="0D0D0D"/>
                </a:solidFill>
                <a:effectLst/>
                <a:latin typeface="Söhne"/>
              </a:rPr>
              <a:t>Leading:</a:t>
            </a:r>
            <a:endParaRPr lang="en-US" sz="1400" b="0" i="0" dirty="0">
              <a:solidFill>
                <a:srgbClr val="0D0D0D"/>
              </a:solidFill>
              <a:effectLst/>
              <a:latin typeface="Söhne"/>
            </a:endParaRPr>
          </a:p>
          <a:p>
            <a:pPr marL="742950" lvl="1" indent="-285750" algn="l">
              <a:buFont typeface="Arial" panose="020B0604020202020204" pitchFamily="34" charset="0"/>
              <a:buChar char="•"/>
            </a:pPr>
            <a:r>
              <a:rPr lang="en-US" sz="1400" b="0" i="0" dirty="0">
                <a:solidFill>
                  <a:srgbClr val="0D0D0D"/>
                </a:solidFill>
                <a:effectLst/>
                <a:latin typeface="Söhne"/>
              </a:rPr>
              <a:t>Leading focuses on motivating and directing employees towards achieving organizational goals. It encompasses all aspects of interpersonal communication, motivation, leadership styles, and group dynamics, fostering a supportive and productive work environment.</a:t>
            </a:r>
          </a:p>
          <a:p>
            <a:pPr algn="l">
              <a:buFont typeface="Arial" panose="020B0604020202020204" pitchFamily="34" charset="0"/>
              <a:buChar char="•"/>
            </a:pPr>
            <a:r>
              <a:rPr lang="en-US" sz="1400" b="1" i="0" dirty="0">
                <a:solidFill>
                  <a:srgbClr val="0D0D0D"/>
                </a:solidFill>
                <a:effectLst/>
                <a:latin typeface="Söhne"/>
              </a:rPr>
              <a:t>Controlling:</a:t>
            </a:r>
            <a:endParaRPr lang="en-US" sz="1400" b="0" i="0" dirty="0">
              <a:solidFill>
                <a:srgbClr val="0D0D0D"/>
              </a:solidFill>
              <a:effectLst/>
              <a:latin typeface="Söhne"/>
            </a:endParaRPr>
          </a:p>
          <a:p>
            <a:pPr marL="742950" lvl="1" indent="-285750" algn="l">
              <a:buFont typeface="Arial" panose="020B0604020202020204" pitchFamily="34" charset="0"/>
              <a:buChar char="•"/>
            </a:pPr>
            <a:r>
              <a:rPr lang="en-US" sz="1400" b="0" i="0" dirty="0">
                <a:solidFill>
                  <a:srgbClr val="0D0D0D"/>
                </a:solidFill>
                <a:effectLst/>
                <a:latin typeface="Söhne"/>
              </a:rPr>
              <a:t>Controlling is the process of monitoring performance, comparing it with the set objectives, and implementing corrective actions as necessary. It ensures that organizational activities are aligned with the plans, adjusting strategies in response to feedback and changes in the environment.</a:t>
            </a:r>
            <a:endParaRPr lang="en-US" sz="1400" dirty="0">
              <a:solidFill>
                <a:srgbClr val="0D0D0D"/>
              </a:solidFill>
              <a:latin typeface="Söhne"/>
            </a:endParaRPr>
          </a:p>
          <a:p>
            <a:pPr marL="164592" indent="0">
              <a:buNone/>
            </a:pPr>
            <a:r>
              <a:rPr lang="en-US" sz="1400" b="0" i="0" dirty="0">
                <a:solidFill>
                  <a:srgbClr val="0D0D0D"/>
                </a:solidFill>
                <a:effectLst/>
                <a:latin typeface="Söhne"/>
              </a:rPr>
              <a:t>These functions are not isolated; they interact and overlap, forming an integrated system where success in one function enhances the effectiveness of the others (Publisher, 2015; </a:t>
            </a:r>
            <a:r>
              <a:rPr lang="en-US" sz="1400" b="0" i="0" dirty="0" err="1">
                <a:solidFill>
                  <a:srgbClr val="0D0D0D"/>
                </a:solidFill>
                <a:effectLst/>
                <a:latin typeface="Söhne"/>
              </a:rPr>
              <a:t>Sinnaiah</a:t>
            </a:r>
            <a:r>
              <a:rPr lang="en-US" sz="1400" b="0" i="0" dirty="0">
                <a:solidFill>
                  <a:srgbClr val="0D0D0D"/>
                </a:solidFill>
                <a:effectLst/>
                <a:latin typeface="Söhne"/>
              </a:rPr>
              <a:t>, Adam and </a:t>
            </a:r>
            <a:r>
              <a:rPr lang="en-US" sz="1400" b="0" i="0" dirty="0" err="1">
                <a:solidFill>
                  <a:srgbClr val="0D0D0D"/>
                </a:solidFill>
                <a:effectLst/>
                <a:latin typeface="Söhne"/>
              </a:rPr>
              <a:t>Mahadi</a:t>
            </a:r>
            <a:r>
              <a:rPr lang="en-US" sz="1400" b="0" i="0" dirty="0">
                <a:solidFill>
                  <a:srgbClr val="0D0D0D"/>
                </a:solidFill>
                <a:effectLst/>
                <a:latin typeface="Söhne"/>
              </a:rPr>
              <a:t>, 2023). </a:t>
            </a:r>
          </a:p>
        </p:txBody>
      </p:sp>
      <p:sp>
        <p:nvSpPr>
          <p:cNvPr id="4" name="Slide Number Placeholder 3">
            <a:extLst>
              <a:ext uri="{FF2B5EF4-FFF2-40B4-BE49-F238E27FC236}">
                <a16:creationId xmlns:a16="http://schemas.microsoft.com/office/drawing/2014/main" id="{12D4AA62-D4AD-D03C-C93F-1718FD08F094}"/>
              </a:ext>
            </a:extLst>
          </p:cNvPr>
          <p:cNvSpPr>
            <a:spLocks noGrp="1"/>
          </p:cNvSpPr>
          <p:nvPr>
            <p:ph type="sldNum" sz="quarter" idx="12"/>
          </p:nvPr>
        </p:nvSpPr>
        <p:spPr/>
        <p:txBody>
          <a:bodyPr>
            <a:normAutofit lnSpcReduction="10000"/>
          </a:bodyPr>
          <a:lstStyle/>
          <a:p>
            <a:fld id="{CF1C48C9-6BFD-46C2-9776-CF3634A97182}" type="slidenum">
              <a:rPr lang="en-IN" smtClean="0"/>
              <a:t>6</a:t>
            </a:fld>
            <a:endParaRPr lang="en-IN"/>
          </a:p>
        </p:txBody>
      </p:sp>
    </p:spTree>
    <p:extLst>
      <p:ext uri="{BB962C8B-B14F-4D97-AF65-F5344CB8AC3E}">
        <p14:creationId xmlns:p14="http://schemas.microsoft.com/office/powerpoint/2010/main" val="38079690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62025-01CD-E091-7540-0D044C307404}"/>
              </a:ext>
            </a:extLst>
          </p:cNvPr>
          <p:cNvSpPr>
            <a:spLocks noGrp="1"/>
          </p:cNvSpPr>
          <p:nvPr>
            <p:ph type="title"/>
          </p:nvPr>
        </p:nvSpPr>
        <p:spPr>
          <a:xfrm>
            <a:off x="1066800" y="227245"/>
            <a:ext cx="10058400" cy="944880"/>
          </a:xfrm>
        </p:spPr>
        <p:txBody>
          <a:bodyPr>
            <a:noAutofit/>
          </a:bodyPr>
          <a:lstStyle/>
          <a:p>
            <a:r>
              <a:rPr lang="en-IN" sz="3200" b="1" dirty="0"/>
              <a:t>Planning: </a:t>
            </a:r>
            <a:r>
              <a:rPr lang="en-US" sz="3200" b="1" dirty="0"/>
              <a:t>Setting Goals and Outlining Steps</a:t>
            </a:r>
            <a:endParaRPr lang="en-IN" sz="3200" b="1" dirty="0"/>
          </a:p>
        </p:txBody>
      </p:sp>
      <p:sp>
        <p:nvSpPr>
          <p:cNvPr id="3" name="Content Placeholder 2">
            <a:extLst>
              <a:ext uri="{FF2B5EF4-FFF2-40B4-BE49-F238E27FC236}">
                <a16:creationId xmlns:a16="http://schemas.microsoft.com/office/drawing/2014/main" id="{4D2706DC-E083-D67B-C93E-E7A135354DDD}"/>
              </a:ext>
            </a:extLst>
          </p:cNvPr>
          <p:cNvSpPr>
            <a:spLocks noGrp="1"/>
          </p:cNvSpPr>
          <p:nvPr>
            <p:ph idx="1"/>
          </p:nvPr>
        </p:nvSpPr>
        <p:spPr>
          <a:xfrm>
            <a:off x="743712" y="1371600"/>
            <a:ext cx="10549128" cy="4800600"/>
          </a:xfrm>
        </p:spPr>
        <p:txBody>
          <a:bodyPr>
            <a:noAutofit/>
          </a:bodyPr>
          <a:lstStyle/>
          <a:p>
            <a:r>
              <a:rPr lang="en-US" sz="1600" b="1" dirty="0"/>
              <a:t>Why is Planning Important?</a:t>
            </a:r>
          </a:p>
          <a:p>
            <a:pPr lvl="1"/>
            <a:r>
              <a:rPr lang="en-US" sz="1600" dirty="0"/>
              <a:t>To set clear goals, prepares for challenges, uses resources wisely (McFarlane and Lim, 2018).</a:t>
            </a:r>
          </a:p>
          <a:p>
            <a:pPr lvl="1"/>
            <a:r>
              <a:rPr lang="en-US" sz="1600" dirty="0"/>
              <a:t>It is the starting block for all other management steps.</a:t>
            </a:r>
          </a:p>
          <a:p>
            <a:pPr lvl="1"/>
            <a:r>
              <a:rPr lang="en-US" sz="1600" dirty="0"/>
              <a:t>Detailed planning is key to turning vision into reality and achieving competitive edge.</a:t>
            </a:r>
          </a:p>
          <a:p>
            <a:r>
              <a:rPr lang="en-US" sz="1600" b="1" dirty="0"/>
              <a:t>Apple's Product Launches: A Model of Strategic Planning</a:t>
            </a:r>
          </a:p>
          <a:p>
            <a:endParaRPr lang="en-US" sz="1600" b="1" dirty="0"/>
          </a:p>
          <a:p>
            <a:endParaRPr lang="en-US" sz="1600" b="1" dirty="0"/>
          </a:p>
          <a:p>
            <a:endParaRPr lang="en-US" sz="1600" b="1" dirty="0"/>
          </a:p>
          <a:p>
            <a:endParaRPr lang="en-US" sz="1600" b="1" dirty="0"/>
          </a:p>
          <a:p>
            <a:endParaRPr lang="en-US" sz="1600" b="1" dirty="0"/>
          </a:p>
          <a:p>
            <a:pPr marL="0" indent="0">
              <a:buNone/>
            </a:pPr>
            <a:endParaRPr lang="en-US" sz="1600" b="1" dirty="0"/>
          </a:p>
        </p:txBody>
      </p:sp>
      <p:sp>
        <p:nvSpPr>
          <p:cNvPr id="5" name="Slide Number Placeholder 4">
            <a:extLst>
              <a:ext uri="{FF2B5EF4-FFF2-40B4-BE49-F238E27FC236}">
                <a16:creationId xmlns:a16="http://schemas.microsoft.com/office/drawing/2014/main" id="{0E0B384E-4BD3-C870-0337-BC1DED7DB851}"/>
              </a:ext>
            </a:extLst>
          </p:cNvPr>
          <p:cNvSpPr>
            <a:spLocks noGrp="1"/>
          </p:cNvSpPr>
          <p:nvPr>
            <p:ph type="sldNum" sz="quarter" idx="12"/>
          </p:nvPr>
        </p:nvSpPr>
        <p:spPr/>
        <p:txBody>
          <a:bodyPr>
            <a:normAutofit lnSpcReduction="10000"/>
          </a:bodyPr>
          <a:lstStyle/>
          <a:p>
            <a:fld id="{CF1C48C9-6BFD-46C2-9776-CF3634A97182}" type="slidenum">
              <a:rPr lang="en-IN" smtClean="0"/>
              <a:t>7</a:t>
            </a:fld>
            <a:endParaRPr lang="en-IN"/>
          </a:p>
        </p:txBody>
      </p:sp>
      <p:graphicFrame>
        <p:nvGraphicFramePr>
          <p:cNvPr id="4" name="Table 3">
            <a:extLst>
              <a:ext uri="{FF2B5EF4-FFF2-40B4-BE49-F238E27FC236}">
                <a16:creationId xmlns:a16="http://schemas.microsoft.com/office/drawing/2014/main" id="{58238469-177C-09EF-F093-B93908CFE193}"/>
              </a:ext>
            </a:extLst>
          </p:cNvPr>
          <p:cNvGraphicFramePr>
            <a:graphicFrameLocks noGrp="1"/>
          </p:cNvGraphicFramePr>
          <p:nvPr>
            <p:extLst>
              <p:ext uri="{D42A27DB-BD31-4B8C-83A1-F6EECF244321}">
                <p14:modId xmlns:p14="http://schemas.microsoft.com/office/powerpoint/2010/main" val="1469660411"/>
              </p:ext>
            </p:extLst>
          </p:nvPr>
        </p:nvGraphicFramePr>
        <p:xfrm>
          <a:off x="1066800" y="3009263"/>
          <a:ext cx="9808464" cy="3459800"/>
        </p:xfrm>
        <a:graphic>
          <a:graphicData uri="http://schemas.openxmlformats.org/drawingml/2006/table">
            <a:tbl>
              <a:tblPr firstRow="1" firstCol="1" bandRow="1">
                <a:tableStyleId>{5C22544A-7EE6-4342-B048-85BDC9FD1C3A}</a:tableStyleId>
              </a:tblPr>
              <a:tblGrid>
                <a:gridCol w="3021748">
                  <a:extLst>
                    <a:ext uri="{9D8B030D-6E8A-4147-A177-3AD203B41FA5}">
                      <a16:colId xmlns:a16="http://schemas.microsoft.com/office/drawing/2014/main" val="480836775"/>
                    </a:ext>
                  </a:extLst>
                </a:gridCol>
                <a:gridCol w="6786716">
                  <a:extLst>
                    <a:ext uri="{9D8B030D-6E8A-4147-A177-3AD203B41FA5}">
                      <a16:colId xmlns:a16="http://schemas.microsoft.com/office/drawing/2014/main" val="3326089523"/>
                    </a:ext>
                  </a:extLst>
                </a:gridCol>
              </a:tblGrid>
              <a:tr h="237744">
                <a:tc>
                  <a:txBody>
                    <a:bodyPr/>
                    <a:lstStyle/>
                    <a:p>
                      <a:pPr>
                        <a:lnSpc>
                          <a:spcPct val="150000"/>
                        </a:lnSpc>
                        <a:spcAft>
                          <a:spcPts val="800"/>
                        </a:spcAft>
                      </a:pPr>
                      <a:r>
                        <a:rPr lang="en-IN" sz="1600" kern="100" dirty="0">
                          <a:effectLst/>
                        </a:rPr>
                        <a:t>Aspect</a:t>
                      </a:r>
                      <a:endParaRPr lang="en-IN" sz="16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tc>
                  <a:txBody>
                    <a:bodyPr/>
                    <a:lstStyle/>
                    <a:p>
                      <a:pPr>
                        <a:lnSpc>
                          <a:spcPct val="150000"/>
                        </a:lnSpc>
                        <a:spcAft>
                          <a:spcPts val="800"/>
                        </a:spcAft>
                      </a:pPr>
                      <a:r>
                        <a:rPr lang="en-IN" sz="1600" kern="100" dirty="0">
                          <a:effectLst/>
                        </a:rPr>
                        <a:t>Details</a:t>
                      </a:r>
                      <a:endParaRPr lang="en-IN" sz="16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extLst>
                  <a:ext uri="{0D108BD9-81ED-4DB2-BD59-A6C34878D82A}">
                    <a16:rowId xmlns:a16="http://schemas.microsoft.com/office/drawing/2014/main" val="2195769622"/>
                  </a:ext>
                </a:extLst>
              </a:tr>
              <a:tr h="237744">
                <a:tc>
                  <a:txBody>
                    <a:bodyPr/>
                    <a:lstStyle/>
                    <a:p>
                      <a:pPr>
                        <a:lnSpc>
                          <a:spcPct val="150000"/>
                        </a:lnSpc>
                        <a:spcAft>
                          <a:spcPts val="800"/>
                        </a:spcAft>
                      </a:pPr>
                      <a:r>
                        <a:rPr lang="en-IN" sz="1600" kern="100" dirty="0">
                          <a:effectLst/>
                        </a:rPr>
                        <a:t>Planning Excellence</a:t>
                      </a:r>
                      <a:endParaRPr lang="en-IN" sz="16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tc>
                  <a:txBody>
                    <a:bodyPr/>
                    <a:lstStyle/>
                    <a:p>
                      <a:pPr>
                        <a:lnSpc>
                          <a:spcPct val="150000"/>
                        </a:lnSpc>
                        <a:spcAft>
                          <a:spcPts val="800"/>
                        </a:spcAft>
                      </a:pPr>
                      <a:r>
                        <a:rPr lang="en-IN" sz="1600" kern="100" dirty="0">
                          <a:effectLst/>
                        </a:rPr>
                        <a:t>- Renowned for strategic planning in product launches (Bajarin, 2022).</a:t>
                      </a:r>
                      <a:endParaRPr lang="en-IN" sz="16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extLst>
                  <a:ext uri="{0D108BD9-81ED-4DB2-BD59-A6C34878D82A}">
                    <a16:rowId xmlns:a16="http://schemas.microsoft.com/office/drawing/2014/main" val="2999431040"/>
                  </a:ext>
                </a:extLst>
              </a:tr>
              <a:tr h="237744">
                <a:tc>
                  <a:txBody>
                    <a:bodyPr/>
                    <a:lstStyle/>
                    <a:p>
                      <a:pPr>
                        <a:lnSpc>
                          <a:spcPct val="150000"/>
                        </a:lnSpc>
                      </a:pPr>
                      <a:endParaRPr lang="en-IN" sz="1600" kern="100">
                        <a:effectLst/>
                        <a:latin typeface="Calibri" panose="020F0502020204030204" pitchFamily="34" charset="0"/>
                        <a:cs typeface="Times New Roman" panose="02020603050405020304" pitchFamily="18" charset="0"/>
                      </a:endParaRPr>
                    </a:p>
                  </a:txBody>
                  <a:tcPr marL="9525" marR="9525" marT="9525" marB="9525" anchor="b"/>
                </a:tc>
                <a:tc>
                  <a:txBody>
                    <a:bodyPr/>
                    <a:lstStyle/>
                    <a:p>
                      <a:pPr>
                        <a:lnSpc>
                          <a:spcPct val="150000"/>
                        </a:lnSpc>
                        <a:spcAft>
                          <a:spcPts val="800"/>
                        </a:spcAft>
                      </a:pPr>
                      <a:r>
                        <a:rPr lang="en-IN" sz="1600" kern="100" dirty="0">
                          <a:effectLst/>
                        </a:rPr>
                        <a:t>- Involves thorough market research, product development.</a:t>
                      </a:r>
                      <a:endParaRPr lang="en-IN" sz="16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extLst>
                  <a:ext uri="{0D108BD9-81ED-4DB2-BD59-A6C34878D82A}">
                    <a16:rowId xmlns:a16="http://schemas.microsoft.com/office/drawing/2014/main" val="3819646582"/>
                  </a:ext>
                </a:extLst>
              </a:tr>
              <a:tr h="237744">
                <a:tc>
                  <a:txBody>
                    <a:bodyPr/>
                    <a:lstStyle/>
                    <a:p>
                      <a:pPr>
                        <a:lnSpc>
                          <a:spcPct val="150000"/>
                        </a:lnSpc>
                      </a:pPr>
                      <a:endParaRPr lang="en-IN" sz="1600" kern="100">
                        <a:effectLst/>
                        <a:latin typeface="Calibri" panose="020F0502020204030204" pitchFamily="34" charset="0"/>
                        <a:cs typeface="Times New Roman" panose="02020603050405020304" pitchFamily="18" charset="0"/>
                      </a:endParaRPr>
                    </a:p>
                  </a:txBody>
                  <a:tcPr marL="9525" marR="9525" marT="9525" marB="9525" anchor="b"/>
                </a:tc>
                <a:tc>
                  <a:txBody>
                    <a:bodyPr/>
                    <a:lstStyle/>
                    <a:p>
                      <a:pPr>
                        <a:lnSpc>
                          <a:spcPct val="150000"/>
                        </a:lnSpc>
                        <a:spcAft>
                          <a:spcPts val="800"/>
                        </a:spcAft>
                      </a:pPr>
                      <a:r>
                        <a:rPr lang="en-IN" sz="1600" kern="100" dirty="0">
                          <a:effectLst/>
                        </a:rPr>
                        <a:t>- Detailed marketing strategies and timed launches.</a:t>
                      </a:r>
                      <a:endParaRPr lang="en-IN" sz="16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extLst>
                  <a:ext uri="{0D108BD9-81ED-4DB2-BD59-A6C34878D82A}">
                    <a16:rowId xmlns:a16="http://schemas.microsoft.com/office/drawing/2014/main" val="1533034817"/>
                  </a:ext>
                </a:extLst>
              </a:tr>
              <a:tr h="237744">
                <a:tc>
                  <a:txBody>
                    <a:bodyPr/>
                    <a:lstStyle/>
                    <a:p>
                      <a:pPr>
                        <a:lnSpc>
                          <a:spcPct val="150000"/>
                        </a:lnSpc>
                        <a:spcAft>
                          <a:spcPts val="800"/>
                        </a:spcAft>
                      </a:pPr>
                      <a:r>
                        <a:rPr lang="en-IN" sz="1600" kern="100">
                          <a:effectLst/>
                        </a:rPr>
                        <a:t>Secrecy &amp; Excitement</a:t>
                      </a:r>
                      <a:endParaRPr lang="en-IN" sz="1600" kern="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tc>
                  <a:txBody>
                    <a:bodyPr/>
                    <a:lstStyle/>
                    <a:p>
                      <a:pPr>
                        <a:lnSpc>
                          <a:spcPct val="150000"/>
                        </a:lnSpc>
                        <a:spcAft>
                          <a:spcPts val="800"/>
                        </a:spcAft>
                      </a:pPr>
                      <a:r>
                        <a:rPr lang="en-IN" sz="1600" kern="100" dirty="0">
                          <a:effectLst/>
                        </a:rPr>
                        <a:t>- Maintains secrecy to build anticipation.</a:t>
                      </a:r>
                      <a:endParaRPr lang="en-IN" sz="16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extLst>
                  <a:ext uri="{0D108BD9-81ED-4DB2-BD59-A6C34878D82A}">
                    <a16:rowId xmlns:a16="http://schemas.microsoft.com/office/drawing/2014/main" val="3232546109"/>
                  </a:ext>
                </a:extLst>
              </a:tr>
              <a:tr h="237744">
                <a:tc>
                  <a:txBody>
                    <a:bodyPr/>
                    <a:lstStyle/>
                    <a:p>
                      <a:pPr>
                        <a:lnSpc>
                          <a:spcPct val="150000"/>
                        </a:lnSpc>
                      </a:pPr>
                      <a:endParaRPr lang="en-IN" sz="1600" kern="100">
                        <a:effectLst/>
                        <a:latin typeface="Calibri" panose="020F0502020204030204" pitchFamily="34" charset="0"/>
                        <a:cs typeface="Times New Roman" panose="02020603050405020304" pitchFamily="18" charset="0"/>
                      </a:endParaRPr>
                    </a:p>
                  </a:txBody>
                  <a:tcPr marL="9525" marR="9525" marT="9525" marB="9525" anchor="b"/>
                </a:tc>
                <a:tc>
                  <a:txBody>
                    <a:bodyPr/>
                    <a:lstStyle/>
                    <a:p>
                      <a:pPr>
                        <a:lnSpc>
                          <a:spcPct val="150000"/>
                        </a:lnSpc>
                        <a:spcAft>
                          <a:spcPts val="800"/>
                        </a:spcAft>
                      </a:pPr>
                      <a:r>
                        <a:rPr lang="en-IN" sz="1600" kern="100" dirty="0">
                          <a:effectLst/>
                        </a:rPr>
                        <a:t>- Leverages media events to create buzz (Bhi, 2023).</a:t>
                      </a:r>
                      <a:endParaRPr lang="en-IN" sz="16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extLst>
                  <a:ext uri="{0D108BD9-81ED-4DB2-BD59-A6C34878D82A}">
                    <a16:rowId xmlns:a16="http://schemas.microsoft.com/office/drawing/2014/main" val="3458996652"/>
                  </a:ext>
                </a:extLst>
              </a:tr>
              <a:tr h="237744">
                <a:tc>
                  <a:txBody>
                    <a:bodyPr/>
                    <a:lstStyle/>
                    <a:p>
                      <a:pPr>
                        <a:lnSpc>
                          <a:spcPct val="150000"/>
                        </a:lnSpc>
                        <a:spcAft>
                          <a:spcPts val="800"/>
                        </a:spcAft>
                      </a:pPr>
                      <a:r>
                        <a:rPr lang="en-IN" sz="1600" kern="100">
                          <a:effectLst/>
                        </a:rPr>
                        <a:t>Market Impact</a:t>
                      </a:r>
                      <a:endParaRPr lang="en-IN" sz="1600" kern="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tc>
                  <a:txBody>
                    <a:bodyPr/>
                    <a:lstStyle/>
                    <a:p>
                      <a:pPr>
                        <a:lnSpc>
                          <a:spcPct val="150000"/>
                        </a:lnSpc>
                        <a:spcAft>
                          <a:spcPts val="800"/>
                        </a:spcAft>
                      </a:pPr>
                      <a:r>
                        <a:rPr lang="en-IN" sz="1600" kern="100" dirty="0">
                          <a:effectLst/>
                        </a:rPr>
                        <a:t>- Captivates consumer interest effectively.</a:t>
                      </a:r>
                      <a:endParaRPr lang="en-IN" sz="16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extLst>
                  <a:ext uri="{0D108BD9-81ED-4DB2-BD59-A6C34878D82A}">
                    <a16:rowId xmlns:a16="http://schemas.microsoft.com/office/drawing/2014/main" val="23310718"/>
                  </a:ext>
                </a:extLst>
              </a:tr>
              <a:tr h="237744">
                <a:tc>
                  <a:txBody>
                    <a:bodyPr/>
                    <a:lstStyle/>
                    <a:p>
                      <a:pPr>
                        <a:lnSpc>
                          <a:spcPct val="150000"/>
                        </a:lnSpc>
                      </a:pPr>
                      <a:endParaRPr lang="en-IN" sz="1600" kern="100">
                        <a:effectLst/>
                        <a:latin typeface="Calibri" panose="020F0502020204030204" pitchFamily="34" charset="0"/>
                        <a:cs typeface="Times New Roman" panose="02020603050405020304" pitchFamily="18" charset="0"/>
                      </a:endParaRPr>
                    </a:p>
                  </a:txBody>
                  <a:tcPr marL="9525" marR="9525" marT="9525" marB="9525" anchor="b"/>
                </a:tc>
                <a:tc>
                  <a:txBody>
                    <a:bodyPr/>
                    <a:lstStyle/>
                    <a:p>
                      <a:pPr>
                        <a:lnSpc>
                          <a:spcPct val="150000"/>
                        </a:lnSpc>
                        <a:spcAft>
                          <a:spcPts val="800"/>
                        </a:spcAft>
                      </a:pPr>
                      <a:r>
                        <a:rPr lang="en-IN" sz="1600" kern="100" dirty="0">
                          <a:effectLst/>
                        </a:rPr>
                        <a:t>- Positions products strategically in the market.</a:t>
                      </a:r>
                      <a:endParaRPr lang="en-IN" sz="16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extLst>
                  <a:ext uri="{0D108BD9-81ED-4DB2-BD59-A6C34878D82A}">
                    <a16:rowId xmlns:a16="http://schemas.microsoft.com/office/drawing/2014/main" val="751834576"/>
                  </a:ext>
                </a:extLst>
              </a:tr>
              <a:tr h="237744">
                <a:tc>
                  <a:txBody>
                    <a:bodyPr/>
                    <a:lstStyle/>
                    <a:p>
                      <a:pPr>
                        <a:lnSpc>
                          <a:spcPct val="150000"/>
                        </a:lnSpc>
                      </a:pPr>
                      <a:endParaRPr lang="en-IN" sz="1600" kern="100">
                        <a:effectLst/>
                        <a:latin typeface="Calibri" panose="020F0502020204030204" pitchFamily="34" charset="0"/>
                        <a:cs typeface="Times New Roman" panose="02020603050405020304" pitchFamily="18" charset="0"/>
                      </a:endParaRPr>
                    </a:p>
                  </a:txBody>
                  <a:tcPr marL="9525" marR="9525" marT="9525" marB="9525" anchor="b"/>
                </a:tc>
                <a:tc>
                  <a:txBody>
                    <a:bodyPr/>
                    <a:lstStyle/>
                    <a:p>
                      <a:pPr>
                        <a:lnSpc>
                          <a:spcPct val="150000"/>
                        </a:lnSpc>
                        <a:spcAft>
                          <a:spcPts val="800"/>
                        </a:spcAft>
                      </a:pPr>
                      <a:r>
                        <a:rPr lang="en-IN" sz="1600" kern="100" dirty="0">
                          <a:effectLst/>
                        </a:rPr>
                        <a:t>- Leads to high demand and sales on release (Bajarin, 2022).</a:t>
                      </a:r>
                      <a:endParaRPr lang="en-IN" sz="16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extLst>
                  <a:ext uri="{0D108BD9-81ED-4DB2-BD59-A6C34878D82A}">
                    <a16:rowId xmlns:a16="http://schemas.microsoft.com/office/drawing/2014/main" val="1032515404"/>
                  </a:ext>
                </a:extLst>
              </a:tr>
              <a:tr h="237744">
                <a:tc>
                  <a:txBody>
                    <a:bodyPr/>
                    <a:lstStyle/>
                    <a:p>
                      <a:pPr>
                        <a:lnSpc>
                          <a:spcPct val="150000"/>
                        </a:lnSpc>
                        <a:spcAft>
                          <a:spcPts val="800"/>
                        </a:spcAft>
                      </a:pPr>
                      <a:r>
                        <a:rPr lang="en-IN" sz="1600" kern="100" dirty="0">
                          <a:effectLst/>
                        </a:rPr>
                        <a:t>Success Examples</a:t>
                      </a:r>
                      <a:endParaRPr lang="en-IN" sz="16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tc>
                  <a:txBody>
                    <a:bodyPr/>
                    <a:lstStyle/>
                    <a:p>
                      <a:pPr>
                        <a:lnSpc>
                          <a:spcPct val="150000"/>
                        </a:lnSpc>
                        <a:spcAft>
                          <a:spcPts val="800"/>
                        </a:spcAft>
                      </a:pPr>
                      <a:r>
                        <a:rPr lang="en-IN" sz="1600" kern="100" dirty="0">
                          <a:effectLst/>
                        </a:rPr>
                        <a:t>- iPhone and iPad launches demonstrate planning excellence.</a:t>
                      </a:r>
                      <a:endParaRPr lang="en-IN" sz="16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extLst>
                  <a:ext uri="{0D108BD9-81ED-4DB2-BD59-A6C34878D82A}">
                    <a16:rowId xmlns:a16="http://schemas.microsoft.com/office/drawing/2014/main" val="3848993639"/>
                  </a:ext>
                </a:extLst>
              </a:tr>
            </a:tbl>
          </a:graphicData>
        </a:graphic>
      </p:graphicFrame>
    </p:spTree>
    <p:extLst>
      <p:ext uri="{BB962C8B-B14F-4D97-AF65-F5344CB8AC3E}">
        <p14:creationId xmlns:p14="http://schemas.microsoft.com/office/powerpoint/2010/main" val="13470960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737E2-8DA4-E640-15DE-494E0286BB1A}"/>
              </a:ext>
            </a:extLst>
          </p:cNvPr>
          <p:cNvSpPr>
            <a:spLocks noGrp="1"/>
          </p:cNvSpPr>
          <p:nvPr>
            <p:ph type="title"/>
          </p:nvPr>
        </p:nvSpPr>
        <p:spPr>
          <a:xfrm>
            <a:off x="1249680" y="536448"/>
            <a:ext cx="9692640" cy="789114"/>
          </a:xfrm>
        </p:spPr>
        <p:txBody>
          <a:bodyPr>
            <a:normAutofit/>
          </a:bodyPr>
          <a:lstStyle/>
          <a:p>
            <a:r>
              <a:rPr lang="en-US" sz="3600" b="1" dirty="0"/>
              <a:t>Organizing - The Framework of Success</a:t>
            </a:r>
            <a:endParaRPr lang="en-IN" sz="3600" b="1" dirty="0"/>
          </a:p>
        </p:txBody>
      </p:sp>
      <p:sp>
        <p:nvSpPr>
          <p:cNvPr id="3" name="Content Placeholder 2">
            <a:extLst>
              <a:ext uri="{FF2B5EF4-FFF2-40B4-BE49-F238E27FC236}">
                <a16:creationId xmlns:a16="http://schemas.microsoft.com/office/drawing/2014/main" id="{3AD5082B-F367-899F-8660-A92074577EA2}"/>
              </a:ext>
            </a:extLst>
          </p:cNvPr>
          <p:cNvSpPr>
            <a:spLocks noGrp="1"/>
          </p:cNvSpPr>
          <p:nvPr>
            <p:ph idx="1"/>
          </p:nvPr>
        </p:nvSpPr>
        <p:spPr>
          <a:xfrm>
            <a:off x="633984" y="1499616"/>
            <a:ext cx="10753344" cy="4596384"/>
          </a:xfrm>
        </p:spPr>
        <p:txBody>
          <a:bodyPr>
            <a:normAutofit/>
          </a:bodyPr>
          <a:lstStyle/>
          <a:p>
            <a:r>
              <a:rPr lang="en-US" sz="1600" b="1" dirty="0"/>
              <a:t>Importance of Organizing:</a:t>
            </a:r>
          </a:p>
          <a:p>
            <a:pPr lvl="1"/>
            <a:r>
              <a:rPr lang="en-US" sz="1600" dirty="0"/>
              <a:t>Crucial for creating framework where work can be coordinated and managed.</a:t>
            </a:r>
          </a:p>
          <a:p>
            <a:pPr lvl="1"/>
            <a:r>
              <a:rPr lang="en-US" sz="1600" dirty="0"/>
              <a:t>Enables the effective implementation of plans and efficient use of resources.</a:t>
            </a:r>
          </a:p>
          <a:p>
            <a:pPr lvl="1"/>
            <a:r>
              <a:rPr lang="en-US" sz="1600" dirty="0"/>
              <a:t>Facilitates communication, cooperation, and decision-making within an organization (</a:t>
            </a:r>
            <a:r>
              <a:rPr lang="en-US" sz="1600" dirty="0" err="1"/>
              <a:t>Sinnaiah</a:t>
            </a:r>
            <a:r>
              <a:rPr lang="en-US" sz="1600" dirty="0"/>
              <a:t>, Adam and </a:t>
            </a:r>
            <a:r>
              <a:rPr lang="en-US" sz="1600" dirty="0" err="1"/>
              <a:t>Mahadi</a:t>
            </a:r>
            <a:r>
              <a:rPr lang="en-US" sz="1600" dirty="0"/>
              <a:t>, 2023).</a:t>
            </a:r>
          </a:p>
          <a:p>
            <a:r>
              <a:rPr lang="en-US" sz="1600" b="1" dirty="0"/>
              <a:t>Example: Google's Organizational Structure:</a:t>
            </a:r>
          </a:p>
          <a:p>
            <a:pPr lvl="1"/>
            <a:r>
              <a:rPr lang="en-US" sz="1600" dirty="0"/>
              <a:t>Google uses a cross-functional, matrix structure that encourages creativity and collaboration.</a:t>
            </a:r>
          </a:p>
          <a:p>
            <a:pPr lvl="1"/>
            <a:r>
              <a:rPr lang="en-US" sz="1600" dirty="0"/>
              <a:t>Blends departmentalization with team-based projects, allowing flexibility and innovation (Smithson, 2023).</a:t>
            </a:r>
          </a:p>
          <a:p>
            <a:pPr lvl="1"/>
            <a:r>
              <a:rPr lang="en-US" sz="1600" dirty="0"/>
              <a:t>This structure supports Google's rapid innovation cycles and has contributed to the development of groundbreaking products like Google Search, Android, and Google Ads (</a:t>
            </a:r>
            <a:r>
              <a:rPr lang="en-US" sz="1600" dirty="0" err="1"/>
              <a:t>Awaynear</a:t>
            </a:r>
            <a:r>
              <a:rPr lang="en-US" sz="1600" dirty="0"/>
              <a:t>, 2023).</a:t>
            </a:r>
          </a:p>
          <a:p>
            <a:r>
              <a:rPr lang="en-US" sz="1600" b="1" dirty="0"/>
              <a:t>Impact on Innovation:</a:t>
            </a:r>
          </a:p>
          <a:p>
            <a:pPr lvl="1"/>
            <a:r>
              <a:rPr lang="en-US" sz="1600" dirty="0"/>
              <a:t>Promotes a culture where ideas can flow freely and cooperation of concepts is encouraged.</a:t>
            </a:r>
          </a:p>
          <a:p>
            <a:pPr lvl="1"/>
            <a:r>
              <a:rPr lang="en-US" sz="1600" dirty="0"/>
              <a:t>Enables Google to adapt quickly to technological changes and market demands.</a:t>
            </a:r>
          </a:p>
          <a:p>
            <a:pPr lvl="1"/>
            <a:r>
              <a:rPr lang="en-US" sz="1600" dirty="0"/>
              <a:t>The structure has been instrumental in Google's sustained innovation and industry leadership.</a:t>
            </a:r>
            <a:endParaRPr lang="en-IN" sz="1600" dirty="0"/>
          </a:p>
        </p:txBody>
      </p:sp>
      <p:sp>
        <p:nvSpPr>
          <p:cNvPr id="6" name="Slide Number Placeholder 5">
            <a:extLst>
              <a:ext uri="{FF2B5EF4-FFF2-40B4-BE49-F238E27FC236}">
                <a16:creationId xmlns:a16="http://schemas.microsoft.com/office/drawing/2014/main" id="{179440C7-4AF1-A18B-3ABF-68F4A0870596}"/>
              </a:ext>
            </a:extLst>
          </p:cNvPr>
          <p:cNvSpPr>
            <a:spLocks noGrp="1"/>
          </p:cNvSpPr>
          <p:nvPr>
            <p:ph type="sldNum" sz="quarter" idx="12"/>
          </p:nvPr>
        </p:nvSpPr>
        <p:spPr/>
        <p:txBody>
          <a:bodyPr>
            <a:normAutofit lnSpcReduction="10000"/>
          </a:bodyPr>
          <a:lstStyle/>
          <a:p>
            <a:fld id="{CF1C48C9-6BFD-46C2-9776-CF3634A97182}" type="slidenum">
              <a:rPr lang="en-IN" smtClean="0"/>
              <a:t>8</a:t>
            </a:fld>
            <a:endParaRPr lang="en-IN"/>
          </a:p>
        </p:txBody>
      </p:sp>
    </p:spTree>
    <p:extLst>
      <p:ext uri="{BB962C8B-B14F-4D97-AF65-F5344CB8AC3E}">
        <p14:creationId xmlns:p14="http://schemas.microsoft.com/office/powerpoint/2010/main" val="40130914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58B-BF43-C897-1E0A-AF18DC21A154}"/>
              </a:ext>
            </a:extLst>
          </p:cNvPr>
          <p:cNvSpPr>
            <a:spLocks noGrp="1"/>
          </p:cNvSpPr>
          <p:nvPr>
            <p:ph type="title"/>
          </p:nvPr>
        </p:nvSpPr>
        <p:spPr>
          <a:xfrm>
            <a:off x="1013655" y="487680"/>
            <a:ext cx="10164689" cy="652272"/>
          </a:xfrm>
        </p:spPr>
        <p:txBody>
          <a:bodyPr>
            <a:normAutofit/>
          </a:bodyPr>
          <a:lstStyle/>
          <a:p>
            <a:r>
              <a:rPr lang="en-US" sz="2800" b="1" dirty="0"/>
              <a:t>Leading - Inspiring and Motivating Team Members</a:t>
            </a:r>
            <a:endParaRPr lang="en-IN" sz="2800" b="1" dirty="0"/>
          </a:p>
        </p:txBody>
      </p:sp>
      <p:sp>
        <p:nvSpPr>
          <p:cNvPr id="3" name="Content Placeholder 2">
            <a:extLst>
              <a:ext uri="{FF2B5EF4-FFF2-40B4-BE49-F238E27FC236}">
                <a16:creationId xmlns:a16="http://schemas.microsoft.com/office/drawing/2014/main" id="{FE755D07-CC0C-A7C3-F6CD-26CE37C65234}"/>
              </a:ext>
            </a:extLst>
          </p:cNvPr>
          <p:cNvSpPr>
            <a:spLocks noGrp="1"/>
          </p:cNvSpPr>
          <p:nvPr>
            <p:ph idx="1"/>
          </p:nvPr>
        </p:nvSpPr>
        <p:spPr>
          <a:xfrm>
            <a:off x="1261872" y="1389888"/>
            <a:ext cx="9479280" cy="4790249"/>
          </a:xfrm>
        </p:spPr>
        <p:txBody>
          <a:bodyPr>
            <a:normAutofit fontScale="85000" lnSpcReduction="20000"/>
          </a:bodyPr>
          <a:lstStyle/>
          <a:p>
            <a:pPr>
              <a:lnSpc>
                <a:spcPct val="120000"/>
              </a:lnSpc>
            </a:pPr>
            <a:r>
              <a:rPr lang="en-US" b="1" dirty="0"/>
              <a:t>The Power of Leading:</a:t>
            </a:r>
          </a:p>
          <a:p>
            <a:pPr lvl="1">
              <a:lnSpc>
                <a:spcPct val="120000"/>
              </a:lnSpc>
            </a:pPr>
            <a:r>
              <a:rPr lang="en-US" dirty="0"/>
              <a:t>Essential for driving motivation and commitment among employees.</a:t>
            </a:r>
          </a:p>
          <a:p>
            <a:pPr lvl="1">
              <a:lnSpc>
                <a:spcPct val="120000"/>
              </a:lnSpc>
            </a:pPr>
            <a:r>
              <a:rPr lang="en-US" dirty="0"/>
              <a:t>Facilitates direction and momentum in the workplace.</a:t>
            </a:r>
          </a:p>
          <a:p>
            <a:pPr lvl="1">
              <a:lnSpc>
                <a:spcPct val="120000"/>
              </a:lnSpc>
            </a:pPr>
            <a:r>
              <a:rPr lang="en-US" dirty="0"/>
              <a:t>Strong leadership adapts to changing environments and helps navigate through challenges.</a:t>
            </a:r>
          </a:p>
          <a:p>
            <a:pPr lvl="1">
              <a:lnSpc>
                <a:spcPct val="120000"/>
              </a:lnSpc>
            </a:pPr>
            <a:r>
              <a:rPr lang="en-US" dirty="0"/>
              <a:t>Impactful leadership fosters a culture of trust, innovation, and collaboration (</a:t>
            </a:r>
            <a:r>
              <a:rPr lang="en-US" dirty="0" err="1"/>
              <a:t>Robnagel</a:t>
            </a:r>
            <a:r>
              <a:rPr lang="en-US" dirty="0"/>
              <a:t>, 2016).</a:t>
            </a:r>
          </a:p>
          <a:p>
            <a:pPr>
              <a:lnSpc>
                <a:spcPct val="120000"/>
              </a:lnSpc>
            </a:pPr>
            <a:r>
              <a:rPr lang="en-US" b="1" dirty="0"/>
              <a:t>Leadership of Satya Nadella:</a:t>
            </a:r>
          </a:p>
          <a:p>
            <a:pPr lvl="1">
              <a:lnSpc>
                <a:spcPct val="120000"/>
              </a:lnSpc>
            </a:pPr>
            <a:r>
              <a:rPr lang="en-US" dirty="0"/>
              <a:t>As CEO of Microsoft, Nadella exemplifies transformational leadership.</a:t>
            </a:r>
          </a:p>
          <a:p>
            <a:pPr lvl="1">
              <a:lnSpc>
                <a:spcPct val="120000"/>
              </a:lnSpc>
            </a:pPr>
            <a:r>
              <a:rPr lang="en-US" dirty="0"/>
              <a:t>He revitalized the company's culture, focusing on 'growth mindset'—encouraging learning and curiosity (Singh, 2023).</a:t>
            </a:r>
          </a:p>
          <a:p>
            <a:pPr lvl="1">
              <a:lnSpc>
                <a:spcPct val="120000"/>
              </a:lnSpc>
            </a:pPr>
            <a:r>
              <a:rPr lang="en-US" dirty="0"/>
              <a:t>Under his leadership, Microsoft saw a resurgence, embracing cloud computing and generating significant growth in its Azure services.</a:t>
            </a:r>
          </a:p>
          <a:p>
            <a:pPr lvl="1">
              <a:lnSpc>
                <a:spcPct val="120000"/>
              </a:lnSpc>
            </a:pPr>
            <a:r>
              <a:rPr lang="en-US" dirty="0"/>
              <a:t>His approach demonstrates how adaptable and visionary leadership can lead a tech giant to new heights of innovation and market presence (</a:t>
            </a:r>
            <a:r>
              <a:rPr lang="en-US" dirty="0" err="1"/>
              <a:t>Mckinsey</a:t>
            </a:r>
            <a:r>
              <a:rPr lang="en-US" dirty="0"/>
              <a:t>, 2018).</a:t>
            </a:r>
          </a:p>
          <a:p>
            <a:pPr>
              <a:lnSpc>
                <a:spcPct val="120000"/>
              </a:lnSpc>
            </a:pPr>
            <a:r>
              <a:rPr lang="en-US" dirty="0"/>
              <a:t>Effective leadership is less about command and control, and more about setting a vision, empowering others, and leading by example (</a:t>
            </a:r>
            <a:r>
              <a:rPr lang="en-US" dirty="0" err="1"/>
              <a:t>Robnagel</a:t>
            </a:r>
            <a:r>
              <a:rPr lang="en-US" dirty="0"/>
              <a:t>, 2016). </a:t>
            </a:r>
            <a:endParaRPr lang="en-IN" dirty="0"/>
          </a:p>
        </p:txBody>
      </p:sp>
      <p:sp>
        <p:nvSpPr>
          <p:cNvPr id="4" name="Slide Number Placeholder 3">
            <a:extLst>
              <a:ext uri="{FF2B5EF4-FFF2-40B4-BE49-F238E27FC236}">
                <a16:creationId xmlns:a16="http://schemas.microsoft.com/office/drawing/2014/main" id="{BD48D708-E927-71EF-634F-73867E860B4E}"/>
              </a:ext>
            </a:extLst>
          </p:cNvPr>
          <p:cNvSpPr>
            <a:spLocks noGrp="1"/>
          </p:cNvSpPr>
          <p:nvPr>
            <p:ph type="sldNum" sz="quarter" idx="12"/>
          </p:nvPr>
        </p:nvSpPr>
        <p:spPr/>
        <p:txBody>
          <a:bodyPr>
            <a:normAutofit lnSpcReduction="10000"/>
          </a:bodyPr>
          <a:lstStyle/>
          <a:p>
            <a:fld id="{CF1C48C9-6BFD-46C2-9776-CF3634A97182}" type="slidenum">
              <a:rPr lang="en-IN" smtClean="0"/>
              <a:t>9</a:t>
            </a:fld>
            <a:endParaRPr lang="en-IN"/>
          </a:p>
        </p:txBody>
      </p:sp>
    </p:spTree>
    <p:extLst>
      <p:ext uri="{BB962C8B-B14F-4D97-AF65-F5344CB8AC3E}">
        <p14:creationId xmlns:p14="http://schemas.microsoft.com/office/powerpoint/2010/main" val="36303186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7D80C-CBC4-8293-2AD1-4BDD6A6A8A3D}"/>
              </a:ext>
            </a:extLst>
          </p:cNvPr>
          <p:cNvSpPr>
            <a:spLocks noGrp="1"/>
          </p:cNvSpPr>
          <p:nvPr>
            <p:ph type="title"/>
          </p:nvPr>
        </p:nvSpPr>
        <p:spPr>
          <a:xfrm>
            <a:off x="1261872" y="294198"/>
            <a:ext cx="9692640" cy="961578"/>
          </a:xfrm>
        </p:spPr>
        <p:txBody>
          <a:bodyPr>
            <a:normAutofit/>
          </a:bodyPr>
          <a:lstStyle/>
          <a:p>
            <a:r>
              <a:rPr lang="en-US" sz="2800" b="1" dirty="0"/>
              <a:t>Controlling - Measuring and Managing Performance</a:t>
            </a:r>
            <a:endParaRPr lang="en-IN" sz="2800" b="1" dirty="0"/>
          </a:p>
        </p:txBody>
      </p:sp>
      <p:sp>
        <p:nvSpPr>
          <p:cNvPr id="3" name="Content Placeholder 2">
            <a:extLst>
              <a:ext uri="{FF2B5EF4-FFF2-40B4-BE49-F238E27FC236}">
                <a16:creationId xmlns:a16="http://schemas.microsoft.com/office/drawing/2014/main" id="{695B2B2B-E6D2-623B-5355-D4FD9C9EC7C1}"/>
              </a:ext>
            </a:extLst>
          </p:cNvPr>
          <p:cNvSpPr>
            <a:spLocks noGrp="1"/>
          </p:cNvSpPr>
          <p:nvPr>
            <p:ph idx="1"/>
          </p:nvPr>
        </p:nvSpPr>
        <p:spPr>
          <a:xfrm>
            <a:off x="975360" y="1499616"/>
            <a:ext cx="9863328" cy="4680521"/>
          </a:xfrm>
        </p:spPr>
        <p:txBody>
          <a:bodyPr>
            <a:normAutofit fontScale="85000" lnSpcReduction="10000"/>
          </a:bodyPr>
          <a:lstStyle/>
          <a:p>
            <a:pPr>
              <a:lnSpc>
                <a:spcPct val="150000"/>
              </a:lnSpc>
            </a:pPr>
            <a:r>
              <a:rPr lang="en-US" b="1" dirty="0"/>
              <a:t>Why is Controlling Important?</a:t>
            </a:r>
          </a:p>
          <a:p>
            <a:pPr lvl="1">
              <a:lnSpc>
                <a:spcPct val="150000"/>
              </a:lnSpc>
            </a:pPr>
            <a:r>
              <a:rPr lang="en-US" dirty="0"/>
              <a:t>Ensures that goals are consistently being met in an effective and efficient manner.</a:t>
            </a:r>
          </a:p>
          <a:p>
            <a:pPr lvl="1">
              <a:lnSpc>
                <a:spcPct val="150000"/>
              </a:lnSpc>
            </a:pPr>
            <a:r>
              <a:rPr lang="en-US" dirty="0"/>
              <a:t>Provides a clear performance feedback mechanism.</a:t>
            </a:r>
          </a:p>
          <a:p>
            <a:pPr lvl="1">
              <a:lnSpc>
                <a:spcPct val="150000"/>
              </a:lnSpc>
            </a:pPr>
            <a:r>
              <a:rPr lang="en-US" dirty="0"/>
              <a:t>Helps identify areas for improvement and implement solutions quickly (</a:t>
            </a:r>
            <a:r>
              <a:rPr lang="en-US" dirty="0" err="1"/>
              <a:t>Presti</a:t>
            </a:r>
            <a:r>
              <a:rPr lang="en-US" dirty="0"/>
              <a:t>, 2021). </a:t>
            </a:r>
          </a:p>
          <a:p>
            <a:pPr>
              <a:lnSpc>
                <a:spcPct val="150000"/>
              </a:lnSpc>
            </a:pPr>
            <a:r>
              <a:rPr lang="en-US" b="1" dirty="0"/>
              <a:t>Walmart's Inventory Mastery:</a:t>
            </a:r>
          </a:p>
          <a:p>
            <a:pPr lvl="1">
              <a:lnSpc>
                <a:spcPct val="150000"/>
              </a:lnSpc>
            </a:pPr>
            <a:r>
              <a:rPr lang="en-US" dirty="0"/>
              <a:t>Walmart employs an advanced inventory management system, integrating point-of-sale data with real-time inventory management (Do, 2024).</a:t>
            </a:r>
          </a:p>
          <a:p>
            <a:pPr lvl="1">
              <a:lnSpc>
                <a:spcPct val="150000"/>
              </a:lnSpc>
            </a:pPr>
            <a:r>
              <a:rPr lang="en-US" dirty="0"/>
              <a:t>Utilizes sophisticated algorithms to predict buying trends and adjust stock levels (Do, 2024).</a:t>
            </a:r>
          </a:p>
          <a:p>
            <a:pPr lvl="1">
              <a:lnSpc>
                <a:spcPct val="150000"/>
              </a:lnSpc>
            </a:pPr>
            <a:r>
              <a:rPr lang="en-US" dirty="0"/>
              <a:t>This control mechanism significantly reduces inventory costs, prevents stockouts, and maintains optimal inventory levels, contributing to Walmart's status as a retail giant (</a:t>
            </a:r>
            <a:r>
              <a:rPr lang="en-US" dirty="0" err="1"/>
              <a:t>Easyops</a:t>
            </a:r>
            <a:r>
              <a:rPr lang="en-US" dirty="0"/>
              <a:t> Technologies, 2023).</a:t>
            </a:r>
          </a:p>
          <a:p>
            <a:pPr>
              <a:lnSpc>
                <a:spcPct val="150000"/>
              </a:lnSpc>
            </a:pPr>
            <a:r>
              <a:rPr lang="en-US" dirty="0"/>
              <a:t>Effective controlling is vital for operational excellence (</a:t>
            </a:r>
            <a:r>
              <a:rPr lang="en-US" dirty="0" err="1"/>
              <a:t>Presti</a:t>
            </a:r>
            <a:r>
              <a:rPr lang="en-US" dirty="0"/>
              <a:t>, 2021). </a:t>
            </a:r>
            <a:endParaRPr lang="en-IN" dirty="0"/>
          </a:p>
        </p:txBody>
      </p:sp>
      <p:sp>
        <p:nvSpPr>
          <p:cNvPr id="4" name="Slide Number Placeholder 3">
            <a:extLst>
              <a:ext uri="{FF2B5EF4-FFF2-40B4-BE49-F238E27FC236}">
                <a16:creationId xmlns:a16="http://schemas.microsoft.com/office/drawing/2014/main" id="{9959CBED-3446-5757-AC12-5E5A22156C19}"/>
              </a:ext>
            </a:extLst>
          </p:cNvPr>
          <p:cNvSpPr>
            <a:spLocks noGrp="1"/>
          </p:cNvSpPr>
          <p:nvPr>
            <p:ph type="sldNum" sz="quarter" idx="12"/>
          </p:nvPr>
        </p:nvSpPr>
        <p:spPr/>
        <p:txBody>
          <a:bodyPr>
            <a:normAutofit lnSpcReduction="10000"/>
          </a:bodyPr>
          <a:lstStyle/>
          <a:p>
            <a:fld id="{CF1C48C9-6BFD-46C2-9776-CF3634A97182}" type="slidenum">
              <a:rPr lang="en-IN" smtClean="0"/>
              <a:t>10</a:t>
            </a:fld>
            <a:endParaRPr lang="en-IN" dirty="0"/>
          </a:p>
        </p:txBody>
      </p:sp>
    </p:spTree>
    <p:extLst>
      <p:ext uri="{BB962C8B-B14F-4D97-AF65-F5344CB8AC3E}">
        <p14:creationId xmlns:p14="http://schemas.microsoft.com/office/powerpoint/2010/main" val="945953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119E81-5341-6159-C464-C16B85A46AC7}"/>
              </a:ext>
            </a:extLst>
          </p:cNvPr>
          <p:cNvSpPr>
            <a:spLocks noGrp="1"/>
          </p:cNvSpPr>
          <p:nvPr>
            <p:ph type="title"/>
          </p:nvPr>
        </p:nvSpPr>
        <p:spPr>
          <a:xfrm>
            <a:off x="1249680" y="268173"/>
            <a:ext cx="9692640" cy="850074"/>
          </a:xfrm>
        </p:spPr>
        <p:txBody>
          <a:bodyPr/>
          <a:lstStyle/>
          <a:p>
            <a:r>
              <a:rPr lang="en-IN" b="1" dirty="0"/>
              <a:t>Mintzberg's Managerial Roles</a:t>
            </a:r>
          </a:p>
        </p:txBody>
      </p:sp>
      <p:graphicFrame>
        <p:nvGraphicFramePr>
          <p:cNvPr id="4" name="Content Placeholder 3">
            <a:extLst>
              <a:ext uri="{FF2B5EF4-FFF2-40B4-BE49-F238E27FC236}">
                <a16:creationId xmlns:a16="http://schemas.microsoft.com/office/drawing/2014/main" id="{61D338A1-5EE2-FB72-D915-6BC20FDE9EA1}"/>
              </a:ext>
            </a:extLst>
          </p:cNvPr>
          <p:cNvGraphicFramePr>
            <a:graphicFrameLocks noGrp="1"/>
          </p:cNvGraphicFramePr>
          <p:nvPr>
            <p:ph idx="1"/>
            <p:extLst>
              <p:ext uri="{D42A27DB-BD31-4B8C-83A1-F6EECF244321}">
                <p14:modId xmlns:p14="http://schemas.microsoft.com/office/powerpoint/2010/main" val="3458577702"/>
              </p:ext>
            </p:extLst>
          </p:nvPr>
        </p:nvGraphicFramePr>
        <p:xfrm>
          <a:off x="1108221" y="1976683"/>
          <a:ext cx="9647311" cy="4434327"/>
        </p:xfrm>
        <a:graphic>
          <a:graphicData uri="http://schemas.openxmlformats.org/drawingml/2006/table">
            <a:tbl>
              <a:tblPr firstRow="1" firstCol="1" bandRow="1">
                <a:tableStyleId>{5C22544A-7EE6-4342-B048-85BDC9FD1C3A}</a:tableStyleId>
              </a:tblPr>
              <a:tblGrid>
                <a:gridCol w="2061699">
                  <a:extLst>
                    <a:ext uri="{9D8B030D-6E8A-4147-A177-3AD203B41FA5}">
                      <a16:colId xmlns:a16="http://schemas.microsoft.com/office/drawing/2014/main" val="3201070439"/>
                    </a:ext>
                  </a:extLst>
                </a:gridCol>
                <a:gridCol w="4023360">
                  <a:extLst>
                    <a:ext uri="{9D8B030D-6E8A-4147-A177-3AD203B41FA5}">
                      <a16:colId xmlns:a16="http://schemas.microsoft.com/office/drawing/2014/main" val="251713228"/>
                    </a:ext>
                  </a:extLst>
                </a:gridCol>
                <a:gridCol w="3562252">
                  <a:extLst>
                    <a:ext uri="{9D8B030D-6E8A-4147-A177-3AD203B41FA5}">
                      <a16:colId xmlns:a16="http://schemas.microsoft.com/office/drawing/2014/main" val="3827073707"/>
                    </a:ext>
                  </a:extLst>
                </a:gridCol>
              </a:tblGrid>
              <a:tr h="345327">
                <a:tc>
                  <a:txBody>
                    <a:bodyPr/>
                    <a:lstStyle/>
                    <a:p>
                      <a:pPr>
                        <a:lnSpc>
                          <a:spcPct val="107000"/>
                        </a:lnSpc>
                        <a:spcAft>
                          <a:spcPts val="800"/>
                        </a:spcAft>
                      </a:pPr>
                      <a:r>
                        <a:rPr lang="en-IN" sz="1000" kern="100">
                          <a:effectLst/>
                        </a:rPr>
                        <a:t>Mintzberg's Managerial Roles</a:t>
                      </a:r>
                      <a:endParaRPr lang="en-IN"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63079" marR="63079" marT="0" marB="0"/>
                </a:tc>
                <a:tc>
                  <a:txBody>
                    <a:bodyPr/>
                    <a:lstStyle/>
                    <a:p>
                      <a:pPr>
                        <a:lnSpc>
                          <a:spcPct val="107000"/>
                        </a:lnSpc>
                        <a:spcAft>
                          <a:spcPts val="800"/>
                        </a:spcAft>
                      </a:pPr>
                      <a:r>
                        <a:rPr lang="en-IN" sz="1000" kern="100" dirty="0">
                          <a:effectLst/>
                        </a:rPr>
                        <a:t>Description</a:t>
                      </a:r>
                      <a:endParaRPr lang="en-IN" sz="10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3079" marR="63079" marT="0" marB="0"/>
                </a:tc>
                <a:tc>
                  <a:txBody>
                    <a:bodyPr/>
                    <a:lstStyle/>
                    <a:p>
                      <a:pPr>
                        <a:lnSpc>
                          <a:spcPct val="107000"/>
                        </a:lnSpc>
                        <a:spcAft>
                          <a:spcPts val="800"/>
                        </a:spcAft>
                      </a:pPr>
                      <a:r>
                        <a:rPr lang="en-IN" sz="1000" kern="100">
                          <a:effectLst/>
                        </a:rPr>
                        <a:t>Real-World Example</a:t>
                      </a:r>
                      <a:endParaRPr lang="en-IN"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63079" marR="63079" marT="0" marB="0"/>
                </a:tc>
                <a:extLst>
                  <a:ext uri="{0D108BD9-81ED-4DB2-BD59-A6C34878D82A}">
                    <a16:rowId xmlns:a16="http://schemas.microsoft.com/office/drawing/2014/main" val="638428280"/>
                  </a:ext>
                </a:extLst>
              </a:tr>
              <a:tr h="166834">
                <a:tc>
                  <a:txBody>
                    <a:bodyPr/>
                    <a:lstStyle/>
                    <a:p>
                      <a:pPr>
                        <a:lnSpc>
                          <a:spcPct val="107000"/>
                        </a:lnSpc>
                        <a:spcAft>
                          <a:spcPts val="800"/>
                        </a:spcAft>
                      </a:pPr>
                      <a:r>
                        <a:rPr lang="en-IN" sz="1000" kern="100">
                          <a:effectLst/>
                        </a:rPr>
                        <a:t>Interpersonal Roles</a:t>
                      </a:r>
                      <a:endParaRPr lang="en-IN"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63079" marR="63079" marT="0" marB="0"/>
                </a:tc>
                <a:tc>
                  <a:txBody>
                    <a:bodyPr/>
                    <a:lstStyle/>
                    <a:p>
                      <a:endParaRPr lang="en-IN" sz="1000" kern="100">
                        <a:effectLst/>
                        <a:latin typeface="Calibri" panose="020F0502020204030204" pitchFamily="34" charset="0"/>
                        <a:cs typeface="Times New Roman" panose="02020603050405020304" pitchFamily="18" charset="0"/>
                      </a:endParaRPr>
                    </a:p>
                  </a:txBody>
                  <a:tcPr marL="63079" marR="63079" marT="0" marB="0"/>
                </a:tc>
                <a:tc>
                  <a:txBody>
                    <a:bodyPr/>
                    <a:lstStyle/>
                    <a:p>
                      <a:endParaRPr lang="en-IN" sz="1000" kern="100">
                        <a:effectLst/>
                        <a:latin typeface="Calibri" panose="020F0502020204030204" pitchFamily="34" charset="0"/>
                        <a:cs typeface="Times New Roman" panose="02020603050405020304" pitchFamily="18" charset="0"/>
                      </a:endParaRPr>
                    </a:p>
                  </a:txBody>
                  <a:tcPr marL="63079" marR="63079" marT="0" marB="0"/>
                </a:tc>
                <a:extLst>
                  <a:ext uri="{0D108BD9-81ED-4DB2-BD59-A6C34878D82A}">
                    <a16:rowId xmlns:a16="http://schemas.microsoft.com/office/drawing/2014/main" val="945588015"/>
                  </a:ext>
                </a:extLst>
              </a:tr>
              <a:tr h="341394">
                <a:tc>
                  <a:txBody>
                    <a:bodyPr/>
                    <a:lstStyle/>
                    <a:p>
                      <a:pPr>
                        <a:lnSpc>
                          <a:spcPct val="107000"/>
                        </a:lnSpc>
                        <a:spcAft>
                          <a:spcPts val="800"/>
                        </a:spcAft>
                      </a:pPr>
                      <a:r>
                        <a:rPr lang="en-IN" sz="1000" kern="100">
                          <a:effectLst/>
                        </a:rPr>
                        <a:t>Figurehead</a:t>
                      </a:r>
                      <a:endParaRPr lang="en-IN"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63079" marR="63079" marT="0" marB="0"/>
                </a:tc>
                <a:tc>
                  <a:txBody>
                    <a:bodyPr/>
                    <a:lstStyle/>
                    <a:p>
                      <a:pPr>
                        <a:lnSpc>
                          <a:spcPct val="107000"/>
                        </a:lnSpc>
                        <a:spcAft>
                          <a:spcPts val="800"/>
                        </a:spcAft>
                      </a:pPr>
                      <a:r>
                        <a:rPr lang="en-IN" sz="1000" kern="100">
                          <a:effectLst/>
                        </a:rPr>
                        <a:t>Acts as a symbolic leader, performing ceremonial duties.</a:t>
                      </a:r>
                      <a:endParaRPr lang="en-IN"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63079" marR="63079" marT="0" marB="0"/>
                </a:tc>
                <a:tc>
                  <a:txBody>
                    <a:bodyPr/>
                    <a:lstStyle/>
                    <a:p>
                      <a:pPr>
                        <a:lnSpc>
                          <a:spcPct val="107000"/>
                        </a:lnSpc>
                        <a:spcAft>
                          <a:spcPts val="800"/>
                        </a:spcAft>
                      </a:pPr>
                      <a:r>
                        <a:rPr lang="en-IN" sz="1000" kern="100" dirty="0">
                          <a:effectLst/>
                        </a:rPr>
                        <a:t>CEO attending key industry events.</a:t>
                      </a:r>
                      <a:endParaRPr lang="en-IN" sz="10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3079" marR="63079" marT="0" marB="0"/>
                </a:tc>
                <a:extLst>
                  <a:ext uri="{0D108BD9-81ED-4DB2-BD59-A6C34878D82A}">
                    <a16:rowId xmlns:a16="http://schemas.microsoft.com/office/drawing/2014/main" val="3628699031"/>
                  </a:ext>
                </a:extLst>
              </a:tr>
              <a:tr h="341394">
                <a:tc>
                  <a:txBody>
                    <a:bodyPr/>
                    <a:lstStyle/>
                    <a:p>
                      <a:pPr>
                        <a:lnSpc>
                          <a:spcPct val="107000"/>
                        </a:lnSpc>
                        <a:spcAft>
                          <a:spcPts val="800"/>
                        </a:spcAft>
                      </a:pPr>
                      <a:r>
                        <a:rPr lang="en-IN" sz="1000" kern="100">
                          <a:effectLst/>
                        </a:rPr>
                        <a:t>Leader</a:t>
                      </a:r>
                      <a:endParaRPr lang="en-IN"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63079" marR="63079" marT="0" marB="0"/>
                </a:tc>
                <a:tc>
                  <a:txBody>
                    <a:bodyPr/>
                    <a:lstStyle/>
                    <a:p>
                      <a:pPr>
                        <a:lnSpc>
                          <a:spcPct val="107000"/>
                        </a:lnSpc>
                        <a:spcAft>
                          <a:spcPts val="800"/>
                        </a:spcAft>
                      </a:pPr>
                      <a:r>
                        <a:rPr lang="en-IN" sz="1000" kern="100">
                          <a:effectLst/>
                        </a:rPr>
                        <a:t>Motivates and directs employees; responsible for team development.</a:t>
                      </a:r>
                      <a:endParaRPr lang="en-IN"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63079" marR="63079" marT="0" marB="0"/>
                </a:tc>
                <a:tc>
                  <a:txBody>
                    <a:bodyPr/>
                    <a:lstStyle/>
                    <a:p>
                      <a:pPr>
                        <a:lnSpc>
                          <a:spcPct val="107000"/>
                        </a:lnSpc>
                        <a:spcAft>
                          <a:spcPts val="800"/>
                        </a:spcAft>
                      </a:pPr>
                      <a:r>
                        <a:rPr lang="en-IN" sz="1000" kern="100" dirty="0">
                          <a:effectLst/>
                        </a:rPr>
                        <a:t>Satya Nadella inspiring Microsoft's shift to cloud computing.</a:t>
                      </a:r>
                      <a:endParaRPr lang="en-IN" sz="10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3079" marR="63079" marT="0" marB="0"/>
                </a:tc>
                <a:extLst>
                  <a:ext uri="{0D108BD9-81ED-4DB2-BD59-A6C34878D82A}">
                    <a16:rowId xmlns:a16="http://schemas.microsoft.com/office/drawing/2014/main" val="2331348405"/>
                  </a:ext>
                </a:extLst>
              </a:tr>
              <a:tr h="341394">
                <a:tc>
                  <a:txBody>
                    <a:bodyPr/>
                    <a:lstStyle/>
                    <a:p>
                      <a:pPr>
                        <a:lnSpc>
                          <a:spcPct val="107000"/>
                        </a:lnSpc>
                        <a:spcAft>
                          <a:spcPts val="800"/>
                        </a:spcAft>
                      </a:pPr>
                      <a:r>
                        <a:rPr lang="en-IN" sz="1000" kern="100">
                          <a:effectLst/>
                        </a:rPr>
                        <a:t>Liaison</a:t>
                      </a:r>
                      <a:endParaRPr lang="en-IN"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63079" marR="63079" marT="0" marB="0"/>
                </a:tc>
                <a:tc>
                  <a:txBody>
                    <a:bodyPr/>
                    <a:lstStyle/>
                    <a:p>
                      <a:pPr>
                        <a:lnSpc>
                          <a:spcPct val="107000"/>
                        </a:lnSpc>
                        <a:spcAft>
                          <a:spcPts val="800"/>
                        </a:spcAft>
                      </a:pPr>
                      <a:r>
                        <a:rPr lang="en-IN" sz="1000" kern="100">
                          <a:effectLst/>
                        </a:rPr>
                        <a:t>Networks with external contacts for information and support.</a:t>
                      </a:r>
                      <a:endParaRPr lang="en-IN"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63079" marR="63079" marT="0" marB="0"/>
                </a:tc>
                <a:tc>
                  <a:txBody>
                    <a:bodyPr/>
                    <a:lstStyle/>
                    <a:p>
                      <a:pPr>
                        <a:lnSpc>
                          <a:spcPct val="107000"/>
                        </a:lnSpc>
                        <a:spcAft>
                          <a:spcPts val="800"/>
                        </a:spcAft>
                      </a:pPr>
                      <a:r>
                        <a:rPr lang="en-IN" sz="1000" kern="100">
                          <a:effectLst/>
                        </a:rPr>
                        <a:t>A manager forging partnerships with tech startups.</a:t>
                      </a:r>
                      <a:endParaRPr lang="en-IN"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63079" marR="63079" marT="0" marB="0"/>
                </a:tc>
                <a:extLst>
                  <a:ext uri="{0D108BD9-81ED-4DB2-BD59-A6C34878D82A}">
                    <a16:rowId xmlns:a16="http://schemas.microsoft.com/office/drawing/2014/main" val="2626717901"/>
                  </a:ext>
                </a:extLst>
              </a:tr>
              <a:tr h="166834">
                <a:tc>
                  <a:txBody>
                    <a:bodyPr/>
                    <a:lstStyle/>
                    <a:p>
                      <a:pPr>
                        <a:lnSpc>
                          <a:spcPct val="107000"/>
                        </a:lnSpc>
                        <a:spcAft>
                          <a:spcPts val="800"/>
                        </a:spcAft>
                      </a:pPr>
                      <a:r>
                        <a:rPr lang="en-IN" sz="1000" kern="100" dirty="0">
                          <a:effectLst/>
                        </a:rPr>
                        <a:t>Informational Roles</a:t>
                      </a:r>
                      <a:endParaRPr lang="en-IN" sz="10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3079" marR="63079" marT="0" marB="0"/>
                </a:tc>
                <a:tc>
                  <a:txBody>
                    <a:bodyPr/>
                    <a:lstStyle/>
                    <a:p>
                      <a:endParaRPr lang="en-IN" sz="1000" kern="100">
                        <a:effectLst/>
                        <a:latin typeface="Calibri" panose="020F0502020204030204" pitchFamily="34" charset="0"/>
                        <a:cs typeface="Times New Roman" panose="02020603050405020304" pitchFamily="18" charset="0"/>
                      </a:endParaRPr>
                    </a:p>
                  </a:txBody>
                  <a:tcPr marL="63079" marR="63079" marT="0" marB="0"/>
                </a:tc>
                <a:tc>
                  <a:txBody>
                    <a:bodyPr/>
                    <a:lstStyle/>
                    <a:p>
                      <a:endParaRPr lang="en-IN" sz="1000" kern="100" dirty="0">
                        <a:effectLst/>
                        <a:latin typeface="Calibri" panose="020F0502020204030204" pitchFamily="34" charset="0"/>
                        <a:cs typeface="Times New Roman" panose="02020603050405020304" pitchFamily="18" charset="0"/>
                      </a:endParaRPr>
                    </a:p>
                  </a:txBody>
                  <a:tcPr marL="63079" marR="63079" marT="0" marB="0"/>
                </a:tc>
                <a:extLst>
                  <a:ext uri="{0D108BD9-81ED-4DB2-BD59-A6C34878D82A}">
                    <a16:rowId xmlns:a16="http://schemas.microsoft.com/office/drawing/2014/main" val="1793572914"/>
                  </a:ext>
                </a:extLst>
              </a:tr>
              <a:tr h="515952">
                <a:tc>
                  <a:txBody>
                    <a:bodyPr/>
                    <a:lstStyle/>
                    <a:p>
                      <a:pPr>
                        <a:lnSpc>
                          <a:spcPct val="107000"/>
                        </a:lnSpc>
                        <a:spcAft>
                          <a:spcPts val="800"/>
                        </a:spcAft>
                      </a:pPr>
                      <a:r>
                        <a:rPr lang="en-IN" sz="1000" kern="100">
                          <a:effectLst/>
                        </a:rPr>
                        <a:t>Monitor</a:t>
                      </a:r>
                      <a:endParaRPr lang="en-IN"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63079" marR="63079" marT="0" marB="0"/>
                </a:tc>
                <a:tc>
                  <a:txBody>
                    <a:bodyPr/>
                    <a:lstStyle/>
                    <a:p>
                      <a:pPr>
                        <a:lnSpc>
                          <a:spcPct val="107000"/>
                        </a:lnSpc>
                        <a:spcAft>
                          <a:spcPts val="800"/>
                        </a:spcAft>
                      </a:pPr>
                      <a:r>
                        <a:rPr lang="en-IN" sz="1000" kern="100">
                          <a:effectLst/>
                        </a:rPr>
                        <a:t>Gathers internal and external information relevant to the organization.</a:t>
                      </a:r>
                      <a:endParaRPr lang="en-IN"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63079" marR="63079" marT="0" marB="0"/>
                </a:tc>
                <a:tc>
                  <a:txBody>
                    <a:bodyPr/>
                    <a:lstStyle/>
                    <a:p>
                      <a:pPr>
                        <a:lnSpc>
                          <a:spcPct val="107000"/>
                        </a:lnSpc>
                        <a:spcAft>
                          <a:spcPts val="800"/>
                        </a:spcAft>
                      </a:pPr>
                      <a:r>
                        <a:rPr lang="en-IN" sz="1000" kern="100" dirty="0">
                          <a:effectLst/>
                        </a:rPr>
                        <a:t>Managers </a:t>
                      </a:r>
                      <a:r>
                        <a:rPr lang="en-IN" sz="1000" kern="100" dirty="0" err="1">
                          <a:effectLst/>
                        </a:rPr>
                        <a:t>analyzing</a:t>
                      </a:r>
                      <a:r>
                        <a:rPr lang="en-IN" sz="1000" kern="100" dirty="0">
                          <a:effectLst/>
                        </a:rPr>
                        <a:t> market trends for strategic planning.</a:t>
                      </a:r>
                      <a:endParaRPr lang="en-IN" sz="10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3079" marR="63079" marT="0" marB="0"/>
                </a:tc>
                <a:extLst>
                  <a:ext uri="{0D108BD9-81ED-4DB2-BD59-A6C34878D82A}">
                    <a16:rowId xmlns:a16="http://schemas.microsoft.com/office/drawing/2014/main" val="2299170247"/>
                  </a:ext>
                </a:extLst>
              </a:tr>
              <a:tr h="341394">
                <a:tc>
                  <a:txBody>
                    <a:bodyPr/>
                    <a:lstStyle/>
                    <a:p>
                      <a:pPr>
                        <a:lnSpc>
                          <a:spcPct val="107000"/>
                        </a:lnSpc>
                        <a:spcAft>
                          <a:spcPts val="800"/>
                        </a:spcAft>
                      </a:pPr>
                      <a:r>
                        <a:rPr lang="en-IN" sz="1000" kern="100">
                          <a:effectLst/>
                        </a:rPr>
                        <a:t>Disseminator</a:t>
                      </a:r>
                      <a:endParaRPr lang="en-IN"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63079" marR="63079" marT="0" marB="0"/>
                </a:tc>
                <a:tc>
                  <a:txBody>
                    <a:bodyPr/>
                    <a:lstStyle/>
                    <a:p>
                      <a:pPr>
                        <a:lnSpc>
                          <a:spcPct val="107000"/>
                        </a:lnSpc>
                        <a:spcAft>
                          <a:spcPts val="800"/>
                        </a:spcAft>
                      </a:pPr>
                      <a:r>
                        <a:rPr lang="en-IN" sz="1000" kern="100" dirty="0">
                          <a:effectLst/>
                        </a:rPr>
                        <a:t>Shares valuable information with team members as needed.</a:t>
                      </a:r>
                      <a:endParaRPr lang="en-IN" sz="10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3079" marR="63079" marT="0" marB="0"/>
                </a:tc>
                <a:tc>
                  <a:txBody>
                    <a:bodyPr/>
                    <a:lstStyle/>
                    <a:p>
                      <a:pPr>
                        <a:lnSpc>
                          <a:spcPct val="107000"/>
                        </a:lnSpc>
                        <a:spcAft>
                          <a:spcPts val="800"/>
                        </a:spcAft>
                      </a:pPr>
                      <a:r>
                        <a:rPr lang="en-IN" sz="1000" kern="100">
                          <a:effectLst/>
                        </a:rPr>
                        <a:t>Sharing key performance data during team briefings.</a:t>
                      </a:r>
                      <a:endParaRPr lang="en-IN"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63079" marR="63079" marT="0" marB="0"/>
                </a:tc>
                <a:extLst>
                  <a:ext uri="{0D108BD9-81ED-4DB2-BD59-A6C34878D82A}">
                    <a16:rowId xmlns:a16="http://schemas.microsoft.com/office/drawing/2014/main" val="3282355429"/>
                  </a:ext>
                </a:extLst>
              </a:tr>
              <a:tr h="341394">
                <a:tc>
                  <a:txBody>
                    <a:bodyPr/>
                    <a:lstStyle/>
                    <a:p>
                      <a:pPr>
                        <a:lnSpc>
                          <a:spcPct val="107000"/>
                        </a:lnSpc>
                        <a:spcAft>
                          <a:spcPts val="800"/>
                        </a:spcAft>
                      </a:pPr>
                      <a:r>
                        <a:rPr lang="en-IN" sz="1000" kern="100">
                          <a:effectLst/>
                        </a:rPr>
                        <a:t>Spokesperson</a:t>
                      </a:r>
                      <a:endParaRPr lang="en-IN"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63079" marR="63079" marT="0" marB="0"/>
                </a:tc>
                <a:tc>
                  <a:txBody>
                    <a:bodyPr/>
                    <a:lstStyle/>
                    <a:p>
                      <a:pPr>
                        <a:lnSpc>
                          <a:spcPct val="107000"/>
                        </a:lnSpc>
                        <a:spcAft>
                          <a:spcPts val="800"/>
                        </a:spcAft>
                      </a:pPr>
                      <a:r>
                        <a:rPr lang="en-IN" sz="1000" kern="100">
                          <a:effectLst/>
                        </a:rPr>
                        <a:t>Communicates on behalf of the organization externally.</a:t>
                      </a:r>
                      <a:endParaRPr lang="en-IN"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63079" marR="63079" marT="0" marB="0"/>
                </a:tc>
                <a:tc>
                  <a:txBody>
                    <a:bodyPr/>
                    <a:lstStyle/>
                    <a:p>
                      <a:pPr>
                        <a:lnSpc>
                          <a:spcPct val="107000"/>
                        </a:lnSpc>
                        <a:spcAft>
                          <a:spcPts val="800"/>
                        </a:spcAft>
                      </a:pPr>
                      <a:r>
                        <a:rPr lang="en-IN" sz="1000" kern="100">
                          <a:effectLst/>
                        </a:rPr>
                        <a:t>Public interviews to communicate company achievements.</a:t>
                      </a:r>
                      <a:endParaRPr lang="en-IN"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63079" marR="63079" marT="0" marB="0"/>
                </a:tc>
                <a:extLst>
                  <a:ext uri="{0D108BD9-81ED-4DB2-BD59-A6C34878D82A}">
                    <a16:rowId xmlns:a16="http://schemas.microsoft.com/office/drawing/2014/main" val="511444295"/>
                  </a:ext>
                </a:extLst>
              </a:tr>
              <a:tr h="166834">
                <a:tc>
                  <a:txBody>
                    <a:bodyPr/>
                    <a:lstStyle/>
                    <a:p>
                      <a:pPr>
                        <a:lnSpc>
                          <a:spcPct val="107000"/>
                        </a:lnSpc>
                        <a:spcAft>
                          <a:spcPts val="800"/>
                        </a:spcAft>
                      </a:pPr>
                      <a:r>
                        <a:rPr lang="en-IN" sz="1000" kern="100">
                          <a:effectLst/>
                        </a:rPr>
                        <a:t>Decisional Roles</a:t>
                      </a:r>
                      <a:endParaRPr lang="en-IN"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63079" marR="63079" marT="0" marB="0"/>
                </a:tc>
                <a:tc>
                  <a:txBody>
                    <a:bodyPr/>
                    <a:lstStyle/>
                    <a:p>
                      <a:endParaRPr lang="en-IN" sz="1000" kern="100">
                        <a:effectLst/>
                        <a:latin typeface="Calibri" panose="020F0502020204030204" pitchFamily="34" charset="0"/>
                        <a:cs typeface="Times New Roman" panose="02020603050405020304" pitchFamily="18" charset="0"/>
                      </a:endParaRPr>
                    </a:p>
                  </a:txBody>
                  <a:tcPr marL="63079" marR="63079" marT="0" marB="0"/>
                </a:tc>
                <a:tc>
                  <a:txBody>
                    <a:bodyPr/>
                    <a:lstStyle/>
                    <a:p>
                      <a:endParaRPr lang="en-IN" sz="1000" kern="100">
                        <a:effectLst/>
                        <a:latin typeface="Calibri" panose="020F0502020204030204" pitchFamily="34" charset="0"/>
                        <a:cs typeface="Times New Roman" panose="02020603050405020304" pitchFamily="18" charset="0"/>
                      </a:endParaRPr>
                    </a:p>
                  </a:txBody>
                  <a:tcPr marL="63079" marR="63079" marT="0" marB="0"/>
                </a:tc>
                <a:extLst>
                  <a:ext uri="{0D108BD9-81ED-4DB2-BD59-A6C34878D82A}">
                    <a16:rowId xmlns:a16="http://schemas.microsoft.com/office/drawing/2014/main" val="3211622784"/>
                  </a:ext>
                </a:extLst>
              </a:tr>
              <a:tr h="341394">
                <a:tc>
                  <a:txBody>
                    <a:bodyPr/>
                    <a:lstStyle/>
                    <a:p>
                      <a:pPr>
                        <a:lnSpc>
                          <a:spcPct val="107000"/>
                        </a:lnSpc>
                        <a:spcAft>
                          <a:spcPts val="800"/>
                        </a:spcAft>
                      </a:pPr>
                      <a:r>
                        <a:rPr lang="en-IN" sz="1000" kern="100">
                          <a:effectLst/>
                        </a:rPr>
                        <a:t>Entrepreneur</a:t>
                      </a:r>
                      <a:endParaRPr lang="en-IN"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63079" marR="63079" marT="0" marB="0"/>
                </a:tc>
                <a:tc>
                  <a:txBody>
                    <a:bodyPr/>
                    <a:lstStyle/>
                    <a:p>
                      <a:pPr>
                        <a:lnSpc>
                          <a:spcPct val="107000"/>
                        </a:lnSpc>
                        <a:spcAft>
                          <a:spcPts val="800"/>
                        </a:spcAft>
                      </a:pPr>
                      <a:r>
                        <a:rPr lang="en-IN" sz="1000" kern="100">
                          <a:effectLst/>
                        </a:rPr>
                        <a:t>Innovates and seeks new opportunities; initiates change.</a:t>
                      </a:r>
                      <a:endParaRPr lang="en-IN"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63079" marR="63079" marT="0" marB="0"/>
                </a:tc>
                <a:tc>
                  <a:txBody>
                    <a:bodyPr/>
                    <a:lstStyle/>
                    <a:p>
                      <a:pPr>
                        <a:lnSpc>
                          <a:spcPct val="107000"/>
                        </a:lnSpc>
                        <a:spcAft>
                          <a:spcPts val="800"/>
                        </a:spcAft>
                      </a:pPr>
                      <a:r>
                        <a:rPr lang="en-IN" sz="1000" kern="100">
                          <a:effectLst/>
                        </a:rPr>
                        <a:t>Launching new projects like Microsoft Teams.</a:t>
                      </a:r>
                      <a:endParaRPr lang="en-IN"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63079" marR="63079" marT="0" marB="0"/>
                </a:tc>
                <a:extLst>
                  <a:ext uri="{0D108BD9-81ED-4DB2-BD59-A6C34878D82A}">
                    <a16:rowId xmlns:a16="http://schemas.microsoft.com/office/drawing/2014/main" val="127831843"/>
                  </a:ext>
                </a:extLst>
              </a:tr>
              <a:tr h="341394">
                <a:tc>
                  <a:txBody>
                    <a:bodyPr/>
                    <a:lstStyle/>
                    <a:p>
                      <a:pPr>
                        <a:lnSpc>
                          <a:spcPct val="107000"/>
                        </a:lnSpc>
                        <a:spcAft>
                          <a:spcPts val="800"/>
                        </a:spcAft>
                      </a:pPr>
                      <a:r>
                        <a:rPr lang="en-IN" sz="1000" kern="100">
                          <a:effectLst/>
                        </a:rPr>
                        <a:t>Disturbance Handler</a:t>
                      </a:r>
                      <a:endParaRPr lang="en-IN"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63079" marR="63079" marT="0" marB="0"/>
                </a:tc>
                <a:tc>
                  <a:txBody>
                    <a:bodyPr/>
                    <a:lstStyle/>
                    <a:p>
                      <a:pPr>
                        <a:lnSpc>
                          <a:spcPct val="107000"/>
                        </a:lnSpc>
                        <a:spcAft>
                          <a:spcPts val="800"/>
                        </a:spcAft>
                      </a:pPr>
                      <a:r>
                        <a:rPr lang="en-IN" sz="1000" kern="100">
                          <a:effectLst/>
                        </a:rPr>
                        <a:t>Addresses unexpected issues and crises; provides direction.</a:t>
                      </a:r>
                      <a:endParaRPr lang="en-IN"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63079" marR="63079" marT="0" marB="0"/>
                </a:tc>
                <a:tc>
                  <a:txBody>
                    <a:bodyPr/>
                    <a:lstStyle/>
                    <a:p>
                      <a:pPr>
                        <a:lnSpc>
                          <a:spcPct val="107000"/>
                        </a:lnSpc>
                        <a:spcAft>
                          <a:spcPts val="800"/>
                        </a:spcAft>
                      </a:pPr>
                      <a:r>
                        <a:rPr lang="en-IN" sz="1000" kern="100" dirty="0">
                          <a:effectLst/>
                        </a:rPr>
                        <a:t>Resolving conflicts within teams or departments.</a:t>
                      </a:r>
                      <a:endParaRPr lang="en-IN" sz="10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3079" marR="63079" marT="0" marB="0"/>
                </a:tc>
                <a:extLst>
                  <a:ext uri="{0D108BD9-81ED-4DB2-BD59-A6C34878D82A}">
                    <a16:rowId xmlns:a16="http://schemas.microsoft.com/office/drawing/2014/main" val="3339557108"/>
                  </a:ext>
                </a:extLst>
              </a:tr>
              <a:tr h="341394">
                <a:tc>
                  <a:txBody>
                    <a:bodyPr/>
                    <a:lstStyle/>
                    <a:p>
                      <a:pPr>
                        <a:lnSpc>
                          <a:spcPct val="107000"/>
                        </a:lnSpc>
                        <a:spcAft>
                          <a:spcPts val="800"/>
                        </a:spcAft>
                      </a:pPr>
                      <a:r>
                        <a:rPr lang="en-IN" sz="1000" kern="100">
                          <a:effectLst/>
                        </a:rPr>
                        <a:t>Resource Allocator</a:t>
                      </a:r>
                      <a:endParaRPr lang="en-IN"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63079" marR="63079" marT="0" marB="0"/>
                </a:tc>
                <a:tc>
                  <a:txBody>
                    <a:bodyPr/>
                    <a:lstStyle/>
                    <a:p>
                      <a:pPr>
                        <a:lnSpc>
                          <a:spcPct val="107000"/>
                        </a:lnSpc>
                        <a:spcAft>
                          <a:spcPts val="800"/>
                        </a:spcAft>
                      </a:pPr>
                      <a:r>
                        <a:rPr lang="en-IN" sz="1000" kern="100">
                          <a:effectLst/>
                        </a:rPr>
                        <a:t>Decides the best allocation of resources and assignments.</a:t>
                      </a:r>
                      <a:endParaRPr lang="en-IN"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63079" marR="63079" marT="0" marB="0"/>
                </a:tc>
                <a:tc>
                  <a:txBody>
                    <a:bodyPr/>
                    <a:lstStyle/>
                    <a:p>
                      <a:pPr>
                        <a:lnSpc>
                          <a:spcPct val="107000"/>
                        </a:lnSpc>
                        <a:spcAft>
                          <a:spcPts val="800"/>
                        </a:spcAft>
                      </a:pPr>
                      <a:r>
                        <a:rPr lang="en-IN" sz="1000" kern="100" dirty="0">
                          <a:effectLst/>
                        </a:rPr>
                        <a:t>Allocating budget for product innovation.</a:t>
                      </a:r>
                      <a:endParaRPr lang="en-IN" sz="10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3079" marR="63079" marT="0" marB="0"/>
                </a:tc>
                <a:extLst>
                  <a:ext uri="{0D108BD9-81ED-4DB2-BD59-A6C34878D82A}">
                    <a16:rowId xmlns:a16="http://schemas.microsoft.com/office/drawing/2014/main" val="2400837059"/>
                  </a:ext>
                </a:extLst>
              </a:tr>
              <a:tr h="341394">
                <a:tc>
                  <a:txBody>
                    <a:bodyPr/>
                    <a:lstStyle/>
                    <a:p>
                      <a:pPr>
                        <a:lnSpc>
                          <a:spcPct val="107000"/>
                        </a:lnSpc>
                        <a:spcAft>
                          <a:spcPts val="800"/>
                        </a:spcAft>
                      </a:pPr>
                      <a:r>
                        <a:rPr lang="en-IN" sz="1000" kern="100" dirty="0">
                          <a:effectLst/>
                        </a:rPr>
                        <a:t>Negotiator</a:t>
                      </a:r>
                      <a:endParaRPr lang="en-IN" sz="10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3079" marR="63079" marT="0" marB="0"/>
                </a:tc>
                <a:tc>
                  <a:txBody>
                    <a:bodyPr/>
                    <a:lstStyle/>
                    <a:p>
                      <a:pPr>
                        <a:lnSpc>
                          <a:spcPct val="107000"/>
                        </a:lnSpc>
                        <a:spcAft>
                          <a:spcPts val="800"/>
                        </a:spcAft>
                      </a:pPr>
                      <a:r>
                        <a:rPr lang="en-IN" sz="1000" kern="100">
                          <a:effectLst/>
                        </a:rPr>
                        <a:t>Represents the organization in key discussions and agreements.</a:t>
                      </a:r>
                      <a:endParaRPr lang="en-IN"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63079" marR="63079" marT="0" marB="0"/>
                </a:tc>
                <a:tc>
                  <a:txBody>
                    <a:bodyPr/>
                    <a:lstStyle/>
                    <a:p>
                      <a:pPr>
                        <a:lnSpc>
                          <a:spcPct val="107000"/>
                        </a:lnSpc>
                        <a:spcAft>
                          <a:spcPts val="800"/>
                        </a:spcAft>
                      </a:pPr>
                      <a:r>
                        <a:rPr lang="en-IN" sz="1000" kern="100" dirty="0">
                          <a:effectLst/>
                        </a:rPr>
                        <a:t>Leading negotiations for company mergers or acquisitions.</a:t>
                      </a:r>
                      <a:endParaRPr lang="en-IN" sz="10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3079" marR="63079" marT="0" marB="0"/>
                </a:tc>
                <a:extLst>
                  <a:ext uri="{0D108BD9-81ED-4DB2-BD59-A6C34878D82A}">
                    <a16:rowId xmlns:a16="http://schemas.microsoft.com/office/drawing/2014/main" val="831911835"/>
                  </a:ext>
                </a:extLst>
              </a:tr>
            </a:tbl>
          </a:graphicData>
        </a:graphic>
      </p:graphicFrame>
      <p:sp>
        <p:nvSpPr>
          <p:cNvPr id="9" name="Slide Number Placeholder 8">
            <a:extLst>
              <a:ext uri="{FF2B5EF4-FFF2-40B4-BE49-F238E27FC236}">
                <a16:creationId xmlns:a16="http://schemas.microsoft.com/office/drawing/2014/main" id="{EE9F8BCE-EDD4-62B4-C5BF-13B21E4A419E}"/>
              </a:ext>
            </a:extLst>
          </p:cNvPr>
          <p:cNvSpPr>
            <a:spLocks noGrp="1"/>
          </p:cNvSpPr>
          <p:nvPr>
            <p:ph type="sldNum" sz="quarter" idx="12"/>
          </p:nvPr>
        </p:nvSpPr>
        <p:spPr/>
        <p:txBody>
          <a:bodyPr>
            <a:normAutofit lnSpcReduction="10000"/>
          </a:bodyPr>
          <a:lstStyle/>
          <a:p>
            <a:fld id="{CF1C48C9-6BFD-46C2-9776-CF3634A97182}" type="slidenum">
              <a:rPr lang="en-IN" smtClean="0"/>
              <a:t>11</a:t>
            </a:fld>
            <a:endParaRPr lang="en-IN"/>
          </a:p>
        </p:txBody>
      </p:sp>
      <p:sp>
        <p:nvSpPr>
          <p:cNvPr id="8" name="TextBox 7">
            <a:extLst>
              <a:ext uri="{FF2B5EF4-FFF2-40B4-BE49-F238E27FC236}">
                <a16:creationId xmlns:a16="http://schemas.microsoft.com/office/drawing/2014/main" id="{E939D2A7-4EB0-CC94-5BDC-4734BD36DDED}"/>
              </a:ext>
            </a:extLst>
          </p:cNvPr>
          <p:cNvSpPr txBox="1"/>
          <p:nvPr/>
        </p:nvSpPr>
        <p:spPr>
          <a:xfrm>
            <a:off x="1108221" y="1118247"/>
            <a:ext cx="9975557" cy="584775"/>
          </a:xfrm>
          <a:prstGeom prst="rect">
            <a:avLst/>
          </a:prstGeom>
          <a:noFill/>
        </p:spPr>
        <p:txBody>
          <a:bodyPr wrap="square">
            <a:spAutoFit/>
          </a:bodyPr>
          <a:lstStyle/>
          <a:p>
            <a:r>
              <a:rPr lang="en-US" sz="1600" dirty="0"/>
              <a:t>Henry </a:t>
            </a:r>
            <a:r>
              <a:rPr lang="en-US" sz="1600" dirty="0" err="1"/>
              <a:t>Mintzbergcategorized</a:t>
            </a:r>
            <a:r>
              <a:rPr lang="en-US" sz="1600" dirty="0"/>
              <a:t> ten distinct managerial roles, which he grouped into three areas: interpersonal, informational, and decisional (Mintzberg, 1973).</a:t>
            </a:r>
            <a:endParaRPr lang="en-IN" sz="1600" dirty="0"/>
          </a:p>
        </p:txBody>
      </p:sp>
    </p:spTree>
    <p:extLst>
      <p:ext uri="{BB962C8B-B14F-4D97-AF65-F5344CB8AC3E}">
        <p14:creationId xmlns:p14="http://schemas.microsoft.com/office/powerpoint/2010/main" val="30006063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8D2BC-DEC9-E45B-FD85-34ABAE9C7AB3}"/>
              </a:ext>
            </a:extLst>
          </p:cNvPr>
          <p:cNvSpPr>
            <a:spLocks noGrp="1"/>
          </p:cNvSpPr>
          <p:nvPr>
            <p:ph type="title"/>
          </p:nvPr>
        </p:nvSpPr>
        <p:spPr>
          <a:xfrm>
            <a:off x="1249680" y="470599"/>
            <a:ext cx="9692640" cy="752538"/>
          </a:xfrm>
        </p:spPr>
        <p:txBody>
          <a:bodyPr/>
          <a:lstStyle/>
          <a:p>
            <a:r>
              <a:rPr lang="en-IN" b="1" dirty="0"/>
              <a:t>Supportive Managerial </a:t>
            </a:r>
            <a:r>
              <a:rPr lang="en-IN" b="1" dirty="0" err="1"/>
              <a:t>Behavior</a:t>
            </a:r>
            <a:endParaRPr lang="en-IN" b="1" dirty="0"/>
          </a:p>
        </p:txBody>
      </p:sp>
      <p:sp>
        <p:nvSpPr>
          <p:cNvPr id="3" name="Content Placeholder 2">
            <a:extLst>
              <a:ext uri="{FF2B5EF4-FFF2-40B4-BE49-F238E27FC236}">
                <a16:creationId xmlns:a16="http://schemas.microsoft.com/office/drawing/2014/main" id="{4D4FBE43-416D-7AB9-51BD-C11F16EB7AD2}"/>
              </a:ext>
            </a:extLst>
          </p:cNvPr>
          <p:cNvSpPr>
            <a:spLocks noGrp="1"/>
          </p:cNvSpPr>
          <p:nvPr>
            <p:ph idx="1"/>
          </p:nvPr>
        </p:nvSpPr>
        <p:spPr>
          <a:xfrm>
            <a:off x="755904" y="1430402"/>
            <a:ext cx="10314432" cy="4749736"/>
          </a:xfrm>
        </p:spPr>
        <p:txBody>
          <a:bodyPr>
            <a:noAutofit/>
          </a:bodyPr>
          <a:lstStyle/>
          <a:p>
            <a:r>
              <a:rPr lang="en-US" sz="1400" dirty="0"/>
              <a:t>Supportive managerial behavior involves leaders engaging in actions that show concern for workers' well-being and create an environment where team members are valued, respected, and heard (Robbins &amp; Judge, 2021).</a:t>
            </a:r>
          </a:p>
          <a:p>
            <a:r>
              <a:rPr lang="en-US" sz="1400" b="1" dirty="0"/>
              <a:t>Importance of Supportive Behavior:</a:t>
            </a:r>
          </a:p>
          <a:p>
            <a:pPr lvl="1"/>
            <a:r>
              <a:rPr lang="en-US" sz="1400" dirty="0"/>
              <a:t>Essential for creating a positive workplace culture (Mughal, 2019; </a:t>
            </a:r>
            <a:r>
              <a:rPr lang="en-US" sz="1400" dirty="0" err="1"/>
              <a:t>Dayanti</a:t>
            </a:r>
            <a:r>
              <a:rPr lang="en-US" sz="1400" dirty="0"/>
              <a:t> et al., 2022).</a:t>
            </a:r>
          </a:p>
          <a:p>
            <a:pPr lvl="1"/>
            <a:r>
              <a:rPr lang="en-US" sz="1400" dirty="0"/>
              <a:t>Directly correlates with increased employee engagement and job satisfaction.</a:t>
            </a:r>
          </a:p>
          <a:p>
            <a:pPr lvl="1"/>
            <a:r>
              <a:rPr lang="en-US" sz="1400" dirty="0"/>
              <a:t>Encourages a sense of belonging and commitment to the organization.</a:t>
            </a:r>
          </a:p>
          <a:p>
            <a:r>
              <a:rPr lang="en-US" sz="1400" b="1" dirty="0"/>
              <a:t>Fostering Growth and Progress:</a:t>
            </a:r>
          </a:p>
          <a:p>
            <a:pPr lvl="1"/>
            <a:r>
              <a:rPr lang="en-US" sz="1400" dirty="0"/>
              <a:t>Supportive managers invest in employees' growth through training and development opportunities (Mughal, 2019).</a:t>
            </a:r>
          </a:p>
          <a:p>
            <a:pPr lvl="1"/>
            <a:r>
              <a:rPr lang="en-US" sz="1400" dirty="0"/>
              <a:t>They provide constructive feedback, encourage autonomy, and facilitate career progression (</a:t>
            </a:r>
            <a:r>
              <a:rPr lang="en-US" sz="1400" dirty="0" err="1"/>
              <a:t>Dayanti</a:t>
            </a:r>
            <a:r>
              <a:rPr lang="en-US" sz="1400" dirty="0"/>
              <a:t> et al., 2022).</a:t>
            </a:r>
          </a:p>
          <a:p>
            <a:r>
              <a:rPr lang="en-US" sz="1400" b="1" dirty="0"/>
              <a:t>Boosting Motivation and Satisfaction:</a:t>
            </a:r>
          </a:p>
          <a:p>
            <a:pPr lvl="1"/>
            <a:r>
              <a:rPr lang="en-US" sz="1400" dirty="0"/>
              <a:t>Supportive behavior fulfills employees' psychological needs, enhancing intrinsic motivation.</a:t>
            </a:r>
          </a:p>
          <a:p>
            <a:pPr lvl="1"/>
            <a:r>
              <a:rPr lang="en-US" sz="1400" dirty="0"/>
              <a:t>Creates an emotional connection to the workplace, reducing burnout and promoting satisfaction </a:t>
            </a:r>
            <a:r>
              <a:rPr lang="pt-BR" sz="1400" dirty="0"/>
              <a:t>(Neiva, Macambira and Ribeiro, 2020)</a:t>
            </a:r>
            <a:r>
              <a:rPr lang="en-US" sz="1400" dirty="0"/>
              <a:t>.</a:t>
            </a:r>
          </a:p>
          <a:p>
            <a:r>
              <a:rPr lang="en-US" sz="1400" b="1" dirty="0"/>
              <a:t>Costco's Exemplary Support:</a:t>
            </a:r>
          </a:p>
          <a:p>
            <a:pPr lvl="1"/>
            <a:r>
              <a:rPr lang="en-US" sz="1400" dirty="0"/>
              <a:t>Costco is known for its supportive managerial practices (</a:t>
            </a:r>
            <a:r>
              <a:rPr lang="en-US" sz="1400" dirty="0" err="1"/>
              <a:t>Bendoraityte</a:t>
            </a:r>
            <a:r>
              <a:rPr lang="en-US" sz="1400" dirty="0"/>
              <a:t>, 2024).</a:t>
            </a:r>
          </a:p>
          <a:p>
            <a:pPr lvl="1"/>
            <a:r>
              <a:rPr lang="en-US" sz="1400" dirty="0"/>
              <a:t>They offer competitive wages, benefits, and a collaborative culture.</a:t>
            </a:r>
          </a:p>
          <a:p>
            <a:pPr lvl="1"/>
            <a:r>
              <a:rPr lang="en-US" sz="1400" dirty="0"/>
              <a:t>Such practices have resulted in low employee turnover. </a:t>
            </a:r>
            <a:endParaRPr lang="en-IN" sz="1400" dirty="0"/>
          </a:p>
        </p:txBody>
      </p:sp>
      <p:sp>
        <p:nvSpPr>
          <p:cNvPr id="4" name="Slide Number Placeholder 3">
            <a:extLst>
              <a:ext uri="{FF2B5EF4-FFF2-40B4-BE49-F238E27FC236}">
                <a16:creationId xmlns:a16="http://schemas.microsoft.com/office/drawing/2014/main" id="{90ACC390-F9C4-C0F0-1B95-1EC09A95DEF8}"/>
              </a:ext>
            </a:extLst>
          </p:cNvPr>
          <p:cNvSpPr>
            <a:spLocks noGrp="1"/>
          </p:cNvSpPr>
          <p:nvPr>
            <p:ph type="sldNum" sz="quarter" idx="12"/>
          </p:nvPr>
        </p:nvSpPr>
        <p:spPr/>
        <p:txBody>
          <a:bodyPr>
            <a:normAutofit lnSpcReduction="10000"/>
          </a:bodyPr>
          <a:lstStyle/>
          <a:p>
            <a:fld id="{CF1C48C9-6BFD-46C2-9776-CF3634A97182}" type="slidenum">
              <a:rPr lang="en-IN" smtClean="0"/>
              <a:t>12</a:t>
            </a:fld>
            <a:endParaRPr lang="en-IN"/>
          </a:p>
        </p:txBody>
      </p:sp>
    </p:spTree>
    <p:extLst>
      <p:ext uri="{BB962C8B-B14F-4D97-AF65-F5344CB8AC3E}">
        <p14:creationId xmlns:p14="http://schemas.microsoft.com/office/powerpoint/2010/main" val="17612108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2E81C-CE53-595D-14DC-9A49309F3D29}"/>
              </a:ext>
            </a:extLst>
          </p:cNvPr>
          <p:cNvSpPr>
            <a:spLocks noGrp="1"/>
          </p:cNvSpPr>
          <p:nvPr>
            <p:ph type="title"/>
          </p:nvPr>
        </p:nvSpPr>
        <p:spPr>
          <a:xfrm>
            <a:off x="1261872" y="390144"/>
            <a:ext cx="9692640" cy="825690"/>
          </a:xfrm>
        </p:spPr>
        <p:txBody>
          <a:bodyPr>
            <a:normAutofit/>
          </a:bodyPr>
          <a:lstStyle/>
          <a:p>
            <a:r>
              <a:rPr lang="en-US" sz="4000" b="1" dirty="0"/>
              <a:t>Fair Treatment in Workplace</a:t>
            </a:r>
            <a:endParaRPr lang="en-IN" sz="4000" b="1" dirty="0"/>
          </a:p>
        </p:txBody>
      </p:sp>
      <p:sp>
        <p:nvSpPr>
          <p:cNvPr id="3" name="Content Placeholder 2">
            <a:extLst>
              <a:ext uri="{FF2B5EF4-FFF2-40B4-BE49-F238E27FC236}">
                <a16:creationId xmlns:a16="http://schemas.microsoft.com/office/drawing/2014/main" id="{26F63958-236C-DE29-A236-4730334FA6AD}"/>
              </a:ext>
            </a:extLst>
          </p:cNvPr>
          <p:cNvSpPr>
            <a:spLocks noGrp="1"/>
          </p:cNvSpPr>
          <p:nvPr>
            <p:ph idx="1"/>
          </p:nvPr>
        </p:nvSpPr>
        <p:spPr>
          <a:xfrm>
            <a:off x="1472184" y="1333183"/>
            <a:ext cx="9247632" cy="4839017"/>
          </a:xfrm>
        </p:spPr>
        <p:txBody>
          <a:bodyPr>
            <a:noAutofit/>
          </a:bodyPr>
          <a:lstStyle/>
          <a:p>
            <a:r>
              <a:rPr lang="en-US" sz="1600" dirty="0"/>
              <a:t>Robbins (2020) emphasizes fair treatment as equitable, respectful, and dignified handling of employees, crucial for fostering a positive and ethical work environment.</a:t>
            </a:r>
          </a:p>
          <a:p>
            <a:r>
              <a:rPr lang="en-US" sz="1600" b="1" dirty="0"/>
              <a:t>Importance of Fair Treatment:</a:t>
            </a:r>
          </a:p>
          <a:p>
            <a:pPr lvl="1"/>
            <a:r>
              <a:rPr lang="en-US" sz="1600" dirty="0"/>
              <a:t>It's key to creating a workplace where employees feel valued and respected.</a:t>
            </a:r>
          </a:p>
          <a:p>
            <a:pPr lvl="1"/>
            <a:r>
              <a:rPr lang="en-US" sz="1600" dirty="0"/>
              <a:t>Fair treatment is associated with increased job satisfaction, organizational commitment, and equitable opportunities for all (Hassan, 2013; Robbins, 2020).</a:t>
            </a:r>
          </a:p>
          <a:p>
            <a:r>
              <a:rPr lang="en-US" sz="1600" b="1" dirty="0"/>
              <a:t>Impact on Employee Loyalty and Trust:</a:t>
            </a:r>
          </a:p>
          <a:p>
            <a:pPr lvl="1"/>
            <a:r>
              <a:rPr lang="en-US" sz="1600" dirty="0"/>
              <a:t>When employees perceive fairness in management practices, their trust in the organization grows, leading to greater loyalty and a lower inclination to leave the company.</a:t>
            </a:r>
          </a:p>
          <a:p>
            <a:pPr lvl="1"/>
            <a:r>
              <a:rPr lang="en-US" sz="1600" dirty="0"/>
              <a:t>Fair treatment acts as a foundation for strong, lasting employee relationships and organizational success (Hassan, 2013).</a:t>
            </a:r>
          </a:p>
          <a:p>
            <a:r>
              <a:rPr lang="en-US" sz="1600" b="1" dirty="0"/>
              <a:t>Salesforce's Exemplary Practice:</a:t>
            </a:r>
          </a:p>
          <a:p>
            <a:pPr lvl="1"/>
            <a:r>
              <a:rPr lang="en-US" sz="1600" dirty="0"/>
              <a:t>Salesforce showcases the significance of fair treatment through its approach to fair compensation (Hyder, 2022).</a:t>
            </a:r>
          </a:p>
          <a:p>
            <a:pPr lvl="1"/>
            <a:r>
              <a:rPr lang="en-US" sz="1600" dirty="0"/>
              <a:t>The company conducts annual salary audits to address any pay disparities, ensuring that employees performing similar work receive comparable pay. </a:t>
            </a:r>
          </a:p>
          <a:p>
            <a:pPr lvl="1"/>
            <a:r>
              <a:rPr lang="en-US" sz="1600" dirty="0"/>
              <a:t>This practice has been credited with maintaining high employee morale and fostering a culture of trust and equality.</a:t>
            </a:r>
            <a:endParaRPr lang="en-IN" sz="1600" dirty="0"/>
          </a:p>
        </p:txBody>
      </p:sp>
      <p:sp>
        <p:nvSpPr>
          <p:cNvPr id="4" name="Slide Number Placeholder 3">
            <a:extLst>
              <a:ext uri="{FF2B5EF4-FFF2-40B4-BE49-F238E27FC236}">
                <a16:creationId xmlns:a16="http://schemas.microsoft.com/office/drawing/2014/main" id="{DFC6AF44-FFDE-A88C-4C3D-A42302886A6E}"/>
              </a:ext>
            </a:extLst>
          </p:cNvPr>
          <p:cNvSpPr>
            <a:spLocks noGrp="1"/>
          </p:cNvSpPr>
          <p:nvPr>
            <p:ph type="sldNum" sz="quarter" idx="12"/>
          </p:nvPr>
        </p:nvSpPr>
        <p:spPr/>
        <p:txBody>
          <a:bodyPr>
            <a:normAutofit lnSpcReduction="10000"/>
          </a:bodyPr>
          <a:lstStyle/>
          <a:p>
            <a:fld id="{CF1C48C9-6BFD-46C2-9776-CF3634A97182}" type="slidenum">
              <a:rPr lang="en-IN" smtClean="0"/>
              <a:t>13</a:t>
            </a:fld>
            <a:endParaRPr lang="en-IN"/>
          </a:p>
        </p:txBody>
      </p:sp>
    </p:spTree>
    <p:extLst>
      <p:ext uri="{BB962C8B-B14F-4D97-AF65-F5344CB8AC3E}">
        <p14:creationId xmlns:p14="http://schemas.microsoft.com/office/powerpoint/2010/main" val="6294093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8BE826-0911-CDB3-7D77-861957624D9A}"/>
              </a:ext>
            </a:extLst>
          </p:cNvPr>
          <p:cNvSpPr>
            <a:spLocks noGrp="1"/>
          </p:cNvSpPr>
          <p:nvPr>
            <p:ph type="title"/>
          </p:nvPr>
        </p:nvSpPr>
        <p:spPr/>
        <p:txBody>
          <a:bodyPr>
            <a:normAutofit/>
          </a:bodyPr>
          <a:lstStyle/>
          <a:p>
            <a:r>
              <a:rPr lang="en-US" sz="3200" b="1" dirty="0"/>
              <a:t>Combining Support and Fairness for Organizational Success</a:t>
            </a:r>
            <a:endParaRPr lang="en-IN" sz="3200" b="1" dirty="0"/>
          </a:p>
        </p:txBody>
      </p:sp>
      <p:sp>
        <p:nvSpPr>
          <p:cNvPr id="3" name="Content Placeholder 2">
            <a:extLst>
              <a:ext uri="{FF2B5EF4-FFF2-40B4-BE49-F238E27FC236}">
                <a16:creationId xmlns:a16="http://schemas.microsoft.com/office/drawing/2014/main" id="{4B83956F-3630-ACAE-2FD3-FAF25D1C93E8}"/>
              </a:ext>
            </a:extLst>
          </p:cNvPr>
          <p:cNvSpPr>
            <a:spLocks noGrp="1"/>
          </p:cNvSpPr>
          <p:nvPr>
            <p:ph idx="1"/>
          </p:nvPr>
        </p:nvSpPr>
        <p:spPr>
          <a:xfrm>
            <a:off x="877824" y="1828800"/>
            <a:ext cx="9838944" cy="4645152"/>
          </a:xfrm>
        </p:spPr>
        <p:txBody>
          <a:bodyPr>
            <a:noAutofit/>
          </a:bodyPr>
          <a:lstStyle/>
          <a:p>
            <a:r>
              <a:rPr lang="en-US" sz="1400" b="1" dirty="0"/>
              <a:t>Synergy Between Support and Fairness:</a:t>
            </a:r>
          </a:p>
          <a:p>
            <a:pPr lvl="1"/>
            <a:r>
              <a:rPr lang="en-US" sz="1400" dirty="0"/>
              <a:t>Integrating supportive behavior with fair treatment boosts employee engagement, motivation, and productivity.</a:t>
            </a:r>
          </a:p>
          <a:p>
            <a:pPr lvl="1"/>
            <a:r>
              <a:rPr lang="en-US" sz="1400" dirty="0"/>
              <a:t>Essential for creating culture of trust, openness, and collaboration (Robbins &amp; Judge, 2021).</a:t>
            </a:r>
          </a:p>
          <a:p>
            <a:r>
              <a:rPr lang="en-US" sz="1400" b="1" dirty="0"/>
              <a:t>Impact on Google's Culture and Productivity:</a:t>
            </a:r>
          </a:p>
          <a:p>
            <a:pPr lvl="1"/>
            <a:r>
              <a:rPr lang="en-US" sz="1400" dirty="0"/>
              <a:t>Google exemplifies the benefits through its open communication, growth opportunities, and psychological safety (Cerf, 2020).</a:t>
            </a:r>
          </a:p>
          <a:p>
            <a:pPr lvl="1"/>
            <a:r>
              <a:rPr lang="en-US" sz="1400" dirty="0"/>
              <a:t>Equitable compensation, inclusive environment, and transparent processes enhance satisfaction and loyalty.</a:t>
            </a:r>
          </a:p>
          <a:p>
            <a:pPr lvl="1"/>
            <a:r>
              <a:rPr lang="en-US" sz="1400" dirty="0"/>
              <a:t>Results in high innovation, productivity, and industry leadership.</a:t>
            </a:r>
          </a:p>
          <a:p>
            <a:r>
              <a:rPr lang="en-US" sz="1400" b="1" dirty="0"/>
              <a:t>Key Benefits:</a:t>
            </a:r>
          </a:p>
          <a:p>
            <a:pPr lvl="1"/>
            <a:r>
              <a:rPr lang="en-US" sz="1400" dirty="0"/>
              <a:t>Attracts and retains top talent.</a:t>
            </a:r>
          </a:p>
          <a:p>
            <a:pPr lvl="1"/>
            <a:r>
              <a:rPr lang="en-US" sz="1400" dirty="0"/>
              <a:t>Encourages peak performance among employees.</a:t>
            </a:r>
          </a:p>
          <a:p>
            <a:pPr lvl="1"/>
            <a:r>
              <a:rPr lang="en-US" sz="1400" dirty="0"/>
              <a:t>Builds a resilient and innovative organizational culture.</a:t>
            </a:r>
          </a:p>
          <a:p>
            <a:r>
              <a:rPr lang="en-US" sz="1400" dirty="0"/>
              <a:t>Prioritizing support and fairness unlocks employees' potential, driving excellence and continuous improvement (Hancock, </a:t>
            </a:r>
            <a:r>
              <a:rPr lang="en-US" sz="1400" dirty="0" err="1"/>
              <a:t>Hioe</a:t>
            </a:r>
            <a:r>
              <a:rPr lang="en-US" sz="1400" dirty="0"/>
              <a:t> and </a:t>
            </a:r>
            <a:r>
              <a:rPr lang="en-US" sz="1400" dirty="0" err="1"/>
              <a:t>Schaninger</a:t>
            </a:r>
            <a:r>
              <a:rPr lang="en-US" sz="1400" dirty="0"/>
              <a:t>, 2018).</a:t>
            </a:r>
          </a:p>
          <a:p>
            <a:r>
              <a:rPr lang="en-US" sz="1400" dirty="0"/>
              <a:t>Google’s approach highlights the effectiveness of this strategy in achieving organizational success.</a:t>
            </a:r>
            <a:endParaRPr lang="en-IN" sz="1400" dirty="0"/>
          </a:p>
        </p:txBody>
      </p:sp>
      <p:sp>
        <p:nvSpPr>
          <p:cNvPr id="4" name="Slide Number Placeholder 3">
            <a:extLst>
              <a:ext uri="{FF2B5EF4-FFF2-40B4-BE49-F238E27FC236}">
                <a16:creationId xmlns:a16="http://schemas.microsoft.com/office/drawing/2014/main" id="{E52A00B8-3444-9166-9120-1A9ECEBCB201}"/>
              </a:ext>
            </a:extLst>
          </p:cNvPr>
          <p:cNvSpPr>
            <a:spLocks noGrp="1"/>
          </p:cNvSpPr>
          <p:nvPr>
            <p:ph type="sldNum" sz="quarter" idx="12"/>
          </p:nvPr>
        </p:nvSpPr>
        <p:spPr/>
        <p:txBody>
          <a:bodyPr>
            <a:normAutofit lnSpcReduction="10000"/>
          </a:bodyPr>
          <a:lstStyle/>
          <a:p>
            <a:fld id="{CF1C48C9-6BFD-46C2-9776-CF3634A97182}" type="slidenum">
              <a:rPr lang="en-IN" smtClean="0"/>
              <a:t>14</a:t>
            </a:fld>
            <a:endParaRPr lang="en-IN"/>
          </a:p>
        </p:txBody>
      </p:sp>
    </p:spTree>
    <p:extLst>
      <p:ext uri="{BB962C8B-B14F-4D97-AF65-F5344CB8AC3E}">
        <p14:creationId xmlns:p14="http://schemas.microsoft.com/office/powerpoint/2010/main" val="20181083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D1DB8-07CC-4E68-52C0-9EC0A57287E3}"/>
              </a:ext>
            </a:extLst>
          </p:cNvPr>
          <p:cNvSpPr>
            <a:spLocks noGrp="1"/>
          </p:cNvSpPr>
          <p:nvPr>
            <p:ph type="title"/>
          </p:nvPr>
        </p:nvSpPr>
        <p:spPr>
          <a:xfrm>
            <a:off x="1097280" y="536448"/>
            <a:ext cx="10070592" cy="642810"/>
          </a:xfrm>
        </p:spPr>
        <p:txBody>
          <a:bodyPr>
            <a:normAutofit fontScale="90000"/>
          </a:bodyPr>
          <a:lstStyle/>
          <a:p>
            <a:r>
              <a:rPr lang="en-US" sz="3200" b="1" dirty="0"/>
              <a:t>Overcoming Challenges in Managerial Behaviors</a:t>
            </a:r>
            <a:endParaRPr lang="en-IN" sz="3200" b="1" dirty="0"/>
          </a:p>
        </p:txBody>
      </p:sp>
      <p:sp>
        <p:nvSpPr>
          <p:cNvPr id="3" name="Content Placeholder 2">
            <a:extLst>
              <a:ext uri="{FF2B5EF4-FFF2-40B4-BE49-F238E27FC236}">
                <a16:creationId xmlns:a16="http://schemas.microsoft.com/office/drawing/2014/main" id="{8A100D05-63F1-B8E1-A733-BE522FEF9682}"/>
              </a:ext>
            </a:extLst>
          </p:cNvPr>
          <p:cNvSpPr>
            <a:spLocks noGrp="1"/>
          </p:cNvSpPr>
          <p:nvPr>
            <p:ph idx="1"/>
          </p:nvPr>
        </p:nvSpPr>
        <p:spPr>
          <a:xfrm>
            <a:off x="926592" y="1557210"/>
            <a:ext cx="9863328" cy="4869114"/>
          </a:xfrm>
        </p:spPr>
        <p:txBody>
          <a:bodyPr>
            <a:noAutofit/>
          </a:bodyPr>
          <a:lstStyle/>
          <a:p>
            <a:r>
              <a:rPr lang="en-US" sz="1600" b="1" dirty="0"/>
              <a:t>Common Obstacles in Supportive and Fair Management (</a:t>
            </a:r>
            <a:r>
              <a:rPr lang="en-US" sz="1600" b="1" dirty="0" err="1"/>
              <a:t>Vigfusson</a:t>
            </a:r>
            <a:r>
              <a:rPr lang="en-US" sz="1600" b="1" dirty="0"/>
              <a:t>, </a:t>
            </a:r>
            <a:r>
              <a:rPr lang="en-US" sz="1600" b="1" dirty="0" err="1"/>
              <a:t>Johannsdottir</a:t>
            </a:r>
            <a:r>
              <a:rPr lang="en-US" sz="1600" b="1" dirty="0"/>
              <a:t> and Olafsson, 2021)</a:t>
            </a:r>
            <a:r>
              <a:rPr lang="en-US" sz="1600" dirty="0"/>
              <a:t>:</a:t>
            </a:r>
          </a:p>
          <a:p>
            <a:pPr lvl="1"/>
            <a:r>
              <a:rPr lang="en-US" sz="1600" dirty="0"/>
              <a:t>Employees and managers might resist new management practices due to comfort with existing routines.</a:t>
            </a:r>
          </a:p>
          <a:p>
            <a:pPr lvl="1"/>
            <a:r>
              <a:rPr lang="en-US" sz="1600" dirty="0"/>
              <a:t>Diverse work environments can lead to misunderstandings in what constitutes fairness </a:t>
            </a:r>
            <a:r>
              <a:rPr lang="en-US" sz="1600"/>
              <a:t>and support. </a:t>
            </a:r>
            <a:endParaRPr lang="en-US" sz="1600" dirty="0"/>
          </a:p>
          <a:p>
            <a:pPr lvl="1"/>
            <a:r>
              <a:rPr lang="en-US" sz="1600" dirty="0"/>
              <a:t>Limited time, finances, and personnel can hinder the implementation of supportive policies. </a:t>
            </a:r>
          </a:p>
          <a:p>
            <a:pPr lvl="1"/>
            <a:r>
              <a:rPr lang="en-US" sz="1600" dirty="0"/>
              <a:t>Managers may not have the necessary skills to effectively lead and support their teams.</a:t>
            </a:r>
          </a:p>
          <a:p>
            <a:r>
              <a:rPr lang="en-US" sz="1600" b="1" dirty="0"/>
              <a:t>Strategies to Overcome Challenges:</a:t>
            </a:r>
          </a:p>
          <a:p>
            <a:pPr lvl="1"/>
            <a:r>
              <a:rPr lang="en-US" sz="1600" dirty="0"/>
              <a:t>Encourage openness to change through communication, involvement, and clear demonstration of benefits (Hancock, </a:t>
            </a:r>
            <a:r>
              <a:rPr lang="en-US" sz="1600" dirty="0" err="1"/>
              <a:t>Hioe</a:t>
            </a:r>
            <a:r>
              <a:rPr lang="en-US" sz="1600" dirty="0"/>
              <a:t> and </a:t>
            </a:r>
            <a:r>
              <a:rPr lang="en-US" sz="1600" dirty="0" err="1"/>
              <a:t>Schaninger</a:t>
            </a:r>
            <a:r>
              <a:rPr lang="en-US" sz="1600" dirty="0"/>
              <a:t>, 2018).</a:t>
            </a:r>
          </a:p>
          <a:p>
            <a:pPr lvl="1"/>
            <a:r>
              <a:rPr lang="en-US" sz="1600" dirty="0"/>
              <a:t>Provide training to understand and appreciate cultural differences within the workplace (Daft, 2018).</a:t>
            </a:r>
          </a:p>
          <a:p>
            <a:pPr lvl="1"/>
            <a:r>
              <a:rPr lang="en-US" sz="1600" dirty="0"/>
              <a:t>Prioritize resources towards initiatives that foster support and fairness, such as employee development programs (Robbins &amp; Coulter, 2021).</a:t>
            </a:r>
          </a:p>
          <a:p>
            <a:pPr lvl="1"/>
            <a:r>
              <a:rPr lang="en-US" sz="1600" dirty="0"/>
              <a:t>Invest in leadership training programs to equip managers with the skills needed for supportive and fair management practices (</a:t>
            </a:r>
            <a:r>
              <a:rPr lang="en-US" sz="1600" dirty="0" err="1"/>
              <a:t>Robnagel</a:t>
            </a:r>
            <a:r>
              <a:rPr lang="en-US" sz="1600" dirty="0"/>
              <a:t>, 2016).</a:t>
            </a:r>
            <a:endParaRPr lang="en-IN" sz="1600" dirty="0"/>
          </a:p>
        </p:txBody>
      </p:sp>
      <p:sp>
        <p:nvSpPr>
          <p:cNvPr id="4" name="Slide Number Placeholder 3">
            <a:extLst>
              <a:ext uri="{FF2B5EF4-FFF2-40B4-BE49-F238E27FC236}">
                <a16:creationId xmlns:a16="http://schemas.microsoft.com/office/drawing/2014/main" id="{4392F449-CBAB-6049-88AD-D3AA6DEE7646}"/>
              </a:ext>
            </a:extLst>
          </p:cNvPr>
          <p:cNvSpPr>
            <a:spLocks noGrp="1"/>
          </p:cNvSpPr>
          <p:nvPr>
            <p:ph type="sldNum" sz="quarter" idx="12"/>
          </p:nvPr>
        </p:nvSpPr>
        <p:spPr/>
        <p:txBody>
          <a:bodyPr>
            <a:normAutofit lnSpcReduction="10000"/>
          </a:bodyPr>
          <a:lstStyle/>
          <a:p>
            <a:fld id="{CF1C48C9-6BFD-46C2-9776-CF3634A97182}" type="slidenum">
              <a:rPr lang="en-IN" smtClean="0"/>
              <a:t>15</a:t>
            </a:fld>
            <a:endParaRPr lang="en-IN"/>
          </a:p>
        </p:txBody>
      </p:sp>
    </p:spTree>
    <p:extLst>
      <p:ext uri="{BB962C8B-B14F-4D97-AF65-F5344CB8AC3E}">
        <p14:creationId xmlns:p14="http://schemas.microsoft.com/office/powerpoint/2010/main" val="26143523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170C9-0568-94E1-5D47-691A30D768D4}"/>
              </a:ext>
            </a:extLst>
          </p:cNvPr>
          <p:cNvSpPr>
            <a:spLocks noGrp="1"/>
          </p:cNvSpPr>
          <p:nvPr>
            <p:ph type="title"/>
          </p:nvPr>
        </p:nvSpPr>
        <p:spPr>
          <a:xfrm>
            <a:off x="1261872" y="294198"/>
            <a:ext cx="9692640" cy="1022538"/>
          </a:xfrm>
        </p:spPr>
        <p:txBody>
          <a:bodyPr>
            <a:normAutofit/>
          </a:bodyPr>
          <a:lstStyle/>
          <a:p>
            <a:r>
              <a:rPr lang="en-IN" sz="3600" b="1" dirty="0"/>
              <a:t>Leadership in Effective Management</a:t>
            </a:r>
          </a:p>
        </p:txBody>
      </p:sp>
      <p:sp>
        <p:nvSpPr>
          <p:cNvPr id="3" name="Content Placeholder 2">
            <a:extLst>
              <a:ext uri="{FF2B5EF4-FFF2-40B4-BE49-F238E27FC236}">
                <a16:creationId xmlns:a16="http://schemas.microsoft.com/office/drawing/2014/main" id="{C796A298-B304-8ECF-CB72-0E96B587AA78}"/>
              </a:ext>
            </a:extLst>
          </p:cNvPr>
          <p:cNvSpPr>
            <a:spLocks noGrp="1"/>
          </p:cNvSpPr>
          <p:nvPr>
            <p:ph idx="1"/>
          </p:nvPr>
        </p:nvSpPr>
        <p:spPr>
          <a:xfrm>
            <a:off x="1097280" y="1402080"/>
            <a:ext cx="10058400" cy="4742688"/>
          </a:xfrm>
        </p:spPr>
        <p:txBody>
          <a:bodyPr>
            <a:noAutofit/>
          </a:bodyPr>
          <a:lstStyle/>
          <a:p>
            <a:r>
              <a:rPr lang="en-US" sz="1600" b="1" dirty="0"/>
              <a:t>Leadership Theories:</a:t>
            </a:r>
          </a:p>
          <a:p>
            <a:pPr lvl="1"/>
            <a:r>
              <a:rPr lang="en-US" sz="1600" dirty="0"/>
              <a:t>Transformational Leadership inspires and motivates employees beyond their self-interest for the good of the group (Susilo, 2018). </a:t>
            </a:r>
          </a:p>
          <a:p>
            <a:pPr lvl="1"/>
            <a:r>
              <a:rPr lang="en-US" sz="1600" dirty="0"/>
              <a:t>Situational Leadership adapts to the follower's maturity (</a:t>
            </a:r>
            <a:r>
              <a:rPr lang="da-DK" sz="1600" dirty="0"/>
              <a:t>Mughal, 2019; Dayanti et al., 2022</a:t>
            </a:r>
            <a:r>
              <a:rPr lang="en-US" sz="1600" dirty="0"/>
              <a:t>).</a:t>
            </a:r>
          </a:p>
          <a:p>
            <a:r>
              <a:rPr lang="en-US" sz="1600" b="1" dirty="0"/>
              <a:t>Impact on Management:</a:t>
            </a:r>
          </a:p>
          <a:p>
            <a:pPr lvl="1"/>
            <a:r>
              <a:rPr lang="en-US" sz="1600" dirty="0"/>
              <a:t>Enhances supportive environments and goal alignment.</a:t>
            </a:r>
          </a:p>
          <a:p>
            <a:pPr lvl="1"/>
            <a:r>
              <a:rPr lang="en-US" sz="1600" dirty="0"/>
              <a:t>Crucial for change, innovation, and performance (Mughal, 2019; </a:t>
            </a:r>
            <a:r>
              <a:rPr lang="en-US" sz="1600" dirty="0" err="1"/>
              <a:t>Dayanti</a:t>
            </a:r>
            <a:r>
              <a:rPr lang="en-US" sz="1600" dirty="0"/>
              <a:t> et al., 2022).</a:t>
            </a:r>
          </a:p>
          <a:p>
            <a:r>
              <a:rPr lang="en-US" sz="1600" b="1" dirty="0"/>
              <a:t>Adapting Leadership Styles:</a:t>
            </a:r>
          </a:p>
          <a:p>
            <a:pPr lvl="1"/>
            <a:r>
              <a:rPr lang="en-US" sz="1600" dirty="0"/>
              <a:t>Essential to match organizational culture and challenges.</a:t>
            </a:r>
          </a:p>
          <a:p>
            <a:pPr lvl="1"/>
            <a:r>
              <a:rPr lang="en-US" sz="1600" dirty="0"/>
              <a:t>Ensures responsiveness to internal and external changes (Hancock, </a:t>
            </a:r>
            <a:r>
              <a:rPr lang="en-US" sz="1600" dirty="0" err="1"/>
              <a:t>Hioe</a:t>
            </a:r>
            <a:r>
              <a:rPr lang="en-US" sz="1600" dirty="0"/>
              <a:t> and </a:t>
            </a:r>
            <a:r>
              <a:rPr lang="en-US" sz="1600" dirty="0" err="1"/>
              <a:t>Schaninger</a:t>
            </a:r>
            <a:r>
              <a:rPr lang="en-US" sz="1600" dirty="0"/>
              <a:t>, 2018).</a:t>
            </a:r>
          </a:p>
          <a:p>
            <a:r>
              <a:rPr lang="en-US" sz="1600" b="1" dirty="0"/>
              <a:t>Importance:</a:t>
            </a:r>
          </a:p>
          <a:p>
            <a:pPr lvl="1"/>
            <a:r>
              <a:rPr lang="en-US" sz="1600" dirty="0"/>
              <a:t>Promotes growth, resilience, and innovation.</a:t>
            </a:r>
          </a:p>
          <a:p>
            <a:pPr lvl="1"/>
            <a:r>
              <a:rPr lang="en-US" sz="1600" dirty="0"/>
              <a:t>Leadership significantly boosts management effectiveness.</a:t>
            </a:r>
          </a:p>
          <a:p>
            <a:pPr lvl="1"/>
            <a:r>
              <a:rPr lang="en-US" sz="1600" dirty="0"/>
              <a:t>Adaptable leadership styles are key to success. </a:t>
            </a:r>
            <a:endParaRPr lang="en-IN" sz="1600" dirty="0"/>
          </a:p>
        </p:txBody>
      </p:sp>
      <p:sp>
        <p:nvSpPr>
          <p:cNvPr id="4" name="Slide Number Placeholder 3">
            <a:extLst>
              <a:ext uri="{FF2B5EF4-FFF2-40B4-BE49-F238E27FC236}">
                <a16:creationId xmlns:a16="http://schemas.microsoft.com/office/drawing/2014/main" id="{2DD55E43-5803-596A-DE63-CFE9EEDB3C54}"/>
              </a:ext>
            </a:extLst>
          </p:cNvPr>
          <p:cNvSpPr>
            <a:spLocks noGrp="1"/>
          </p:cNvSpPr>
          <p:nvPr>
            <p:ph type="sldNum" sz="quarter" idx="12"/>
          </p:nvPr>
        </p:nvSpPr>
        <p:spPr/>
        <p:txBody>
          <a:bodyPr>
            <a:normAutofit lnSpcReduction="10000"/>
          </a:bodyPr>
          <a:lstStyle/>
          <a:p>
            <a:fld id="{CF1C48C9-6BFD-46C2-9776-CF3634A97182}" type="slidenum">
              <a:rPr lang="en-IN" smtClean="0"/>
              <a:t>16</a:t>
            </a:fld>
            <a:endParaRPr lang="en-IN"/>
          </a:p>
        </p:txBody>
      </p:sp>
    </p:spTree>
    <p:extLst>
      <p:ext uri="{BB962C8B-B14F-4D97-AF65-F5344CB8AC3E}">
        <p14:creationId xmlns:p14="http://schemas.microsoft.com/office/powerpoint/2010/main" val="8299557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970A2-A6E5-2DAF-F2D8-DCA60E4AD4DD}"/>
              </a:ext>
            </a:extLst>
          </p:cNvPr>
          <p:cNvSpPr>
            <a:spLocks noGrp="1"/>
          </p:cNvSpPr>
          <p:nvPr>
            <p:ph type="title"/>
          </p:nvPr>
        </p:nvSpPr>
        <p:spPr>
          <a:xfrm>
            <a:off x="1176528" y="438912"/>
            <a:ext cx="9692640" cy="898842"/>
          </a:xfrm>
        </p:spPr>
        <p:txBody>
          <a:bodyPr/>
          <a:lstStyle/>
          <a:p>
            <a:r>
              <a:rPr lang="en-US" b="1" dirty="0"/>
              <a:t>Conclusion</a:t>
            </a:r>
            <a:endParaRPr lang="en-IN" b="1" dirty="0"/>
          </a:p>
        </p:txBody>
      </p:sp>
      <p:sp>
        <p:nvSpPr>
          <p:cNvPr id="3" name="Content Placeholder 2">
            <a:extLst>
              <a:ext uri="{FF2B5EF4-FFF2-40B4-BE49-F238E27FC236}">
                <a16:creationId xmlns:a16="http://schemas.microsoft.com/office/drawing/2014/main" id="{07EE5249-ABE7-6CAD-13C6-04D51BB3D412}"/>
              </a:ext>
            </a:extLst>
          </p:cNvPr>
          <p:cNvSpPr>
            <a:spLocks noGrp="1"/>
          </p:cNvSpPr>
          <p:nvPr>
            <p:ph idx="1"/>
          </p:nvPr>
        </p:nvSpPr>
        <p:spPr>
          <a:xfrm>
            <a:off x="1091184" y="1450848"/>
            <a:ext cx="9777984" cy="4351337"/>
          </a:xfrm>
        </p:spPr>
        <p:txBody>
          <a:bodyPr>
            <a:noAutofit/>
          </a:bodyPr>
          <a:lstStyle/>
          <a:p>
            <a:r>
              <a:rPr lang="en-US" sz="1800" b="1" dirty="0"/>
              <a:t>Summary of Key Points:</a:t>
            </a:r>
          </a:p>
          <a:p>
            <a:pPr lvl="1"/>
            <a:r>
              <a:rPr lang="en-US" dirty="0"/>
              <a:t>Management involves planning, organizing, leading, and controlling.</a:t>
            </a:r>
          </a:p>
          <a:p>
            <a:pPr lvl="1"/>
            <a:r>
              <a:rPr lang="en-US" dirty="0"/>
              <a:t>Effective management is underpinned by principles like those of Henri Fayol.</a:t>
            </a:r>
          </a:p>
          <a:p>
            <a:pPr lvl="1"/>
            <a:r>
              <a:rPr lang="en-US" dirty="0"/>
              <a:t>Managerial roles, as defined by Mintzberg, guide leadership and decision-making.</a:t>
            </a:r>
          </a:p>
          <a:p>
            <a:pPr lvl="1"/>
            <a:r>
              <a:rPr lang="en-US" dirty="0"/>
              <a:t>Supportive and fair managerial behaviors enhance employee motivation and loyalty.</a:t>
            </a:r>
          </a:p>
          <a:p>
            <a:r>
              <a:rPr lang="en-US" sz="1800" b="1" dirty="0"/>
              <a:t>Importance of Managerial Behaviors:</a:t>
            </a:r>
          </a:p>
          <a:p>
            <a:pPr lvl="1"/>
            <a:r>
              <a:rPr lang="en-US" dirty="0"/>
              <a:t>Fosters a positive work culture.</a:t>
            </a:r>
          </a:p>
          <a:p>
            <a:pPr lvl="1"/>
            <a:r>
              <a:rPr lang="en-US" dirty="0"/>
              <a:t>Drives innovation and productivity.</a:t>
            </a:r>
          </a:p>
          <a:p>
            <a:pPr lvl="1"/>
            <a:r>
              <a:rPr lang="en-US" dirty="0"/>
              <a:t>Attracts and retains top talent.</a:t>
            </a:r>
          </a:p>
          <a:p>
            <a:pPr lvl="1"/>
            <a:r>
              <a:rPr lang="en-US" dirty="0"/>
              <a:t>Ensures organizational resilience and success.</a:t>
            </a:r>
          </a:p>
          <a:p>
            <a:r>
              <a:rPr lang="en-US" sz="1800" b="1" dirty="0"/>
              <a:t>Final Thoughts:</a:t>
            </a:r>
          </a:p>
          <a:p>
            <a:pPr lvl="1"/>
            <a:r>
              <a:rPr lang="en-US" dirty="0"/>
              <a:t>The combination of supportive and fair practices is crucial for a thriving organization.</a:t>
            </a:r>
          </a:p>
          <a:p>
            <a:pPr lvl="1"/>
            <a:r>
              <a:rPr lang="en-US" dirty="0"/>
              <a:t>Leadership adaptability and strategic management practices lead to sustained success.</a:t>
            </a:r>
            <a:endParaRPr lang="en-IN" dirty="0"/>
          </a:p>
        </p:txBody>
      </p:sp>
      <p:sp>
        <p:nvSpPr>
          <p:cNvPr id="4" name="Slide Number Placeholder 3">
            <a:extLst>
              <a:ext uri="{FF2B5EF4-FFF2-40B4-BE49-F238E27FC236}">
                <a16:creationId xmlns:a16="http://schemas.microsoft.com/office/drawing/2014/main" id="{D06CEE3B-9372-D498-A622-921F9D244AD0}"/>
              </a:ext>
            </a:extLst>
          </p:cNvPr>
          <p:cNvSpPr>
            <a:spLocks noGrp="1"/>
          </p:cNvSpPr>
          <p:nvPr>
            <p:ph type="sldNum" sz="quarter" idx="12"/>
          </p:nvPr>
        </p:nvSpPr>
        <p:spPr/>
        <p:txBody>
          <a:bodyPr>
            <a:normAutofit lnSpcReduction="10000"/>
          </a:bodyPr>
          <a:lstStyle/>
          <a:p>
            <a:fld id="{CF1C48C9-6BFD-46C2-9776-CF3634A97182}" type="slidenum">
              <a:rPr lang="en-IN" smtClean="0"/>
              <a:t>17</a:t>
            </a:fld>
            <a:endParaRPr lang="en-IN"/>
          </a:p>
        </p:txBody>
      </p:sp>
    </p:spTree>
    <p:extLst>
      <p:ext uri="{BB962C8B-B14F-4D97-AF65-F5344CB8AC3E}">
        <p14:creationId xmlns:p14="http://schemas.microsoft.com/office/powerpoint/2010/main" val="7950392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451DE-73A0-39CB-F78B-21129CD55928}"/>
              </a:ext>
            </a:extLst>
          </p:cNvPr>
          <p:cNvSpPr>
            <a:spLocks noGrp="1"/>
          </p:cNvSpPr>
          <p:nvPr>
            <p:ph type="title"/>
          </p:nvPr>
        </p:nvSpPr>
        <p:spPr>
          <a:xfrm>
            <a:off x="1432560" y="499872"/>
            <a:ext cx="9692640" cy="703770"/>
          </a:xfrm>
        </p:spPr>
        <p:txBody>
          <a:bodyPr/>
          <a:lstStyle/>
          <a:p>
            <a:r>
              <a:rPr lang="en-US" b="1" dirty="0"/>
              <a:t>Reference List</a:t>
            </a:r>
            <a:endParaRPr lang="en-IN" b="1" dirty="0"/>
          </a:p>
        </p:txBody>
      </p:sp>
      <p:sp>
        <p:nvSpPr>
          <p:cNvPr id="3" name="Content Placeholder 2">
            <a:extLst>
              <a:ext uri="{FF2B5EF4-FFF2-40B4-BE49-F238E27FC236}">
                <a16:creationId xmlns:a16="http://schemas.microsoft.com/office/drawing/2014/main" id="{38E96B86-0DB3-A9C3-9BFF-C205280A4010}"/>
              </a:ext>
            </a:extLst>
          </p:cNvPr>
          <p:cNvSpPr>
            <a:spLocks noGrp="1"/>
          </p:cNvSpPr>
          <p:nvPr>
            <p:ph idx="1"/>
          </p:nvPr>
        </p:nvSpPr>
        <p:spPr>
          <a:xfrm>
            <a:off x="1261872" y="1402080"/>
            <a:ext cx="9381744" cy="4778057"/>
          </a:xfrm>
        </p:spPr>
        <p:txBody>
          <a:bodyPr>
            <a:normAutofit fontScale="40000" lnSpcReduction="20000"/>
          </a:bodyPr>
          <a:lstStyle/>
          <a:p>
            <a:pPr marL="457200" indent="-457200">
              <a:lnSpc>
                <a:spcPct val="150000"/>
              </a:lnSpc>
            </a:pPr>
            <a:r>
              <a:rPr lang="en-IN" sz="1800" dirty="0" err="1">
                <a:effectLst/>
                <a:latin typeface="Times New Roman" panose="02020603050405020304" pitchFamily="18" charset="0"/>
                <a:ea typeface="Times New Roman" panose="02020603050405020304" pitchFamily="18" charset="0"/>
              </a:rPr>
              <a:t>Awaynear</a:t>
            </a:r>
            <a:r>
              <a:rPr lang="en-IN" sz="1800" dirty="0">
                <a:effectLst/>
                <a:latin typeface="Times New Roman" panose="02020603050405020304" pitchFamily="18" charset="0"/>
                <a:ea typeface="Times New Roman" panose="02020603050405020304" pitchFamily="18" charset="0"/>
              </a:rPr>
              <a:t> (2023) </a:t>
            </a:r>
            <a:r>
              <a:rPr lang="en-IN" sz="1800" i="1" dirty="0">
                <a:effectLst/>
                <a:latin typeface="Times New Roman" panose="02020603050405020304" pitchFamily="18" charset="0"/>
                <a:ea typeface="Times New Roman" panose="02020603050405020304" pitchFamily="18" charset="0"/>
              </a:rPr>
              <a:t>Google’s 25-Year journey: a revolution in tech history</a:t>
            </a:r>
            <a:r>
              <a:rPr lang="en-IN" sz="1800" dirty="0">
                <a:effectLst/>
                <a:latin typeface="Times New Roman" panose="02020603050405020304" pitchFamily="18" charset="0"/>
                <a:ea typeface="Times New Roman" panose="02020603050405020304" pitchFamily="18" charset="0"/>
              </a:rPr>
              <a:t>. Available at: </a:t>
            </a:r>
            <a:r>
              <a:rPr lang="en-IN" sz="1800" u="sng" dirty="0">
                <a:solidFill>
                  <a:srgbClr val="0563C1"/>
                </a:solidFill>
                <a:effectLst/>
                <a:latin typeface="Times New Roman" panose="02020603050405020304" pitchFamily="18" charset="0"/>
                <a:ea typeface="Times New Roman" panose="02020603050405020304" pitchFamily="18" charset="0"/>
                <a:hlinkClick r:id="rId2"/>
              </a:rPr>
              <a:t>https://www.linkedin.com/pulse/googles-25-year-journey-revolution-tech-history-awaynear/</a:t>
            </a:r>
            <a:r>
              <a:rPr lang="en-IN" sz="1800" dirty="0">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(Accessed: 1 March 2024).</a:t>
            </a:r>
            <a:endParaRPr lang="en-IN" sz="1800" dirty="0">
              <a:effectLst/>
              <a:latin typeface="Times New Roman" panose="02020603050405020304" pitchFamily="18" charset="0"/>
              <a:ea typeface="Times New Roman" panose="02020603050405020304" pitchFamily="18" charset="0"/>
            </a:endParaRPr>
          </a:p>
          <a:p>
            <a:pPr marL="457200" indent="-457200">
              <a:lnSpc>
                <a:spcPct val="150000"/>
              </a:lnSpc>
            </a:pPr>
            <a:r>
              <a:rPr lang="en-IN" sz="1800" dirty="0">
                <a:effectLst/>
                <a:latin typeface="Times New Roman" panose="02020603050405020304" pitchFamily="18" charset="0"/>
                <a:ea typeface="Times New Roman" panose="02020603050405020304" pitchFamily="18" charset="0"/>
              </a:rPr>
              <a:t>Bajarin, T. (2022) 'Apple’s key to success goes beyond products and services and includes world class operations,' </a:t>
            </a:r>
            <a:r>
              <a:rPr lang="en-IN" sz="1800" i="1" dirty="0">
                <a:effectLst/>
                <a:latin typeface="Times New Roman" panose="02020603050405020304" pitchFamily="18" charset="0"/>
                <a:ea typeface="Times New Roman" panose="02020603050405020304" pitchFamily="18" charset="0"/>
              </a:rPr>
              <a:t>Forbes</a:t>
            </a:r>
            <a:r>
              <a:rPr lang="en-IN" sz="1800" dirty="0">
                <a:effectLst/>
                <a:latin typeface="Times New Roman" panose="02020603050405020304" pitchFamily="18" charset="0"/>
                <a:ea typeface="Times New Roman" panose="02020603050405020304" pitchFamily="18" charset="0"/>
              </a:rPr>
              <a:t>, 9 August. Available at: </a:t>
            </a:r>
            <a:r>
              <a:rPr lang="en-IN" sz="1800" u="sng" dirty="0">
                <a:solidFill>
                  <a:srgbClr val="0563C1"/>
                </a:solidFill>
                <a:effectLst/>
                <a:latin typeface="Times New Roman" panose="02020603050405020304" pitchFamily="18" charset="0"/>
                <a:ea typeface="Times New Roman" panose="02020603050405020304" pitchFamily="18" charset="0"/>
                <a:hlinkClick r:id="rId3"/>
              </a:rPr>
              <a:t>https://www.forbes.com/sites/timbajarin/2022/08/09/apples-key-to-success-goes-beyond-products-and-services-and-includes-world-class-operations/?sh=e3da6e922ec3</a:t>
            </a:r>
            <a:r>
              <a:rPr lang="en-IN" sz="1800" dirty="0">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(Accessed: 29 February 2024).</a:t>
            </a:r>
            <a:endParaRPr lang="en-IN" sz="1800" dirty="0">
              <a:effectLst/>
              <a:latin typeface="Times New Roman" panose="02020603050405020304" pitchFamily="18" charset="0"/>
              <a:ea typeface="Times New Roman" panose="02020603050405020304" pitchFamily="18" charset="0"/>
            </a:endParaRPr>
          </a:p>
          <a:p>
            <a:pPr marL="457200" indent="-457200">
              <a:lnSpc>
                <a:spcPct val="150000"/>
              </a:lnSpc>
            </a:pPr>
            <a:r>
              <a:rPr lang="en-IN" sz="1800" dirty="0" err="1">
                <a:effectLst/>
                <a:latin typeface="Times New Roman" panose="02020603050405020304" pitchFamily="18" charset="0"/>
                <a:ea typeface="Times New Roman" panose="02020603050405020304" pitchFamily="18" charset="0"/>
              </a:rPr>
              <a:t>Bendoraityte</a:t>
            </a:r>
            <a:r>
              <a:rPr lang="en-IN" sz="1800" dirty="0">
                <a:effectLst/>
                <a:latin typeface="Times New Roman" panose="02020603050405020304" pitchFamily="18" charset="0"/>
                <a:ea typeface="Times New Roman" panose="02020603050405020304" pitchFamily="18" charset="0"/>
              </a:rPr>
              <a:t>, A. (2024) </a:t>
            </a:r>
            <a:r>
              <a:rPr lang="en-IN" sz="1800" i="1" dirty="0">
                <a:effectLst/>
                <a:latin typeface="Times New Roman" panose="02020603050405020304" pitchFamily="18" charset="0"/>
                <a:ea typeface="Times New Roman" panose="02020603050405020304" pitchFamily="18" charset="0"/>
              </a:rPr>
              <a:t>The Costco Approach: Key Lessons in People Management</a:t>
            </a:r>
            <a:r>
              <a:rPr lang="en-IN" sz="1800" dirty="0">
                <a:effectLst/>
                <a:latin typeface="Times New Roman" panose="02020603050405020304" pitchFamily="18" charset="0"/>
                <a:ea typeface="Times New Roman" panose="02020603050405020304" pitchFamily="18" charset="0"/>
              </a:rPr>
              <a:t>. Available at: </a:t>
            </a:r>
            <a:r>
              <a:rPr lang="en-IN" sz="1800" u="sng" dirty="0">
                <a:solidFill>
                  <a:srgbClr val="0563C1"/>
                </a:solidFill>
                <a:effectLst/>
                <a:latin typeface="Times New Roman" panose="02020603050405020304" pitchFamily="18" charset="0"/>
                <a:ea typeface="Times New Roman" panose="02020603050405020304" pitchFamily="18" charset="0"/>
                <a:hlinkClick r:id="rId4"/>
              </a:rPr>
              <a:t>https://www.linkedin.com/pulse/costco-approach-key-lessons-people-management-bendoraityte-/</a:t>
            </a:r>
            <a:r>
              <a:rPr lang="en-IN" sz="1800" dirty="0">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(Accessed: 24 February 2024).</a:t>
            </a:r>
            <a:endParaRPr lang="en-IN" sz="1800" dirty="0">
              <a:effectLst/>
              <a:latin typeface="Times New Roman" panose="02020603050405020304" pitchFamily="18" charset="0"/>
              <a:ea typeface="Times New Roman" panose="02020603050405020304" pitchFamily="18" charset="0"/>
            </a:endParaRPr>
          </a:p>
          <a:p>
            <a:pPr marL="457200" indent="-457200">
              <a:lnSpc>
                <a:spcPct val="150000"/>
              </a:lnSpc>
            </a:pPr>
            <a:r>
              <a:rPr lang="en-IN" sz="1800" dirty="0">
                <a:effectLst/>
                <a:latin typeface="Times New Roman" panose="02020603050405020304" pitchFamily="18" charset="0"/>
                <a:ea typeface="Times New Roman" panose="02020603050405020304" pitchFamily="18" charset="0"/>
              </a:rPr>
              <a:t>Bhi, A.P. (2023) 'Unveiling the magic: The psychology behind Apple’s epic launch events,' </a:t>
            </a:r>
            <a:r>
              <a:rPr lang="en-IN" sz="1800" i="1" dirty="0">
                <a:effectLst/>
                <a:latin typeface="Times New Roman" panose="02020603050405020304" pitchFamily="18" charset="0"/>
                <a:ea typeface="Times New Roman" panose="02020603050405020304" pitchFamily="18" charset="0"/>
              </a:rPr>
              <a:t>Medium</a:t>
            </a:r>
            <a:r>
              <a:rPr lang="en-IN" sz="1800" dirty="0">
                <a:effectLst/>
                <a:latin typeface="Times New Roman" panose="02020603050405020304" pitchFamily="18" charset="0"/>
                <a:ea typeface="Times New Roman" panose="02020603050405020304" pitchFamily="18" charset="0"/>
              </a:rPr>
              <a:t>, 6 June. Available at:  </a:t>
            </a:r>
            <a:r>
              <a:rPr lang="en-IN" sz="1800" u="sng" dirty="0">
                <a:solidFill>
                  <a:srgbClr val="0563C1"/>
                </a:solidFill>
                <a:effectLst/>
                <a:latin typeface="Times New Roman" panose="02020603050405020304" pitchFamily="18" charset="0"/>
                <a:ea typeface="Times New Roman" panose="02020603050405020304" pitchFamily="18" charset="0"/>
                <a:hlinkClick r:id="rId5"/>
              </a:rPr>
              <a:t>https://medium.com/@abhijnanprakash/unveiling-the-magic-the-psychology-behind-apples-epic-launch-events-33ab04bb65c5</a:t>
            </a:r>
            <a:r>
              <a:rPr lang="en-IN" sz="1800" dirty="0">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(Accessed: 29 February 2024).</a:t>
            </a:r>
            <a:endParaRPr lang="en-IN" sz="1800" dirty="0">
              <a:effectLst/>
              <a:latin typeface="Times New Roman" panose="02020603050405020304" pitchFamily="18" charset="0"/>
              <a:ea typeface="Times New Roman" panose="02020603050405020304" pitchFamily="18" charset="0"/>
            </a:endParaRPr>
          </a:p>
          <a:p>
            <a:pPr marL="457200" indent="-457200">
              <a:lnSpc>
                <a:spcPct val="150000"/>
              </a:lnSpc>
            </a:pPr>
            <a:r>
              <a:rPr lang="en-IN" sz="1800" dirty="0">
                <a:effectLst/>
                <a:latin typeface="Times New Roman" panose="02020603050405020304" pitchFamily="18" charset="0"/>
                <a:ea typeface="Times New Roman" panose="02020603050405020304" pitchFamily="18" charset="0"/>
              </a:rPr>
              <a:t>Cerf, V.G. (2020) 'Growing a culture of Innovation: 5 lessons from Google,' </a:t>
            </a:r>
            <a:r>
              <a:rPr lang="en-IN" sz="1800" i="1" dirty="0">
                <a:effectLst/>
                <a:latin typeface="Times New Roman" panose="02020603050405020304" pitchFamily="18" charset="0"/>
                <a:ea typeface="Times New Roman" panose="02020603050405020304" pitchFamily="18" charset="0"/>
              </a:rPr>
              <a:t>Forbes</a:t>
            </a:r>
            <a:r>
              <a:rPr lang="en-IN" sz="1800" dirty="0">
                <a:effectLst/>
                <a:latin typeface="Times New Roman" panose="02020603050405020304" pitchFamily="18" charset="0"/>
                <a:ea typeface="Times New Roman" panose="02020603050405020304" pitchFamily="18" charset="0"/>
              </a:rPr>
              <a:t>, 16 September. Available at:  </a:t>
            </a:r>
            <a:r>
              <a:rPr lang="en-IN" sz="1800" u="sng" dirty="0">
                <a:solidFill>
                  <a:srgbClr val="0563C1"/>
                </a:solidFill>
                <a:effectLst/>
                <a:latin typeface="Times New Roman" panose="02020603050405020304" pitchFamily="18" charset="0"/>
                <a:ea typeface="Times New Roman" panose="02020603050405020304" pitchFamily="18" charset="0"/>
                <a:hlinkClick r:id="rId6"/>
              </a:rPr>
              <a:t>https://www.forbes.com/sites/googlecloud/2020/09/16/growing-a-culture-of-innovation-5-lessons-from-google/</a:t>
            </a:r>
            <a:r>
              <a:rPr lang="en-IN" sz="1800" dirty="0">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(Accessed: 4 March 2024).</a:t>
            </a:r>
            <a:endParaRPr lang="en-IN" sz="1800" dirty="0">
              <a:effectLst/>
              <a:latin typeface="Times New Roman" panose="02020603050405020304" pitchFamily="18" charset="0"/>
              <a:ea typeface="Times New Roman" panose="02020603050405020304" pitchFamily="18" charset="0"/>
            </a:endParaRPr>
          </a:p>
          <a:p>
            <a:pPr>
              <a:lnSpc>
                <a:spcPct val="150000"/>
              </a:lnSpc>
              <a:spcAft>
                <a:spcPts val="800"/>
              </a:spcAf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Daft, R.L. (2018) </a:t>
            </a:r>
            <a:r>
              <a:rPr lang="en-IN" sz="1800" i="1" kern="100" dirty="0">
                <a:effectLst/>
                <a:latin typeface="Times New Roman" panose="02020603050405020304" pitchFamily="18" charset="0"/>
                <a:ea typeface="Calibri" panose="020F0502020204030204" pitchFamily="34" charset="0"/>
                <a:cs typeface="Times New Roman" panose="02020603050405020304" pitchFamily="18" charset="0"/>
              </a:rPr>
              <a:t>Management</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50000"/>
              </a:lnSpc>
            </a:pPr>
            <a:r>
              <a:rPr lang="en-IN" sz="1800" dirty="0" err="1">
                <a:effectLst/>
                <a:latin typeface="Times New Roman" panose="02020603050405020304" pitchFamily="18" charset="0"/>
                <a:ea typeface="Times New Roman" panose="02020603050405020304" pitchFamily="18" charset="0"/>
              </a:rPr>
              <a:t>Dayanti</a:t>
            </a:r>
            <a:r>
              <a:rPr lang="en-IN" sz="1800" dirty="0">
                <a:effectLst/>
                <a:latin typeface="Times New Roman" panose="02020603050405020304" pitchFamily="18" charset="0"/>
                <a:ea typeface="Times New Roman" panose="02020603050405020304" pitchFamily="18" charset="0"/>
              </a:rPr>
              <a:t>, P.R. </a:t>
            </a:r>
            <a:r>
              <a:rPr lang="en-IN" sz="1800" i="1" dirty="0">
                <a:effectLst/>
                <a:latin typeface="Times New Roman" panose="02020603050405020304" pitchFamily="18" charset="0"/>
                <a:ea typeface="Times New Roman" panose="02020603050405020304" pitchFamily="18" charset="0"/>
              </a:rPr>
              <a:t>et al.</a:t>
            </a:r>
            <a:r>
              <a:rPr lang="en-IN" sz="1800" dirty="0">
                <a:effectLst/>
                <a:latin typeface="Times New Roman" panose="02020603050405020304" pitchFamily="18" charset="0"/>
                <a:ea typeface="Times New Roman" panose="02020603050405020304" pitchFamily="18" charset="0"/>
              </a:rPr>
              <a:t> (2022) 'Supportive Leadership: A literature review,' </a:t>
            </a:r>
            <a:r>
              <a:rPr lang="en-IN" sz="1800" i="1" dirty="0">
                <a:effectLst/>
                <a:latin typeface="Times New Roman" panose="02020603050405020304" pitchFamily="18" charset="0"/>
                <a:ea typeface="Times New Roman" panose="02020603050405020304" pitchFamily="18" charset="0"/>
              </a:rPr>
              <a:t>International Journal of Science and Management Studies</a:t>
            </a:r>
            <a:r>
              <a:rPr lang="en-IN" sz="1800" dirty="0">
                <a:effectLst/>
                <a:latin typeface="Times New Roman" panose="02020603050405020304" pitchFamily="18" charset="0"/>
                <a:ea typeface="Times New Roman" panose="02020603050405020304" pitchFamily="18" charset="0"/>
              </a:rPr>
              <a:t>, pp. 74–80. Available at: </a:t>
            </a:r>
            <a:r>
              <a:rPr lang="en-IN" sz="1800" u="sng" dirty="0">
                <a:solidFill>
                  <a:srgbClr val="0563C1"/>
                </a:solidFill>
                <a:effectLst/>
                <a:latin typeface="Times New Roman" panose="02020603050405020304" pitchFamily="18" charset="0"/>
                <a:ea typeface="Times New Roman" panose="02020603050405020304" pitchFamily="18" charset="0"/>
                <a:hlinkClick r:id="rId7"/>
              </a:rPr>
              <a:t>https://doi.org/10.51386/25815946/ijsms-v5i2p109</a:t>
            </a:r>
            <a:r>
              <a:rPr lang="en-IN" sz="1800" dirty="0">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(Accessed: 25 February 2024).</a:t>
            </a:r>
            <a:endParaRPr lang="en-IN" sz="1800" dirty="0">
              <a:effectLst/>
              <a:latin typeface="Times New Roman" panose="02020603050405020304" pitchFamily="18" charset="0"/>
              <a:ea typeface="Times New Roman" panose="02020603050405020304" pitchFamily="18" charset="0"/>
            </a:endParaRPr>
          </a:p>
          <a:p>
            <a:pPr marL="457200" indent="-457200">
              <a:lnSpc>
                <a:spcPct val="150000"/>
              </a:lnSpc>
            </a:pPr>
            <a:r>
              <a:rPr lang="en-IN" sz="1800" dirty="0">
                <a:effectLst/>
                <a:latin typeface="Times New Roman" panose="02020603050405020304" pitchFamily="18" charset="0"/>
                <a:ea typeface="Times New Roman" panose="02020603050405020304" pitchFamily="18" charset="0"/>
              </a:rPr>
              <a:t>Do, D. (2024) </a:t>
            </a:r>
            <a:r>
              <a:rPr lang="en-IN" sz="1800" i="1" dirty="0">
                <a:effectLst/>
                <a:latin typeface="Times New Roman" panose="02020603050405020304" pitchFamily="18" charset="0"/>
                <a:ea typeface="Times New Roman" panose="02020603050405020304" pitchFamily="18" charset="0"/>
              </a:rPr>
              <a:t>Walmart Inventory Management: An Ultimate Guide 2023</a:t>
            </a:r>
            <a:r>
              <a:rPr lang="en-IN" sz="1800" dirty="0">
                <a:effectLst/>
                <a:latin typeface="Times New Roman" panose="02020603050405020304" pitchFamily="18" charset="0"/>
                <a:ea typeface="Times New Roman" panose="02020603050405020304" pitchFamily="18" charset="0"/>
              </a:rPr>
              <a:t>. Available at: </a:t>
            </a:r>
            <a:r>
              <a:rPr lang="en-IN" sz="1800" u="sng" dirty="0">
                <a:solidFill>
                  <a:srgbClr val="0563C1"/>
                </a:solidFill>
                <a:effectLst/>
                <a:latin typeface="Times New Roman" panose="02020603050405020304" pitchFamily="18" charset="0"/>
                <a:ea typeface="Times New Roman" panose="02020603050405020304" pitchFamily="18" charset="0"/>
                <a:hlinkClick r:id="rId8"/>
              </a:rPr>
              <a:t>https://litcommerce.com/blog/walmart-inventory-management-software/</a:t>
            </a:r>
            <a:r>
              <a:rPr lang="en-IN" sz="1800" dirty="0">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(Accessed: 3 March 2024).</a:t>
            </a:r>
            <a:endParaRPr lang="en-IN" sz="1800" dirty="0">
              <a:effectLst/>
              <a:latin typeface="Times New Roman" panose="02020603050405020304" pitchFamily="18" charset="0"/>
              <a:ea typeface="Times New Roman" panose="02020603050405020304" pitchFamily="18" charset="0"/>
            </a:endParaRPr>
          </a:p>
          <a:p>
            <a:pPr marL="457200" indent="-457200">
              <a:lnSpc>
                <a:spcPct val="150000"/>
              </a:lnSpc>
            </a:pPr>
            <a:r>
              <a:rPr lang="en-IN" sz="1800" dirty="0" err="1">
                <a:effectLst/>
                <a:latin typeface="Times New Roman" panose="02020603050405020304" pitchFamily="18" charset="0"/>
                <a:ea typeface="Times New Roman" panose="02020603050405020304" pitchFamily="18" charset="0"/>
              </a:rPr>
              <a:t>Easyops</a:t>
            </a:r>
            <a:r>
              <a:rPr lang="en-IN" sz="1800" dirty="0">
                <a:effectLst/>
                <a:latin typeface="Times New Roman" panose="02020603050405020304" pitchFamily="18" charset="0"/>
                <a:ea typeface="Times New Roman" panose="02020603050405020304" pitchFamily="18" charset="0"/>
              </a:rPr>
              <a:t> Technologies (2023) </a:t>
            </a:r>
            <a:r>
              <a:rPr lang="en-IN" sz="1800" i="1" dirty="0">
                <a:effectLst/>
                <a:latin typeface="Times New Roman" panose="02020603050405020304" pitchFamily="18" charset="0"/>
                <a:ea typeface="Times New Roman" panose="02020603050405020304" pitchFamily="18" charset="0"/>
              </a:rPr>
              <a:t>What is Inventory Control – Why Is It So Important?</a:t>
            </a:r>
            <a:r>
              <a:rPr lang="en-IN" sz="1800" dirty="0">
                <a:effectLst/>
                <a:latin typeface="Times New Roman" panose="02020603050405020304" pitchFamily="18" charset="0"/>
                <a:ea typeface="Times New Roman" panose="02020603050405020304" pitchFamily="18" charset="0"/>
              </a:rPr>
              <a:t> Available at: </a:t>
            </a:r>
            <a:r>
              <a:rPr lang="en-IN" sz="1800" u="sng" dirty="0">
                <a:solidFill>
                  <a:srgbClr val="0563C1"/>
                </a:solidFill>
                <a:effectLst/>
                <a:latin typeface="Times New Roman" panose="02020603050405020304" pitchFamily="18" charset="0"/>
                <a:ea typeface="Times New Roman" panose="02020603050405020304" pitchFamily="18" charset="0"/>
                <a:hlinkClick r:id="rId9"/>
              </a:rPr>
              <a:t>https://www.easyops.in/blog/what-is-inventory-control-why-is-it-so-important/</a:t>
            </a:r>
            <a:r>
              <a:rPr lang="en-IN" sz="1800" dirty="0">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(Accessed: 3 March 2024).</a:t>
            </a:r>
            <a:endParaRPr lang="en-IN" sz="1800" dirty="0">
              <a:effectLst/>
              <a:latin typeface="Times New Roman" panose="02020603050405020304" pitchFamily="18" charset="0"/>
              <a:ea typeface="Times New Roman" panose="02020603050405020304" pitchFamily="18" charset="0"/>
            </a:endParaRPr>
          </a:p>
          <a:p>
            <a:pPr marL="457200" indent="-457200">
              <a:lnSpc>
                <a:spcPct val="150000"/>
              </a:lnSpc>
            </a:pPr>
            <a:r>
              <a:rPr lang="en-IN" sz="1800" dirty="0">
                <a:effectLst/>
                <a:latin typeface="Times New Roman" panose="02020603050405020304" pitchFamily="18" charset="0"/>
                <a:ea typeface="Times New Roman" panose="02020603050405020304" pitchFamily="18" charset="0"/>
              </a:rPr>
              <a:t>Griffin, R.W. (2021) </a:t>
            </a:r>
            <a:r>
              <a:rPr lang="en-IN" sz="1800" i="1" dirty="0">
                <a:effectLst/>
                <a:latin typeface="Times New Roman" panose="02020603050405020304" pitchFamily="18" charset="0"/>
                <a:ea typeface="Times New Roman" panose="02020603050405020304" pitchFamily="18" charset="0"/>
              </a:rPr>
              <a:t>Fundamentals of management</a:t>
            </a:r>
            <a:r>
              <a:rPr lang="en-IN" sz="1800" dirty="0">
                <a:effectLst/>
                <a:latin typeface="Times New Roman" panose="02020603050405020304" pitchFamily="18" charset="0"/>
                <a:ea typeface="Times New Roman" panose="02020603050405020304" pitchFamily="18" charset="0"/>
              </a:rPr>
              <a:t>. Available at: </a:t>
            </a:r>
            <a:r>
              <a:rPr lang="en-IN" sz="1800" u="sng" dirty="0">
                <a:solidFill>
                  <a:srgbClr val="0563C1"/>
                </a:solidFill>
                <a:effectLst/>
                <a:latin typeface="Times New Roman" panose="02020603050405020304" pitchFamily="18" charset="0"/>
                <a:ea typeface="Times New Roman" panose="02020603050405020304" pitchFamily="18" charset="0"/>
                <a:hlinkClick r:id="rId10"/>
              </a:rPr>
              <a:t>https://archive.org/details/fundamentals-of-management_202212/page/n9/mode/2up</a:t>
            </a:r>
            <a:r>
              <a:rPr lang="en-IN" sz="1800" dirty="0">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(Accessed: 24 February 2024).</a:t>
            </a:r>
            <a:endParaRPr lang="en-IN" sz="1800" dirty="0">
              <a:effectLst/>
              <a:latin typeface="Times New Roman" panose="02020603050405020304" pitchFamily="18" charset="0"/>
              <a:ea typeface="Times New Roman" panose="02020603050405020304" pitchFamily="18" charset="0"/>
            </a:endParaRPr>
          </a:p>
          <a:p>
            <a:pPr marL="457200" indent="-457200">
              <a:lnSpc>
                <a:spcPct val="150000"/>
              </a:lnSpc>
            </a:pPr>
            <a:r>
              <a:rPr lang="en-IN" sz="1800" dirty="0">
                <a:effectLst/>
                <a:latin typeface="Times New Roman" panose="02020603050405020304" pitchFamily="18" charset="0"/>
                <a:ea typeface="Times New Roman" panose="02020603050405020304" pitchFamily="18" charset="0"/>
              </a:rPr>
              <a:t>Hancock, B., </a:t>
            </a:r>
            <a:r>
              <a:rPr lang="en-IN" sz="1800" dirty="0" err="1">
                <a:effectLst/>
                <a:latin typeface="Times New Roman" panose="02020603050405020304" pitchFamily="18" charset="0"/>
                <a:ea typeface="Times New Roman" panose="02020603050405020304" pitchFamily="18" charset="0"/>
              </a:rPr>
              <a:t>Hioe</a:t>
            </a:r>
            <a:r>
              <a:rPr lang="en-IN" sz="1800" dirty="0">
                <a:effectLst/>
                <a:latin typeface="Times New Roman" panose="02020603050405020304" pitchFamily="18" charset="0"/>
                <a:ea typeface="Times New Roman" panose="02020603050405020304" pitchFamily="18" charset="0"/>
              </a:rPr>
              <a:t>, E. and </a:t>
            </a:r>
            <a:r>
              <a:rPr lang="en-IN" sz="1800" dirty="0" err="1">
                <a:effectLst/>
                <a:latin typeface="Times New Roman" panose="02020603050405020304" pitchFamily="18" charset="0"/>
                <a:ea typeface="Times New Roman" panose="02020603050405020304" pitchFamily="18" charset="0"/>
              </a:rPr>
              <a:t>Schaninger</a:t>
            </a:r>
            <a:r>
              <a:rPr lang="en-IN" sz="1800" dirty="0">
                <a:effectLst/>
                <a:latin typeface="Times New Roman" panose="02020603050405020304" pitchFamily="18" charset="0"/>
                <a:ea typeface="Times New Roman" panose="02020603050405020304" pitchFamily="18" charset="0"/>
              </a:rPr>
              <a:t>, B. (2018) </a:t>
            </a:r>
            <a:r>
              <a:rPr lang="en-IN" sz="1800" i="1" dirty="0">
                <a:effectLst/>
                <a:latin typeface="Times New Roman" panose="02020603050405020304" pitchFamily="18" charset="0"/>
                <a:ea typeface="Times New Roman" panose="02020603050405020304" pitchFamily="18" charset="0"/>
              </a:rPr>
              <a:t>The fairness factor in performance management</a:t>
            </a:r>
            <a:r>
              <a:rPr lang="en-IN" sz="1800" dirty="0">
                <a:effectLst/>
                <a:latin typeface="Times New Roman" panose="02020603050405020304" pitchFamily="18" charset="0"/>
                <a:ea typeface="Times New Roman" panose="02020603050405020304" pitchFamily="18" charset="0"/>
              </a:rPr>
              <a:t>. Available at: </a:t>
            </a:r>
            <a:r>
              <a:rPr lang="en-IN" sz="1800" u="sng" dirty="0">
                <a:solidFill>
                  <a:srgbClr val="0563C1"/>
                </a:solidFill>
                <a:effectLst/>
                <a:latin typeface="Times New Roman" panose="02020603050405020304" pitchFamily="18" charset="0"/>
                <a:ea typeface="Times New Roman" panose="02020603050405020304" pitchFamily="18" charset="0"/>
                <a:hlinkClick r:id="rId11"/>
              </a:rPr>
              <a:t>https://www.mckinsey.com/capabilities/people-and-organizational-performance/our-insights/the-fairness-factor-in-performance-management</a:t>
            </a:r>
            <a:r>
              <a:rPr lang="en-IN" sz="1800" dirty="0">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(Accessed: 4 March 2024).</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a:extLst>
              <a:ext uri="{FF2B5EF4-FFF2-40B4-BE49-F238E27FC236}">
                <a16:creationId xmlns:a16="http://schemas.microsoft.com/office/drawing/2014/main" id="{24D02187-A10B-2366-6D2B-53A122FB4C93}"/>
              </a:ext>
            </a:extLst>
          </p:cNvPr>
          <p:cNvSpPr>
            <a:spLocks noGrp="1"/>
          </p:cNvSpPr>
          <p:nvPr>
            <p:ph type="sldNum" sz="quarter" idx="12"/>
          </p:nvPr>
        </p:nvSpPr>
        <p:spPr/>
        <p:txBody>
          <a:bodyPr>
            <a:normAutofit lnSpcReduction="10000"/>
          </a:bodyPr>
          <a:lstStyle/>
          <a:p>
            <a:fld id="{CF1C48C9-6BFD-46C2-9776-CF3634A97182}" type="slidenum">
              <a:rPr lang="en-IN" smtClean="0"/>
              <a:t>18</a:t>
            </a:fld>
            <a:endParaRPr lang="en-IN"/>
          </a:p>
        </p:txBody>
      </p:sp>
    </p:spTree>
    <p:extLst>
      <p:ext uri="{BB962C8B-B14F-4D97-AF65-F5344CB8AC3E}">
        <p14:creationId xmlns:p14="http://schemas.microsoft.com/office/powerpoint/2010/main" val="30103896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19E1C-569D-88FB-B78D-B253C3768426}"/>
              </a:ext>
            </a:extLst>
          </p:cNvPr>
          <p:cNvSpPr>
            <a:spLocks noGrp="1"/>
          </p:cNvSpPr>
          <p:nvPr>
            <p:ph type="title"/>
          </p:nvPr>
        </p:nvSpPr>
        <p:spPr>
          <a:xfrm>
            <a:off x="1395984" y="548640"/>
            <a:ext cx="9692640" cy="691578"/>
          </a:xfrm>
        </p:spPr>
        <p:txBody>
          <a:bodyPr/>
          <a:lstStyle/>
          <a:p>
            <a:r>
              <a:rPr lang="en-US" b="1" dirty="0"/>
              <a:t>Reference List</a:t>
            </a:r>
            <a:endParaRPr lang="en-IN" dirty="0"/>
          </a:p>
        </p:txBody>
      </p:sp>
      <p:sp>
        <p:nvSpPr>
          <p:cNvPr id="3" name="Content Placeholder 2">
            <a:extLst>
              <a:ext uri="{FF2B5EF4-FFF2-40B4-BE49-F238E27FC236}">
                <a16:creationId xmlns:a16="http://schemas.microsoft.com/office/drawing/2014/main" id="{21316EB0-80C2-2338-35B7-19577FD3397B}"/>
              </a:ext>
            </a:extLst>
          </p:cNvPr>
          <p:cNvSpPr>
            <a:spLocks noGrp="1"/>
          </p:cNvSpPr>
          <p:nvPr>
            <p:ph idx="1"/>
          </p:nvPr>
        </p:nvSpPr>
        <p:spPr>
          <a:xfrm>
            <a:off x="1261872" y="1389888"/>
            <a:ext cx="9381744" cy="4790249"/>
          </a:xfrm>
        </p:spPr>
        <p:txBody>
          <a:bodyPr>
            <a:normAutofit fontScale="40000" lnSpcReduction="20000"/>
          </a:bodyPr>
          <a:lstStyle/>
          <a:p>
            <a:pPr marL="457200" indent="-457200">
              <a:lnSpc>
                <a:spcPct val="150000"/>
              </a:lnSpc>
            </a:pPr>
            <a:r>
              <a:rPr lang="en-IN" sz="1800" dirty="0">
                <a:effectLst/>
                <a:latin typeface="Times New Roman" panose="02020603050405020304" pitchFamily="18" charset="0"/>
                <a:ea typeface="Times New Roman" panose="02020603050405020304" pitchFamily="18" charset="0"/>
              </a:rPr>
              <a:t>Hassan, S. (2013) 'Does fair treatment in the workplace matter? An assessment of organizational fairness and employee outcomes in government,' </a:t>
            </a:r>
            <a:r>
              <a:rPr lang="en-IN" sz="1800" i="1" dirty="0">
                <a:effectLst/>
                <a:latin typeface="Times New Roman" panose="02020603050405020304" pitchFamily="18" charset="0"/>
                <a:ea typeface="Times New Roman" panose="02020603050405020304" pitchFamily="18" charset="0"/>
              </a:rPr>
              <a:t>The American Review of Public Administration</a:t>
            </a:r>
            <a:r>
              <a:rPr lang="en-IN" sz="1800" dirty="0">
                <a:effectLst/>
                <a:latin typeface="Times New Roman" panose="02020603050405020304" pitchFamily="18" charset="0"/>
                <a:ea typeface="Times New Roman" panose="02020603050405020304" pitchFamily="18" charset="0"/>
              </a:rPr>
              <a:t>, 43(5), pp. 539–557. Available at: </a:t>
            </a:r>
            <a:r>
              <a:rPr lang="en-IN" sz="1800" u="sng" dirty="0">
                <a:solidFill>
                  <a:srgbClr val="0563C1"/>
                </a:solidFill>
                <a:effectLst/>
                <a:latin typeface="Times New Roman" panose="02020603050405020304" pitchFamily="18" charset="0"/>
                <a:ea typeface="Times New Roman" panose="02020603050405020304" pitchFamily="18" charset="0"/>
                <a:hlinkClick r:id="rId2"/>
              </a:rPr>
              <a:t>https://doi.org/10.1177/0275074012447979</a:t>
            </a:r>
            <a:r>
              <a:rPr lang="en-IN" sz="1800" dirty="0">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(Accessed: 6 March 2024).</a:t>
            </a:r>
            <a:endParaRPr lang="en-IN" sz="1800" dirty="0">
              <a:effectLst/>
              <a:latin typeface="Times New Roman" panose="02020603050405020304" pitchFamily="18" charset="0"/>
              <a:ea typeface="Times New Roman" panose="02020603050405020304" pitchFamily="18" charset="0"/>
            </a:endParaRPr>
          </a:p>
          <a:p>
            <a:pPr marL="457200" indent="-457200">
              <a:lnSpc>
                <a:spcPct val="150000"/>
              </a:lnSpc>
            </a:pPr>
            <a:r>
              <a:rPr lang="en-IN" sz="1800" dirty="0">
                <a:effectLst/>
                <a:latin typeface="Times New Roman" panose="02020603050405020304" pitchFamily="18" charset="0"/>
                <a:ea typeface="Times New Roman" panose="02020603050405020304" pitchFamily="18" charset="0"/>
              </a:rPr>
              <a:t>Hyder, B. (2022) </a:t>
            </a:r>
            <a:r>
              <a:rPr lang="en-IN" sz="1800" i="1" dirty="0">
                <a:effectLst/>
                <a:latin typeface="Times New Roman" panose="02020603050405020304" pitchFamily="18" charset="0"/>
                <a:ea typeface="Times New Roman" panose="02020603050405020304" pitchFamily="18" charset="0"/>
              </a:rPr>
              <a:t>2022 Equal Pay Update: The Salesforce Approach to Pay Fairness</a:t>
            </a:r>
            <a:r>
              <a:rPr lang="en-IN" sz="1800" dirty="0">
                <a:effectLst/>
                <a:latin typeface="Times New Roman" panose="02020603050405020304" pitchFamily="18" charset="0"/>
                <a:ea typeface="Times New Roman" panose="02020603050405020304" pitchFamily="18" charset="0"/>
              </a:rPr>
              <a:t>. Available at: </a:t>
            </a:r>
            <a:r>
              <a:rPr lang="en-IN" sz="1800" u="sng" dirty="0">
                <a:solidFill>
                  <a:srgbClr val="0563C1"/>
                </a:solidFill>
                <a:effectLst/>
                <a:latin typeface="Times New Roman" panose="02020603050405020304" pitchFamily="18" charset="0"/>
                <a:ea typeface="Times New Roman" panose="02020603050405020304" pitchFamily="18" charset="0"/>
                <a:hlinkClick r:id="rId3"/>
              </a:rPr>
              <a:t>https://www.salesforce.com/news/stories/2022-equal-pay-update-the-salesforce-approach-to-pay-fairness/</a:t>
            </a:r>
            <a:r>
              <a:rPr lang="en-IN" sz="1800" dirty="0">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(Accessed: 27 February 2024).</a:t>
            </a:r>
            <a:endParaRPr lang="en-IN" sz="1800" dirty="0">
              <a:effectLst/>
              <a:latin typeface="Times New Roman" panose="02020603050405020304" pitchFamily="18" charset="0"/>
              <a:ea typeface="Times New Roman" panose="02020603050405020304" pitchFamily="18" charset="0"/>
            </a:endParaRPr>
          </a:p>
          <a:p>
            <a:pPr>
              <a:lnSpc>
                <a:spcPct val="150000"/>
              </a:lnSpc>
            </a:pPr>
            <a:r>
              <a:rPr lang="en-IN" sz="1800" dirty="0">
                <a:effectLst/>
                <a:latin typeface="Times New Roman" panose="02020603050405020304" pitchFamily="18" charset="0"/>
                <a:ea typeface="Times New Roman" panose="02020603050405020304" pitchFamily="18" charset="0"/>
              </a:rPr>
              <a:t>              Lai, C., Lin, S. (2017). Systems theory. Available at: </a:t>
            </a:r>
            <a:r>
              <a:rPr lang="en-IN" sz="1800" u="sng" dirty="0">
                <a:solidFill>
                  <a:srgbClr val="0563C1"/>
                </a:solidFill>
                <a:effectLst/>
                <a:latin typeface="Times New Roman" panose="02020603050405020304" pitchFamily="18" charset="0"/>
                <a:ea typeface="Times New Roman" panose="02020603050405020304" pitchFamily="18" charset="0"/>
                <a:hlinkClick r:id="rId4"/>
              </a:rPr>
              <a:t>https://www.researchgate.net/publication/316283969_Systems_theory</a:t>
            </a:r>
            <a:r>
              <a:rPr lang="en-IN" sz="1800" dirty="0">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(Accessed: 27 February 2024).</a:t>
            </a:r>
            <a:endParaRPr lang="en-IN" sz="1800" dirty="0">
              <a:effectLst/>
              <a:latin typeface="Times New Roman" panose="02020603050405020304" pitchFamily="18" charset="0"/>
              <a:ea typeface="Times New Roman" panose="02020603050405020304" pitchFamily="18" charset="0"/>
            </a:endParaRPr>
          </a:p>
          <a:p>
            <a:pPr marL="457200" indent="-457200">
              <a:lnSpc>
                <a:spcPct val="150000"/>
              </a:lnSpc>
            </a:pPr>
            <a:r>
              <a:rPr lang="en-IN" sz="1800" dirty="0">
                <a:effectLst/>
                <a:latin typeface="Times New Roman" panose="02020603050405020304" pitchFamily="18" charset="0"/>
                <a:ea typeface="Times New Roman" panose="02020603050405020304" pitchFamily="18" charset="0"/>
              </a:rPr>
              <a:t>McFarlane, D.A. and Lim, F.P. (2018) 'A study on corporate planning and goal setting,' </a:t>
            </a:r>
            <a:r>
              <a:rPr lang="en-IN" sz="1800" i="1" dirty="0">
                <a:effectLst/>
                <a:latin typeface="Times New Roman" panose="02020603050405020304" pitchFamily="18" charset="0"/>
                <a:ea typeface="Times New Roman" panose="02020603050405020304" pitchFamily="18" charset="0"/>
              </a:rPr>
              <a:t>Advanced Science and Technology Letters</a:t>
            </a:r>
            <a:r>
              <a:rPr lang="en-IN" sz="1800" dirty="0">
                <a:effectLst/>
                <a:latin typeface="Times New Roman" panose="02020603050405020304" pitchFamily="18" charset="0"/>
                <a:ea typeface="Times New Roman" panose="02020603050405020304" pitchFamily="18" charset="0"/>
              </a:rPr>
              <a:t> [Preprint]. Available at: </a:t>
            </a:r>
            <a:r>
              <a:rPr lang="en-IN" sz="1800" u="sng" dirty="0">
                <a:solidFill>
                  <a:srgbClr val="0563C1"/>
                </a:solidFill>
                <a:effectLst/>
                <a:latin typeface="Times New Roman" panose="02020603050405020304" pitchFamily="18" charset="0"/>
                <a:ea typeface="Times New Roman" panose="02020603050405020304" pitchFamily="18" charset="0"/>
                <a:hlinkClick r:id="rId5"/>
              </a:rPr>
              <a:t>https://doi.org/10.14257/astl.2018.150.25</a:t>
            </a:r>
            <a:r>
              <a:rPr lang="en-IN" sz="1800" dirty="0">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(Accessed: 29 February 2024).</a:t>
            </a:r>
            <a:endParaRPr lang="en-IN" sz="1800" dirty="0">
              <a:effectLst/>
              <a:latin typeface="Times New Roman" panose="02020603050405020304" pitchFamily="18" charset="0"/>
              <a:ea typeface="Times New Roman" panose="02020603050405020304" pitchFamily="18" charset="0"/>
            </a:endParaRPr>
          </a:p>
          <a:p>
            <a:pPr marL="457200" indent="-457200">
              <a:lnSpc>
                <a:spcPct val="150000"/>
              </a:lnSpc>
            </a:pPr>
            <a:r>
              <a:rPr lang="en-IN" sz="1800" dirty="0" err="1">
                <a:effectLst/>
                <a:latin typeface="Times New Roman" panose="02020603050405020304" pitchFamily="18" charset="0"/>
                <a:ea typeface="Times New Roman" panose="02020603050405020304" pitchFamily="18" charset="0"/>
              </a:rPr>
              <a:t>Mckinsey</a:t>
            </a:r>
            <a:r>
              <a:rPr lang="en-IN" sz="1800" dirty="0">
                <a:effectLst/>
                <a:latin typeface="Times New Roman" panose="02020603050405020304" pitchFamily="18" charset="0"/>
                <a:ea typeface="Times New Roman" panose="02020603050405020304" pitchFamily="18" charset="0"/>
              </a:rPr>
              <a:t>, (2018). </a:t>
            </a:r>
            <a:r>
              <a:rPr lang="en-IN" sz="1800" i="1" dirty="0">
                <a:effectLst/>
                <a:latin typeface="Times New Roman" panose="02020603050405020304" pitchFamily="18" charset="0"/>
                <a:ea typeface="Times New Roman" panose="02020603050405020304" pitchFamily="18" charset="0"/>
              </a:rPr>
              <a:t>Microsoft’s next act</a:t>
            </a:r>
            <a:r>
              <a:rPr lang="en-IN" sz="1800" dirty="0">
                <a:effectLst/>
                <a:latin typeface="Times New Roman" panose="02020603050405020304" pitchFamily="18" charset="0"/>
                <a:ea typeface="Times New Roman" panose="02020603050405020304" pitchFamily="18" charset="0"/>
              </a:rPr>
              <a:t>. Available at:  </a:t>
            </a:r>
            <a:r>
              <a:rPr lang="en-IN" sz="1800" u="sng" dirty="0">
                <a:solidFill>
                  <a:srgbClr val="0563C1"/>
                </a:solidFill>
                <a:effectLst/>
                <a:latin typeface="Times New Roman" panose="02020603050405020304" pitchFamily="18" charset="0"/>
                <a:ea typeface="Times New Roman" panose="02020603050405020304" pitchFamily="18" charset="0"/>
                <a:hlinkClick r:id="rId6"/>
              </a:rPr>
              <a:t>https://www.mckinsey.com/industries/technology-media-and-telecommunications/our-insights/microsofts-next-act</a:t>
            </a:r>
            <a:r>
              <a:rPr lang="en-IN" sz="1800" dirty="0">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(Accessed: 6 March 2024).</a:t>
            </a:r>
            <a:endParaRPr lang="en-IN" sz="1800" dirty="0">
              <a:effectLst/>
              <a:latin typeface="Times New Roman" panose="02020603050405020304" pitchFamily="18" charset="0"/>
              <a:ea typeface="Times New Roman" panose="02020603050405020304" pitchFamily="18" charset="0"/>
            </a:endParaRPr>
          </a:p>
          <a:p>
            <a:pPr marL="457200" indent="-457200">
              <a:lnSpc>
                <a:spcPct val="150000"/>
              </a:lnSpc>
            </a:pPr>
            <a:r>
              <a:rPr lang="en-IN" sz="1800" dirty="0">
                <a:effectLst/>
                <a:latin typeface="Times New Roman" panose="02020603050405020304" pitchFamily="18" charset="0"/>
                <a:ea typeface="Times New Roman" panose="02020603050405020304" pitchFamily="18" charset="0"/>
              </a:rPr>
              <a:t>Mintzberg, H. (1973). The Nature of Managerial Work. Available at: </a:t>
            </a:r>
            <a:r>
              <a:rPr lang="en-IN" sz="1800" u="sng" dirty="0">
                <a:solidFill>
                  <a:srgbClr val="0563C1"/>
                </a:solidFill>
                <a:effectLst/>
                <a:latin typeface="Times New Roman" panose="02020603050405020304" pitchFamily="18" charset="0"/>
                <a:ea typeface="Times New Roman" panose="02020603050405020304" pitchFamily="18" charset="0"/>
                <a:hlinkClick r:id="rId7"/>
              </a:rPr>
              <a:t>https://www.academia.edu/36232215/The_Nature_of_Managerial_Work</a:t>
            </a:r>
            <a:r>
              <a:rPr lang="en-IN" sz="1800" dirty="0">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(Accessed: 24 February 2024).</a:t>
            </a:r>
            <a:endParaRPr lang="en-IN" sz="1800" dirty="0">
              <a:effectLst/>
              <a:latin typeface="Times New Roman" panose="02020603050405020304" pitchFamily="18" charset="0"/>
              <a:ea typeface="Times New Roman" panose="02020603050405020304" pitchFamily="18" charset="0"/>
            </a:endParaRPr>
          </a:p>
          <a:p>
            <a:pPr marL="457200" indent="-457200">
              <a:lnSpc>
                <a:spcPct val="150000"/>
              </a:lnSpc>
            </a:pPr>
            <a:r>
              <a:rPr lang="en-IN" sz="1800" dirty="0">
                <a:effectLst/>
                <a:latin typeface="Times New Roman" panose="02020603050405020304" pitchFamily="18" charset="0"/>
                <a:ea typeface="Times New Roman" panose="02020603050405020304" pitchFamily="18" charset="0"/>
              </a:rPr>
              <a:t>Mughal, H.A. (2019) 'Support at Work and its Relationship with Employee Performance: Critical Insights for Early Scholars,' </a:t>
            </a:r>
            <a:r>
              <a:rPr lang="en-IN" sz="1800" i="1" dirty="0">
                <a:effectLst/>
                <a:latin typeface="Times New Roman" panose="02020603050405020304" pitchFamily="18" charset="0"/>
                <a:ea typeface="Times New Roman" panose="02020603050405020304" pitchFamily="18" charset="0"/>
              </a:rPr>
              <a:t>Annals of Contemporary Developments in Management &amp; HR</a:t>
            </a:r>
            <a:r>
              <a:rPr lang="en-IN" sz="1800" dirty="0">
                <a:effectLst/>
                <a:latin typeface="Times New Roman" panose="02020603050405020304" pitchFamily="18" charset="0"/>
                <a:ea typeface="Times New Roman" panose="02020603050405020304" pitchFamily="18" charset="0"/>
              </a:rPr>
              <a:t>, 1(3), pp. 16–21. Available at:  </a:t>
            </a:r>
            <a:r>
              <a:rPr lang="en-IN" sz="1800" u="sng" dirty="0">
                <a:solidFill>
                  <a:srgbClr val="0563C1"/>
                </a:solidFill>
                <a:effectLst/>
                <a:latin typeface="Times New Roman" panose="02020603050405020304" pitchFamily="18" charset="0"/>
                <a:ea typeface="Times New Roman" panose="02020603050405020304" pitchFamily="18" charset="0"/>
                <a:hlinkClick r:id="rId8"/>
              </a:rPr>
              <a:t>https://doi.org/10.33166/acdmhr.2019.03.002</a:t>
            </a:r>
            <a:r>
              <a:rPr lang="en-IN" sz="1800" dirty="0">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(Accessed: 5 March 2024).</a:t>
            </a:r>
            <a:endParaRPr lang="en-IN" sz="1800" dirty="0">
              <a:effectLst/>
              <a:latin typeface="Times New Roman" panose="02020603050405020304" pitchFamily="18" charset="0"/>
              <a:ea typeface="Times New Roman" panose="02020603050405020304" pitchFamily="18" charset="0"/>
            </a:endParaRPr>
          </a:p>
          <a:p>
            <a:pPr marL="457200" indent="-457200">
              <a:lnSpc>
                <a:spcPct val="150000"/>
              </a:lnSpc>
            </a:pPr>
            <a:r>
              <a:rPr lang="en-IN" sz="1800" dirty="0">
                <a:effectLst/>
                <a:latin typeface="Times New Roman" panose="02020603050405020304" pitchFamily="18" charset="0"/>
                <a:ea typeface="Times New Roman" panose="02020603050405020304" pitchFamily="18" charset="0"/>
              </a:rPr>
              <a:t>Neiva, E.R., </a:t>
            </a:r>
            <a:r>
              <a:rPr lang="en-IN" sz="1800" dirty="0" err="1">
                <a:effectLst/>
                <a:latin typeface="Times New Roman" panose="02020603050405020304" pitchFamily="18" charset="0"/>
                <a:ea typeface="Times New Roman" panose="02020603050405020304" pitchFamily="18" charset="0"/>
              </a:rPr>
              <a:t>Macambira</a:t>
            </a:r>
            <a:r>
              <a:rPr lang="en-IN" sz="1800" dirty="0">
                <a:effectLst/>
                <a:latin typeface="Times New Roman" panose="02020603050405020304" pitchFamily="18" charset="0"/>
                <a:ea typeface="Times New Roman" panose="02020603050405020304" pitchFamily="18" charset="0"/>
              </a:rPr>
              <a:t>, M.O. and Ribeiro, E.M.B.A. (2020) 'MANAGEMENT PRACTICES, WELL-BEING AND SUPPORTIVE BEHAVIOR,' </a:t>
            </a:r>
            <a:r>
              <a:rPr lang="en-IN" sz="1800" i="1" dirty="0">
                <a:effectLst/>
                <a:latin typeface="Times New Roman" panose="02020603050405020304" pitchFamily="18" charset="0"/>
                <a:ea typeface="Times New Roman" panose="02020603050405020304" pitchFamily="18" charset="0"/>
              </a:rPr>
              <a:t>RAM. </a:t>
            </a:r>
            <a:r>
              <a:rPr lang="en-IN" sz="1800" i="1" dirty="0" err="1">
                <a:effectLst/>
                <a:latin typeface="Times New Roman" panose="02020603050405020304" pitchFamily="18" charset="0"/>
                <a:ea typeface="Times New Roman" panose="02020603050405020304" pitchFamily="18" charset="0"/>
              </a:rPr>
              <a:t>Revista</a:t>
            </a:r>
            <a:r>
              <a:rPr lang="en-IN" sz="1800" i="1" dirty="0">
                <a:effectLst/>
                <a:latin typeface="Times New Roman" panose="02020603050405020304" pitchFamily="18" charset="0"/>
                <a:ea typeface="Times New Roman" panose="02020603050405020304" pitchFamily="18" charset="0"/>
              </a:rPr>
              <a:t> De </a:t>
            </a:r>
            <a:r>
              <a:rPr lang="en-IN" sz="1800" i="1" dirty="0" err="1">
                <a:effectLst/>
                <a:latin typeface="Times New Roman" panose="02020603050405020304" pitchFamily="18" charset="0"/>
                <a:ea typeface="Times New Roman" panose="02020603050405020304" pitchFamily="18" charset="0"/>
              </a:rPr>
              <a:t>Administração</a:t>
            </a:r>
            <a:r>
              <a:rPr lang="en-IN" sz="1800" i="1" dirty="0">
                <a:effectLst/>
                <a:latin typeface="Times New Roman" panose="02020603050405020304" pitchFamily="18" charset="0"/>
                <a:ea typeface="Times New Roman" panose="02020603050405020304" pitchFamily="18" charset="0"/>
              </a:rPr>
              <a:t> Mackenzie</a:t>
            </a:r>
            <a:r>
              <a:rPr lang="en-IN" sz="1800" dirty="0">
                <a:effectLst/>
                <a:latin typeface="Times New Roman" panose="02020603050405020304" pitchFamily="18" charset="0"/>
                <a:ea typeface="Times New Roman" panose="02020603050405020304" pitchFamily="18" charset="0"/>
              </a:rPr>
              <a:t>, 21(1). Available at:  </a:t>
            </a:r>
            <a:r>
              <a:rPr lang="en-IN" sz="1800" u="sng" dirty="0">
                <a:solidFill>
                  <a:srgbClr val="0563C1"/>
                </a:solidFill>
                <a:effectLst/>
                <a:latin typeface="Times New Roman" panose="02020603050405020304" pitchFamily="18" charset="0"/>
                <a:ea typeface="Times New Roman" panose="02020603050405020304" pitchFamily="18" charset="0"/>
                <a:hlinkClick r:id="rId9"/>
              </a:rPr>
              <a:t>https://doi.org/10.1590/1678-6971/eramd200098</a:t>
            </a:r>
            <a:r>
              <a:rPr lang="en-IN" sz="1800" dirty="0">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(Accessed: 7 March 2024). </a:t>
            </a:r>
            <a:endParaRPr lang="en-IN" sz="1800" dirty="0">
              <a:effectLst/>
              <a:latin typeface="Times New Roman" panose="02020603050405020304" pitchFamily="18" charset="0"/>
              <a:ea typeface="Times New Roman" panose="02020603050405020304" pitchFamily="18" charset="0"/>
            </a:endParaRPr>
          </a:p>
          <a:p>
            <a:pPr marL="457200" indent="-457200">
              <a:lnSpc>
                <a:spcPct val="150000"/>
              </a:lnSpc>
            </a:pPr>
            <a:r>
              <a:rPr lang="en-IN" sz="1800" dirty="0" err="1">
                <a:effectLst/>
                <a:latin typeface="Times New Roman" panose="02020603050405020304" pitchFamily="18" charset="0"/>
                <a:ea typeface="Times New Roman" panose="02020603050405020304" pitchFamily="18" charset="0"/>
              </a:rPr>
              <a:t>Nethavhani</a:t>
            </a:r>
            <a:r>
              <a:rPr lang="en-IN" sz="1800" dirty="0">
                <a:effectLst/>
                <a:latin typeface="Times New Roman" panose="02020603050405020304" pitchFamily="18" charset="0"/>
                <a:ea typeface="Times New Roman" panose="02020603050405020304" pitchFamily="18" charset="0"/>
              </a:rPr>
              <a:t>, M. (2020) 'The contributions of Fredrick Taylor to Management Science, including the criticism of his views as they...,' </a:t>
            </a:r>
            <a:r>
              <a:rPr lang="en-IN" sz="1800" i="1" dirty="0">
                <a:effectLst/>
                <a:latin typeface="Times New Roman" panose="02020603050405020304" pitchFamily="18" charset="0"/>
                <a:ea typeface="Times New Roman" panose="02020603050405020304" pitchFamily="18" charset="0"/>
              </a:rPr>
              <a:t>ResearchGate</a:t>
            </a:r>
            <a:r>
              <a:rPr lang="en-IN" sz="1800" dirty="0">
                <a:effectLst/>
                <a:latin typeface="Times New Roman" panose="02020603050405020304" pitchFamily="18" charset="0"/>
                <a:ea typeface="Times New Roman" panose="02020603050405020304" pitchFamily="18" charset="0"/>
              </a:rPr>
              <a:t> [Preprint]. Available at: </a:t>
            </a:r>
            <a:r>
              <a:rPr lang="en-IN" sz="1800" u="sng" dirty="0">
                <a:solidFill>
                  <a:srgbClr val="0563C1"/>
                </a:solidFill>
                <a:effectLst/>
                <a:latin typeface="Times New Roman" panose="02020603050405020304" pitchFamily="18" charset="0"/>
                <a:ea typeface="Times New Roman" panose="02020603050405020304" pitchFamily="18" charset="0"/>
                <a:hlinkClick r:id="rId10"/>
              </a:rPr>
              <a:t>https://doi.org/10.13140/RG.2.2.25965.61921</a:t>
            </a:r>
            <a:r>
              <a:rPr lang="en-IN" sz="1800" dirty="0">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(Accessed: 26 February 2024).</a:t>
            </a:r>
            <a:endParaRPr lang="en-IN" sz="1800" dirty="0">
              <a:effectLst/>
              <a:latin typeface="Times New Roman" panose="02020603050405020304" pitchFamily="18" charset="0"/>
              <a:ea typeface="Times New Roman" panose="02020603050405020304" pitchFamily="18" charset="0"/>
            </a:endParaRPr>
          </a:p>
          <a:p>
            <a:pPr marL="457200" indent="-457200">
              <a:lnSpc>
                <a:spcPct val="150000"/>
              </a:lnSpc>
            </a:pPr>
            <a:r>
              <a:rPr lang="en-IN" sz="1800" dirty="0" err="1">
                <a:effectLst/>
                <a:latin typeface="Times New Roman" panose="02020603050405020304" pitchFamily="18" charset="0"/>
                <a:ea typeface="Times New Roman" panose="02020603050405020304" pitchFamily="18" charset="0"/>
              </a:rPr>
              <a:t>Omodan</a:t>
            </a:r>
            <a:r>
              <a:rPr lang="en-IN" sz="1800" dirty="0">
                <a:effectLst/>
                <a:latin typeface="Times New Roman" panose="02020603050405020304" pitchFamily="18" charset="0"/>
                <a:ea typeface="Times New Roman" panose="02020603050405020304" pitchFamily="18" charset="0"/>
              </a:rPr>
              <a:t>, B.I., </a:t>
            </a:r>
            <a:r>
              <a:rPr lang="en-IN" sz="1800" dirty="0" err="1">
                <a:effectLst/>
                <a:latin typeface="Times New Roman" panose="02020603050405020304" pitchFamily="18" charset="0"/>
                <a:ea typeface="Times New Roman" panose="02020603050405020304" pitchFamily="18" charset="0"/>
              </a:rPr>
              <a:t>Tsotetsi</a:t>
            </a:r>
            <a:r>
              <a:rPr lang="en-IN" sz="1800" dirty="0">
                <a:effectLst/>
                <a:latin typeface="Times New Roman" panose="02020603050405020304" pitchFamily="18" charset="0"/>
                <a:ea typeface="Times New Roman" panose="02020603050405020304" pitchFamily="18" charset="0"/>
              </a:rPr>
              <a:t>, C.T. and Dube, B. (2020) 'Analysis of human relations theory of management: A quest to re-enact people’s management towards peace in university system,' </a:t>
            </a:r>
            <a:r>
              <a:rPr lang="en-IN" sz="1800" i="1" dirty="0">
                <a:effectLst/>
                <a:latin typeface="Times New Roman" panose="02020603050405020304" pitchFamily="18" charset="0"/>
                <a:ea typeface="Times New Roman" panose="02020603050405020304" pitchFamily="18" charset="0"/>
              </a:rPr>
              <a:t>SA Journal of Human Resource Management</a:t>
            </a:r>
            <a:r>
              <a:rPr lang="en-IN" sz="1800" dirty="0">
                <a:effectLst/>
                <a:latin typeface="Times New Roman" panose="02020603050405020304" pitchFamily="18" charset="0"/>
                <a:ea typeface="Times New Roman" panose="02020603050405020304" pitchFamily="18" charset="0"/>
              </a:rPr>
              <a:t>, 18. Available at: </a:t>
            </a:r>
            <a:r>
              <a:rPr lang="en-IN" sz="1800" u="sng" dirty="0">
                <a:solidFill>
                  <a:srgbClr val="0563C1"/>
                </a:solidFill>
                <a:effectLst/>
                <a:latin typeface="Times New Roman" panose="02020603050405020304" pitchFamily="18" charset="0"/>
                <a:ea typeface="Times New Roman" panose="02020603050405020304" pitchFamily="18" charset="0"/>
                <a:hlinkClick r:id="rId11"/>
              </a:rPr>
              <a:t>https://doi.org/10.4102/sajhrm.v18i0.1184</a:t>
            </a:r>
            <a:r>
              <a:rPr lang="en-IN" sz="1800" dirty="0">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(Accessed: 27 February 2024).</a:t>
            </a:r>
            <a:endParaRPr lang="en-IN" sz="1800" dirty="0">
              <a:effectLst/>
              <a:latin typeface="Times New Roman" panose="02020603050405020304" pitchFamily="18" charset="0"/>
              <a:ea typeface="Times New Roman" panose="02020603050405020304" pitchFamily="18" charset="0"/>
            </a:endParaRPr>
          </a:p>
          <a:p>
            <a:pPr marL="457200" indent="-457200">
              <a:lnSpc>
                <a:spcPct val="150000"/>
              </a:lnSpc>
            </a:pPr>
            <a:r>
              <a:rPr lang="en-IN" sz="1800" dirty="0" err="1">
                <a:effectLst/>
                <a:latin typeface="Times New Roman" panose="02020603050405020304" pitchFamily="18" charset="0"/>
                <a:ea typeface="Times New Roman" panose="02020603050405020304" pitchFamily="18" charset="0"/>
              </a:rPr>
              <a:t>Presti</a:t>
            </a:r>
            <a:r>
              <a:rPr lang="en-IN" sz="1800" dirty="0">
                <a:effectLst/>
                <a:latin typeface="Times New Roman" panose="02020603050405020304" pitchFamily="18" charset="0"/>
                <a:ea typeface="Times New Roman" panose="02020603050405020304" pitchFamily="18" charset="0"/>
              </a:rPr>
              <a:t>, C. (2021) 'Performance management as a part of the management control system,' in </a:t>
            </a:r>
            <a:r>
              <a:rPr lang="en-IN" sz="1800" i="1" dirty="0">
                <a:effectLst/>
                <a:latin typeface="Times New Roman" panose="02020603050405020304" pitchFamily="18" charset="0"/>
                <a:ea typeface="Times New Roman" panose="02020603050405020304" pitchFamily="18" charset="0"/>
              </a:rPr>
              <a:t>SIDREA Series in Accounting and Business Administration</a:t>
            </a:r>
            <a:r>
              <a:rPr lang="en-IN" sz="1800" dirty="0">
                <a:effectLst/>
                <a:latin typeface="Times New Roman" panose="02020603050405020304" pitchFamily="18" charset="0"/>
                <a:ea typeface="Times New Roman" panose="02020603050405020304" pitchFamily="18" charset="0"/>
              </a:rPr>
              <a:t>, pp. 43–63. Available at: </a:t>
            </a:r>
            <a:r>
              <a:rPr lang="en-IN" sz="1800" u="sng" dirty="0">
                <a:solidFill>
                  <a:srgbClr val="0563C1"/>
                </a:solidFill>
                <a:effectLst/>
                <a:latin typeface="Times New Roman" panose="02020603050405020304" pitchFamily="18" charset="0"/>
                <a:ea typeface="Times New Roman" panose="02020603050405020304" pitchFamily="18" charset="0"/>
                <a:hlinkClick r:id="rId12"/>
              </a:rPr>
              <a:t>https://doi.org/10.1007/978-3-030-87082-9_3</a:t>
            </a:r>
            <a:r>
              <a:rPr lang="en-IN" sz="1800" dirty="0">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(Accessed: 3 March 2024).</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a:extLst>
              <a:ext uri="{FF2B5EF4-FFF2-40B4-BE49-F238E27FC236}">
                <a16:creationId xmlns:a16="http://schemas.microsoft.com/office/drawing/2014/main" id="{15EA6C97-75F5-3141-DC73-155BEA7B210D}"/>
              </a:ext>
            </a:extLst>
          </p:cNvPr>
          <p:cNvSpPr>
            <a:spLocks noGrp="1"/>
          </p:cNvSpPr>
          <p:nvPr>
            <p:ph type="sldNum" sz="quarter" idx="12"/>
          </p:nvPr>
        </p:nvSpPr>
        <p:spPr/>
        <p:txBody>
          <a:bodyPr>
            <a:normAutofit lnSpcReduction="10000"/>
          </a:bodyPr>
          <a:lstStyle/>
          <a:p>
            <a:fld id="{CF1C48C9-6BFD-46C2-9776-CF3634A97182}" type="slidenum">
              <a:rPr lang="en-IN" smtClean="0"/>
              <a:t>19</a:t>
            </a:fld>
            <a:endParaRPr lang="en-IN"/>
          </a:p>
        </p:txBody>
      </p:sp>
    </p:spTree>
    <p:extLst>
      <p:ext uri="{BB962C8B-B14F-4D97-AF65-F5344CB8AC3E}">
        <p14:creationId xmlns:p14="http://schemas.microsoft.com/office/powerpoint/2010/main" val="22694840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DFC100-CF23-0A54-A98B-389BAED1D420}"/>
              </a:ext>
            </a:extLst>
          </p:cNvPr>
          <p:cNvSpPr>
            <a:spLocks noGrp="1"/>
          </p:cNvSpPr>
          <p:nvPr>
            <p:ph idx="1"/>
          </p:nvPr>
        </p:nvSpPr>
        <p:spPr>
          <a:xfrm>
            <a:off x="1261872" y="1328928"/>
            <a:ext cx="9832848" cy="4851209"/>
          </a:xfrm>
        </p:spPr>
        <p:txBody>
          <a:bodyPr>
            <a:normAutofit fontScale="40000" lnSpcReduction="20000"/>
          </a:bodyPr>
          <a:lstStyle/>
          <a:p>
            <a:pPr marL="457200" indent="-457200">
              <a:lnSpc>
                <a:spcPct val="150000"/>
              </a:lnSpc>
            </a:pPr>
            <a:r>
              <a:rPr lang="en-IN" sz="1800" dirty="0">
                <a:effectLst/>
                <a:latin typeface="Times New Roman" panose="02020603050405020304" pitchFamily="18" charset="0"/>
                <a:ea typeface="Times New Roman" panose="02020603050405020304" pitchFamily="18" charset="0"/>
              </a:rPr>
              <a:t>Publisher, A.R. at R. of O. (2015) </a:t>
            </a:r>
            <a:r>
              <a:rPr lang="en-IN" sz="1800" i="1" dirty="0">
                <a:effectLst/>
                <a:latin typeface="Times New Roman" panose="02020603050405020304" pitchFamily="18" charset="0"/>
                <a:ea typeface="Times New Roman" panose="02020603050405020304" pitchFamily="18" charset="0"/>
              </a:rPr>
              <a:t>1.5 Planning, organizing, leading, and controlling</a:t>
            </a:r>
            <a:r>
              <a:rPr lang="en-IN" sz="1800" dirty="0">
                <a:effectLst/>
                <a:latin typeface="Times New Roman" panose="02020603050405020304" pitchFamily="18" charset="0"/>
                <a:ea typeface="Times New Roman" panose="02020603050405020304" pitchFamily="18" charset="0"/>
              </a:rPr>
              <a:t>. Available at: </a:t>
            </a:r>
            <a:r>
              <a:rPr lang="en-IN" sz="1800" u="sng" dirty="0">
                <a:solidFill>
                  <a:srgbClr val="0563C1"/>
                </a:solidFill>
                <a:effectLst/>
                <a:latin typeface="Times New Roman" panose="02020603050405020304" pitchFamily="18" charset="0"/>
                <a:ea typeface="Times New Roman" panose="02020603050405020304" pitchFamily="18" charset="0"/>
                <a:hlinkClick r:id="rId2"/>
              </a:rPr>
              <a:t>https://open.lib.umn.edu/principlesmanagement/chapter/1-5-planning-organizing-leading-and-controlling-2/</a:t>
            </a:r>
            <a:r>
              <a:rPr lang="en-IN" sz="1800" dirty="0">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(Accessed: 28 February 2024).</a:t>
            </a:r>
            <a:endParaRPr lang="en-IN" sz="1800" dirty="0">
              <a:effectLst/>
              <a:latin typeface="Times New Roman" panose="02020603050405020304" pitchFamily="18" charset="0"/>
              <a:ea typeface="Times New Roman" panose="02020603050405020304" pitchFamily="18" charset="0"/>
            </a:endParaRPr>
          </a:p>
          <a:p>
            <a:pPr marL="457200" indent="-457200">
              <a:lnSpc>
                <a:spcPct val="150000"/>
              </a:lnSpc>
            </a:pPr>
            <a:r>
              <a:rPr lang="en-IN" sz="1800" dirty="0">
                <a:effectLst/>
                <a:latin typeface="Times New Roman" panose="02020603050405020304" pitchFamily="18" charset="0"/>
                <a:ea typeface="Times New Roman" panose="02020603050405020304" pitchFamily="18" charset="0"/>
              </a:rPr>
              <a:t>Robbins, S.P. and Coulter, M.A. (2019) </a:t>
            </a:r>
            <a:r>
              <a:rPr lang="en-IN" sz="1800" i="1" dirty="0">
                <a:effectLst/>
                <a:latin typeface="Times New Roman" panose="02020603050405020304" pitchFamily="18" charset="0"/>
                <a:ea typeface="Times New Roman" panose="02020603050405020304" pitchFamily="18" charset="0"/>
              </a:rPr>
              <a:t>Management, Global Edition</a:t>
            </a:r>
            <a:r>
              <a:rPr lang="en-IN" sz="1800" dirty="0">
                <a:effectLst/>
                <a:latin typeface="Times New Roman" panose="02020603050405020304" pitchFamily="18" charset="0"/>
                <a:ea typeface="Times New Roman" panose="02020603050405020304" pitchFamily="18" charset="0"/>
              </a:rPr>
              <a:t>. Pearson Higher Education. Available at: </a:t>
            </a:r>
            <a:r>
              <a:rPr lang="en-IN" sz="1800" u="sng" dirty="0">
                <a:solidFill>
                  <a:srgbClr val="0563C1"/>
                </a:solidFill>
                <a:effectLst/>
                <a:latin typeface="Times New Roman" panose="02020603050405020304" pitchFamily="18" charset="0"/>
                <a:ea typeface="Times New Roman" panose="02020603050405020304" pitchFamily="18" charset="0"/>
                <a:hlinkClick r:id="rId3"/>
              </a:rPr>
              <a:t>https://www.pearsonhighered.com/assets/preface/0/1/3/6/0136715818.pdf</a:t>
            </a:r>
            <a:r>
              <a:rPr lang="en-IN" sz="1800" dirty="0">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(Accessed: 24 February 2024).</a:t>
            </a:r>
            <a:endParaRPr lang="en-IN" sz="1800" dirty="0">
              <a:effectLst/>
              <a:latin typeface="Times New Roman" panose="02020603050405020304" pitchFamily="18" charset="0"/>
              <a:ea typeface="Times New Roman" panose="02020603050405020304" pitchFamily="18" charset="0"/>
            </a:endParaRPr>
          </a:p>
          <a:p>
            <a:pPr marL="457200" indent="-457200">
              <a:lnSpc>
                <a:spcPct val="150000"/>
              </a:lnSpc>
            </a:pPr>
            <a:r>
              <a:rPr lang="en-IN" sz="1800" dirty="0">
                <a:effectLst/>
                <a:latin typeface="Times New Roman" panose="02020603050405020304" pitchFamily="18" charset="0"/>
                <a:ea typeface="Times New Roman" panose="02020603050405020304" pitchFamily="18" charset="0"/>
              </a:rPr>
              <a:t>Robbins, S.P. and Judge, T.A. (2021) </a:t>
            </a:r>
            <a:r>
              <a:rPr lang="en-IN" sz="1800" i="1" dirty="0">
                <a:effectLst/>
                <a:latin typeface="Times New Roman" panose="02020603050405020304" pitchFamily="18" charset="0"/>
                <a:ea typeface="Times New Roman" panose="02020603050405020304" pitchFamily="18" charset="0"/>
              </a:rPr>
              <a:t>Organizational </a:t>
            </a:r>
            <a:r>
              <a:rPr lang="en-IN" sz="1800" i="1" dirty="0" err="1">
                <a:effectLst/>
                <a:latin typeface="Times New Roman" panose="02020603050405020304" pitchFamily="18" charset="0"/>
                <a:ea typeface="Times New Roman" panose="02020603050405020304" pitchFamily="18" charset="0"/>
              </a:rPr>
              <a:t>Behavior</a:t>
            </a:r>
            <a:r>
              <a:rPr lang="en-IN" sz="1800" i="1" dirty="0">
                <a:effectLst/>
                <a:latin typeface="Times New Roman" panose="02020603050405020304" pitchFamily="18" charset="0"/>
                <a:ea typeface="Times New Roman" panose="02020603050405020304" pitchFamily="18" charset="0"/>
              </a:rPr>
              <a:t>, updated Global Edition</a:t>
            </a:r>
            <a:r>
              <a:rPr lang="en-IN" sz="1800" dirty="0">
                <a:effectLst/>
                <a:latin typeface="Times New Roman" panose="02020603050405020304" pitchFamily="18" charset="0"/>
                <a:ea typeface="Times New Roman" panose="02020603050405020304" pitchFamily="18" charset="0"/>
              </a:rPr>
              <a:t>. Pearson Higher Ed. </a:t>
            </a:r>
          </a:p>
          <a:p>
            <a:pPr marL="457200" indent="-457200">
              <a:lnSpc>
                <a:spcPct val="150000"/>
              </a:lnSpc>
            </a:pPr>
            <a:r>
              <a:rPr lang="en-IN" sz="1800" dirty="0" err="1">
                <a:effectLst/>
                <a:latin typeface="Times New Roman" panose="02020603050405020304" pitchFamily="18" charset="0"/>
                <a:ea typeface="Times New Roman" panose="02020603050405020304" pitchFamily="18" charset="0"/>
              </a:rPr>
              <a:t>Robnagel</a:t>
            </a:r>
            <a:r>
              <a:rPr lang="en-IN" sz="1800" dirty="0">
                <a:effectLst/>
                <a:latin typeface="Times New Roman" panose="02020603050405020304" pitchFamily="18" charset="0"/>
                <a:ea typeface="Times New Roman" panose="02020603050405020304" pitchFamily="18" charset="0"/>
              </a:rPr>
              <a:t>, C.S. (2016) 'Leadership and motivation,' in </a:t>
            </a:r>
            <a:r>
              <a:rPr lang="en-IN" sz="1800" i="1" dirty="0">
                <a:effectLst/>
                <a:latin typeface="Times New Roman" panose="02020603050405020304" pitchFamily="18" charset="0"/>
                <a:ea typeface="Times New Roman" panose="02020603050405020304" pitchFamily="18" charset="0"/>
              </a:rPr>
              <a:t>Springer texts in business and economics</a:t>
            </a:r>
            <a:r>
              <a:rPr lang="en-IN" sz="1800" dirty="0">
                <a:effectLst/>
                <a:latin typeface="Times New Roman" panose="02020603050405020304" pitchFamily="18" charset="0"/>
                <a:ea typeface="Times New Roman" panose="02020603050405020304" pitchFamily="18" charset="0"/>
              </a:rPr>
              <a:t>, pp. 217–228. Available at:  </a:t>
            </a:r>
            <a:r>
              <a:rPr lang="en-IN" sz="1800" u="sng" dirty="0">
                <a:solidFill>
                  <a:srgbClr val="0563C1"/>
                </a:solidFill>
                <a:effectLst/>
                <a:latin typeface="Times New Roman" panose="02020603050405020304" pitchFamily="18" charset="0"/>
                <a:ea typeface="Times New Roman" panose="02020603050405020304" pitchFamily="18" charset="0"/>
                <a:hlinkClick r:id="rId4"/>
              </a:rPr>
              <a:t>https://doi.org/10.1007/978-3-319-31036-7_12</a:t>
            </a:r>
            <a:r>
              <a:rPr lang="en-IN" sz="1800" dirty="0">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(Accessed: 5 March 2024).</a:t>
            </a:r>
            <a:endParaRPr lang="en-IN" sz="1800" dirty="0">
              <a:effectLst/>
              <a:latin typeface="Times New Roman" panose="02020603050405020304" pitchFamily="18" charset="0"/>
              <a:ea typeface="Times New Roman" panose="02020603050405020304" pitchFamily="18" charset="0"/>
            </a:endParaRPr>
          </a:p>
          <a:p>
            <a:pPr marL="457200" indent="-457200">
              <a:lnSpc>
                <a:spcPct val="150000"/>
              </a:lnSpc>
            </a:pPr>
            <a:r>
              <a:rPr lang="en-IN" sz="1800" dirty="0">
                <a:effectLst/>
                <a:latin typeface="Times New Roman" panose="02020603050405020304" pitchFamily="18" charset="0"/>
                <a:ea typeface="Times New Roman" panose="02020603050405020304" pitchFamily="18" charset="0"/>
              </a:rPr>
              <a:t>Singh, V. (2023) </a:t>
            </a:r>
            <a:r>
              <a:rPr lang="en-IN" sz="1800" i="1" dirty="0">
                <a:effectLst/>
                <a:latin typeface="Times New Roman" panose="02020603050405020304" pitchFamily="18" charset="0"/>
                <a:ea typeface="Times New Roman" panose="02020603050405020304" pitchFamily="18" charset="0"/>
              </a:rPr>
              <a:t>Satya Nadella: Transforming Microsoft and Redefining leadership</a:t>
            </a:r>
            <a:r>
              <a:rPr lang="en-IN" sz="1800" dirty="0">
                <a:effectLst/>
                <a:latin typeface="Times New Roman" panose="02020603050405020304" pitchFamily="18" charset="0"/>
                <a:ea typeface="Times New Roman" panose="02020603050405020304" pitchFamily="18" charset="0"/>
              </a:rPr>
              <a:t>. Available at: </a:t>
            </a:r>
            <a:r>
              <a:rPr lang="en-IN" sz="1800" u="sng" dirty="0">
                <a:solidFill>
                  <a:srgbClr val="0563C1"/>
                </a:solidFill>
                <a:effectLst/>
                <a:latin typeface="Times New Roman" panose="02020603050405020304" pitchFamily="18" charset="0"/>
                <a:ea typeface="Times New Roman" panose="02020603050405020304" pitchFamily="18" charset="0"/>
                <a:hlinkClick r:id="rId5"/>
              </a:rPr>
              <a:t>https://www.linkedin.com/pulse/satya-nadella-transforming-microsoft-redefining-leadership-singh/</a:t>
            </a:r>
            <a:r>
              <a:rPr lang="en-IN" sz="1800" dirty="0">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(Accessed: 6 March 2024).</a:t>
            </a:r>
            <a:endParaRPr lang="en-IN" sz="1800" dirty="0">
              <a:effectLst/>
              <a:latin typeface="Times New Roman" panose="02020603050405020304" pitchFamily="18" charset="0"/>
              <a:ea typeface="Times New Roman" panose="02020603050405020304" pitchFamily="18" charset="0"/>
            </a:endParaRPr>
          </a:p>
          <a:p>
            <a:pPr marL="457200" indent="-457200">
              <a:lnSpc>
                <a:spcPct val="150000"/>
              </a:lnSpc>
            </a:pPr>
            <a:r>
              <a:rPr lang="en-IN" sz="1800" dirty="0" err="1">
                <a:effectLst/>
                <a:latin typeface="Times New Roman" panose="02020603050405020304" pitchFamily="18" charset="0"/>
                <a:ea typeface="Times New Roman" panose="02020603050405020304" pitchFamily="18" charset="0"/>
              </a:rPr>
              <a:t>Sinnaiah</a:t>
            </a:r>
            <a:r>
              <a:rPr lang="en-IN" sz="1800" dirty="0">
                <a:effectLst/>
                <a:latin typeface="Times New Roman" panose="02020603050405020304" pitchFamily="18" charset="0"/>
                <a:ea typeface="Times New Roman" panose="02020603050405020304" pitchFamily="18" charset="0"/>
              </a:rPr>
              <a:t>, T., Adam, S. and </a:t>
            </a:r>
            <a:r>
              <a:rPr lang="en-IN" sz="1800" dirty="0" err="1">
                <a:effectLst/>
                <a:latin typeface="Times New Roman" panose="02020603050405020304" pitchFamily="18" charset="0"/>
                <a:ea typeface="Times New Roman" panose="02020603050405020304" pitchFamily="18" charset="0"/>
              </a:rPr>
              <a:t>Mahadi</a:t>
            </a:r>
            <a:r>
              <a:rPr lang="en-IN" sz="1800" dirty="0">
                <a:effectLst/>
                <a:latin typeface="Times New Roman" panose="02020603050405020304" pitchFamily="18" charset="0"/>
                <a:ea typeface="Times New Roman" panose="02020603050405020304" pitchFamily="18" charset="0"/>
              </a:rPr>
              <a:t>, B. (2023) 'A strategic management process: the role of decision-making style and organisational performance,' </a:t>
            </a:r>
            <a:r>
              <a:rPr lang="en-IN" sz="1800" i="1" dirty="0">
                <a:effectLst/>
                <a:latin typeface="Times New Roman" panose="02020603050405020304" pitchFamily="18" charset="0"/>
                <a:ea typeface="Times New Roman" panose="02020603050405020304" pitchFamily="18" charset="0"/>
              </a:rPr>
              <a:t>Journal of Work-applied Management</a:t>
            </a:r>
            <a:r>
              <a:rPr lang="en-IN" sz="1800" dirty="0">
                <a:effectLst/>
                <a:latin typeface="Times New Roman" panose="02020603050405020304" pitchFamily="18" charset="0"/>
                <a:ea typeface="Times New Roman" panose="02020603050405020304" pitchFamily="18" charset="0"/>
              </a:rPr>
              <a:t>, 15(1), pp. 37–50. Available at: </a:t>
            </a:r>
            <a:r>
              <a:rPr lang="en-IN" sz="1800" u="sng" dirty="0">
                <a:solidFill>
                  <a:srgbClr val="0563C1"/>
                </a:solidFill>
                <a:effectLst/>
                <a:latin typeface="Times New Roman" panose="02020603050405020304" pitchFamily="18" charset="0"/>
                <a:ea typeface="Times New Roman" panose="02020603050405020304" pitchFamily="18" charset="0"/>
                <a:hlinkClick r:id="rId6"/>
              </a:rPr>
              <a:t>https://doi.org/10.1108/jwam-10-2022-0074</a:t>
            </a:r>
            <a:r>
              <a:rPr lang="en-IN" sz="1800" dirty="0">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(Accessed: 28 February 2024).</a:t>
            </a:r>
            <a:endParaRPr lang="en-IN" sz="1800" dirty="0">
              <a:effectLst/>
              <a:latin typeface="Times New Roman" panose="02020603050405020304" pitchFamily="18" charset="0"/>
              <a:ea typeface="Times New Roman" panose="02020603050405020304" pitchFamily="18" charset="0"/>
            </a:endParaRPr>
          </a:p>
          <a:p>
            <a:pPr marL="457200" indent="-457200">
              <a:lnSpc>
                <a:spcPct val="150000"/>
              </a:lnSpc>
            </a:pPr>
            <a:r>
              <a:rPr lang="en-IN" sz="1800" dirty="0">
                <a:effectLst/>
                <a:latin typeface="Times New Roman" panose="02020603050405020304" pitchFamily="18" charset="0"/>
                <a:ea typeface="Times New Roman" panose="02020603050405020304" pitchFamily="18" charset="0"/>
              </a:rPr>
              <a:t>Smithson, N. (2023) </a:t>
            </a:r>
            <a:r>
              <a:rPr lang="en-IN" sz="1800" i="1" dirty="0">
                <a:effectLst/>
                <a:latin typeface="Times New Roman" panose="02020603050405020304" pitchFamily="18" charset="0"/>
                <a:ea typeface="Times New Roman" panose="02020603050405020304" pitchFamily="18" charset="0"/>
              </a:rPr>
              <a:t>Google’s (Alphabet’s) Organizational Structure &amp; Culture – An Analysis</a:t>
            </a:r>
            <a:r>
              <a:rPr lang="en-IN" sz="1800" dirty="0">
                <a:effectLst/>
                <a:latin typeface="Times New Roman" panose="02020603050405020304" pitchFamily="18" charset="0"/>
                <a:ea typeface="Times New Roman" panose="02020603050405020304" pitchFamily="18" charset="0"/>
              </a:rPr>
              <a:t>. Available at: </a:t>
            </a:r>
            <a:r>
              <a:rPr lang="en-IN" sz="1800" u="sng" dirty="0">
                <a:solidFill>
                  <a:srgbClr val="0563C1"/>
                </a:solidFill>
                <a:effectLst/>
                <a:latin typeface="Times New Roman" panose="02020603050405020304" pitchFamily="18" charset="0"/>
                <a:ea typeface="Times New Roman" panose="02020603050405020304" pitchFamily="18" charset="0"/>
                <a:hlinkClick r:id="rId7"/>
              </a:rPr>
              <a:t>https://panmore.com/google-organizational-structure-organizational-culture</a:t>
            </a:r>
            <a:r>
              <a:rPr lang="en-IN" sz="1800" dirty="0">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(Accessed: 1 March 2024).</a:t>
            </a:r>
            <a:endParaRPr lang="en-IN" sz="1800" dirty="0">
              <a:effectLst/>
              <a:latin typeface="Times New Roman" panose="02020603050405020304" pitchFamily="18" charset="0"/>
              <a:ea typeface="Times New Roman" panose="02020603050405020304" pitchFamily="18" charset="0"/>
            </a:endParaRPr>
          </a:p>
          <a:p>
            <a:pPr marL="457200" indent="-457200">
              <a:lnSpc>
                <a:spcPct val="150000"/>
              </a:lnSpc>
            </a:pPr>
            <a:r>
              <a:rPr lang="en-IN" sz="1800" dirty="0">
                <a:effectLst/>
                <a:latin typeface="Times New Roman" panose="02020603050405020304" pitchFamily="18" charset="0"/>
                <a:ea typeface="Times New Roman" panose="02020603050405020304" pitchFamily="18" charset="0"/>
              </a:rPr>
              <a:t>Susilo, D. (2018) 'TRANSFORMATIONAL LEADERSHIP: a STYLE OF MOTIVATING EMPLOYEES,' </a:t>
            </a:r>
            <a:r>
              <a:rPr lang="en-IN" sz="1800" i="1" dirty="0">
                <a:effectLst/>
                <a:latin typeface="Times New Roman" panose="02020603050405020304" pitchFamily="18" charset="0"/>
                <a:ea typeface="Times New Roman" panose="02020603050405020304" pitchFamily="18" charset="0"/>
              </a:rPr>
              <a:t>MEC-J (Management and Economics Journal)</a:t>
            </a:r>
            <a:r>
              <a:rPr lang="en-IN" sz="1800" dirty="0">
                <a:effectLst/>
                <a:latin typeface="Times New Roman" panose="02020603050405020304" pitchFamily="18" charset="0"/>
                <a:ea typeface="Times New Roman" panose="02020603050405020304" pitchFamily="18" charset="0"/>
              </a:rPr>
              <a:t>, (1), p. 124. Available at: </a:t>
            </a:r>
            <a:r>
              <a:rPr lang="en-IN" sz="1800" u="sng" dirty="0">
                <a:solidFill>
                  <a:srgbClr val="0563C1"/>
                </a:solidFill>
                <a:effectLst/>
                <a:latin typeface="Times New Roman" panose="02020603050405020304" pitchFamily="18" charset="0"/>
                <a:ea typeface="Times New Roman" panose="02020603050405020304" pitchFamily="18" charset="0"/>
                <a:hlinkClick r:id="rId8"/>
              </a:rPr>
              <a:t>https://doi.org/10.18860/mec-j.v0i1.5222</a:t>
            </a:r>
            <a:r>
              <a:rPr lang="en-IN" sz="1800" dirty="0">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(Accessed: 7 March 2024).</a:t>
            </a:r>
            <a:endParaRPr lang="en-IN" sz="1800" dirty="0">
              <a:effectLst/>
              <a:latin typeface="Times New Roman" panose="02020603050405020304" pitchFamily="18" charset="0"/>
              <a:ea typeface="Times New Roman" panose="02020603050405020304" pitchFamily="18" charset="0"/>
            </a:endParaRPr>
          </a:p>
          <a:p>
            <a:pPr marL="457200" indent="-457200">
              <a:lnSpc>
                <a:spcPct val="150000"/>
              </a:lnSpc>
            </a:pPr>
            <a:r>
              <a:rPr lang="en-IN" sz="1800" dirty="0" err="1">
                <a:effectLst/>
                <a:latin typeface="Times New Roman" panose="02020603050405020304" pitchFamily="18" charset="0"/>
                <a:ea typeface="Times New Roman" panose="02020603050405020304" pitchFamily="18" charset="0"/>
              </a:rPr>
              <a:t>Uzuegbu</a:t>
            </a:r>
            <a:r>
              <a:rPr lang="en-IN" sz="1800" dirty="0">
                <a:effectLst/>
                <a:latin typeface="Times New Roman" panose="02020603050405020304" pitchFamily="18" charset="0"/>
                <a:ea typeface="Times New Roman" panose="02020603050405020304" pitchFamily="18" charset="0"/>
              </a:rPr>
              <a:t>, C.P. and </a:t>
            </a:r>
            <a:r>
              <a:rPr lang="en-IN" sz="1800" dirty="0" err="1">
                <a:effectLst/>
                <a:latin typeface="Times New Roman" panose="02020603050405020304" pitchFamily="18" charset="0"/>
                <a:ea typeface="Times New Roman" panose="02020603050405020304" pitchFamily="18" charset="0"/>
              </a:rPr>
              <a:t>Nnadozie</a:t>
            </a:r>
            <a:r>
              <a:rPr lang="en-IN" sz="1800" dirty="0">
                <a:effectLst/>
                <a:latin typeface="Times New Roman" panose="02020603050405020304" pitchFamily="18" charset="0"/>
                <a:ea typeface="Times New Roman" panose="02020603050405020304" pitchFamily="18" charset="0"/>
              </a:rPr>
              <a:t>, C.O. (2015) 'Henry Fayol’s 14 Principles of Management: Implications for Libraries and Information Centres,' </a:t>
            </a:r>
            <a:r>
              <a:rPr lang="en-IN" sz="1800" i="1" dirty="0">
                <a:effectLst/>
                <a:latin typeface="Times New Roman" panose="02020603050405020304" pitchFamily="18" charset="0"/>
                <a:ea typeface="Times New Roman" panose="02020603050405020304" pitchFamily="18" charset="0"/>
              </a:rPr>
              <a:t>Journal of Information Science Theory and Practice</a:t>
            </a:r>
            <a:r>
              <a:rPr lang="en-IN" sz="1800" dirty="0">
                <a:effectLst/>
                <a:latin typeface="Times New Roman" panose="02020603050405020304" pitchFamily="18" charset="0"/>
                <a:ea typeface="Times New Roman" panose="02020603050405020304" pitchFamily="18" charset="0"/>
              </a:rPr>
              <a:t>, 3(2), pp. 58–72. Available at:  </a:t>
            </a:r>
            <a:r>
              <a:rPr lang="en-IN" sz="1800" u="sng" dirty="0">
                <a:solidFill>
                  <a:srgbClr val="0563C1"/>
                </a:solidFill>
                <a:effectLst/>
                <a:latin typeface="Times New Roman" panose="02020603050405020304" pitchFamily="18" charset="0"/>
                <a:ea typeface="Times New Roman" panose="02020603050405020304" pitchFamily="18" charset="0"/>
                <a:hlinkClick r:id="rId9"/>
              </a:rPr>
              <a:t>https://doi.org/10.1633/jistap.2015.3.2.5</a:t>
            </a:r>
            <a:r>
              <a:rPr lang="en-IN" sz="1800" dirty="0">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(Accessed: 25 February 2024).</a:t>
            </a:r>
            <a:endParaRPr lang="en-IN" sz="1800" dirty="0">
              <a:effectLst/>
              <a:latin typeface="Times New Roman" panose="02020603050405020304" pitchFamily="18" charset="0"/>
              <a:ea typeface="Times New Roman" panose="02020603050405020304" pitchFamily="18" charset="0"/>
            </a:endParaRPr>
          </a:p>
          <a:p>
            <a:pPr marL="457200" indent="-457200">
              <a:lnSpc>
                <a:spcPct val="150000"/>
              </a:lnSpc>
            </a:pPr>
            <a:r>
              <a:rPr lang="en-IN" sz="1800" dirty="0" err="1">
                <a:effectLst/>
                <a:latin typeface="Times New Roman" panose="02020603050405020304" pitchFamily="18" charset="0"/>
                <a:ea typeface="Times New Roman" panose="02020603050405020304" pitchFamily="18" charset="0"/>
              </a:rPr>
              <a:t>Vigfusson</a:t>
            </a:r>
            <a:r>
              <a:rPr lang="en-IN" sz="1800" dirty="0">
                <a:effectLst/>
                <a:latin typeface="Times New Roman" panose="02020603050405020304" pitchFamily="18" charset="0"/>
                <a:ea typeface="Times New Roman" panose="02020603050405020304" pitchFamily="18" charset="0"/>
              </a:rPr>
              <a:t>, K., </a:t>
            </a:r>
            <a:r>
              <a:rPr lang="en-IN" sz="1800" dirty="0" err="1">
                <a:effectLst/>
                <a:latin typeface="Times New Roman" panose="02020603050405020304" pitchFamily="18" charset="0"/>
                <a:ea typeface="Times New Roman" panose="02020603050405020304" pitchFamily="18" charset="0"/>
              </a:rPr>
              <a:t>Johannsdottir</a:t>
            </a:r>
            <a:r>
              <a:rPr lang="en-IN" sz="1800" dirty="0">
                <a:effectLst/>
                <a:latin typeface="Times New Roman" panose="02020603050405020304" pitchFamily="18" charset="0"/>
                <a:ea typeface="Times New Roman" panose="02020603050405020304" pitchFamily="18" charset="0"/>
              </a:rPr>
              <a:t>, L. and Olafsson, S. (2021) 'Obstacles to strategy implementation and success factors: A review of empirical literature,' </a:t>
            </a:r>
            <a:r>
              <a:rPr lang="en-IN" sz="1800" i="1" dirty="0">
                <a:effectLst/>
                <a:latin typeface="Times New Roman" panose="02020603050405020304" pitchFamily="18" charset="0"/>
                <a:ea typeface="Times New Roman" panose="02020603050405020304" pitchFamily="18" charset="0"/>
              </a:rPr>
              <a:t>Strategic Management</a:t>
            </a:r>
            <a:r>
              <a:rPr lang="en-IN" sz="1800" dirty="0">
                <a:effectLst/>
                <a:latin typeface="Times New Roman" panose="02020603050405020304" pitchFamily="18" charset="0"/>
                <a:ea typeface="Times New Roman" panose="02020603050405020304" pitchFamily="18" charset="0"/>
              </a:rPr>
              <a:t>, 26(2), pp. 12–30. Available at:  </a:t>
            </a:r>
            <a:r>
              <a:rPr lang="en-IN" sz="1800" u="sng" dirty="0">
                <a:solidFill>
                  <a:srgbClr val="0563C1"/>
                </a:solidFill>
                <a:effectLst/>
                <a:latin typeface="Times New Roman" panose="02020603050405020304" pitchFamily="18" charset="0"/>
                <a:ea typeface="Times New Roman" panose="02020603050405020304" pitchFamily="18" charset="0"/>
                <a:hlinkClick r:id="rId10"/>
              </a:rPr>
              <a:t>https://doi.org/10.5937/straman2102012v</a:t>
            </a:r>
            <a:r>
              <a:rPr lang="en-IN" sz="1800" dirty="0">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(Accessed: 7 March 2024).</a:t>
            </a:r>
            <a:endParaRPr lang="en-IN" sz="1800" dirty="0">
              <a:effectLst/>
              <a:latin typeface="Times New Roman" panose="02020603050405020304" pitchFamily="18" charset="0"/>
              <a:ea typeface="Times New Roman" panose="02020603050405020304" pitchFamily="18" charset="0"/>
            </a:endParaRPr>
          </a:p>
          <a:p>
            <a:pPr marL="457200" indent="-457200">
              <a:lnSpc>
                <a:spcPct val="150000"/>
              </a:lnSpc>
            </a:pPr>
            <a:r>
              <a:rPr lang="en-IN" sz="1800" dirty="0">
                <a:effectLst/>
                <a:latin typeface="Times New Roman" panose="02020603050405020304" pitchFamily="18" charset="0"/>
                <a:ea typeface="Times New Roman" panose="02020603050405020304" pitchFamily="18" charset="0"/>
              </a:rPr>
              <a:t>Wren, D.A., </a:t>
            </a:r>
            <a:r>
              <a:rPr lang="en-IN" sz="1800" dirty="0" err="1">
                <a:effectLst/>
                <a:latin typeface="Times New Roman" panose="02020603050405020304" pitchFamily="18" charset="0"/>
                <a:ea typeface="Times New Roman" panose="02020603050405020304" pitchFamily="18" charset="0"/>
              </a:rPr>
              <a:t>Bedeian</a:t>
            </a:r>
            <a:r>
              <a:rPr lang="en-IN" sz="1800" dirty="0">
                <a:effectLst/>
                <a:latin typeface="Times New Roman" panose="02020603050405020304" pitchFamily="18" charset="0"/>
                <a:ea typeface="Times New Roman" panose="02020603050405020304" pitchFamily="18" charset="0"/>
              </a:rPr>
              <a:t>, A.G. and Breeze, J.D. (2002) 'The foundations of Henri Fayol’s administrative theory,' </a:t>
            </a:r>
            <a:r>
              <a:rPr lang="en-IN" sz="1800" i="1" dirty="0">
                <a:effectLst/>
                <a:latin typeface="Times New Roman" panose="02020603050405020304" pitchFamily="18" charset="0"/>
                <a:ea typeface="Times New Roman" panose="02020603050405020304" pitchFamily="18" charset="0"/>
              </a:rPr>
              <a:t>Management Decision</a:t>
            </a:r>
            <a:r>
              <a:rPr lang="en-IN" sz="1800" dirty="0">
                <a:effectLst/>
                <a:latin typeface="Times New Roman" panose="02020603050405020304" pitchFamily="18" charset="0"/>
                <a:ea typeface="Times New Roman" panose="02020603050405020304" pitchFamily="18" charset="0"/>
              </a:rPr>
              <a:t>, 40(9), pp. 906–918. Available at: </a:t>
            </a:r>
            <a:r>
              <a:rPr lang="en-IN" sz="1800" u="sng" dirty="0">
                <a:solidFill>
                  <a:srgbClr val="0563C1"/>
                </a:solidFill>
                <a:effectLst/>
                <a:latin typeface="Times New Roman" panose="02020603050405020304" pitchFamily="18" charset="0"/>
                <a:ea typeface="Times New Roman" panose="02020603050405020304" pitchFamily="18" charset="0"/>
                <a:hlinkClick r:id="rId11"/>
              </a:rPr>
              <a:t>https://doi.org/10.1108/00251740210441108</a:t>
            </a:r>
            <a:r>
              <a:rPr lang="en-IN" sz="1800" dirty="0">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(Accessed: 26 February 2024).</a:t>
            </a:r>
            <a:endParaRPr lang="en-IN" sz="1800" dirty="0">
              <a:effectLst/>
              <a:latin typeface="Times New Roman" panose="02020603050405020304" pitchFamily="18" charset="0"/>
              <a:ea typeface="Times New Roman" panose="02020603050405020304" pitchFamily="18" charset="0"/>
            </a:endParaRPr>
          </a:p>
        </p:txBody>
      </p:sp>
      <p:sp>
        <p:nvSpPr>
          <p:cNvPr id="4" name="Slide Number Placeholder 3">
            <a:extLst>
              <a:ext uri="{FF2B5EF4-FFF2-40B4-BE49-F238E27FC236}">
                <a16:creationId xmlns:a16="http://schemas.microsoft.com/office/drawing/2014/main" id="{BC4D0009-4D4E-791B-58D5-601A21C2C612}"/>
              </a:ext>
            </a:extLst>
          </p:cNvPr>
          <p:cNvSpPr>
            <a:spLocks noGrp="1"/>
          </p:cNvSpPr>
          <p:nvPr>
            <p:ph type="sldNum" sz="quarter" idx="12"/>
          </p:nvPr>
        </p:nvSpPr>
        <p:spPr/>
        <p:txBody>
          <a:bodyPr>
            <a:normAutofit lnSpcReduction="10000"/>
          </a:bodyPr>
          <a:lstStyle/>
          <a:p>
            <a:fld id="{CF1C48C9-6BFD-46C2-9776-CF3634A97182}" type="slidenum">
              <a:rPr lang="en-IN" smtClean="0"/>
              <a:t>20</a:t>
            </a:fld>
            <a:endParaRPr lang="en-IN"/>
          </a:p>
        </p:txBody>
      </p:sp>
      <p:sp>
        <p:nvSpPr>
          <p:cNvPr id="5" name="Title 1">
            <a:extLst>
              <a:ext uri="{FF2B5EF4-FFF2-40B4-BE49-F238E27FC236}">
                <a16:creationId xmlns:a16="http://schemas.microsoft.com/office/drawing/2014/main" id="{C4FC92AF-40C5-77B1-D489-3E86E382913A}"/>
              </a:ext>
            </a:extLst>
          </p:cNvPr>
          <p:cNvSpPr>
            <a:spLocks noGrp="1"/>
          </p:cNvSpPr>
          <p:nvPr>
            <p:ph type="title"/>
          </p:nvPr>
        </p:nvSpPr>
        <p:spPr>
          <a:xfrm>
            <a:off x="1250156" y="463296"/>
            <a:ext cx="9691687" cy="642176"/>
          </a:xfrm>
        </p:spPr>
        <p:txBody>
          <a:bodyPr>
            <a:normAutofit fontScale="90000"/>
          </a:bodyPr>
          <a:lstStyle/>
          <a:p>
            <a:r>
              <a:rPr lang="en-US" b="1" dirty="0"/>
              <a:t>Reference List</a:t>
            </a:r>
            <a:endParaRPr lang="en-IN" dirty="0"/>
          </a:p>
        </p:txBody>
      </p:sp>
    </p:spTree>
    <p:extLst>
      <p:ext uri="{BB962C8B-B14F-4D97-AF65-F5344CB8AC3E}">
        <p14:creationId xmlns:p14="http://schemas.microsoft.com/office/powerpoint/2010/main" val="4038193235"/>
      </p:ext>
    </p:extLst>
  </p:cSld>
  <p:clrMapOvr>
    <a:masterClrMapping/>
  </p:clrMapOvr>
</p:sld>
</file>

<file path=ppt/theme/theme1.xml><?xml version="1.0" encoding="utf-8"?>
<a:theme xmlns:a="http://schemas.openxmlformats.org/drawingml/2006/main" name="View">
  <a:themeElements>
    <a:clrScheme name="Yellow Orange">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3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7B713C7F-58B7-4AE9-B361-B13EB9EC4C0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View</Template>
  <TotalTime>526</TotalTime>
  <Words>4343</Words>
  <Application>Microsoft Office PowerPoint</Application>
  <PresentationFormat>Widescreen</PresentationFormat>
  <Paragraphs>300</Paragraphs>
  <Slides>20</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20</vt:i4>
      </vt:variant>
    </vt:vector>
  </HeadingPairs>
  <TitlesOfParts>
    <vt:vector size="28" baseType="lpstr">
      <vt:lpstr>Arial</vt:lpstr>
      <vt:lpstr>Calibri</vt:lpstr>
      <vt:lpstr>Century Schoolbook</vt:lpstr>
      <vt:lpstr>Söhne</vt:lpstr>
      <vt:lpstr>Times New Roman</vt:lpstr>
      <vt:lpstr>Wingdings</vt:lpstr>
      <vt:lpstr>Wingdings 2</vt:lpstr>
      <vt:lpstr>View</vt:lpstr>
      <vt:lpstr>Management Excellence: Strategies for Success</vt:lpstr>
      <vt:lpstr>Presentation Overview</vt:lpstr>
      <vt:lpstr>Introduction</vt:lpstr>
      <vt:lpstr>Core Principles of Management</vt:lpstr>
      <vt:lpstr>Evolution of Management Theories</vt:lpstr>
      <vt:lpstr>Functions of Management</vt:lpstr>
      <vt:lpstr>Planning: Setting Goals and Outlining Steps</vt:lpstr>
      <vt:lpstr>Organizing - The Framework of Success</vt:lpstr>
      <vt:lpstr>Leading - Inspiring and Motivating Team Members</vt:lpstr>
      <vt:lpstr>Controlling - Measuring and Managing Performance</vt:lpstr>
      <vt:lpstr>Mintzberg's Managerial Roles</vt:lpstr>
      <vt:lpstr>Supportive Managerial Behavior</vt:lpstr>
      <vt:lpstr>Fair Treatment in Workplace</vt:lpstr>
      <vt:lpstr>Combining Support and Fairness for Organizational Success</vt:lpstr>
      <vt:lpstr>Overcoming Challenges in Managerial Behaviors</vt:lpstr>
      <vt:lpstr>Leadership in Effective Management</vt:lpstr>
      <vt:lpstr>Conclusion</vt:lpstr>
      <vt:lpstr>Reference List</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RajWINDER Kaur</dc:creator>
  <cp:lastModifiedBy>Rajdeep Kaur</cp:lastModifiedBy>
  <cp:revision>2</cp:revision>
  <dcterms:created xsi:type="dcterms:W3CDTF">2024-03-10T06:40:26Z</dcterms:created>
  <dcterms:modified xsi:type="dcterms:W3CDTF">2024-03-11T08:27:06Z</dcterms:modified>
</cp:coreProperties>
</file>