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handoutMasterIdLst>
    <p:handoutMasterId r:id="rId16"/>
  </p:handoutMasterIdLst>
  <p:sldIdLst>
    <p:sldId id="261" r:id="rId2"/>
    <p:sldId id="262" r:id="rId3"/>
    <p:sldId id="263" r:id="rId4"/>
    <p:sldId id="264" r:id="rId5"/>
    <p:sldId id="268" r:id="rId6"/>
    <p:sldId id="265" r:id="rId7"/>
    <p:sldId id="267" r:id="rId8"/>
    <p:sldId id="269" r:id="rId9"/>
    <p:sldId id="272" r:id="rId10"/>
    <p:sldId id="270" r:id="rId11"/>
    <p:sldId id="271" r:id="rId12"/>
    <p:sldId id="266"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udiu Octavian Albus (1809254)" initials="COA(" lastIdx="1" clrIdx="0">
    <p:extLst>
      <p:ext uri="{19B8F6BF-5375-455C-9EA6-DF929625EA0E}">
        <p15:presenceInfo xmlns:p15="http://schemas.microsoft.com/office/powerpoint/2012/main" userId="Claudiu Octavian Albus (180925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0" autoAdjust="0"/>
    <p:restoredTop sz="94706" autoAdjust="0"/>
  </p:normalViewPr>
  <p:slideViewPr>
    <p:cSldViewPr snapToGrid="0">
      <p:cViewPr varScale="1">
        <p:scale>
          <a:sx n="114" d="100"/>
          <a:sy n="114" d="100"/>
        </p:scale>
        <p:origin x="300" y="102"/>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41DB8-B66F-4DC8-A96E-33677E0F90FF}" type="datetimeFigureOut">
              <a:rPr lang="en-US" smtClean="0"/>
              <a:t>3/25/2021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604A0D4-B89B-4ADD-AF9E-38636B40EE4E}" type="slidenum">
              <a:rPr lang="en-US" smtClean="0"/>
              <a:t>‹#›</a:t>
            </a:fld>
            <a:endParaRPr lang="en-US"/>
          </a:p>
        </p:txBody>
      </p:sp>
    </p:spTree>
    <p:extLst>
      <p:ext uri="{BB962C8B-B14F-4D97-AF65-F5344CB8AC3E}">
        <p14:creationId xmlns:p14="http://schemas.microsoft.com/office/powerpoint/2010/main" val="4247389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49C4A-65AC-492D-9701-81B46C3AD0E4}" type="datetimeFigureOut">
              <a:rPr lang="en-US" smtClean="0"/>
              <a:t>3/25/2021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869989-EB00-4EE7-BCB5-25BDC5BB29F8}" type="slidenum">
              <a:rPr lang="en-US" smtClean="0"/>
              <a:t>‹#›</a:t>
            </a:fld>
            <a:endParaRPr lang="en-US"/>
          </a:p>
        </p:txBody>
      </p:sp>
    </p:spTree>
    <p:extLst>
      <p:ext uri="{BB962C8B-B14F-4D97-AF65-F5344CB8AC3E}">
        <p14:creationId xmlns:p14="http://schemas.microsoft.com/office/powerpoint/2010/main" val="2193636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 name="Group 4"/>
          <p:cNvGrpSpPr/>
          <p:nvPr userDrawn="1"/>
        </p:nvGrpSpPr>
        <p:grpSpPr bwMode="hidden">
          <a:xfrm>
            <a:off x="-1" y="0"/>
            <a:ext cx="12192002" cy="6858000"/>
            <a:chOff x="-1" y="0"/>
            <a:chExt cx="12192002" cy="6858000"/>
          </a:xfrm>
        </p:grpSpPr>
        <p:cxnSp>
          <p:nvCxnSpPr>
            <p:cNvPr id="6" name="Straight Connector 5"/>
            <p:cNvCxnSpPr/>
            <p:nvPr/>
          </p:nvCxnSpPr>
          <p:spPr bwMode="hidden">
            <a:xfrm>
              <a:off x="61019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bwMode="hidden">
            <a:xfrm>
              <a:off x="182933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304847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426760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548674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670588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792502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914416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1036329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158243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2819" y="38648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1611181"/>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2835877"/>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4060573"/>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5285269"/>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650996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p:cNvGrpSpPr/>
            <p:nvPr userDrawn="1"/>
          </p:nvGrpSpPr>
          <p:grpSpPr bwMode="hidden">
            <a:xfrm>
              <a:off x="-1" y="0"/>
              <a:ext cx="12192001" cy="6858000"/>
              <a:chOff x="-1" y="0"/>
              <a:chExt cx="12192001" cy="6858000"/>
            </a:xfrm>
          </p:grpSpPr>
          <p:cxnSp>
            <p:nvCxnSpPr>
              <p:cNvPr id="41" name="Straight Connector 40"/>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510650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46" name="Group 45"/>
              <p:cNvGrpSpPr/>
              <p:nvPr/>
            </p:nvGrpSpPr>
            <p:grpSpPr bwMode="hidden">
              <a:xfrm>
                <a:off x="6327885" y="0"/>
                <a:ext cx="5864115" cy="5898673"/>
                <a:chOff x="6327885" y="0"/>
                <a:chExt cx="5864115" cy="5898673"/>
              </a:xfrm>
            </p:grpSpPr>
            <p:cxnSp>
              <p:nvCxnSpPr>
                <p:cNvPr id="52" name="Straight Connector 51"/>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47" name="Straight Connector 46"/>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bwMode="hidden">
            <a:xfrm flipH="1">
              <a:off x="0" y="0"/>
              <a:ext cx="12192001" cy="6858000"/>
              <a:chOff x="-1" y="0"/>
              <a:chExt cx="12192001" cy="6858000"/>
            </a:xfrm>
          </p:grpSpPr>
          <p:cxnSp>
            <p:nvCxnSpPr>
              <p:cNvPr id="25" name="Straight Connector 24"/>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515064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bwMode="hidden">
              <a:xfrm>
                <a:off x="6327885" y="0"/>
                <a:ext cx="5864115" cy="5898673"/>
                <a:chOff x="6327885" y="0"/>
                <a:chExt cx="5864115" cy="5898673"/>
              </a:xfrm>
            </p:grpSpPr>
            <p:cxnSp>
              <p:nvCxnSpPr>
                <p:cNvPr id="36" name="Straight Connector 35"/>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ctrTitle"/>
          </p:nvPr>
        </p:nvSpPr>
        <p:spPr>
          <a:xfrm>
            <a:off x="1293845" y="1909346"/>
            <a:ext cx="9604310" cy="3383280"/>
          </a:xfrm>
        </p:spPr>
        <p:txBody>
          <a:bodyPr anchor="b">
            <a:normAutofit/>
          </a:bodyPr>
          <a:lstStyle>
            <a:lvl1pPr algn="l">
              <a:lnSpc>
                <a:spcPct val="76000"/>
              </a:lnSpc>
              <a:defRPr sz="8000" cap="none"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93845" y="5432564"/>
            <a:ext cx="9604310" cy="457200"/>
          </a:xfrm>
        </p:spPr>
        <p:txBody>
          <a:bodyPr>
            <a:normAutofit/>
          </a:bodyPr>
          <a:lstStyle>
            <a:lvl1pPr marL="0" indent="0" algn="l">
              <a:spcBef>
                <a:spcPts val="0"/>
              </a:spcBef>
              <a:buNone/>
              <a:defRPr sz="2000" b="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58" name="Straight Connector 57"/>
          <p:cNvCxnSpPr/>
          <p:nvPr userDrawn="1"/>
        </p:nvCxnSpPr>
        <p:spPr>
          <a:xfrm>
            <a:off x="1295400" y="5294175"/>
            <a:ext cx="9601200"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E374B5B-21A0-4192-BF4C-38187F1A68D8}" type="datetime1">
              <a:rPr lang="en-US" smtClean="0"/>
              <a:t>3/25/2021</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accent1"/>
            </a:gs>
            <a:gs pos="97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7" name="Group 6"/>
          <p:cNvGrpSpPr/>
          <p:nvPr userDrawn="1"/>
        </p:nvGrpSpPr>
        <p:grpSpPr bwMode="hidden">
          <a:xfrm>
            <a:off x="-1" y="0"/>
            <a:ext cx="12192002" cy="6858000"/>
            <a:chOff x="-1" y="0"/>
            <a:chExt cx="12192002" cy="6858000"/>
          </a:xfrm>
        </p:grpSpPr>
        <p:cxnSp>
          <p:nvCxnSpPr>
            <p:cNvPr id="8" name="Straight Connector 7"/>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p:cNvGrpSpPr/>
            <p:nvPr userDrawn="1"/>
          </p:nvGrpSpPr>
          <p:grpSpPr bwMode="hidden">
            <a:xfrm>
              <a:off x="-1" y="0"/>
              <a:ext cx="12192001" cy="6858000"/>
              <a:chOff x="-1" y="0"/>
              <a:chExt cx="12192001" cy="6858000"/>
            </a:xfrm>
          </p:grpSpPr>
          <p:cxnSp>
            <p:nvCxnSpPr>
              <p:cNvPr id="42" name="Straight Connector 41"/>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7" name="Group 46"/>
              <p:cNvGrpSpPr/>
              <p:nvPr/>
            </p:nvGrpSpPr>
            <p:grpSpPr bwMode="hidden">
              <a:xfrm>
                <a:off x="6327885" y="0"/>
                <a:ext cx="5864115" cy="5898673"/>
                <a:chOff x="6327885" y="0"/>
                <a:chExt cx="5864115" cy="5898673"/>
              </a:xfrm>
            </p:grpSpPr>
            <p:cxnSp>
              <p:nvCxnSpPr>
                <p:cNvPr id="53" name="Straight Connector 52"/>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userDrawn="1"/>
          </p:nvGrpSpPr>
          <p:grpSpPr bwMode="hidden">
            <a:xfrm flipH="1">
              <a:off x="0" y="0"/>
              <a:ext cx="12192001" cy="6858000"/>
              <a:chOff x="-1" y="0"/>
              <a:chExt cx="12192001" cy="6858000"/>
            </a:xfrm>
          </p:grpSpPr>
          <p:cxnSp>
            <p:nvCxnSpPr>
              <p:cNvPr id="26" name="Straight Connector 25"/>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1" name="Group 30"/>
              <p:cNvGrpSpPr/>
              <p:nvPr/>
            </p:nvGrpSpPr>
            <p:grpSpPr bwMode="hidden">
              <a:xfrm>
                <a:off x="6327885" y="0"/>
                <a:ext cx="5864115" cy="5898673"/>
                <a:chOff x="6327885" y="0"/>
                <a:chExt cx="5864115" cy="5898673"/>
              </a:xfrm>
            </p:grpSpPr>
            <p:cxnSp>
              <p:nvCxnSpPr>
                <p:cNvPr id="37" name="Straight Connector 36"/>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2" name="Straight Connector 31"/>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a:xfrm>
            <a:off x="1295400" y="2541573"/>
            <a:ext cx="9601200" cy="2743200"/>
          </a:xfrm>
        </p:spPr>
        <p:txBody>
          <a:bodyPr anchor="b">
            <a:normAutofit/>
          </a:bodyPr>
          <a:lstStyle>
            <a:lvl1pPr>
              <a:lnSpc>
                <a:spcPct val="85000"/>
              </a:lnSpc>
              <a:defRPr sz="6000" cap="none"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1295400" y="5431536"/>
            <a:ext cx="9601200" cy="457200"/>
          </a:xfrm>
        </p:spPr>
        <p:txBody>
          <a:bodyPr>
            <a:normAutofit/>
          </a:bodyPr>
          <a:lstStyle>
            <a:lvl1pPr marL="0" indent="0">
              <a:spcBef>
                <a:spcPts val="0"/>
              </a:spcBef>
              <a:buNone/>
              <a:defRPr sz="2000" b="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cxnSp>
        <p:nvCxnSpPr>
          <p:cNvPr id="58" name="Straight Connector 57"/>
          <p:cNvCxnSpPr/>
          <p:nvPr userDrawn="1"/>
        </p:nvCxnSpPr>
        <p:spPr>
          <a:xfrm>
            <a:off x="1295400" y="5294175"/>
            <a:ext cx="9601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7780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3B5CF7C-B333-48E1-A4A6-83A3C8B73AC0}" type="datetime1">
              <a:rPr lang="en-US" smtClean="0"/>
              <a:t>3/25/2021</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54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AE320762-5CBF-4210-AB54-376B091119F8}" type="datetime1">
              <a:rPr lang="en-US" smtClean="0"/>
              <a:t>3/25/2021</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0DB371-BF5F-4058-A212-1A908E4D2674}" type="datetime1">
              <a:rPr lang="en-US" smtClean="0"/>
              <a:t>3/25/2021</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161" name="Group 160"/>
          <p:cNvGrpSpPr/>
          <p:nvPr userDrawn="1"/>
        </p:nvGrpSpPr>
        <p:grpSpPr bwMode="hidden">
          <a:xfrm>
            <a:off x="-1" y="0"/>
            <a:ext cx="12192002" cy="6858000"/>
            <a:chOff x="-1" y="0"/>
            <a:chExt cx="12192002" cy="6858000"/>
          </a:xfrm>
        </p:grpSpPr>
        <p:cxnSp>
          <p:nvCxnSpPr>
            <p:cNvPr id="162" name="Straight Connector 161"/>
            <p:cNvCxnSpPr/>
            <p:nvPr/>
          </p:nvCxnSpPr>
          <p:spPr bwMode="hidden">
            <a:xfrm>
              <a:off x="61019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p:cNvCxnSpPr/>
            <p:nvPr/>
          </p:nvCxnSpPr>
          <p:spPr bwMode="hidden">
            <a:xfrm>
              <a:off x="182933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p:cNvCxnSpPr/>
            <p:nvPr/>
          </p:nvCxnSpPr>
          <p:spPr bwMode="hidden">
            <a:xfrm>
              <a:off x="304847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bwMode="hidden">
            <a:xfrm>
              <a:off x="426760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bwMode="hidden">
            <a:xfrm>
              <a:off x="548674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p:cNvCxnSpPr/>
            <p:nvPr/>
          </p:nvCxnSpPr>
          <p:spPr bwMode="hidden">
            <a:xfrm>
              <a:off x="670588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p:cNvCxnSpPr/>
            <p:nvPr/>
          </p:nvCxnSpPr>
          <p:spPr bwMode="hidden">
            <a:xfrm>
              <a:off x="792502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bwMode="hidden">
            <a:xfrm>
              <a:off x="914416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p:cNvCxnSpPr/>
            <p:nvPr/>
          </p:nvCxnSpPr>
          <p:spPr bwMode="hidden">
            <a:xfrm>
              <a:off x="1036329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p:cNvCxnSpPr/>
            <p:nvPr/>
          </p:nvCxnSpPr>
          <p:spPr bwMode="hidden">
            <a:xfrm>
              <a:off x="1158243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p:cNvCxnSpPr/>
            <p:nvPr/>
          </p:nvCxnSpPr>
          <p:spPr bwMode="hidden">
            <a:xfrm>
              <a:off x="2819" y="38648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bwMode="hidden">
            <a:xfrm>
              <a:off x="2819" y="1611181"/>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bwMode="hidden">
            <a:xfrm>
              <a:off x="2819" y="2835877"/>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p:nvPr/>
          </p:nvCxnSpPr>
          <p:spPr bwMode="hidden">
            <a:xfrm>
              <a:off x="2819" y="4060573"/>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bwMode="hidden">
            <a:xfrm>
              <a:off x="2819" y="5285269"/>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bwMode="hidden">
            <a:xfrm>
              <a:off x="2819" y="650996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78" name="Group 177"/>
            <p:cNvGrpSpPr/>
            <p:nvPr userDrawn="1"/>
          </p:nvGrpSpPr>
          <p:grpSpPr bwMode="hidden">
            <a:xfrm>
              <a:off x="-1" y="0"/>
              <a:ext cx="12192001" cy="6858000"/>
              <a:chOff x="-1" y="0"/>
              <a:chExt cx="12192001" cy="6858000"/>
            </a:xfrm>
          </p:grpSpPr>
          <p:cxnSp>
            <p:nvCxnSpPr>
              <p:cNvPr id="196" name="Straight Connector 195"/>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201" name="Group 200"/>
              <p:cNvGrpSpPr/>
              <p:nvPr/>
            </p:nvGrpSpPr>
            <p:grpSpPr bwMode="hidden">
              <a:xfrm>
                <a:off x="6327885" y="0"/>
                <a:ext cx="5864115" cy="5898673"/>
                <a:chOff x="6327885" y="0"/>
                <a:chExt cx="5864115" cy="5898673"/>
              </a:xfrm>
            </p:grpSpPr>
            <p:cxnSp>
              <p:nvCxnSpPr>
                <p:cNvPr id="207" name="Straight Connector 206"/>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202" name="Straight Connector 201"/>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nvGrpSpPr>
            <p:cNvPr id="179" name="Group 178"/>
            <p:cNvGrpSpPr/>
            <p:nvPr userDrawn="1"/>
          </p:nvGrpSpPr>
          <p:grpSpPr bwMode="hidden">
            <a:xfrm flipH="1">
              <a:off x="0" y="0"/>
              <a:ext cx="12192001" cy="6858000"/>
              <a:chOff x="-1" y="0"/>
              <a:chExt cx="12192001" cy="6858000"/>
            </a:xfrm>
          </p:grpSpPr>
          <p:cxnSp>
            <p:nvCxnSpPr>
              <p:cNvPr id="180" name="Straight Connector 179"/>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85" name="Group 184"/>
              <p:cNvGrpSpPr/>
              <p:nvPr/>
            </p:nvGrpSpPr>
            <p:grpSpPr bwMode="hidden">
              <a:xfrm>
                <a:off x="6327885" y="0"/>
                <a:ext cx="5864115" cy="5898673"/>
                <a:chOff x="6327885" y="0"/>
                <a:chExt cx="5864115" cy="5898673"/>
              </a:xfrm>
            </p:grpSpPr>
            <p:cxnSp>
              <p:nvCxnSpPr>
                <p:cNvPr id="191" name="Straight Connector 190"/>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186" name="Straight Connector 185"/>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sp>
        <p:nvSpPr>
          <p:cNvPr id="213" name="Footer Placeholder 212"/>
          <p:cNvSpPr>
            <a:spLocks noGrp="1"/>
          </p:cNvSpPr>
          <p:nvPr>
            <p:ph type="ftr" sz="quarter" idx="11"/>
          </p:nvPr>
        </p:nvSpPr>
        <p:spPr/>
        <p:txBody>
          <a:bodyPr/>
          <a:lstStyle/>
          <a:p>
            <a:r>
              <a:rPr lang="en-US" dirty="0"/>
              <a:t>Add a footer</a:t>
            </a:r>
          </a:p>
        </p:txBody>
      </p:sp>
      <p:sp>
        <p:nvSpPr>
          <p:cNvPr id="212" name="Date Placeholder 211"/>
          <p:cNvSpPr>
            <a:spLocks noGrp="1"/>
          </p:cNvSpPr>
          <p:nvPr>
            <p:ph type="dt" sz="half" idx="10"/>
          </p:nvPr>
        </p:nvSpPr>
        <p:spPr/>
        <p:txBody>
          <a:bodyPr/>
          <a:lstStyle/>
          <a:p>
            <a:fld id="{60A4083B-90AA-48CF-BAD5-00AA24D7F288}" type="datetime1">
              <a:rPr lang="en-US" smtClean="0"/>
              <a:t>3/25/2021</a:t>
            </a:fld>
            <a:endParaRPr lang="en-US"/>
          </a:p>
        </p:txBody>
      </p:sp>
      <p:sp>
        <p:nvSpPr>
          <p:cNvPr id="214" name="Slide Number Placeholder 213"/>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9" name="Group 8"/>
          <p:cNvGrpSpPr/>
          <p:nvPr userDrawn="1"/>
        </p:nvGrpSpPr>
        <p:grpSpPr bwMode="hidden">
          <a:xfrm>
            <a:off x="-1" y="0"/>
            <a:ext cx="12192002" cy="6858000"/>
            <a:chOff x="-1" y="0"/>
            <a:chExt cx="12192002" cy="6858000"/>
          </a:xfrm>
        </p:grpSpPr>
        <p:cxnSp>
          <p:nvCxnSpPr>
            <p:cNvPr id="10" name="Straight Connector 9"/>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6" name="Group 25"/>
            <p:cNvGrpSpPr/>
            <p:nvPr userDrawn="1"/>
          </p:nvGrpSpPr>
          <p:grpSpPr bwMode="hidden">
            <a:xfrm>
              <a:off x="-1" y="0"/>
              <a:ext cx="12192001" cy="6858000"/>
              <a:chOff x="-1" y="0"/>
              <a:chExt cx="12192001" cy="6858000"/>
            </a:xfrm>
          </p:grpSpPr>
          <p:cxnSp>
            <p:nvCxnSpPr>
              <p:cNvPr id="44" name="Straight Connector 43"/>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9" name="Group 48"/>
              <p:cNvGrpSpPr/>
              <p:nvPr/>
            </p:nvGrpSpPr>
            <p:grpSpPr bwMode="hidden">
              <a:xfrm>
                <a:off x="6327885" y="0"/>
                <a:ext cx="5864115" cy="5898673"/>
                <a:chOff x="6327885" y="0"/>
                <a:chExt cx="5864115" cy="5898673"/>
              </a:xfrm>
            </p:grpSpPr>
            <p:cxnSp>
              <p:nvCxnSpPr>
                <p:cNvPr id="55" name="Straight Connector 54"/>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50" name="Straight Connector 49"/>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userDrawn="1"/>
          </p:nvGrpSpPr>
          <p:grpSpPr bwMode="hidden">
            <a:xfrm flipH="1">
              <a:off x="0" y="0"/>
              <a:ext cx="12192001" cy="6858000"/>
              <a:chOff x="-1" y="0"/>
              <a:chExt cx="12192001" cy="6858000"/>
            </a:xfrm>
          </p:grpSpPr>
          <p:cxnSp>
            <p:nvCxnSpPr>
              <p:cNvPr id="28" name="Straight Connector 27"/>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p:cNvGrpSpPr/>
              <p:nvPr/>
            </p:nvGrpSpPr>
            <p:grpSpPr bwMode="hidden">
              <a:xfrm>
                <a:off x="6327885" y="0"/>
                <a:ext cx="5864115" cy="5898673"/>
                <a:chOff x="6327885" y="0"/>
                <a:chExt cx="5864115" cy="5898673"/>
              </a:xfrm>
            </p:grpSpPr>
            <p:cxnSp>
              <p:nvCxnSpPr>
                <p:cNvPr id="39" name="Straight Connector 38"/>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4" name="Straight Connector 33"/>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7" name="Rectangle 6"/>
          <p:cNvSpPr/>
          <p:nvPr userDrawn="1"/>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13152" y="571500"/>
            <a:ext cx="3657600" cy="2197100"/>
          </a:xfrm>
        </p:spPr>
        <p:txBody>
          <a:bodyPr anchor="b">
            <a:normAutofit/>
          </a:bodyPr>
          <a:lstStyle>
            <a:lvl1pPr>
              <a:defRPr sz="2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543197" y="571500"/>
            <a:ext cx="6217920" cy="5715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13152" y="2995012"/>
            <a:ext cx="3657600" cy="2285950"/>
          </a:xfrm>
        </p:spPr>
        <p:txBody>
          <a:bodyPr>
            <a:normAutofit/>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60" name="Straight Connector 59"/>
          <p:cNvCxnSpPr/>
          <p:nvPr userDrawn="1"/>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lvl1pPr>
              <a:defRPr>
                <a:solidFill>
                  <a:schemeClr val="bg1"/>
                </a:solidFill>
              </a:defRPr>
            </a:lvl1pPr>
          </a:lstStyle>
          <a:p>
            <a:fld id="{F5BAF629-ECA2-4CF3-B790-9D9BDED98269}" type="datetime1">
              <a:rPr lang="en-US" smtClean="0"/>
              <a:pPr/>
              <a:t>3/25/2021</a:t>
            </a:fld>
            <a:endParaRPr lang="en-US"/>
          </a:p>
        </p:txBody>
      </p:sp>
      <p:sp>
        <p:nvSpPr>
          <p:cNvPr id="8" name="Slide Number Placeholder 7"/>
          <p:cNvSpPr>
            <a:spLocks noGrp="1"/>
          </p:cNvSpPr>
          <p:nvPr>
            <p:ph type="sldNum" sz="quarter" idx="12"/>
          </p:nvPr>
        </p:nvSpPr>
        <p:spPr/>
        <p:txBody>
          <a:bodyPr/>
          <a:lstStyle>
            <a:lvl1pPr>
              <a:defRPr>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8" name="Group 7"/>
          <p:cNvGrpSpPr/>
          <p:nvPr/>
        </p:nvGrpSpPr>
        <p:grpSpPr bwMode="hidden">
          <a:xfrm>
            <a:off x="-1" y="0"/>
            <a:ext cx="12192002" cy="6858000"/>
            <a:chOff x="-1" y="0"/>
            <a:chExt cx="12192002" cy="6858000"/>
          </a:xfrm>
        </p:grpSpPr>
        <p:cxnSp>
          <p:nvCxnSpPr>
            <p:cNvPr id="9" name="Straight Connector 8"/>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5" name="Group 24"/>
            <p:cNvGrpSpPr/>
            <p:nvPr/>
          </p:nvGrpSpPr>
          <p:grpSpPr bwMode="hidden">
            <a:xfrm>
              <a:off x="-1" y="0"/>
              <a:ext cx="12192001" cy="6858000"/>
              <a:chOff x="-1" y="0"/>
              <a:chExt cx="12192001" cy="6858000"/>
            </a:xfrm>
          </p:grpSpPr>
          <p:cxnSp>
            <p:nvCxnSpPr>
              <p:cNvPr id="43" name="Straight Connector 42"/>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8" name="Group 47"/>
              <p:cNvGrpSpPr/>
              <p:nvPr/>
            </p:nvGrpSpPr>
            <p:grpSpPr bwMode="hidden">
              <a:xfrm>
                <a:off x="6327885" y="0"/>
                <a:ext cx="5864115" cy="5898673"/>
                <a:chOff x="6327885" y="0"/>
                <a:chExt cx="5864115" cy="5898673"/>
              </a:xfrm>
            </p:grpSpPr>
            <p:cxnSp>
              <p:nvCxnSpPr>
                <p:cNvPr id="54" name="Straight Connector 53"/>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9" name="Straight Connector 48"/>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6" name="Group 25"/>
            <p:cNvGrpSpPr/>
            <p:nvPr/>
          </p:nvGrpSpPr>
          <p:grpSpPr bwMode="hidden">
            <a:xfrm flipH="1">
              <a:off x="0" y="0"/>
              <a:ext cx="12192001" cy="6858000"/>
              <a:chOff x="-1" y="0"/>
              <a:chExt cx="12192001" cy="6858000"/>
            </a:xfrm>
          </p:grpSpPr>
          <p:cxnSp>
            <p:nvCxnSpPr>
              <p:cNvPr id="27" name="Straight Connector 26"/>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p:cNvGrpSpPr/>
              <p:nvPr/>
            </p:nvGrpSpPr>
            <p:grpSpPr bwMode="hidden">
              <a:xfrm>
                <a:off x="6327885" y="0"/>
                <a:ext cx="5864115" cy="5898673"/>
                <a:chOff x="6327885" y="0"/>
                <a:chExt cx="5864115" cy="5898673"/>
              </a:xfrm>
            </p:grpSpPr>
            <p:cxnSp>
              <p:nvCxnSpPr>
                <p:cNvPr id="38" name="Straight Connector 37"/>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3" name="Straight Connector 32"/>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60" name="Rectangle 59"/>
          <p:cNvSpPr/>
          <p:nvPr/>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9" name="Straight Connector 58"/>
          <p:cNvCxnSpPr/>
          <p:nvPr/>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909560" y="576072"/>
            <a:ext cx="3657600" cy="2194560"/>
          </a:xfrm>
        </p:spPr>
        <p:txBody>
          <a:bodyPr anchor="b">
            <a:normAutofit/>
          </a:bodyPr>
          <a:lstStyle>
            <a:lvl1pPr>
              <a:defRPr sz="26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4412" y="-159"/>
            <a:ext cx="7315200" cy="685800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09560" y="2999232"/>
            <a:ext cx="3657600" cy="2286000"/>
          </a:xfrm>
        </p:spPr>
        <p:txBody>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2031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84A29A4-78C8-47AB-BA06-22CB45938951}" type="datetime1">
              <a:rPr lang="en-US" smtClean="0"/>
              <a:t>3/25/2021</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09314" y="489856"/>
            <a:ext cx="1687286" cy="530134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9" y="489856"/>
            <a:ext cx="7587344" cy="53013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1ED4ACF-2D82-46F2-A8E9-23963AA34E86}" type="datetime1">
              <a:rPr lang="en-US" smtClean="0"/>
              <a:t>3/25/2021</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3000">
              <a:schemeClr val="bg1"/>
            </a:gs>
            <a:gs pos="0">
              <a:schemeClr val="bg1">
                <a:lumMod val="100000"/>
              </a:schemeClr>
            </a:gs>
            <a:gs pos="100000">
              <a:schemeClr val="bg1">
                <a:lumMod val="95000"/>
                <a:alpha val="65000"/>
              </a:schemeClr>
            </a:gs>
          </a:gsLst>
          <a:lin ang="5400000" scaled="1"/>
          <a:tileRect/>
        </a:gradFill>
        <a:effectLst/>
      </p:bgPr>
    </p:bg>
    <p:spTree>
      <p:nvGrpSpPr>
        <p:cNvPr id="1" name=""/>
        <p:cNvGrpSpPr/>
        <p:nvPr/>
      </p:nvGrpSpPr>
      <p:grpSpPr>
        <a:xfrm>
          <a:off x="0" y="0"/>
          <a:ext cx="0" cy="0"/>
          <a:chOff x="0" y="0"/>
          <a:chExt cx="0" cy="0"/>
        </a:xfrm>
      </p:grpSpPr>
      <p:grpSp>
        <p:nvGrpSpPr>
          <p:cNvPr id="96" name="Group 95"/>
          <p:cNvGrpSpPr/>
          <p:nvPr userDrawn="1"/>
        </p:nvGrpSpPr>
        <p:grpSpPr bwMode="hidden">
          <a:xfrm>
            <a:off x="-1" y="-195943"/>
            <a:ext cx="12192002" cy="6858000"/>
            <a:chOff x="-1" y="0"/>
            <a:chExt cx="12192002" cy="6858000"/>
          </a:xfrm>
        </p:grpSpPr>
        <p:cxnSp>
          <p:nvCxnSpPr>
            <p:cNvPr id="97" name="Straight Connector 96"/>
            <p:cNvCxnSpPr/>
            <p:nvPr/>
          </p:nvCxnSpPr>
          <p:spPr bwMode="hidden">
            <a:xfrm>
              <a:off x="61019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bwMode="hidden">
            <a:xfrm>
              <a:off x="182933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bwMode="hidden">
            <a:xfrm>
              <a:off x="304847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bwMode="hidden">
            <a:xfrm>
              <a:off x="426760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bwMode="hidden">
            <a:xfrm>
              <a:off x="548674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bwMode="hidden">
            <a:xfrm>
              <a:off x="670588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bwMode="hidden">
            <a:xfrm>
              <a:off x="792502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bwMode="hidden">
            <a:xfrm>
              <a:off x="914416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bwMode="hidden">
            <a:xfrm>
              <a:off x="1036329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bwMode="hidden">
            <a:xfrm>
              <a:off x="1158243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bwMode="hidden">
            <a:xfrm>
              <a:off x="2819" y="38648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bwMode="hidden">
            <a:xfrm>
              <a:off x="2819" y="1611181"/>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bwMode="hidden">
            <a:xfrm>
              <a:off x="2819" y="2835877"/>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bwMode="hidden">
            <a:xfrm>
              <a:off x="2819" y="4060573"/>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bwMode="hidden">
            <a:xfrm>
              <a:off x="2819" y="5285269"/>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bwMode="hidden">
            <a:xfrm>
              <a:off x="2819" y="650996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13" name="Group 112"/>
            <p:cNvGrpSpPr/>
            <p:nvPr userDrawn="1"/>
          </p:nvGrpSpPr>
          <p:grpSpPr bwMode="hidden">
            <a:xfrm>
              <a:off x="-1" y="0"/>
              <a:ext cx="12192001" cy="6858000"/>
              <a:chOff x="-1" y="0"/>
              <a:chExt cx="12192001" cy="6858000"/>
            </a:xfrm>
          </p:grpSpPr>
          <p:cxnSp>
            <p:nvCxnSpPr>
              <p:cNvPr id="131" name="Straight Connector 130"/>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36" name="Group 135"/>
              <p:cNvGrpSpPr/>
              <p:nvPr/>
            </p:nvGrpSpPr>
            <p:grpSpPr bwMode="hidden">
              <a:xfrm>
                <a:off x="6327885" y="0"/>
                <a:ext cx="5864115" cy="5898673"/>
                <a:chOff x="6327885" y="0"/>
                <a:chExt cx="5864115" cy="5898673"/>
              </a:xfrm>
            </p:grpSpPr>
            <p:cxnSp>
              <p:nvCxnSpPr>
                <p:cNvPr id="142" name="Straight Connector 141"/>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37" name="Straight Connector 136"/>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114" name="Group 113"/>
            <p:cNvGrpSpPr/>
            <p:nvPr userDrawn="1"/>
          </p:nvGrpSpPr>
          <p:grpSpPr bwMode="hidden">
            <a:xfrm flipH="1">
              <a:off x="0" y="0"/>
              <a:ext cx="12192001" cy="6858000"/>
              <a:chOff x="-1" y="0"/>
              <a:chExt cx="12192001" cy="6858000"/>
            </a:xfrm>
          </p:grpSpPr>
          <p:cxnSp>
            <p:nvCxnSpPr>
              <p:cNvPr id="115" name="Straight Connector 114"/>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20" name="Group 119"/>
              <p:cNvGrpSpPr/>
              <p:nvPr/>
            </p:nvGrpSpPr>
            <p:grpSpPr bwMode="hidden">
              <a:xfrm>
                <a:off x="6327885" y="0"/>
                <a:ext cx="5864115" cy="5898673"/>
                <a:chOff x="6327885" y="0"/>
                <a:chExt cx="5864115" cy="5898673"/>
              </a:xfrm>
            </p:grpSpPr>
            <p:cxnSp>
              <p:nvCxnSpPr>
                <p:cNvPr id="126" name="Straight Connector 125"/>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21" name="Straight Connector 120"/>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Placeholder 1"/>
          <p:cNvSpPr>
            <a:spLocks noGrp="1"/>
          </p:cNvSpPr>
          <p:nvPr>
            <p:ph type="title"/>
          </p:nvPr>
        </p:nvSpPr>
        <p:spPr>
          <a:xfrm>
            <a:off x="1295400" y="503853"/>
            <a:ext cx="9601200" cy="114238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95400" y="1981201"/>
            <a:ext cx="9601200" cy="3809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48" name="Straight Connector 147"/>
          <p:cNvCxnSpPr/>
          <p:nvPr userDrawn="1"/>
        </p:nvCxnSpPr>
        <p:spPr>
          <a:xfrm>
            <a:off x="609600" y="6172200"/>
            <a:ext cx="10972800"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3"/>
          </p:nvPr>
        </p:nvSpPr>
        <p:spPr>
          <a:xfrm>
            <a:off x="609601" y="6289679"/>
            <a:ext cx="6128030" cy="222436"/>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r>
              <a:rPr lang="en-US" dirty="0"/>
              <a:t>Add a footer</a:t>
            </a:r>
          </a:p>
        </p:txBody>
      </p:sp>
      <p:sp>
        <p:nvSpPr>
          <p:cNvPr id="4" name="Date Placeholder 3"/>
          <p:cNvSpPr>
            <a:spLocks noGrp="1"/>
          </p:cNvSpPr>
          <p:nvPr>
            <p:ph type="dt" sz="half" idx="2"/>
          </p:nvPr>
        </p:nvSpPr>
        <p:spPr>
          <a:xfrm>
            <a:off x="9294042" y="6289679"/>
            <a:ext cx="965946"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B51B2453-8663-4C69-AF73-9FD7B1DEC5D0}" type="datetime1">
              <a:rPr lang="en-US" smtClean="0"/>
              <a:pPr/>
              <a:t>3/25/2021</a:t>
            </a:fld>
            <a:endParaRPr lang="en-US" dirty="0"/>
          </a:p>
        </p:txBody>
      </p:sp>
      <p:sp>
        <p:nvSpPr>
          <p:cNvPr id="6" name="Slide Number Placeholder 5"/>
          <p:cNvSpPr>
            <a:spLocks noGrp="1"/>
          </p:cNvSpPr>
          <p:nvPr>
            <p:ph type="sldNum" sz="quarter" idx="4"/>
          </p:nvPr>
        </p:nvSpPr>
        <p:spPr>
          <a:xfrm>
            <a:off x="10665311" y="6289679"/>
            <a:ext cx="918882"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9"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b="1"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lumMod val="75000"/>
          </a:schemeClr>
        </a:buClr>
        <a:buSzPct val="100000"/>
        <a:buFont typeface="Arial"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Clr>
          <a:schemeClr val="accent1">
            <a:lumMod val="75000"/>
          </a:schemeClr>
        </a:buClr>
        <a:buSzPct val="100000"/>
        <a:buFont typeface="Arial" pitchFamily="34" charset="0"/>
        <a:buChar char="▪"/>
        <a:defRPr sz="1800" kern="1200">
          <a:solidFill>
            <a:schemeClr val="tx1"/>
          </a:solidFill>
          <a:latin typeface="+mn-lt"/>
          <a:ea typeface="+mn-ea"/>
          <a:cs typeface="+mn-cs"/>
        </a:defRPr>
      </a:lvl2pPr>
      <a:lvl3pPr marL="685800" indent="-179388" algn="l" defTabSz="914400" rtl="0" eaLnBrk="1" latinLnBrk="0" hangingPunct="1">
        <a:lnSpc>
          <a:spcPct val="90000"/>
        </a:lnSpc>
        <a:spcBef>
          <a:spcPts val="800"/>
        </a:spcBef>
        <a:buClr>
          <a:schemeClr val="accent1">
            <a:lumMod val="75000"/>
          </a:schemeClr>
        </a:buClr>
        <a:buSzPct val="100000"/>
        <a:buFont typeface="Arial"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8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4pPr>
      <a:lvl5pPr marL="11430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6pPr>
      <a:lvl7pPr marL="16002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8pPr>
      <a:lvl9pPr marL="1878012" indent="0" algn="l" defTabSz="914400" rtl="0" eaLnBrk="1" latinLnBrk="0" hangingPunct="1">
        <a:lnSpc>
          <a:spcPct val="90000"/>
        </a:lnSpc>
        <a:spcBef>
          <a:spcPts val="600"/>
        </a:spcBef>
        <a:buClr>
          <a:schemeClr val="accent1">
            <a:lumMod val="75000"/>
          </a:schemeClr>
        </a:buClr>
        <a:buSzPct val="100000"/>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venturebeat.com/2019/11/04/microsoft-launches-visual-studio-online-public-preview-and-ml-net-1-4/" TargetMode="External"/><Relationship Id="rId3" Type="http://schemas.openxmlformats.org/officeDocument/2006/relationships/hyperlink" Target="https://www.seekpng.com/ipng/u2w7i1r5r5y3y3u2_home-objective-icon-2-symbole-objectif/" TargetMode="External"/><Relationship Id="rId7" Type="http://schemas.openxmlformats.org/officeDocument/2006/relationships/hyperlink" Target="https://www.shortquts.com/xamarin-uitest-cheat-sheet/" TargetMode="External"/><Relationship Id="rId2" Type="http://schemas.openxmlformats.org/officeDocument/2006/relationships/hyperlink" Target="https://epthinktank.eu/2015/02/16/best-before-date-labels-protecting-consumers-and-limiting-food-waste/" TargetMode="External"/><Relationship Id="rId1" Type="http://schemas.openxmlformats.org/officeDocument/2006/relationships/slideLayout" Target="../slideLayouts/slideLayout2.xml"/><Relationship Id="rId6" Type="http://schemas.openxmlformats.org/officeDocument/2006/relationships/hyperlink" Target="https://www.theverge.com/2019/8/22/20827231/android-10-q-google-name-officially-announced-new-logo-wordmark-desserts" TargetMode="External"/><Relationship Id="rId11" Type="http://schemas.openxmlformats.org/officeDocument/2006/relationships/hyperlink" Target="https://www.stellium.com/icon-demo/" TargetMode="External"/><Relationship Id="rId5" Type="http://schemas.openxmlformats.org/officeDocument/2006/relationships/hyperlink" Target="https://www.invensis.net/blog/9-key-features-native-mobile-app-development/" TargetMode="External"/><Relationship Id="rId10" Type="http://schemas.openxmlformats.org/officeDocument/2006/relationships/hyperlink" Target="https://medium.com/@jilvanpinheiro/software-development-life-cycle-sdlc-phases-40d46afbe384" TargetMode="External"/><Relationship Id="rId4" Type="http://schemas.openxmlformats.org/officeDocument/2006/relationships/hyperlink" Target="https://www.kindpng.com/imgv/iibwmoi_question-mark-turquoise-aqua-question-marks-png-transparent/" TargetMode="External"/><Relationship Id="rId9" Type="http://schemas.openxmlformats.org/officeDocument/2006/relationships/hyperlink" Target="https://seniordba.wordpress.com/2020/11/09/free-download-sql-server-management-studio-18-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3845" y="5346300"/>
            <a:ext cx="9604310" cy="457200"/>
          </a:xfrm>
        </p:spPr>
        <p:txBody>
          <a:body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US" sz="2000" b="0" i="0" u="none" strike="noStrike" kern="1200" cap="all" spc="0" normalizeH="0" baseline="0" noProof="0" dirty="0">
                <a:ln>
                  <a:noFill/>
                </a:ln>
                <a:solidFill>
                  <a:schemeClr val="tx1"/>
                </a:solidFill>
                <a:effectLst/>
                <a:uLnTx/>
                <a:uFillTx/>
                <a:latin typeface="Century Gothic" panose="020B0502020202020204"/>
                <a:ea typeface="+mj-ea"/>
                <a:cs typeface="+mj-cs"/>
              </a:rPr>
              <a:t>An expiry management system </a:t>
            </a:r>
            <a:r>
              <a:rPr kumimoji="0" lang="en-GB" sz="2000" b="0" i="0" u="none" strike="noStrike" kern="1200" cap="all" spc="0" normalizeH="0" baseline="0" noProof="0" dirty="0">
                <a:ln>
                  <a:noFill/>
                </a:ln>
                <a:solidFill>
                  <a:schemeClr val="tx1"/>
                </a:solidFill>
                <a:effectLst/>
                <a:uLnTx/>
                <a:uFillTx/>
                <a:latin typeface="Century Gothic" panose="020B0502020202020204"/>
                <a:ea typeface="+mj-ea"/>
                <a:cs typeface="+mj-cs"/>
              </a:rPr>
              <a:t>for Android</a:t>
            </a:r>
            <a:endParaRPr kumimoji="0" lang="en-US" sz="2000" b="0" i="0" u="none" strike="noStrike" kern="1200" cap="all" spc="0" normalizeH="0" baseline="0" noProof="0" dirty="0">
              <a:ln>
                <a:noFill/>
              </a:ln>
              <a:solidFill>
                <a:schemeClr val="tx1"/>
              </a:solidFill>
              <a:effectLst/>
              <a:uLnTx/>
              <a:uFillTx/>
              <a:latin typeface="Century Gothic" panose="020B0502020202020204"/>
              <a:ea typeface="+mj-ea"/>
              <a:cs typeface="+mj-cs"/>
            </a:endParaRPr>
          </a:p>
          <a:p>
            <a:endParaRPr lang="en-US" dirty="0"/>
          </a:p>
        </p:txBody>
      </p:sp>
      <p:pic>
        <p:nvPicPr>
          <p:cNvPr id="5" name="Picture 4" descr="Icon&#10;&#10;Description automatically generated">
            <a:extLst>
              <a:ext uri="{FF2B5EF4-FFF2-40B4-BE49-F238E27FC236}">
                <a16:creationId xmlns:a16="http://schemas.microsoft.com/office/drawing/2014/main" id="{ED0A9549-5D3B-4264-A899-01BA2AAA4A70}"/>
              </a:ext>
            </a:extLst>
          </p:cNvPr>
          <p:cNvPicPr>
            <a:picLocks noChangeAspect="1"/>
          </p:cNvPicPr>
          <p:nvPr/>
        </p:nvPicPr>
        <p:blipFill>
          <a:blip r:embed="rId2"/>
          <a:stretch>
            <a:fillRect/>
          </a:stretch>
        </p:blipFill>
        <p:spPr>
          <a:xfrm>
            <a:off x="3987800" y="657686"/>
            <a:ext cx="4216400" cy="4216400"/>
          </a:xfrm>
          <a:prstGeom prst="rect">
            <a:avLst/>
          </a:prstGeom>
        </p:spPr>
      </p:pic>
      <p:sp>
        <p:nvSpPr>
          <p:cNvPr id="6" name="TextBox 5">
            <a:extLst>
              <a:ext uri="{FF2B5EF4-FFF2-40B4-BE49-F238E27FC236}">
                <a16:creationId xmlns:a16="http://schemas.microsoft.com/office/drawing/2014/main" id="{C27694FE-C4BF-46C4-9208-E36ABAB10CA3}"/>
              </a:ext>
            </a:extLst>
          </p:cNvPr>
          <p:cNvSpPr txBox="1"/>
          <p:nvPr/>
        </p:nvSpPr>
        <p:spPr>
          <a:xfrm>
            <a:off x="1293845" y="5877148"/>
            <a:ext cx="5779698" cy="646331"/>
          </a:xfrm>
          <a:prstGeom prst="rect">
            <a:avLst/>
          </a:prstGeom>
          <a:noFill/>
        </p:spPr>
        <p:txBody>
          <a:bodyPr wrap="square" rtlCol="0">
            <a:spAutoFit/>
          </a:bodyPr>
          <a:lstStyle/>
          <a:p>
            <a:r>
              <a:rPr lang="en-GB" dirty="0">
                <a:latin typeface="Century Gothic" panose="020B0502020202020204" pitchFamily="34" charset="0"/>
              </a:rPr>
              <a:t>STUDENT: CLAUDIU ALBUS</a:t>
            </a:r>
          </a:p>
          <a:p>
            <a:r>
              <a:rPr lang="en-GB" dirty="0">
                <a:latin typeface="Century Gothic" panose="020B0502020202020204" pitchFamily="34" charset="0"/>
              </a:rPr>
              <a:t>ID: 1809254</a:t>
            </a:r>
          </a:p>
        </p:txBody>
      </p:sp>
    </p:spTree>
    <p:extLst>
      <p:ext uri="{BB962C8B-B14F-4D97-AF65-F5344CB8AC3E}">
        <p14:creationId xmlns:p14="http://schemas.microsoft.com/office/powerpoint/2010/main" val="10690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D6F19-AC41-4468-A9C3-DD2C89FD9364}"/>
              </a:ext>
            </a:extLst>
          </p:cNvPr>
          <p:cNvSpPr>
            <a:spLocks noGrp="1"/>
          </p:cNvSpPr>
          <p:nvPr>
            <p:ph type="title"/>
          </p:nvPr>
        </p:nvSpPr>
        <p:spPr>
          <a:xfrm>
            <a:off x="1295400" y="447871"/>
            <a:ext cx="9601200" cy="1142385"/>
          </a:xfrm>
        </p:spPr>
        <p:txBody>
          <a:bodyPr/>
          <a:lstStyle/>
          <a:p>
            <a:r>
              <a:rPr kumimoji="0" lang="en-US" sz="4200" b="0" i="0" u="none" strike="noStrike" kern="1200" cap="none" spc="0" normalizeH="0" baseline="0" noProof="0" dirty="0">
                <a:ln>
                  <a:noFill/>
                </a:ln>
                <a:solidFill>
                  <a:schemeClr val="tx1"/>
                </a:solidFill>
                <a:effectLst/>
                <a:uLnTx/>
                <a:uFillTx/>
                <a:latin typeface="Century Gothic" panose="020B0502020202020204"/>
                <a:ea typeface="+mj-ea"/>
                <a:cs typeface="+mj-cs"/>
              </a:rPr>
              <a:t>Introduction</a:t>
            </a:r>
            <a:endParaRPr lang="en-GB" dirty="0">
              <a:solidFill>
                <a:schemeClr val="tx1"/>
              </a:solidFill>
            </a:endParaRPr>
          </a:p>
        </p:txBody>
      </p:sp>
      <p:sp>
        <p:nvSpPr>
          <p:cNvPr id="3" name="Content Placeholder 2">
            <a:extLst>
              <a:ext uri="{FF2B5EF4-FFF2-40B4-BE49-F238E27FC236}">
                <a16:creationId xmlns:a16="http://schemas.microsoft.com/office/drawing/2014/main" id="{320C0F55-A7A4-4DA1-93D0-391A4AADAB02}"/>
              </a:ext>
            </a:extLst>
          </p:cNvPr>
          <p:cNvSpPr>
            <a:spLocks noGrp="1"/>
          </p:cNvSpPr>
          <p:nvPr>
            <p:ph idx="1"/>
          </p:nvPr>
        </p:nvSpPr>
        <p:spPr>
          <a:xfrm>
            <a:off x="1295400" y="2522552"/>
            <a:ext cx="9601200" cy="3962400"/>
          </a:xfrm>
        </p:spPr>
        <p:txBody>
          <a:bodyPr>
            <a:normAutofit/>
          </a:bodyPr>
          <a:lstStyle/>
          <a:p>
            <a:pPr marL="342900" marR="0" lvl="0" indent="-342900" algn="l"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Char char=""/>
              <a:tabLst/>
              <a:defRPr/>
            </a:pPr>
            <a:endParaRPr kumimoji="0" lang="en-GB" sz="16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effectLst/>
                <a:uLnTx/>
                <a:uFillTx/>
                <a:latin typeface="Century Gothic" panose="020B0502020202020204"/>
                <a:ea typeface="+mj-ea"/>
                <a:cs typeface="+mj-cs"/>
              </a:rPr>
              <a:t>The food </a:t>
            </a:r>
            <a:r>
              <a:rPr lang="en-GB" sz="1600" dirty="0">
                <a:latin typeface="Century Gothic" panose="020B0502020202020204"/>
                <a:ea typeface="+mj-ea"/>
                <a:cs typeface="+mj-cs"/>
              </a:rPr>
              <a:t>w</a:t>
            </a:r>
            <a:r>
              <a:rPr kumimoji="0" lang="en-GB" sz="1600" b="0" i="0" u="none" strike="noStrike" kern="1200" cap="none" spc="0" normalizeH="0" baseline="0" noProof="0" dirty="0" err="1">
                <a:ln>
                  <a:noFill/>
                </a:ln>
                <a:effectLst/>
                <a:uLnTx/>
                <a:uFillTx/>
                <a:latin typeface="Century Gothic" panose="020B0502020202020204"/>
                <a:ea typeface="+mj-ea"/>
                <a:cs typeface="+mj-cs"/>
              </a:rPr>
              <a:t>aste</a:t>
            </a:r>
            <a:r>
              <a:rPr lang="en-GB" sz="1600" dirty="0">
                <a:latin typeface="Century Gothic" panose="020B0502020202020204"/>
                <a:ea typeface="+mj-ea"/>
                <a:cs typeface="+mj-cs"/>
              </a:rPr>
              <a:t> matters.</a:t>
            </a:r>
            <a:endParaRPr kumimoji="0" lang="en-GB" sz="16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Char char=""/>
              <a:tabLst/>
              <a:defRPr/>
            </a:pPr>
            <a:endParaRPr lang="en-GB" sz="1600" dirty="0">
              <a:latin typeface="Century Gothic" panose="020B0502020202020204"/>
              <a:ea typeface="+mj-ea"/>
              <a:cs typeface="+mj-cs"/>
            </a:endParaRPr>
          </a:p>
          <a:p>
            <a:pPr marL="342900" marR="0" lvl="0" indent="-342900" algn="l"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effectLst/>
                <a:uLnTx/>
                <a:uFillTx/>
                <a:latin typeface="Century Gothic" panose="020B0502020202020204"/>
                <a:ea typeface="+mj-ea"/>
                <a:cs typeface="+mj-cs"/>
              </a:rPr>
              <a:t>The importance of the </a:t>
            </a:r>
            <a:r>
              <a:rPr lang="en-GB" sz="1600" dirty="0">
                <a:latin typeface="Century Gothic" panose="020B0502020202020204"/>
                <a:ea typeface="+mj-ea"/>
                <a:cs typeface="+mj-cs"/>
              </a:rPr>
              <a:t>food consumers.</a:t>
            </a:r>
            <a:endParaRPr kumimoji="0" lang="en-GB" sz="16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Char char=""/>
              <a:tabLst/>
              <a:defRPr/>
            </a:pPr>
            <a:endParaRPr kumimoji="0" lang="en-GB" sz="16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effectLst/>
                <a:uLnTx/>
                <a:uFillTx/>
                <a:latin typeface="Century Gothic" panose="020B0502020202020204"/>
                <a:ea typeface="+mj-ea"/>
                <a:cs typeface="+mj-cs"/>
              </a:rPr>
              <a:t>The shelf life [1].</a:t>
            </a:r>
            <a:endParaRPr lang="en-GB" sz="2400" dirty="0"/>
          </a:p>
        </p:txBody>
      </p:sp>
      <p:pic>
        <p:nvPicPr>
          <p:cNvPr id="5" name="Picture 4">
            <a:extLst>
              <a:ext uri="{FF2B5EF4-FFF2-40B4-BE49-F238E27FC236}">
                <a16:creationId xmlns:a16="http://schemas.microsoft.com/office/drawing/2014/main" id="{9B92545A-29FC-4114-AD5E-609C4B99B6C5}"/>
              </a:ext>
            </a:extLst>
          </p:cNvPr>
          <p:cNvPicPr>
            <a:picLocks noChangeAspect="1"/>
          </p:cNvPicPr>
          <p:nvPr/>
        </p:nvPicPr>
        <p:blipFill>
          <a:blip r:embed="rId2"/>
          <a:stretch>
            <a:fillRect/>
          </a:stretch>
        </p:blipFill>
        <p:spPr>
          <a:xfrm>
            <a:off x="6574113" y="2181588"/>
            <a:ext cx="5049328" cy="3006978"/>
          </a:xfrm>
          <a:prstGeom prst="rect">
            <a:avLst/>
          </a:prstGeom>
        </p:spPr>
      </p:pic>
      <p:sp>
        <p:nvSpPr>
          <p:cNvPr id="4" name="TextBox 3">
            <a:extLst>
              <a:ext uri="{FF2B5EF4-FFF2-40B4-BE49-F238E27FC236}">
                <a16:creationId xmlns:a16="http://schemas.microsoft.com/office/drawing/2014/main" id="{4BD3C3CD-F7AC-447C-85ED-F904FAF55659}"/>
              </a:ext>
            </a:extLst>
          </p:cNvPr>
          <p:cNvSpPr txBox="1"/>
          <p:nvPr/>
        </p:nvSpPr>
        <p:spPr>
          <a:xfrm>
            <a:off x="10711012" y="5188566"/>
            <a:ext cx="912429" cy="261610"/>
          </a:xfrm>
          <a:prstGeom prst="rect">
            <a:avLst/>
          </a:prstGeom>
          <a:noFill/>
        </p:spPr>
        <p:txBody>
          <a:bodyPr wrap="none" rtlCol="0">
            <a:spAutoFit/>
          </a:bodyPr>
          <a:lstStyle/>
          <a:p>
            <a:r>
              <a:rPr lang="en-GB" sz="1100" dirty="0">
                <a:latin typeface="Century Gothic" panose="020B0502020202020204" pitchFamily="34" charset="0"/>
              </a:rPr>
              <a:t>Source: [8]</a:t>
            </a:r>
          </a:p>
        </p:txBody>
      </p:sp>
    </p:spTree>
    <p:extLst>
      <p:ext uri="{BB962C8B-B14F-4D97-AF65-F5344CB8AC3E}">
        <p14:creationId xmlns:p14="http://schemas.microsoft.com/office/powerpoint/2010/main" val="3837614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8AFEFC-E5D3-4B1B-AE52-749449211FBE}"/>
              </a:ext>
            </a:extLst>
          </p:cNvPr>
          <p:cNvSpPr>
            <a:spLocks noGrp="1"/>
          </p:cNvSpPr>
          <p:nvPr>
            <p:ph idx="1"/>
          </p:nvPr>
        </p:nvSpPr>
        <p:spPr>
          <a:xfrm>
            <a:off x="1295400" y="629174"/>
            <a:ext cx="9601200" cy="5187194"/>
          </a:xfrm>
        </p:spPr>
        <p:txBody>
          <a:bodyPr>
            <a:normAutofit fontScale="92500" lnSpcReduction="10000"/>
          </a:bodyPr>
          <a:lstStyle/>
          <a:p>
            <a:pPr marL="0" indent="0">
              <a:buNone/>
            </a:pPr>
            <a:r>
              <a:rPr kumimoji="0" lang="en-GB" sz="4200" b="0" i="0" u="none" strike="noStrike" kern="1200" cap="none" spc="0" normalizeH="0" baseline="0" noProof="0" dirty="0">
                <a:ln>
                  <a:noFill/>
                </a:ln>
                <a:effectLst/>
                <a:uLnTx/>
                <a:uFillTx/>
                <a:latin typeface="Century Gothic" panose="020B0502020202020204"/>
                <a:ea typeface="+mj-ea"/>
                <a:cs typeface="+mj-cs"/>
              </a:rPr>
              <a:t>   </a:t>
            </a:r>
            <a:r>
              <a:rPr kumimoji="0" lang="en-GB" sz="3800" b="0" i="0" u="none" strike="noStrike" kern="1200" cap="none" spc="0" normalizeH="0" baseline="0" noProof="0" dirty="0">
                <a:ln>
                  <a:noFill/>
                </a:ln>
                <a:effectLst/>
                <a:uLnTx/>
                <a:uFillTx/>
                <a:latin typeface="Century Gothic" panose="020B0502020202020204"/>
                <a:ea typeface="+mj-ea"/>
                <a:cs typeface="+mj-cs"/>
              </a:rPr>
              <a:t>Aim</a:t>
            </a:r>
          </a:p>
          <a:p>
            <a:pPr marL="0" indent="0">
              <a:buNone/>
            </a:pPr>
            <a:endParaRPr kumimoji="0" lang="en-GB" sz="10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120000"/>
              </a:lnSpc>
              <a:spcBef>
                <a:spcPts val="1000"/>
              </a:spcBef>
              <a:spcAft>
                <a:spcPts val="0"/>
              </a:spcAft>
              <a:buClr>
                <a:srgbClr val="1E5155">
                  <a:lumMod val="40000"/>
                  <a:lumOff val="60000"/>
                </a:srgbClr>
              </a:buClr>
              <a:buSzPct val="80000"/>
              <a:buFont typeface="Wingdings 3" charset="2"/>
              <a:buChar char=""/>
              <a:tabLst/>
              <a:defRPr/>
            </a:pPr>
            <a:r>
              <a:rPr kumimoji="0" lang="en-GB" sz="2100" b="0" i="0" u="none" strike="noStrike" kern="1200" cap="none" spc="0" normalizeH="0" baseline="0" noProof="0" dirty="0">
                <a:ln>
                  <a:noFill/>
                </a:ln>
                <a:effectLst/>
                <a:uLnTx/>
                <a:uFillTx/>
                <a:latin typeface="Century Gothic" panose="020B0502020202020204"/>
                <a:ea typeface="+mj-ea"/>
                <a:cs typeface="+mj-cs"/>
              </a:rPr>
              <a:t>Considering that the food industry has a variety of food products, the present project aims to develop an Android mobile application, to track and control the validity terms to prevent the food wastage [2].</a:t>
            </a:r>
          </a:p>
          <a:p>
            <a:pPr marL="342900" marR="0" lvl="0" indent="-342900" algn="l"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Char char=""/>
              <a:tabLst/>
              <a:defRPr/>
            </a:pPr>
            <a:endParaRPr lang="en-GB" sz="1500" dirty="0">
              <a:latin typeface="Century Gothic" panose="020B0502020202020204"/>
              <a:ea typeface="+mj-ea"/>
              <a:cs typeface="+mj-cs"/>
            </a:endParaRPr>
          </a:p>
          <a:p>
            <a:pPr marL="0" marR="0" lvl="0" indent="0" algn="l" defTabSz="457200" rtl="0" eaLnBrk="1" fontAlgn="auto" latinLnBrk="0" hangingPunct="1">
              <a:lnSpc>
                <a:spcPct val="90000"/>
              </a:lnSpc>
              <a:spcBef>
                <a:spcPts val="1000"/>
              </a:spcBef>
              <a:spcAft>
                <a:spcPts val="0"/>
              </a:spcAft>
              <a:buClr>
                <a:srgbClr val="1E5155">
                  <a:lumMod val="40000"/>
                  <a:lumOff val="60000"/>
                </a:srgbClr>
              </a:buClr>
              <a:buSzPct val="80000"/>
              <a:buNone/>
              <a:tabLst/>
              <a:defRPr/>
            </a:pPr>
            <a:r>
              <a:rPr kumimoji="0" lang="en-GB" sz="4200" b="0" i="0" u="none" strike="noStrike" kern="1200" cap="none" spc="0" normalizeH="0" baseline="0" noProof="0" dirty="0">
                <a:ln>
                  <a:noFill/>
                </a:ln>
                <a:effectLst/>
                <a:uLnTx/>
                <a:uFillTx/>
                <a:latin typeface="Century Gothic" panose="020B0502020202020204"/>
                <a:ea typeface="+mj-ea"/>
                <a:cs typeface="+mj-cs"/>
              </a:rPr>
              <a:t>   </a:t>
            </a:r>
            <a:r>
              <a:rPr kumimoji="0" lang="en-GB" sz="3800" b="0" i="0" u="none" strike="noStrike" kern="1200" cap="none" spc="0" normalizeH="0" baseline="0" noProof="0" dirty="0">
                <a:ln>
                  <a:noFill/>
                </a:ln>
                <a:effectLst/>
                <a:uLnTx/>
                <a:uFillTx/>
                <a:latin typeface="Century Gothic" panose="020B0502020202020204"/>
                <a:ea typeface="+mj-ea"/>
                <a:cs typeface="+mj-cs"/>
              </a:rPr>
              <a:t>Objectives</a:t>
            </a:r>
          </a:p>
          <a:p>
            <a:pPr marL="0" marR="0" lvl="0" indent="0" algn="l" defTabSz="457200" rtl="0" eaLnBrk="1" fontAlgn="auto" latinLnBrk="0" hangingPunct="1">
              <a:lnSpc>
                <a:spcPct val="90000"/>
              </a:lnSpc>
              <a:spcBef>
                <a:spcPts val="1000"/>
              </a:spcBef>
              <a:spcAft>
                <a:spcPts val="0"/>
              </a:spcAft>
              <a:buClr>
                <a:srgbClr val="1E5155">
                  <a:lumMod val="40000"/>
                  <a:lumOff val="60000"/>
                </a:srgbClr>
              </a:buClr>
              <a:buSzPct val="80000"/>
              <a:buNone/>
              <a:tabLst/>
              <a:defRPr/>
            </a:pPr>
            <a:endParaRPr kumimoji="0" lang="en-GB" sz="8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Conducting a research using approved and specialized sources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Analyse the required tools to develop mobile applications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Investigate similar mobile applications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Develop a user-friendly mobile application.</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Design a suitable database for the application [2].</a:t>
            </a:r>
            <a:endParaRPr lang="en-GB" sz="4200" dirty="0">
              <a:latin typeface="Century Gothic" panose="020B0502020202020204"/>
              <a:ea typeface="+mj-ea"/>
              <a:cs typeface="+mj-cs"/>
            </a:endParaRPr>
          </a:p>
        </p:txBody>
      </p:sp>
      <p:pic>
        <p:nvPicPr>
          <p:cNvPr id="4" name="Picture 3" descr="Icon&#10;&#10;Description automatically generated">
            <a:extLst>
              <a:ext uri="{FF2B5EF4-FFF2-40B4-BE49-F238E27FC236}">
                <a16:creationId xmlns:a16="http://schemas.microsoft.com/office/drawing/2014/main" id="{984AA554-A3A4-469F-AA1D-1C708E4342AA}"/>
              </a:ext>
            </a:extLst>
          </p:cNvPr>
          <p:cNvPicPr>
            <a:picLocks noChangeAspect="1"/>
          </p:cNvPicPr>
          <p:nvPr/>
        </p:nvPicPr>
        <p:blipFill>
          <a:blip r:embed="rId2"/>
          <a:stretch>
            <a:fillRect/>
          </a:stretch>
        </p:blipFill>
        <p:spPr>
          <a:xfrm>
            <a:off x="9702296" y="4175185"/>
            <a:ext cx="2489705" cy="1928002"/>
          </a:xfrm>
          <a:prstGeom prst="rect">
            <a:avLst/>
          </a:prstGeom>
        </p:spPr>
      </p:pic>
      <p:sp>
        <p:nvSpPr>
          <p:cNvPr id="6" name="TextBox 5">
            <a:extLst>
              <a:ext uri="{FF2B5EF4-FFF2-40B4-BE49-F238E27FC236}">
                <a16:creationId xmlns:a16="http://schemas.microsoft.com/office/drawing/2014/main" id="{76108766-9194-4BEA-8905-D4257192275A}"/>
              </a:ext>
            </a:extLst>
          </p:cNvPr>
          <p:cNvSpPr txBox="1"/>
          <p:nvPr/>
        </p:nvSpPr>
        <p:spPr>
          <a:xfrm>
            <a:off x="10784333" y="6228826"/>
            <a:ext cx="912429" cy="261610"/>
          </a:xfrm>
          <a:prstGeom prst="rect">
            <a:avLst/>
          </a:prstGeom>
          <a:noFill/>
        </p:spPr>
        <p:txBody>
          <a:bodyPr wrap="none" rtlCol="0">
            <a:spAutoFit/>
          </a:bodyPr>
          <a:lstStyle/>
          <a:p>
            <a:r>
              <a:rPr lang="en-GB" sz="1100" dirty="0">
                <a:latin typeface="Century Gothic" panose="020B0502020202020204" pitchFamily="34" charset="0"/>
              </a:rPr>
              <a:t>Source: [9]</a:t>
            </a:r>
          </a:p>
        </p:txBody>
      </p:sp>
    </p:spTree>
    <p:extLst>
      <p:ext uri="{BB962C8B-B14F-4D97-AF65-F5344CB8AC3E}">
        <p14:creationId xmlns:p14="http://schemas.microsoft.com/office/powerpoint/2010/main" val="946751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27E1-97F9-48A5-9B9C-4930D7C29109}"/>
              </a:ext>
            </a:extLst>
          </p:cNvPr>
          <p:cNvSpPr>
            <a:spLocks noGrp="1"/>
          </p:cNvSpPr>
          <p:nvPr>
            <p:ph type="title"/>
          </p:nvPr>
        </p:nvSpPr>
        <p:spPr/>
        <p:txBody>
          <a:bodyPr/>
          <a:lstStyle/>
          <a:p>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Problem domain</a:t>
            </a:r>
            <a:endParaRPr lang="en-GB" dirty="0">
              <a:solidFill>
                <a:schemeClr val="tx1"/>
              </a:solidFill>
            </a:endParaRPr>
          </a:p>
        </p:txBody>
      </p:sp>
      <p:sp>
        <p:nvSpPr>
          <p:cNvPr id="3" name="Content Placeholder 2">
            <a:extLst>
              <a:ext uri="{FF2B5EF4-FFF2-40B4-BE49-F238E27FC236}">
                <a16:creationId xmlns:a16="http://schemas.microsoft.com/office/drawing/2014/main" id="{27E4FEAC-405C-46F1-86D2-1F27BE88E4D7}"/>
              </a:ext>
            </a:extLst>
          </p:cNvPr>
          <p:cNvSpPr>
            <a:spLocks noGrp="1"/>
          </p:cNvSpPr>
          <p:nvPr>
            <p:ph idx="1"/>
          </p:nvPr>
        </p:nvSpPr>
        <p:spPr>
          <a:xfrm>
            <a:off x="1295400" y="2544148"/>
            <a:ext cx="9601200" cy="3809999"/>
          </a:xfrm>
        </p:spPr>
        <p:txBody>
          <a:body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Each supermarket should ensure quality standards for all the food products. One of the most important aspect that is considered vital and which has high priority in the food chain is the validity term of the product [3].</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dirty="0">
              <a:latin typeface="Century Gothic" panose="020B0502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In order to control all the validity terms as efficiently as possible, it is necessary to use a dedicated system, that offers a set of functionalities, which will facilitate and at the same time increase the employee's performance during the work process [3].</a:t>
            </a:r>
          </a:p>
          <a:p>
            <a:endParaRPr lang="en-GB" dirty="0"/>
          </a:p>
        </p:txBody>
      </p:sp>
      <p:pic>
        <p:nvPicPr>
          <p:cNvPr id="9" name="Picture 8" descr="A picture containing electronics, vector graphics&#10;&#10;Description automatically generated">
            <a:extLst>
              <a:ext uri="{FF2B5EF4-FFF2-40B4-BE49-F238E27FC236}">
                <a16:creationId xmlns:a16="http://schemas.microsoft.com/office/drawing/2014/main" id="{6EACFF87-6E9B-47A2-9289-AC6F442B4C1F}"/>
              </a:ext>
            </a:extLst>
          </p:cNvPr>
          <p:cNvPicPr>
            <a:picLocks noChangeAspect="1"/>
          </p:cNvPicPr>
          <p:nvPr/>
        </p:nvPicPr>
        <p:blipFill>
          <a:blip r:embed="rId2"/>
          <a:stretch>
            <a:fillRect/>
          </a:stretch>
        </p:blipFill>
        <p:spPr>
          <a:xfrm>
            <a:off x="9988564" y="318782"/>
            <a:ext cx="1816072" cy="2143387"/>
          </a:xfrm>
          <a:prstGeom prst="rect">
            <a:avLst/>
          </a:prstGeom>
        </p:spPr>
      </p:pic>
      <p:sp>
        <p:nvSpPr>
          <p:cNvPr id="10" name="TextBox 9">
            <a:extLst>
              <a:ext uri="{FF2B5EF4-FFF2-40B4-BE49-F238E27FC236}">
                <a16:creationId xmlns:a16="http://schemas.microsoft.com/office/drawing/2014/main" id="{FF6A8CD3-C807-4465-AF51-E7E0F051D056}"/>
              </a:ext>
            </a:extLst>
          </p:cNvPr>
          <p:cNvSpPr txBox="1"/>
          <p:nvPr/>
        </p:nvSpPr>
        <p:spPr>
          <a:xfrm>
            <a:off x="10896600" y="2477719"/>
            <a:ext cx="990977" cy="261610"/>
          </a:xfrm>
          <a:prstGeom prst="rect">
            <a:avLst/>
          </a:prstGeom>
          <a:noFill/>
        </p:spPr>
        <p:txBody>
          <a:bodyPr wrap="none" rtlCol="0">
            <a:spAutoFit/>
          </a:bodyPr>
          <a:lstStyle/>
          <a:p>
            <a:r>
              <a:rPr lang="en-GB" sz="1100" dirty="0">
                <a:latin typeface="Century Gothic" panose="020B0502020202020204" pitchFamily="34" charset="0"/>
              </a:rPr>
              <a:t>Source: [10]</a:t>
            </a:r>
          </a:p>
        </p:txBody>
      </p:sp>
    </p:spTree>
    <p:extLst>
      <p:ext uri="{BB962C8B-B14F-4D97-AF65-F5344CB8AC3E}">
        <p14:creationId xmlns:p14="http://schemas.microsoft.com/office/powerpoint/2010/main" val="2779784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2B753-C357-43F4-85FE-8EADBE9D37E9}"/>
              </a:ext>
            </a:extLst>
          </p:cNvPr>
          <p:cNvSpPr>
            <a:spLocks noGrp="1"/>
          </p:cNvSpPr>
          <p:nvPr>
            <p:ph type="title"/>
          </p:nvPr>
        </p:nvSpPr>
        <p:spPr/>
        <p:txBody>
          <a:bodyPr/>
          <a:lstStyle/>
          <a:p>
            <a:r>
              <a:rPr lang="en-GB" sz="4200" b="0" dirty="0">
                <a:solidFill>
                  <a:schemeClr val="tx1"/>
                </a:solidFill>
                <a:latin typeface="Century Gothic" panose="020B0502020202020204"/>
              </a:rPr>
              <a:t>An evaluation</a:t>
            </a:r>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 of similar applications</a:t>
            </a:r>
            <a:endParaRPr lang="en-GB" dirty="0">
              <a:solidFill>
                <a:schemeClr val="tx1"/>
              </a:solidFill>
            </a:endParaRPr>
          </a:p>
        </p:txBody>
      </p:sp>
      <p:graphicFrame>
        <p:nvGraphicFramePr>
          <p:cNvPr id="4" name="Table 4">
            <a:extLst>
              <a:ext uri="{FF2B5EF4-FFF2-40B4-BE49-F238E27FC236}">
                <a16:creationId xmlns:a16="http://schemas.microsoft.com/office/drawing/2014/main" id="{1ABE1DCF-B705-4EC8-AC6C-157E435B0101}"/>
              </a:ext>
            </a:extLst>
          </p:cNvPr>
          <p:cNvGraphicFramePr>
            <a:graphicFrameLocks noGrp="1"/>
          </p:cNvGraphicFramePr>
          <p:nvPr>
            <p:ph idx="1"/>
            <p:extLst>
              <p:ext uri="{D42A27DB-BD31-4B8C-83A1-F6EECF244321}">
                <p14:modId xmlns:p14="http://schemas.microsoft.com/office/powerpoint/2010/main" val="869156065"/>
              </p:ext>
            </p:extLst>
          </p:nvPr>
        </p:nvGraphicFramePr>
        <p:xfrm>
          <a:off x="868416" y="3100376"/>
          <a:ext cx="10455168" cy="2840245"/>
        </p:xfrm>
        <a:graphic>
          <a:graphicData uri="http://schemas.openxmlformats.org/drawingml/2006/table">
            <a:tbl>
              <a:tblPr firstRow="1" bandRow="1">
                <a:tableStyleId>{F5AB1C69-6EDB-4FF4-983F-18BD219EF322}</a:tableStyleId>
              </a:tblPr>
              <a:tblGrid>
                <a:gridCol w="2613792">
                  <a:extLst>
                    <a:ext uri="{9D8B030D-6E8A-4147-A177-3AD203B41FA5}">
                      <a16:colId xmlns:a16="http://schemas.microsoft.com/office/drawing/2014/main" val="1665040649"/>
                    </a:ext>
                  </a:extLst>
                </a:gridCol>
                <a:gridCol w="2871295">
                  <a:extLst>
                    <a:ext uri="{9D8B030D-6E8A-4147-A177-3AD203B41FA5}">
                      <a16:colId xmlns:a16="http://schemas.microsoft.com/office/drawing/2014/main" val="3447909747"/>
                    </a:ext>
                  </a:extLst>
                </a:gridCol>
                <a:gridCol w="2356289">
                  <a:extLst>
                    <a:ext uri="{9D8B030D-6E8A-4147-A177-3AD203B41FA5}">
                      <a16:colId xmlns:a16="http://schemas.microsoft.com/office/drawing/2014/main" val="40407468"/>
                    </a:ext>
                  </a:extLst>
                </a:gridCol>
                <a:gridCol w="2613792">
                  <a:extLst>
                    <a:ext uri="{9D8B030D-6E8A-4147-A177-3AD203B41FA5}">
                      <a16:colId xmlns:a16="http://schemas.microsoft.com/office/drawing/2014/main" val="1496059530"/>
                    </a:ext>
                  </a:extLst>
                </a:gridCol>
              </a:tblGrid>
              <a:tr h="440033">
                <a:tc>
                  <a:txBody>
                    <a:bodyPr/>
                    <a:lstStyle/>
                    <a:p>
                      <a:endParaRPr lang="en-GB" dirty="0"/>
                    </a:p>
                  </a:txBody>
                  <a:tcPr/>
                </a:tc>
                <a:tc>
                  <a:txBody>
                    <a:bodyPr/>
                    <a:lstStyle/>
                    <a:p>
                      <a:pPr algn="ctr"/>
                      <a:r>
                        <a:rPr lang="en-GB" strike="noStrike" dirty="0">
                          <a:latin typeface="Century Gothic" panose="020B0502020202020204" pitchFamily="34" charset="0"/>
                        </a:rPr>
                        <a:t>Scan First</a:t>
                      </a:r>
                    </a:p>
                  </a:txBody>
                  <a:tcPr/>
                </a:tc>
                <a:tc>
                  <a:txBody>
                    <a:bodyPr/>
                    <a:lstStyle/>
                    <a:p>
                      <a:pPr algn="ctr"/>
                      <a:r>
                        <a:rPr lang="en-GB" strike="noStrike" dirty="0">
                          <a:latin typeface="Century Gothic" panose="020B0502020202020204" pitchFamily="34" charset="0"/>
                        </a:rPr>
                        <a:t>Food Checklist</a:t>
                      </a:r>
                    </a:p>
                  </a:txBody>
                  <a:tcPr/>
                </a:tc>
                <a:tc>
                  <a:txBody>
                    <a:bodyPr/>
                    <a:lstStyle/>
                    <a:p>
                      <a:pPr algn="ctr"/>
                      <a:r>
                        <a:rPr lang="en-GB" strike="noStrike" dirty="0">
                          <a:latin typeface="Century Gothic" panose="020B0502020202020204" pitchFamily="34" charset="0"/>
                        </a:rPr>
                        <a:t>Nosh</a:t>
                      </a:r>
                    </a:p>
                  </a:txBody>
                  <a:tcPr/>
                </a:tc>
                <a:extLst>
                  <a:ext uri="{0D108BD9-81ED-4DB2-BD59-A6C34878D82A}">
                    <a16:rowId xmlns:a16="http://schemas.microsoft.com/office/drawing/2014/main" val="2065102973"/>
                  </a:ext>
                </a:extLst>
              </a:tr>
              <a:tr h="440033">
                <a:tc>
                  <a:txBody>
                    <a:bodyPr/>
                    <a:lstStyle/>
                    <a:p>
                      <a:r>
                        <a:rPr lang="en-GB" b="1" dirty="0"/>
                        <a:t>Purpose</a:t>
                      </a:r>
                    </a:p>
                  </a:txBody>
                  <a:tcPr/>
                </a:tc>
                <a:tc>
                  <a:txBody>
                    <a:bodyPr/>
                    <a:lstStyle/>
                    <a:p>
                      <a:r>
                        <a:rPr lang="en-GB" dirty="0"/>
                        <a:t>Tracking the expiry dates </a:t>
                      </a:r>
                    </a:p>
                  </a:txBody>
                  <a:tcPr/>
                </a:tc>
                <a:tc>
                  <a:txBody>
                    <a:bodyPr/>
                    <a:lstStyle/>
                    <a:p>
                      <a:r>
                        <a:rPr lang="en-GB" dirty="0"/>
                        <a:t>Food inventory</a:t>
                      </a:r>
                    </a:p>
                  </a:txBody>
                  <a:tcPr/>
                </a:tc>
                <a:tc>
                  <a:txBody>
                    <a:bodyPr/>
                    <a:lstStyle/>
                    <a:p>
                      <a:r>
                        <a:rPr lang="en-GB" dirty="0"/>
                        <a:t>Food inventory</a:t>
                      </a:r>
                    </a:p>
                  </a:txBody>
                  <a:tcPr/>
                </a:tc>
                <a:extLst>
                  <a:ext uri="{0D108BD9-81ED-4DB2-BD59-A6C34878D82A}">
                    <a16:rowId xmlns:a16="http://schemas.microsoft.com/office/drawing/2014/main" val="636801644"/>
                  </a:ext>
                </a:extLst>
              </a:tr>
              <a:tr h="440033">
                <a:tc>
                  <a:txBody>
                    <a:bodyPr/>
                    <a:lstStyle/>
                    <a:p>
                      <a:r>
                        <a:rPr lang="en-GB" b="1" dirty="0"/>
                        <a:t>Platform</a:t>
                      </a:r>
                    </a:p>
                  </a:txBody>
                  <a:tcPr/>
                </a:tc>
                <a:tc>
                  <a:txBody>
                    <a:bodyPr/>
                    <a:lstStyle/>
                    <a:p>
                      <a:r>
                        <a:rPr lang="en-GB" dirty="0"/>
                        <a:t>Android</a:t>
                      </a:r>
                    </a:p>
                  </a:txBody>
                  <a:tcPr/>
                </a:tc>
                <a:tc>
                  <a:txBody>
                    <a:bodyPr/>
                    <a:lstStyle/>
                    <a:p>
                      <a:r>
                        <a:rPr lang="en-GB" dirty="0"/>
                        <a:t>Android</a:t>
                      </a:r>
                    </a:p>
                  </a:txBody>
                  <a:tcPr/>
                </a:tc>
                <a:tc>
                  <a:txBody>
                    <a:bodyPr/>
                    <a:lstStyle/>
                    <a:p>
                      <a:r>
                        <a:rPr lang="en-GB" dirty="0"/>
                        <a:t>Android/IOS</a:t>
                      </a:r>
                    </a:p>
                  </a:txBody>
                  <a:tcPr/>
                </a:tc>
                <a:extLst>
                  <a:ext uri="{0D108BD9-81ED-4DB2-BD59-A6C34878D82A}">
                    <a16:rowId xmlns:a16="http://schemas.microsoft.com/office/drawing/2014/main" val="1591159848"/>
                  </a:ext>
                </a:extLst>
              </a:tr>
              <a:tr h="440033">
                <a:tc>
                  <a:txBody>
                    <a:bodyPr/>
                    <a:lstStyle/>
                    <a:p>
                      <a:r>
                        <a:rPr lang="en-GB" b="1" dirty="0"/>
                        <a:t>Server</a:t>
                      </a:r>
                    </a:p>
                  </a:txBody>
                  <a:tcPr/>
                </a:tc>
                <a:tc>
                  <a:txBody>
                    <a:bodyPr/>
                    <a:lstStyle/>
                    <a:p>
                      <a:r>
                        <a:rPr lang="en-GB" dirty="0"/>
                        <a:t>Get the data from server</a:t>
                      </a:r>
                    </a:p>
                  </a:txBody>
                  <a:tcPr/>
                </a:tc>
                <a:tc>
                  <a:txBody>
                    <a:bodyPr/>
                    <a:lstStyle/>
                    <a:p>
                      <a:r>
                        <a:rPr lang="en-GB" dirty="0"/>
                        <a:t>Php web admin</a:t>
                      </a:r>
                    </a:p>
                  </a:txBody>
                  <a:tcPr/>
                </a:tc>
                <a:tc>
                  <a:txBody>
                    <a:bodyPr/>
                    <a:lstStyle/>
                    <a:p>
                      <a:r>
                        <a:rPr lang="en-GB" dirty="0"/>
                        <a:t>Php web admin</a:t>
                      </a:r>
                    </a:p>
                  </a:txBody>
                  <a:tcPr/>
                </a:tc>
                <a:extLst>
                  <a:ext uri="{0D108BD9-81ED-4DB2-BD59-A6C34878D82A}">
                    <a16:rowId xmlns:a16="http://schemas.microsoft.com/office/drawing/2014/main" val="1423654610"/>
                  </a:ext>
                </a:extLst>
              </a:tr>
              <a:tr h="440033">
                <a:tc>
                  <a:txBody>
                    <a:bodyPr/>
                    <a:lstStyle/>
                    <a:p>
                      <a:r>
                        <a:rPr lang="en-GB" b="1" dirty="0"/>
                        <a:t>Programming language</a:t>
                      </a:r>
                    </a:p>
                  </a:txBody>
                  <a:tcPr/>
                </a:tc>
                <a:tc>
                  <a:txBody>
                    <a:bodyPr/>
                    <a:lstStyle/>
                    <a:p>
                      <a:r>
                        <a:rPr lang="en-GB" dirty="0"/>
                        <a:t>C#</a:t>
                      </a:r>
                    </a:p>
                  </a:txBody>
                  <a:tcPr/>
                </a:tc>
                <a:tc>
                  <a:txBody>
                    <a:bodyPr/>
                    <a:lstStyle/>
                    <a:p>
                      <a:r>
                        <a:rPr lang="en-GB" dirty="0"/>
                        <a:t>C#</a:t>
                      </a:r>
                    </a:p>
                  </a:txBody>
                  <a:tcPr/>
                </a:tc>
                <a:tc>
                  <a:txBody>
                    <a:bodyPr/>
                    <a:lstStyle/>
                    <a:p>
                      <a:r>
                        <a:rPr lang="en-GB" dirty="0"/>
                        <a:t>C#</a:t>
                      </a:r>
                    </a:p>
                  </a:txBody>
                  <a:tcPr/>
                </a:tc>
                <a:extLst>
                  <a:ext uri="{0D108BD9-81ED-4DB2-BD59-A6C34878D82A}">
                    <a16:rowId xmlns:a16="http://schemas.microsoft.com/office/drawing/2014/main" val="3367900783"/>
                  </a:ext>
                </a:extLst>
              </a:tr>
              <a:tr h="440033">
                <a:tc>
                  <a:txBody>
                    <a:bodyPr/>
                    <a:lstStyle/>
                    <a:p>
                      <a:r>
                        <a:rPr lang="en-GB" b="1" dirty="0"/>
                        <a:t>Use</a:t>
                      </a:r>
                    </a:p>
                  </a:txBody>
                  <a:tcPr/>
                </a:tc>
                <a:tc>
                  <a:txBody>
                    <a:bodyPr/>
                    <a:lstStyle/>
                    <a:p>
                      <a:r>
                        <a:rPr lang="en-GB" dirty="0"/>
                        <a:t>Within the food stores</a:t>
                      </a:r>
                    </a:p>
                  </a:txBody>
                  <a:tcPr/>
                </a:tc>
                <a:tc>
                  <a:txBody>
                    <a:bodyPr/>
                    <a:lstStyle/>
                    <a:p>
                      <a:r>
                        <a:rPr lang="en-GB" dirty="0"/>
                        <a:t>At home</a:t>
                      </a:r>
                    </a:p>
                  </a:txBody>
                  <a:tcPr/>
                </a:tc>
                <a:tc>
                  <a:txBody>
                    <a:bodyPr/>
                    <a:lstStyle/>
                    <a:p>
                      <a:r>
                        <a:rPr lang="en-GB" dirty="0"/>
                        <a:t>At home</a:t>
                      </a:r>
                    </a:p>
                  </a:txBody>
                  <a:tcPr/>
                </a:tc>
                <a:extLst>
                  <a:ext uri="{0D108BD9-81ED-4DB2-BD59-A6C34878D82A}">
                    <a16:rowId xmlns:a16="http://schemas.microsoft.com/office/drawing/2014/main" val="4003426866"/>
                  </a:ext>
                </a:extLst>
              </a:tr>
            </a:tbl>
          </a:graphicData>
        </a:graphic>
      </p:graphicFrame>
      <p:pic>
        <p:nvPicPr>
          <p:cNvPr id="5" name="Picture 4" descr="Icon&#10;&#10;Description automatically generated">
            <a:extLst>
              <a:ext uri="{FF2B5EF4-FFF2-40B4-BE49-F238E27FC236}">
                <a16:creationId xmlns:a16="http://schemas.microsoft.com/office/drawing/2014/main" id="{75F5D709-3AD3-4E07-ABF3-6C862CD728D4}"/>
              </a:ext>
            </a:extLst>
          </p:cNvPr>
          <p:cNvPicPr>
            <a:picLocks noChangeAspect="1"/>
          </p:cNvPicPr>
          <p:nvPr/>
        </p:nvPicPr>
        <p:blipFill>
          <a:blip r:embed="rId2"/>
          <a:stretch>
            <a:fillRect/>
          </a:stretch>
        </p:blipFill>
        <p:spPr>
          <a:xfrm>
            <a:off x="4530288" y="2040553"/>
            <a:ext cx="838200" cy="838200"/>
          </a:xfrm>
          <a:prstGeom prst="rect">
            <a:avLst/>
          </a:prstGeom>
        </p:spPr>
      </p:pic>
      <p:pic>
        <p:nvPicPr>
          <p:cNvPr id="8" name="Picture 7" descr="A picture containing shape&#10;&#10;Description automatically generated">
            <a:extLst>
              <a:ext uri="{FF2B5EF4-FFF2-40B4-BE49-F238E27FC236}">
                <a16:creationId xmlns:a16="http://schemas.microsoft.com/office/drawing/2014/main" id="{42F86A28-FF7E-44E8-B24F-F9A6E7D3767B}"/>
              </a:ext>
            </a:extLst>
          </p:cNvPr>
          <p:cNvPicPr>
            <a:picLocks noChangeAspect="1"/>
          </p:cNvPicPr>
          <p:nvPr/>
        </p:nvPicPr>
        <p:blipFill>
          <a:blip r:embed="rId3"/>
          <a:stretch>
            <a:fillRect/>
          </a:stretch>
        </p:blipFill>
        <p:spPr>
          <a:xfrm>
            <a:off x="9566694" y="2040553"/>
            <a:ext cx="838200" cy="838200"/>
          </a:xfrm>
          <a:prstGeom prst="rect">
            <a:avLst/>
          </a:prstGeom>
        </p:spPr>
      </p:pic>
      <p:pic>
        <p:nvPicPr>
          <p:cNvPr id="10" name="Picture 9" descr="Icon&#10;&#10;Description automatically generated">
            <a:extLst>
              <a:ext uri="{FF2B5EF4-FFF2-40B4-BE49-F238E27FC236}">
                <a16:creationId xmlns:a16="http://schemas.microsoft.com/office/drawing/2014/main" id="{715E826A-AEAE-47CE-9F8E-28CFC6BF88D3}"/>
              </a:ext>
            </a:extLst>
          </p:cNvPr>
          <p:cNvPicPr>
            <a:picLocks noChangeAspect="1"/>
          </p:cNvPicPr>
          <p:nvPr/>
        </p:nvPicPr>
        <p:blipFill>
          <a:blip r:embed="rId4"/>
          <a:stretch>
            <a:fillRect/>
          </a:stretch>
        </p:blipFill>
        <p:spPr>
          <a:xfrm>
            <a:off x="7083703" y="2040553"/>
            <a:ext cx="834887" cy="838200"/>
          </a:xfrm>
          <a:prstGeom prst="rect">
            <a:avLst/>
          </a:prstGeom>
        </p:spPr>
      </p:pic>
    </p:spTree>
    <p:extLst>
      <p:ext uri="{BB962C8B-B14F-4D97-AF65-F5344CB8AC3E}">
        <p14:creationId xmlns:p14="http://schemas.microsoft.com/office/powerpoint/2010/main" val="3264251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E04F5-7563-4145-A7FD-87CB1DE30AEF}"/>
              </a:ext>
            </a:extLst>
          </p:cNvPr>
          <p:cNvSpPr>
            <a:spLocks noGrp="1"/>
          </p:cNvSpPr>
          <p:nvPr>
            <p:ph type="title"/>
          </p:nvPr>
        </p:nvSpPr>
        <p:spPr>
          <a:xfrm>
            <a:off x="1295400" y="302518"/>
            <a:ext cx="9601200" cy="1142385"/>
          </a:xfrm>
        </p:spPr>
        <p:txBody>
          <a:bodyPr/>
          <a:lstStyle/>
          <a:p>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Scan First - Functionalities</a:t>
            </a:r>
            <a:endParaRPr lang="en-GB" dirty="0">
              <a:solidFill>
                <a:schemeClr val="tx1"/>
              </a:solidFill>
            </a:endParaRPr>
          </a:p>
        </p:txBody>
      </p:sp>
      <p:sp>
        <p:nvSpPr>
          <p:cNvPr id="3" name="Content Placeholder 2">
            <a:extLst>
              <a:ext uri="{FF2B5EF4-FFF2-40B4-BE49-F238E27FC236}">
                <a16:creationId xmlns:a16="http://schemas.microsoft.com/office/drawing/2014/main" id="{079E7D1B-DF78-49D2-AC5C-4FF552D49DBD}"/>
              </a:ext>
            </a:extLst>
          </p:cNvPr>
          <p:cNvSpPr>
            <a:spLocks noGrp="1"/>
          </p:cNvSpPr>
          <p:nvPr>
            <p:ph idx="1"/>
          </p:nvPr>
        </p:nvSpPr>
        <p:spPr>
          <a:xfrm>
            <a:off x="1295400" y="1939158"/>
            <a:ext cx="9601200" cy="3878318"/>
          </a:xfrm>
        </p:spPr>
        <p:txBody>
          <a:bodyPr>
            <a:normAutofit/>
          </a:body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Login system.</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Add – Scan – Remove a product.</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Discount scheme.</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Search bar.</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Product categories - Food departments.</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Generating Reports.</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Push notifications.</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Settings.</a:t>
            </a:r>
          </a:p>
          <a:p>
            <a:pPr marL="0" indent="0">
              <a:buNone/>
            </a:pPr>
            <a:endParaRPr lang="en-GB" dirty="0"/>
          </a:p>
        </p:txBody>
      </p:sp>
      <p:pic>
        <p:nvPicPr>
          <p:cNvPr id="5" name="Picture 4" descr="Graphical user interface, application&#10;&#10;Description automatically generated">
            <a:extLst>
              <a:ext uri="{FF2B5EF4-FFF2-40B4-BE49-F238E27FC236}">
                <a16:creationId xmlns:a16="http://schemas.microsoft.com/office/drawing/2014/main" id="{76A207AF-C68C-4A0A-9917-22E10202673D}"/>
              </a:ext>
            </a:extLst>
          </p:cNvPr>
          <p:cNvPicPr>
            <a:picLocks noChangeAspect="1"/>
          </p:cNvPicPr>
          <p:nvPr/>
        </p:nvPicPr>
        <p:blipFill>
          <a:blip r:embed="rId2"/>
          <a:stretch>
            <a:fillRect/>
          </a:stretch>
        </p:blipFill>
        <p:spPr>
          <a:xfrm>
            <a:off x="7615946" y="2044485"/>
            <a:ext cx="3838183" cy="2769029"/>
          </a:xfrm>
          <a:prstGeom prst="rect">
            <a:avLst/>
          </a:prstGeom>
          <a:ln>
            <a:noFill/>
          </a:ln>
          <a:effectLst>
            <a:softEdge rad="112500"/>
          </a:effectLst>
        </p:spPr>
      </p:pic>
      <p:sp>
        <p:nvSpPr>
          <p:cNvPr id="6" name="TextBox 5">
            <a:extLst>
              <a:ext uri="{FF2B5EF4-FFF2-40B4-BE49-F238E27FC236}">
                <a16:creationId xmlns:a16="http://schemas.microsoft.com/office/drawing/2014/main" id="{3C7DB384-7BCD-4B2A-8A43-2D6B9181B6E8}"/>
              </a:ext>
            </a:extLst>
          </p:cNvPr>
          <p:cNvSpPr txBox="1"/>
          <p:nvPr/>
        </p:nvSpPr>
        <p:spPr>
          <a:xfrm>
            <a:off x="9979115" y="4551904"/>
            <a:ext cx="990977" cy="261610"/>
          </a:xfrm>
          <a:prstGeom prst="rect">
            <a:avLst/>
          </a:prstGeom>
          <a:noFill/>
        </p:spPr>
        <p:txBody>
          <a:bodyPr wrap="none" rtlCol="0">
            <a:spAutoFit/>
          </a:bodyPr>
          <a:lstStyle/>
          <a:p>
            <a:r>
              <a:rPr lang="en-GB" sz="1100" dirty="0">
                <a:latin typeface="Century Gothic" panose="020B0502020202020204" pitchFamily="34" charset="0"/>
              </a:rPr>
              <a:t>Source: [11]</a:t>
            </a:r>
          </a:p>
        </p:txBody>
      </p:sp>
    </p:spTree>
    <p:extLst>
      <p:ext uri="{BB962C8B-B14F-4D97-AF65-F5344CB8AC3E}">
        <p14:creationId xmlns:p14="http://schemas.microsoft.com/office/powerpoint/2010/main" val="4273148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98058-5E2C-492D-B26E-CBC78A56D918}"/>
              </a:ext>
            </a:extLst>
          </p:cNvPr>
          <p:cNvSpPr>
            <a:spLocks noGrp="1"/>
          </p:cNvSpPr>
          <p:nvPr>
            <p:ph type="title"/>
          </p:nvPr>
        </p:nvSpPr>
        <p:spPr>
          <a:xfrm>
            <a:off x="1295400" y="151516"/>
            <a:ext cx="9601200" cy="1142385"/>
          </a:xfrm>
        </p:spPr>
        <p:txBody>
          <a:bodyPr>
            <a:normAutofit fontScale="90000"/>
          </a:bodyPr>
          <a:lstStyle/>
          <a:p>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Technologies used to create Scan First</a:t>
            </a:r>
            <a:endParaRPr lang="en-GB" dirty="0">
              <a:solidFill>
                <a:schemeClr val="tx1"/>
              </a:solidFill>
            </a:endParaRPr>
          </a:p>
        </p:txBody>
      </p:sp>
      <p:sp>
        <p:nvSpPr>
          <p:cNvPr id="3" name="Content Placeholder 2">
            <a:extLst>
              <a:ext uri="{FF2B5EF4-FFF2-40B4-BE49-F238E27FC236}">
                <a16:creationId xmlns:a16="http://schemas.microsoft.com/office/drawing/2014/main" id="{93BCE4FD-E80C-4C47-91DF-2BE55F8442DC}"/>
              </a:ext>
            </a:extLst>
          </p:cNvPr>
          <p:cNvSpPr>
            <a:spLocks noGrp="1"/>
          </p:cNvSpPr>
          <p:nvPr>
            <p:ph idx="1"/>
          </p:nvPr>
        </p:nvSpPr>
        <p:spPr>
          <a:xfrm>
            <a:off x="1295400" y="1917033"/>
            <a:ext cx="9601200" cy="3809999"/>
          </a:xfrm>
        </p:spPr>
        <p:txBody>
          <a:bodyPr>
            <a:normAutofit/>
          </a:body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Xamarin</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20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a:ea typeface="+mj-ea"/>
                <a:cs typeface="+mj-cs"/>
              </a:rPr>
              <a:t>Android Operating System</a:t>
            </a:r>
            <a:endParaRPr kumimoji="0" lang="en-GB" sz="20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20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Visual Studio 2019</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2000" b="0" i="0" u="none" strike="noStrike" kern="1200" cap="none" spc="0" normalizeH="0" baseline="0" noProof="0" dirty="0">
              <a:ln>
                <a:noFill/>
              </a:ln>
              <a:effectLst/>
              <a:uLnTx/>
              <a:uFillTx/>
              <a:latin typeface="Century Gothic" panose="020B0502020202020204"/>
              <a:ea typeface="+mj-ea"/>
              <a:cs typeface="+mj-cs"/>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2000" b="0" i="0" u="none" strike="noStrike" kern="1200" cap="none" spc="0" normalizeH="0" baseline="0" noProof="0" dirty="0">
                <a:ln>
                  <a:noFill/>
                </a:ln>
                <a:effectLst/>
                <a:uLnTx/>
                <a:uFillTx/>
                <a:latin typeface="Century Gothic" panose="020B0502020202020204"/>
                <a:ea typeface="+mj-ea"/>
                <a:cs typeface="+mj-cs"/>
              </a:rPr>
              <a:t>SQL Server Management Studio</a:t>
            </a:r>
            <a:endParaRPr lang="en-GB" dirty="0"/>
          </a:p>
        </p:txBody>
      </p:sp>
      <p:pic>
        <p:nvPicPr>
          <p:cNvPr id="5" name="Picture 4" descr="Logo, company name&#10;&#10;Description automatically generated">
            <a:extLst>
              <a:ext uri="{FF2B5EF4-FFF2-40B4-BE49-F238E27FC236}">
                <a16:creationId xmlns:a16="http://schemas.microsoft.com/office/drawing/2014/main" id="{753C61D9-7CB2-4DC6-A8CA-45BA67448DB6}"/>
              </a:ext>
            </a:extLst>
          </p:cNvPr>
          <p:cNvPicPr>
            <a:picLocks noChangeAspect="1"/>
          </p:cNvPicPr>
          <p:nvPr/>
        </p:nvPicPr>
        <p:blipFill>
          <a:blip r:embed="rId2"/>
          <a:stretch>
            <a:fillRect/>
          </a:stretch>
        </p:blipFill>
        <p:spPr>
          <a:xfrm>
            <a:off x="9074596" y="1545975"/>
            <a:ext cx="2039975" cy="1142386"/>
          </a:xfrm>
          <a:prstGeom prst="rect">
            <a:avLst/>
          </a:prstGeom>
        </p:spPr>
      </p:pic>
      <p:pic>
        <p:nvPicPr>
          <p:cNvPr id="7" name="Picture 6" descr="Icon&#10;&#10;Description automatically generated">
            <a:extLst>
              <a:ext uri="{FF2B5EF4-FFF2-40B4-BE49-F238E27FC236}">
                <a16:creationId xmlns:a16="http://schemas.microsoft.com/office/drawing/2014/main" id="{A97EBE24-7411-47B5-9E42-E948EB8EC031}"/>
              </a:ext>
            </a:extLst>
          </p:cNvPr>
          <p:cNvPicPr>
            <a:picLocks noChangeAspect="1"/>
          </p:cNvPicPr>
          <p:nvPr/>
        </p:nvPicPr>
        <p:blipFill>
          <a:blip r:embed="rId3"/>
          <a:stretch>
            <a:fillRect/>
          </a:stretch>
        </p:blipFill>
        <p:spPr>
          <a:xfrm>
            <a:off x="6418225" y="1834098"/>
            <a:ext cx="2438400" cy="2438400"/>
          </a:xfrm>
          <a:prstGeom prst="rect">
            <a:avLst/>
          </a:prstGeom>
        </p:spPr>
      </p:pic>
      <p:pic>
        <p:nvPicPr>
          <p:cNvPr id="9" name="Picture 8" descr="A black and white logo&#10;&#10;Description automatically generated with low confidence">
            <a:extLst>
              <a:ext uri="{FF2B5EF4-FFF2-40B4-BE49-F238E27FC236}">
                <a16:creationId xmlns:a16="http://schemas.microsoft.com/office/drawing/2014/main" id="{24E30950-23DF-4561-997D-B7562A3E3074}"/>
              </a:ext>
            </a:extLst>
          </p:cNvPr>
          <p:cNvPicPr>
            <a:picLocks noChangeAspect="1"/>
          </p:cNvPicPr>
          <p:nvPr/>
        </p:nvPicPr>
        <p:blipFill>
          <a:blip r:embed="rId4"/>
          <a:stretch>
            <a:fillRect/>
          </a:stretch>
        </p:blipFill>
        <p:spPr>
          <a:xfrm>
            <a:off x="9478188" y="3417110"/>
            <a:ext cx="2438400" cy="1219200"/>
          </a:xfrm>
          <a:prstGeom prst="rect">
            <a:avLst/>
          </a:prstGeom>
        </p:spPr>
      </p:pic>
      <p:pic>
        <p:nvPicPr>
          <p:cNvPr id="11" name="Picture 10" descr="Text&#10;&#10;Description automatically generated">
            <a:extLst>
              <a:ext uri="{FF2B5EF4-FFF2-40B4-BE49-F238E27FC236}">
                <a16:creationId xmlns:a16="http://schemas.microsoft.com/office/drawing/2014/main" id="{7843D751-85B6-4CE2-9360-6F07D5540529}"/>
              </a:ext>
            </a:extLst>
          </p:cNvPr>
          <p:cNvPicPr>
            <a:picLocks noChangeAspect="1"/>
          </p:cNvPicPr>
          <p:nvPr/>
        </p:nvPicPr>
        <p:blipFill>
          <a:blip r:embed="rId5"/>
          <a:stretch>
            <a:fillRect/>
          </a:stretch>
        </p:blipFill>
        <p:spPr>
          <a:xfrm>
            <a:off x="7039788" y="4821839"/>
            <a:ext cx="2438400" cy="812800"/>
          </a:xfrm>
          <a:prstGeom prst="rect">
            <a:avLst/>
          </a:prstGeom>
        </p:spPr>
      </p:pic>
      <p:sp>
        <p:nvSpPr>
          <p:cNvPr id="12" name="TextBox 11">
            <a:extLst>
              <a:ext uri="{FF2B5EF4-FFF2-40B4-BE49-F238E27FC236}">
                <a16:creationId xmlns:a16="http://schemas.microsoft.com/office/drawing/2014/main" id="{D19B774C-F527-420C-B93D-86650416F780}"/>
              </a:ext>
            </a:extLst>
          </p:cNvPr>
          <p:cNvSpPr txBox="1"/>
          <p:nvPr/>
        </p:nvSpPr>
        <p:spPr>
          <a:xfrm>
            <a:off x="7572288" y="3691227"/>
            <a:ext cx="990977" cy="261610"/>
          </a:xfrm>
          <a:prstGeom prst="rect">
            <a:avLst/>
          </a:prstGeom>
          <a:noFill/>
        </p:spPr>
        <p:txBody>
          <a:bodyPr wrap="none" rtlCol="0">
            <a:spAutoFit/>
          </a:bodyPr>
          <a:lstStyle/>
          <a:p>
            <a:r>
              <a:rPr lang="en-GB" sz="1100" dirty="0">
                <a:latin typeface="Century Gothic" panose="020B0502020202020204" pitchFamily="34" charset="0"/>
              </a:rPr>
              <a:t>Source: [12]</a:t>
            </a:r>
          </a:p>
        </p:txBody>
      </p:sp>
      <p:sp>
        <p:nvSpPr>
          <p:cNvPr id="13" name="TextBox 12">
            <a:extLst>
              <a:ext uri="{FF2B5EF4-FFF2-40B4-BE49-F238E27FC236}">
                <a16:creationId xmlns:a16="http://schemas.microsoft.com/office/drawing/2014/main" id="{763BB8BD-4530-485E-82FF-3F8CA50106EA}"/>
              </a:ext>
            </a:extLst>
          </p:cNvPr>
          <p:cNvSpPr txBox="1"/>
          <p:nvPr/>
        </p:nvSpPr>
        <p:spPr>
          <a:xfrm>
            <a:off x="10216404" y="2678825"/>
            <a:ext cx="990977" cy="261610"/>
          </a:xfrm>
          <a:prstGeom prst="rect">
            <a:avLst/>
          </a:prstGeom>
          <a:noFill/>
        </p:spPr>
        <p:txBody>
          <a:bodyPr wrap="none" rtlCol="0">
            <a:spAutoFit/>
          </a:bodyPr>
          <a:lstStyle/>
          <a:p>
            <a:r>
              <a:rPr lang="en-GB" sz="1100" dirty="0">
                <a:latin typeface="Century Gothic" panose="020B0502020202020204" pitchFamily="34" charset="0"/>
              </a:rPr>
              <a:t>Source: [13]</a:t>
            </a:r>
          </a:p>
        </p:txBody>
      </p:sp>
      <p:sp>
        <p:nvSpPr>
          <p:cNvPr id="14" name="TextBox 13">
            <a:extLst>
              <a:ext uri="{FF2B5EF4-FFF2-40B4-BE49-F238E27FC236}">
                <a16:creationId xmlns:a16="http://schemas.microsoft.com/office/drawing/2014/main" id="{2D7B244D-18F4-4B91-99D3-1DE49D6F873E}"/>
              </a:ext>
            </a:extLst>
          </p:cNvPr>
          <p:cNvSpPr txBox="1"/>
          <p:nvPr/>
        </p:nvSpPr>
        <p:spPr>
          <a:xfrm>
            <a:off x="10820546" y="4444991"/>
            <a:ext cx="990977" cy="261610"/>
          </a:xfrm>
          <a:prstGeom prst="rect">
            <a:avLst/>
          </a:prstGeom>
          <a:noFill/>
        </p:spPr>
        <p:txBody>
          <a:bodyPr wrap="none" rtlCol="0">
            <a:spAutoFit/>
          </a:bodyPr>
          <a:lstStyle/>
          <a:p>
            <a:r>
              <a:rPr lang="en-GB" sz="1100" dirty="0">
                <a:latin typeface="Century Gothic" panose="020B0502020202020204" pitchFamily="34" charset="0"/>
              </a:rPr>
              <a:t>Source: [14]</a:t>
            </a:r>
          </a:p>
        </p:txBody>
      </p:sp>
      <p:sp>
        <p:nvSpPr>
          <p:cNvPr id="15" name="TextBox 14">
            <a:extLst>
              <a:ext uri="{FF2B5EF4-FFF2-40B4-BE49-F238E27FC236}">
                <a16:creationId xmlns:a16="http://schemas.microsoft.com/office/drawing/2014/main" id="{BB170687-EE7E-48C9-9353-B2E77FFE32BD}"/>
              </a:ext>
            </a:extLst>
          </p:cNvPr>
          <p:cNvSpPr txBox="1"/>
          <p:nvPr/>
        </p:nvSpPr>
        <p:spPr>
          <a:xfrm>
            <a:off x="8579107" y="5642424"/>
            <a:ext cx="990977" cy="261610"/>
          </a:xfrm>
          <a:prstGeom prst="rect">
            <a:avLst/>
          </a:prstGeom>
          <a:noFill/>
        </p:spPr>
        <p:txBody>
          <a:bodyPr wrap="none" rtlCol="0">
            <a:spAutoFit/>
          </a:bodyPr>
          <a:lstStyle/>
          <a:p>
            <a:r>
              <a:rPr lang="en-GB" sz="1100" dirty="0">
                <a:latin typeface="Century Gothic" panose="020B0502020202020204" pitchFamily="34" charset="0"/>
              </a:rPr>
              <a:t>Source: [15]</a:t>
            </a:r>
          </a:p>
        </p:txBody>
      </p:sp>
    </p:spTree>
    <p:extLst>
      <p:ext uri="{BB962C8B-B14F-4D97-AF65-F5344CB8AC3E}">
        <p14:creationId xmlns:p14="http://schemas.microsoft.com/office/powerpoint/2010/main" val="3437382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BB04-8EC5-4E6C-9468-C9FC2BBC92C2}"/>
              </a:ext>
            </a:extLst>
          </p:cNvPr>
          <p:cNvSpPr>
            <a:spLocks noGrp="1"/>
          </p:cNvSpPr>
          <p:nvPr>
            <p:ph type="title"/>
          </p:nvPr>
        </p:nvSpPr>
        <p:spPr/>
        <p:txBody>
          <a:bodyPr>
            <a:normAutofit fontScale="90000"/>
          </a:bodyPr>
          <a:lstStyle/>
          <a:p>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Mobile Application Development Lifecycle</a:t>
            </a:r>
            <a:endParaRPr lang="en-GB" dirty="0">
              <a:solidFill>
                <a:schemeClr val="tx1"/>
              </a:solidFill>
            </a:endParaRPr>
          </a:p>
        </p:txBody>
      </p:sp>
      <p:sp>
        <p:nvSpPr>
          <p:cNvPr id="3" name="Content Placeholder 2">
            <a:extLst>
              <a:ext uri="{FF2B5EF4-FFF2-40B4-BE49-F238E27FC236}">
                <a16:creationId xmlns:a16="http://schemas.microsoft.com/office/drawing/2014/main" id="{75872BB0-6E5F-4048-9F69-1704CCD945B3}"/>
              </a:ext>
            </a:extLst>
          </p:cNvPr>
          <p:cNvSpPr>
            <a:spLocks noGrp="1"/>
          </p:cNvSpPr>
          <p:nvPr>
            <p:ph idx="1"/>
          </p:nvPr>
        </p:nvSpPr>
        <p:spPr>
          <a:xfrm>
            <a:off x="1236677" y="2241260"/>
            <a:ext cx="9601200" cy="3809999"/>
          </a:xfrm>
        </p:spPr>
        <p:txBody>
          <a:bodyPr>
            <a:normAutofit/>
          </a:body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900" b="0" i="0" u="none" strike="noStrike" kern="1200" cap="none" spc="0" normalizeH="0" baseline="0" noProof="0" dirty="0">
                <a:ln>
                  <a:noFill/>
                </a:ln>
                <a:effectLst/>
                <a:uLnTx/>
                <a:uFillTx/>
                <a:latin typeface="Century Gothic" panose="020B0502020202020204"/>
                <a:ea typeface="+mj-ea"/>
                <a:cs typeface="+mj-cs"/>
              </a:rPr>
              <a:t>Initiation Phase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900" b="0" i="0" u="none" strike="noStrike" kern="1200" cap="none" spc="0" normalizeH="0" baseline="0" noProof="0" dirty="0">
                <a:ln>
                  <a:noFill/>
                </a:ln>
                <a:effectLst/>
                <a:uLnTx/>
                <a:uFillTx/>
                <a:latin typeface="Century Gothic" panose="020B0502020202020204"/>
                <a:ea typeface="+mj-ea"/>
                <a:cs typeface="+mj-cs"/>
              </a:rPr>
              <a:t>Design Phase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900" b="0" i="0" u="none" strike="noStrike" kern="1200" cap="none" spc="0" normalizeH="0" baseline="0" noProof="0" dirty="0">
                <a:ln>
                  <a:noFill/>
                </a:ln>
                <a:effectLst/>
                <a:uLnTx/>
                <a:uFillTx/>
                <a:latin typeface="Century Gothic" panose="020B0502020202020204"/>
                <a:ea typeface="+mj-ea"/>
                <a:cs typeface="+mj-cs"/>
              </a:rPr>
              <a:t>Development Phase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900" b="0" i="0" u="none" strike="noStrike" kern="1200" cap="none" spc="0" normalizeH="0" baseline="0" noProof="0" dirty="0">
                <a:ln>
                  <a:noFill/>
                </a:ln>
                <a:effectLst/>
                <a:uLnTx/>
                <a:uFillTx/>
                <a:latin typeface="Century Gothic" panose="020B0502020202020204"/>
                <a:ea typeface="+mj-ea"/>
                <a:cs typeface="+mj-cs"/>
              </a:rPr>
              <a:t>Prototyping Phase</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900" b="0" i="0" u="none" strike="noStrike" kern="1200" cap="none" spc="0" normalizeH="0" baseline="0" noProof="0" dirty="0">
                <a:ln>
                  <a:noFill/>
                </a:ln>
                <a:effectLst/>
                <a:uLnTx/>
                <a:uFillTx/>
                <a:latin typeface="Century Gothic" panose="020B0502020202020204"/>
                <a:ea typeface="+mj-ea"/>
                <a:cs typeface="+mj-cs"/>
              </a:rPr>
              <a:t>Testing Phase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900" b="0" i="0" u="none" strike="noStrike" kern="1200" cap="none" spc="0" normalizeH="0" baseline="0" noProof="0" dirty="0">
                <a:ln>
                  <a:noFill/>
                </a:ln>
                <a:effectLst/>
                <a:uLnTx/>
                <a:uFillTx/>
                <a:latin typeface="Century Gothic" panose="020B0502020202020204"/>
                <a:ea typeface="+mj-ea"/>
                <a:cs typeface="+mj-cs"/>
              </a:rPr>
              <a:t>Deployment Phase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900" b="0" i="0" u="none" strike="noStrike" kern="1200" cap="none" spc="0" normalizeH="0" baseline="0" noProof="0" dirty="0">
                <a:ln>
                  <a:noFill/>
                </a:ln>
                <a:effectLst/>
                <a:uLnTx/>
                <a:uFillTx/>
                <a:latin typeface="Century Gothic" panose="020B0502020202020204"/>
                <a:ea typeface="+mj-ea"/>
                <a:cs typeface="+mj-cs"/>
              </a:rPr>
              <a:t>Maintenance Phase [7].</a:t>
            </a:r>
          </a:p>
          <a:p>
            <a:endParaRPr lang="en-GB" dirty="0"/>
          </a:p>
        </p:txBody>
      </p:sp>
      <p:pic>
        <p:nvPicPr>
          <p:cNvPr id="5" name="Picture 4" descr="Diagram&#10;&#10;Description automatically generated">
            <a:extLst>
              <a:ext uri="{FF2B5EF4-FFF2-40B4-BE49-F238E27FC236}">
                <a16:creationId xmlns:a16="http://schemas.microsoft.com/office/drawing/2014/main" id="{87769A5F-0EE9-4D39-B4A3-BB0D8D813B2C}"/>
              </a:ext>
            </a:extLst>
          </p:cNvPr>
          <p:cNvPicPr>
            <a:picLocks noChangeAspect="1"/>
          </p:cNvPicPr>
          <p:nvPr/>
        </p:nvPicPr>
        <p:blipFill>
          <a:blip r:embed="rId2"/>
          <a:stretch>
            <a:fillRect/>
          </a:stretch>
        </p:blipFill>
        <p:spPr>
          <a:xfrm>
            <a:off x="5385733" y="1742326"/>
            <a:ext cx="5998127" cy="3373347"/>
          </a:xfrm>
          <a:prstGeom prst="rect">
            <a:avLst/>
          </a:prstGeom>
        </p:spPr>
      </p:pic>
      <p:sp>
        <p:nvSpPr>
          <p:cNvPr id="6" name="TextBox 5">
            <a:extLst>
              <a:ext uri="{FF2B5EF4-FFF2-40B4-BE49-F238E27FC236}">
                <a16:creationId xmlns:a16="http://schemas.microsoft.com/office/drawing/2014/main" id="{22220FFC-D1A4-436E-A66D-5272F7DE272B}"/>
              </a:ext>
            </a:extLst>
          </p:cNvPr>
          <p:cNvSpPr txBox="1"/>
          <p:nvPr/>
        </p:nvSpPr>
        <p:spPr>
          <a:xfrm>
            <a:off x="10719878" y="5080956"/>
            <a:ext cx="990977" cy="261610"/>
          </a:xfrm>
          <a:prstGeom prst="rect">
            <a:avLst/>
          </a:prstGeom>
          <a:noFill/>
        </p:spPr>
        <p:txBody>
          <a:bodyPr wrap="none" rtlCol="0">
            <a:spAutoFit/>
          </a:bodyPr>
          <a:lstStyle/>
          <a:p>
            <a:r>
              <a:rPr lang="en-GB" sz="1100" dirty="0">
                <a:latin typeface="Century Gothic" panose="020B0502020202020204" pitchFamily="34" charset="0"/>
              </a:rPr>
              <a:t>Source: [16]</a:t>
            </a:r>
          </a:p>
        </p:txBody>
      </p:sp>
    </p:spTree>
    <p:extLst>
      <p:ext uri="{BB962C8B-B14F-4D97-AF65-F5344CB8AC3E}">
        <p14:creationId xmlns:p14="http://schemas.microsoft.com/office/powerpoint/2010/main" val="3422040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15B43-5D9E-4FDE-B700-BB011C4E48D5}"/>
              </a:ext>
            </a:extLst>
          </p:cNvPr>
          <p:cNvSpPr>
            <a:spLocks noGrp="1"/>
          </p:cNvSpPr>
          <p:nvPr>
            <p:ph type="title"/>
          </p:nvPr>
        </p:nvSpPr>
        <p:spPr/>
        <p:txBody>
          <a:bodyPr/>
          <a:lstStyle/>
          <a:p>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Design Overview</a:t>
            </a:r>
            <a:endParaRPr lang="en-GB" dirty="0">
              <a:solidFill>
                <a:schemeClr val="tx1"/>
              </a:solidFill>
            </a:endParaRPr>
          </a:p>
        </p:txBody>
      </p:sp>
      <p:pic>
        <p:nvPicPr>
          <p:cNvPr id="5" name="Content Placeholder 4" descr="Logo, icon&#10;&#10;Description automatically generated">
            <a:extLst>
              <a:ext uri="{FF2B5EF4-FFF2-40B4-BE49-F238E27FC236}">
                <a16:creationId xmlns:a16="http://schemas.microsoft.com/office/drawing/2014/main" id="{5D965A05-ED0B-4F6C-87A9-01B560E2885B}"/>
              </a:ext>
            </a:extLst>
          </p:cNvPr>
          <p:cNvPicPr>
            <a:picLocks noGrp="1" noChangeAspect="1"/>
          </p:cNvPicPr>
          <p:nvPr>
            <p:ph idx="1"/>
          </p:nvPr>
        </p:nvPicPr>
        <p:blipFill>
          <a:blip r:embed="rId2"/>
          <a:stretch>
            <a:fillRect/>
          </a:stretch>
        </p:blipFill>
        <p:spPr>
          <a:xfrm>
            <a:off x="4562475" y="2201536"/>
            <a:ext cx="3067050" cy="3067050"/>
          </a:xfrm>
        </p:spPr>
      </p:pic>
      <p:sp>
        <p:nvSpPr>
          <p:cNvPr id="4" name="TextBox 3">
            <a:extLst>
              <a:ext uri="{FF2B5EF4-FFF2-40B4-BE49-F238E27FC236}">
                <a16:creationId xmlns:a16="http://schemas.microsoft.com/office/drawing/2014/main" id="{2C23A58D-1F4D-430D-B2D5-28D2FA074F34}"/>
              </a:ext>
            </a:extLst>
          </p:cNvPr>
          <p:cNvSpPr txBox="1"/>
          <p:nvPr/>
        </p:nvSpPr>
        <p:spPr>
          <a:xfrm>
            <a:off x="6638548" y="5350887"/>
            <a:ext cx="990977" cy="261610"/>
          </a:xfrm>
          <a:prstGeom prst="rect">
            <a:avLst/>
          </a:prstGeom>
          <a:noFill/>
        </p:spPr>
        <p:txBody>
          <a:bodyPr wrap="none" rtlCol="0">
            <a:spAutoFit/>
          </a:bodyPr>
          <a:lstStyle/>
          <a:p>
            <a:r>
              <a:rPr lang="en-GB" sz="1100" dirty="0">
                <a:latin typeface="Century Gothic" panose="020B0502020202020204" pitchFamily="34" charset="0"/>
              </a:rPr>
              <a:t>Source: [17]</a:t>
            </a:r>
          </a:p>
        </p:txBody>
      </p:sp>
    </p:spTree>
    <p:extLst>
      <p:ext uri="{BB962C8B-B14F-4D97-AF65-F5344CB8AC3E}">
        <p14:creationId xmlns:p14="http://schemas.microsoft.com/office/powerpoint/2010/main" val="1942887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6D7A8-6055-4817-88C5-3ED3FABF9E6C}"/>
              </a:ext>
            </a:extLst>
          </p:cNvPr>
          <p:cNvSpPr>
            <a:spLocks noGrp="1"/>
          </p:cNvSpPr>
          <p:nvPr>
            <p:ph type="title"/>
          </p:nvPr>
        </p:nvSpPr>
        <p:spPr/>
        <p:txBody>
          <a:bodyPr/>
          <a:lstStyle/>
          <a:p>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Gantt Chart</a:t>
            </a:r>
            <a:endParaRPr lang="en-GB" dirty="0">
              <a:solidFill>
                <a:schemeClr val="tx1"/>
              </a:solidFill>
            </a:endParaRPr>
          </a:p>
        </p:txBody>
      </p:sp>
      <p:pic>
        <p:nvPicPr>
          <p:cNvPr id="5" name="Content Placeholder 4" descr="Chart, waterfall chart&#10;&#10;Description automatically generated">
            <a:extLst>
              <a:ext uri="{FF2B5EF4-FFF2-40B4-BE49-F238E27FC236}">
                <a16:creationId xmlns:a16="http://schemas.microsoft.com/office/drawing/2014/main" id="{9D3E72F0-47C1-425F-BDE4-F0CD31109F03}"/>
              </a:ext>
            </a:extLst>
          </p:cNvPr>
          <p:cNvPicPr>
            <a:picLocks noGrp="1" noChangeAspect="1"/>
          </p:cNvPicPr>
          <p:nvPr>
            <p:ph idx="1"/>
          </p:nvPr>
        </p:nvPicPr>
        <p:blipFill>
          <a:blip r:embed="rId2"/>
          <a:stretch>
            <a:fillRect/>
          </a:stretch>
        </p:blipFill>
        <p:spPr>
          <a:xfrm>
            <a:off x="476250" y="1917513"/>
            <a:ext cx="11239500" cy="4118152"/>
          </a:xfrm>
        </p:spPr>
      </p:pic>
    </p:spTree>
    <p:extLst>
      <p:ext uri="{BB962C8B-B14F-4D97-AF65-F5344CB8AC3E}">
        <p14:creationId xmlns:p14="http://schemas.microsoft.com/office/powerpoint/2010/main" val="2152087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63E21-965E-4CC9-BA92-B89161E8FA5E}"/>
              </a:ext>
            </a:extLst>
          </p:cNvPr>
          <p:cNvSpPr>
            <a:spLocks noGrp="1"/>
          </p:cNvSpPr>
          <p:nvPr>
            <p:ph type="title"/>
          </p:nvPr>
        </p:nvSpPr>
        <p:spPr/>
        <p:txBody>
          <a:bodyPr/>
          <a:lstStyle/>
          <a:p>
            <a:r>
              <a:rPr kumimoji="0" lang="en-GB" sz="4200" b="0" i="0" u="none" strike="noStrike" kern="1200" cap="none" spc="0" normalizeH="0" baseline="0" noProof="0" dirty="0">
                <a:ln>
                  <a:noFill/>
                </a:ln>
                <a:solidFill>
                  <a:schemeClr val="tx1"/>
                </a:solidFill>
                <a:effectLst/>
                <a:uLnTx/>
                <a:uFillTx/>
                <a:latin typeface="Century Gothic" panose="020B0502020202020204"/>
                <a:ea typeface="+mj-ea"/>
                <a:cs typeface="+mj-cs"/>
              </a:rPr>
              <a:t>Conclusions</a:t>
            </a:r>
            <a:endParaRPr lang="en-GB" dirty="0">
              <a:solidFill>
                <a:schemeClr val="tx1"/>
              </a:solidFill>
            </a:endParaRPr>
          </a:p>
        </p:txBody>
      </p:sp>
      <p:sp>
        <p:nvSpPr>
          <p:cNvPr id="3" name="Content Placeholder 2">
            <a:extLst>
              <a:ext uri="{FF2B5EF4-FFF2-40B4-BE49-F238E27FC236}">
                <a16:creationId xmlns:a16="http://schemas.microsoft.com/office/drawing/2014/main" id="{EF0B79AE-36F6-4AC5-ADAC-0DECC9D0A1B5}"/>
              </a:ext>
            </a:extLst>
          </p:cNvPr>
          <p:cNvSpPr>
            <a:spLocks noGrp="1"/>
          </p:cNvSpPr>
          <p:nvPr>
            <p:ph idx="1"/>
          </p:nvPr>
        </p:nvSpPr>
        <p:spPr/>
        <p:txBody>
          <a:bodyPr>
            <a:normAutofit lnSpcReduction="10000"/>
          </a:body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Food waste is one of the issues currently facing the planet as a whole. Therefore, it is necessary a dedicated system to support the food industry.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dirty="0">
              <a:latin typeface="Century Gothic" panose="020B0502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Scan First is an android application developed to reduce the food wastage by controlling the expiry dates for every single product.</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dirty="0">
              <a:latin typeface="Century Gothic" panose="020B0502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dirty="0">
                <a:latin typeface="Century Gothic" panose="020B0502020202020204" pitchFamily="34" charset="0"/>
              </a:rPr>
              <a:t>Future objectives:</a:t>
            </a:r>
          </a:p>
          <a:p>
            <a:pPr marL="571500" lvl="1" indent="-342900" defTabSz="457200">
              <a:lnSpc>
                <a:spcPct val="100000"/>
              </a:lnSpc>
              <a:spcBef>
                <a:spcPts val="1000"/>
              </a:spcBef>
              <a:buClr>
                <a:srgbClr val="1E5155">
                  <a:lumMod val="40000"/>
                  <a:lumOff val="60000"/>
                </a:srgbClr>
              </a:buClr>
              <a:buSzPct val="80000"/>
              <a:buFont typeface="Wingdings" panose="05000000000000000000" pitchFamily="2" charset="2"/>
              <a:buChar char="§"/>
              <a:defRPr/>
            </a:pPr>
            <a:r>
              <a:rPr lang="en-GB" dirty="0">
                <a:latin typeface="Century Gothic" panose="020B0502020202020204" pitchFamily="34" charset="0"/>
              </a:rPr>
              <a:t>implement this application within every food store. </a:t>
            </a:r>
          </a:p>
          <a:p>
            <a:pPr marL="571500" lvl="1" indent="-342900" defTabSz="457200">
              <a:lnSpc>
                <a:spcPct val="100000"/>
              </a:lnSpc>
              <a:spcBef>
                <a:spcPts val="1000"/>
              </a:spcBef>
              <a:buClr>
                <a:srgbClr val="1E5155">
                  <a:lumMod val="40000"/>
                  <a:lumOff val="60000"/>
                </a:srgbClr>
              </a:buClr>
              <a:buSzPct val="80000"/>
              <a:buFont typeface="Wingdings" panose="05000000000000000000" pitchFamily="2" charset="2"/>
              <a:buChar char="§"/>
              <a:defRPr/>
            </a:pPr>
            <a:r>
              <a:rPr lang="en-GB" dirty="0">
                <a:latin typeface="Century Gothic" panose="020B0502020202020204" pitchFamily="34" charset="0"/>
              </a:rPr>
              <a:t>add more helpful features in order to increase the productivity. </a:t>
            </a:r>
          </a:p>
          <a:p>
            <a:pPr marL="571500" lvl="1" indent="-342900" defTabSz="457200">
              <a:lnSpc>
                <a:spcPct val="100000"/>
              </a:lnSpc>
              <a:spcBef>
                <a:spcPts val="1000"/>
              </a:spcBef>
              <a:buClr>
                <a:srgbClr val="1E5155">
                  <a:lumMod val="40000"/>
                  <a:lumOff val="60000"/>
                </a:srgbClr>
              </a:buClr>
              <a:buSzPct val="80000"/>
              <a:buFont typeface="Wingdings" panose="05000000000000000000" pitchFamily="2" charset="2"/>
              <a:buChar char="§"/>
              <a:defRPr/>
            </a:pPr>
            <a:r>
              <a:rPr lang="en-GB" dirty="0">
                <a:latin typeface="Century Gothic" panose="020B0502020202020204" pitchFamily="34" charset="0"/>
              </a:rPr>
              <a:t>available on iOS.</a:t>
            </a:r>
          </a:p>
          <a:p>
            <a:pPr marL="0" indent="0">
              <a:buNone/>
            </a:pPr>
            <a:endParaRPr lang="en-GB" dirty="0"/>
          </a:p>
        </p:txBody>
      </p:sp>
    </p:spTree>
    <p:extLst>
      <p:ext uri="{BB962C8B-B14F-4D97-AF65-F5344CB8AC3E}">
        <p14:creationId xmlns:p14="http://schemas.microsoft.com/office/powerpoint/2010/main" val="1769011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E04F5-7563-4145-A7FD-87CB1DE30AEF}"/>
              </a:ext>
            </a:extLst>
          </p:cNvPr>
          <p:cNvSpPr>
            <a:spLocks noGrp="1"/>
          </p:cNvSpPr>
          <p:nvPr>
            <p:ph type="title"/>
          </p:nvPr>
        </p:nvSpPr>
        <p:spPr>
          <a:xfrm>
            <a:off x="1295400" y="162120"/>
            <a:ext cx="9601200" cy="811003"/>
          </a:xfrm>
        </p:spPr>
        <p:txBody>
          <a:bodyPr>
            <a:normAutofit/>
          </a:bodyPr>
          <a:lstStyle/>
          <a:p>
            <a:r>
              <a:rPr kumimoji="0" lang="en-GB" b="0" i="0" u="none" strike="noStrike" kern="1200" cap="none" spc="0" normalizeH="0" baseline="0" noProof="0" dirty="0">
                <a:ln>
                  <a:noFill/>
                </a:ln>
                <a:solidFill>
                  <a:schemeClr val="tx1"/>
                </a:solidFill>
                <a:effectLst/>
                <a:uLnTx/>
                <a:uFillTx/>
                <a:latin typeface="Century Gothic" panose="020B0502020202020204"/>
                <a:ea typeface="+mj-ea"/>
                <a:cs typeface="+mj-cs"/>
              </a:rPr>
              <a:t>References</a:t>
            </a:r>
            <a:endParaRPr lang="en-GB" sz="2000" dirty="0">
              <a:solidFill>
                <a:schemeClr val="tx1"/>
              </a:solidFill>
            </a:endParaRPr>
          </a:p>
        </p:txBody>
      </p:sp>
      <p:sp>
        <p:nvSpPr>
          <p:cNvPr id="3" name="Content Placeholder 2">
            <a:extLst>
              <a:ext uri="{FF2B5EF4-FFF2-40B4-BE49-F238E27FC236}">
                <a16:creationId xmlns:a16="http://schemas.microsoft.com/office/drawing/2014/main" id="{079E7D1B-DF78-49D2-AC5C-4FF552D49DBD}"/>
              </a:ext>
            </a:extLst>
          </p:cNvPr>
          <p:cNvSpPr>
            <a:spLocks noGrp="1"/>
          </p:cNvSpPr>
          <p:nvPr>
            <p:ph idx="1"/>
          </p:nvPr>
        </p:nvSpPr>
        <p:spPr>
          <a:xfrm>
            <a:off x="1295400" y="1317072"/>
            <a:ext cx="9601200" cy="4790430"/>
          </a:xfrm>
        </p:spPr>
        <p:txBody>
          <a:bodyPr>
            <a:normAutofit fontScale="92500" lnSpcReduction="10000"/>
          </a:bodyPr>
          <a:lstStyle/>
          <a:p>
            <a:pPr marL="0" indent="0">
              <a:buNone/>
            </a:pPr>
            <a:r>
              <a:rPr lang="en-GB" sz="1800" b="0" i="0" u="none" strike="noStrike" baseline="0" dirty="0">
                <a:solidFill>
                  <a:srgbClr val="000000"/>
                </a:solidFill>
                <a:latin typeface="Century Gothic" panose="020B0502020202020204" pitchFamily="34" charset="0"/>
              </a:rPr>
              <a:t>[1]   James, R. P., “An Application for Keeping Track of Food Item Expiration”, 2016 Available at: https://scholarcommons.sc.edu/etd/2463 </a:t>
            </a:r>
            <a:r>
              <a:rPr lang="en-GB" sz="1800" dirty="0">
                <a:latin typeface="Century Gothic" panose="020B0502020202020204" pitchFamily="34" charset="0"/>
              </a:rPr>
              <a:t>[Accessed at: 13.03.2021].</a:t>
            </a:r>
            <a:endParaRPr lang="en-GB" sz="1800" b="0" i="0" u="none" strike="noStrike" baseline="0" dirty="0">
              <a:solidFill>
                <a:srgbClr val="000000"/>
              </a:solidFill>
              <a:latin typeface="Century Gothic" panose="020B0502020202020204" pitchFamily="34" charset="0"/>
            </a:endParaRPr>
          </a:p>
          <a:p>
            <a:pPr marL="0" indent="0" algn="l">
              <a:buNone/>
            </a:pPr>
            <a:r>
              <a:rPr lang="en-GB" sz="1800" dirty="0">
                <a:solidFill>
                  <a:srgbClr val="000000"/>
                </a:solidFill>
                <a:latin typeface="Century Gothic" panose="020B0502020202020204" pitchFamily="34" charset="0"/>
              </a:rPr>
              <a:t>[2]   A. m. </a:t>
            </a:r>
            <a:r>
              <a:rPr lang="en-GB" sz="1800" dirty="0" err="1">
                <a:solidFill>
                  <a:srgbClr val="000000"/>
                </a:solidFill>
                <a:latin typeface="Century Gothic" panose="020B0502020202020204" pitchFamily="34" charset="0"/>
              </a:rPr>
              <a:t>Zobaer</a:t>
            </a:r>
            <a:r>
              <a:rPr lang="en-GB" sz="1800" dirty="0">
                <a:solidFill>
                  <a:srgbClr val="000000"/>
                </a:solidFill>
                <a:latin typeface="Century Gothic" panose="020B0502020202020204" pitchFamily="34" charset="0"/>
              </a:rPr>
              <a:t>, Md. </a:t>
            </a:r>
            <a:r>
              <a:rPr lang="en-GB" sz="1800" dirty="0" err="1">
                <a:solidFill>
                  <a:srgbClr val="000000"/>
                </a:solidFill>
                <a:latin typeface="Century Gothic" panose="020B0502020202020204" pitchFamily="34" charset="0"/>
              </a:rPr>
              <a:t>Rezaul</a:t>
            </a:r>
            <a:r>
              <a:rPr lang="en-GB" sz="1800" dirty="0">
                <a:solidFill>
                  <a:srgbClr val="000000"/>
                </a:solidFill>
                <a:latin typeface="Century Gothic" panose="020B0502020202020204" pitchFamily="34" charset="0"/>
              </a:rPr>
              <a:t> Islam, “Food Share – An Android App: Food wastage reduction through donation”, 2018.</a:t>
            </a:r>
          </a:p>
          <a:p>
            <a:pPr marL="0" indent="0" algn="l">
              <a:buNone/>
            </a:pPr>
            <a:r>
              <a:rPr lang="en-GB" sz="1800" dirty="0">
                <a:solidFill>
                  <a:srgbClr val="000000"/>
                </a:solidFill>
                <a:latin typeface="Century Gothic" panose="020B0502020202020204" pitchFamily="34" charset="0"/>
              </a:rPr>
              <a:t>[3]   Ahmed M. </a:t>
            </a:r>
            <a:r>
              <a:rPr lang="en-GB" sz="1800" dirty="0" err="1">
                <a:solidFill>
                  <a:srgbClr val="000000"/>
                </a:solidFill>
                <a:latin typeface="Century Gothic" panose="020B0502020202020204" pitchFamily="34" charset="0"/>
              </a:rPr>
              <a:t>Khayyat</a:t>
            </a:r>
            <a:r>
              <a:rPr lang="en-GB" sz="1800" dirty="0">
                <a:solidFill>
                  <a:srgbClr val="000000"/>
                </a:solidFill>
                <a:latin typeface="Century Gothic" panose="020B0502020202020204" pitchFamily="34" charset="0"/>
              </a:rPr>
              <a:t>, “Use of neat field communication technology to prevent consumption and use of expired products”, 2015.</a:t>
            </a:r>
          </a:p>
          <a:p>
            <a:pPr marL="0" indent="0" algn="l">
              <a:buNone/>
            </a:pPr>
            <a:r>
              <a:rPr lang="en-GB" sz="1800" b="0" i="0" u="none" strike="noStrike" baseline="0" dirty="0">
                <a:solidFill>
                  <a:srgbClr val="000000"/>
                </a:solidFill>
                <a:latin typeface="Century Gothic" panose="020B0502020202020204" pitchFamily="34" charset="0"/>
              </a:rPr>
              <a:t>[4]   </a:t>
            </a:r>
            <a:r>
              <a:rPr lang="en-GB" sz="1800" b="0" i="0" u="none" strike="noStrike" baseline="0" dirty="0" err="1">
                <a:solidFill>
                  <a:srgbClr val="000000"/>
                </a:solidFill>
                <a:latin typeface="Century Gothic" panose="020B0502020202020204" pitchFamily="34" charset="0"/>
              </a:rPr>
              <a:t>Radi</a:t>
            </a:r>
            <a:r>
              <a:rPr lang="en-GB" sz="1800" b="0" i="0" u="none" strike="noStrike" baseline="0" dirty="0">
                <a:solidFill>
                  <a:srgbClr val="000000"/>
                </a:solidFill>
                <a:latin typeface="Century Gothic" panose="020B0502020202020204" pitchFamily="34" charset="0"/>
              </a:rPr>
              <a:t>, Amer A., "Evaluation of Xamarin Forms for </a:t>
            </a:r>
            <a:r>
              <a:rPr lang="en-GB" sz="1800" b="0" i="0" u="none" strike="noStrike" baseline="0" dirty="0" err="1">
                <a:solidFill>
                  <a:srgbClr val="000000"/>
                </a:solidFill>
                <a:latin typeface="Century Gothic" panose="020B0502020202020204" pitchFamily="34" charset="0"/>
              </a:rPr>
              <a:t>MultiPlatform</a:t>
            </a:r>
            <a:r>
              <a:rPr lang="en-GB" sz="1800" b="0" i="0" u="none" strike="noStrike" baseline="0" dirty="0">
                <a:solidFill>
                  <a:srgbClr val="000000"/>
                </a:solidFill>
                <a:latin typeface="Century Gothic" panose="020B0502020202020204" pitchFamily="34" charset="0"/>
              </a:rPr>
              <a:t> Mobile Application Development“, 2016, Technical Library, Available at: </a:t>
            </a:r>
            <a:r>
              <a:rPr lang="en-GB" sz="1800" b="0" i="0" u="none" strike="noStrike" baseline="0" dirty="0">
                <a:latin typeface="Century Gothic" panose="020B0502020202020204" pitchFamily="34" charset="0"/>
              </a:rPr>
              <a:t>https://scholarworks.gvsu.edu/cistechlib/249</a:t>
            </a:r>
            <a:r>
              <a:rPr lang="en-GB" sz="1800" dirty="0">
                <a:latin typeface="Century Gothic" panose="020B0502020202020204" pitchFamily="34" charset="0"/>
              </a:rPr>
              <a:t> [Accessed at: 13.03.2021].</a:t>
            </a:r>
            <a:endParaRPr lang="en-GB" sz="1800" b="0" i="0" u="none" strike="noStrike" baseline="0" dirty="0">
              <a:latin typeface="Century Gothic" panose="020B0502020202020204" pitchFamily="34" charset="0"/>
            </a:endParaRPr>
          </a:p>
          <a:p>
            <a:pPr marL="0" indent="0" algn="l">
              <a:buNone/>
            </a:pPr>
            <a:r>
              <a:rPr lang="en-GB" sz="1800" b="0" i="0" u="none" strike="noStrike" baseline="0" dirty="0">
                <a:latin typeface="Century Gothic" panose="020B0502020202020204" pitchFamily="34" charset="0"/>
              </a:rPr>
              <a:t>[5]   Dirk Strauss, “Getting Started with Visual Studio 2019”, </a:t>
            </a:r>
            <a:r>
              <a:rPr lang="en-GB" sz="1800" b="0" i="0" u="none" strike="noStrike" baseline="0" dirty="0" err="1">
                <a:latin typeface="Century Gothic" panose="020B0502020202020204" pitchFamily="34" charset="0"/>
              </a:rPr>
              <a:t>Apress</a:t>
            </a:r>
            <a:r>
              <a:rPr lang="en-GB" sz="1800" b="0" i="0" u="none" strike="noStrike" baseline="0" dirty="0">
                <a:latin typeface="Century Gothic" panose="020B0502020202020204" pitchFamily="34" charset="0"/>
              </a:rPr>
              <a:t>, Berkeley, CA, 2019, pp.5-10. </a:t>
            </a:r>
          </a:p>
          <a:p>
            <a:pPr marL="0" indent="0" algn="l">
              <a:buNone/>
            </a:pPr>
            <a:r>
              <a:rPr lang="en-GB" sz="1800" b="0" i="0" u="none" strike="noStrike" baseline="0" dirty="0">
                <a:latin typeface="Century Gothic" panose="020B0502020202020204" pitchFamily="34" charset="0"/>
              </a:rPr>
              <a:t>[6]   Elvis C. Foster, Shripad Godbole, “Overview of Microsoft SQL Server”, </a:t>
            </a:r>
            <a:r>
              <a:rPr lang="en-GB" sz="1800" b="0" i="0" u="none" strike="noStrike" baseline="0" dirty="0" err="1">
                <a:latin typeface="Century Gothic" panose="020B0502020202020204" pitchFamily="34" charset="0"/>
              </a:rPr>
              <a:t>Apress</a:t>
            </a:r>
            <a:r>
              <a:rPr lang="en-GB" sz="1800" b="0" i="0" u="none" strike="noStrike" baseline="0" dirty="0">
                <a:latin typeface="Century Gothic" panose="020B0502020202020204" pitchFamily="34" charset="0"/>
              </a:rPr>
              <a:t>, Berkeley, CA 2016, pp. 10-15.</a:t>
            </a:r>
          </a:p>
          <a:p>
            <a:pPr marL="0" indent="0" algn="l">
              <a:buNone/>
            </a:pPr>
            <a:r>
              <a:rPr lang="en-GB" sz="1800" b="0" i="0" u="none" strike="noStrike" baseline="0" dirty="0">
                <a:latin typeface="Century Gothic" panose="020B0502020202020204" pitchFamily="34" charset="0"/>
              </a:rPr>
              <a:t>[7]   </a:t>
            </a:r>
            <a:r>
              <a:rPr lang="en-GB" sz="1800" b="0" i="0" u="none" strike="noStrike" baseline="0" dirty="0" err="1">
                <a:latin typeface="Century Gothic" panose="020B0502020202020204" pitchFamily="34" charset="0"/>
              </a:rPr>
              <a:t>Tejas</a:t>
            </a:r>
            <a:r>
              <a:rPr lang="en-GB" sz="1800" b="0" i="0" u="none" strike="noStrike" baseline="0" dirty="0">
                <a:latin typeface="Century Gothic" panose="020B0502020202020204" pitchFamily="34" charset="0"/>
              </a:rPr>
              <a:t> </a:t>
            </a:r>
            <a:r>
              <a:rPr lang="en-GB" sz="1800" b="0" i="0" u="none" strike="noStrike" baseline="0" dirty="0" err="1">
                <a:latin typeface="Century Gothic" panose="020B0502020202020204" pitchFamily="34" charset="0"/>
              </a:rPr>
              <a:t>Vithani</a:t>
            </a:r>
            <a:r>
              <a:rPr lang="en-GB" sz="1800" b="0" i="0" u="none" strike="noStrike" baseline="0" dirty="0">
                <a:latin typeface="Century Gothic" panose="020B0502020202020204" pitchFamily="34" charset="0"/>
              </a:rPr>
              <a:t>, Anand Kumar, “</a:t>
            </a:r>
            <a:r>
              <a:rPr lang="en-GB" sz="1800" b="0" i="0" u="none" strike="noStrike" baseline="0" dirty="0" err="1">
                <a:latin typeface="Century Gothic" panose="020B0502020202020204" pitchFamily="34" charset="0"/>
              </a:rPr>
              <a:t>Modeling</a:t>
            </a:r>
            <a:r>
              <a:rPr lang="en-GB" sz="1800" b="0" i="0" u="none" strike="noStrike" baseline="0" dirty="0">
                <a:latin typeface="Century Gothic" panose="020B0502020202020204" pitchFamily="34" charset="0"/>
              </a:rPr>
              <a:t> the Mobile Application Development Lifecycle”, Proceedings of the International </a:t>
            </a:r>
            <a:r>
              <a:rPr lang="en-GB" sz="1800" b="0" i="0" u="none" strike="noStrike" baseline="0" dirty="0" err="1">
                <a:latin typeface="Century Gothic" panose="020B0502020202020204" pitchFamily="34" charset="0"/>
              </a:rPr>
              <a:t>MultiConference</a:t>
            </a:r>
            <a:r>
              <a:rPr lang="en-GB" sz="1800" b="0" i="0" u="none" strike="noStrike" baseline="0" dirty="0">
                <a:latin typeface="Century Gothic" panose="020B0502020202020204" pitchFamily="34" charset="0"/>
              </a:rPr>
              <a:t> of Engineers and Computer Scientists 2014 Vol. I.</a:t>
            </a:r>
            <a:endParaRPr lang="en-GB" dirty="0">
              <a:latin typeface="Century Gothic" panose="020B0502020202020204" pitchFamily="34" charset="0"/>
            </a:endParaRPr>
          </a:p>
        </p:txBody>
      </p:sp>
    </p:spTree>
    <p:extLst>
      <p:ext uri="{BB962C8B-B14F-4D97-AF65-F5344CB8AC3E}">
        <p14:creationId xmlns:p14="http://schemas.microsoft.com/office/powerpoint/2010/main" val="3265182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F104E-C62D-4FF0-AD7A-89942E393AA2}"/>
              </a:ext>
            </a:extLst>
          </p:cNvPr>
          <p:cNvSpPr>
            <a:spLocks noGrp="1"/>
          </p:cNvSpPr>
          <p:nvPr>
            <p:ph type="title"/>
          </p:nvPr>
        </p:nvSpPr>
        <p:spPr>
          <a:xfrm>
            <a:off x="1295400" y="260573"/>
            <a:ext cx="9601200" cy="695773"/>
          </a:xfrm>
        </p:spPr>
        <p:txBody>
          <a:bodyPr/>
          <a:lstStyle/>
          <a:p>
            <a:r>
              <a:rPr kumimoji="0" lang="en-GB" sz="3200" b="0" i="0" u="none" strike="noStrike" kern="1200" cap="none" spc="0" normalizeH="0" baseline="0" noProof="0" dirty="0">
                <a:ln>
                  <a:noFill/>
                </a:ln>
                <a:solidFill>
                  <a:schemeClr val="tx1"/>
                </a:solidFill>
                <a:effectLst/>
                <a:uLnTx/>
                <a:uFillTx/>
                <a:latin typeface="Century Gothic" panose="020B0502020202020204"/>
                <a:ea typeface="+mj-ea"/>
                <a:cs typeface="+mj-cs"/>
              </a:rPr>
              <a:t>References</a:t>
            </a:r>
            <a:endParaRPr lang="en-GB" dirty="0"/>
          </a:p>
        </p:txBody>
      </p:sp>
      <p:sp>
        <p:nvSpPr>
          <p:cNvPr id="3" name="Content Placeholder 2">
            <a:extLst>
              <a:ext uri="{FF2B5EF4-FFF2-40B4-BE49-F238E27FC236}">
                <a16:creationId xmlns:a16="http://schemas.microsoft.com/office/drawing/2014/main" id="{367F72B7-9C55-4666-A4A9-88748DC4F8CC}"/>
              </a:ext>
            </a:extLst>
          </p:cNvPr>
          <p:cNvSpPr>
            <a:spLocks noGrp="1"/>
          </p:cNvSpPr>
          <p:nvPr>
            <p:ph idx="1"/>
          </p:nvPr>
        </p:nvSpPr>
        <p:spPr>
          <a:xfrm>
            <a:off x="1295400" y="1174460"/>
            <a:ext cx="9601200" cy="4991448"/>
          </a:xfrm>
        </p:spPr>
        <p:txBody>
          <a:bodyPr>
            <a:normAutofit fontScale="70000" lnSpcReduction="20000"/>
          </a:bodyPr>
          <a:lstStyle/>
          <a:p>
            <a:pPr marL="0" indent="0">
              <a:buNone/>
            </a:pPr>
            <a:r>
              <a:rPr lang="en-GB" dirty="0">
                <a:latin typeface="Century Gothic" panose="020B0502020202020204" pitchFamily="34" charset="0"/>
              </a:rPr>
              <a:t>[8]   Best Before Logo, Available at: </a:t>
            </a:r>
            <a:r>
              <a:rPr lang="en-GB" dirty="0">
                <a:latin typeface="Century Gothic" panose="020B0502020202020204" pitchFamily="34" charset="0"/>
                <a:hlinkClick r:id="rId2"/>
              </a:rPr>
              <a:t>https://epthinktank.eu/2015/02/16/best-before-date-labels-protecting-consumers-and-limiting-food-waste/</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[9]   Objectives Logo, Available at: </a:t>
            </a:r>
            <a:r>
              <a:rPr lang="en-GB" dirty="0">
                <a:latin typeface="Century Gothic" panose="020B0502020202020204" pitchFamily="34" charset="0"/>
                <a:hlinkClick r:id="rId3"/>
              </a:rPr>
              <a:t>https://www.seekpng.com/ipng/u2w7i1r5r5y3y3u2_home-objective-icon-2-symbole-objectif/</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[10]  Question Mark Logo, Available at: </a:t>
            </a:r>
            <a:r>
              <a:rPr lang="en-GB" dirty="0">
                <a:latin typeface="Century Gothic" panose="020B0502020202020204" pitchFamily="34" charset="0"/>
                <a:hlinkClick r:id="rId4"/>
              </a:rPr>
              <a:t>https://www.kindpng.com/imgv/iibwmoi_question-mark-turquoise-aqua-question-marks-png-transparent/</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[11]  Functionalities Logo, Available at: </a:t>
            </a:r>
            <a:r>
              <a:rPr lang="en-GB" dirty="0">
                <a:latin typeface="Century Gothic" panose="020B0502020202020204" pitchFamily="34" charset="0"/>
                <a:hlinkClick r:id="rId5"/>
              </a:rPr>
              <a:t>https://www.invensis.net/blog/9-key-features-native-mobile-app-development/</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[12]  Android Image, Available at: </a:t>
            </a:r>
            <a:r>
              <a:rPr lang="en-GB" dirty="0">
                <a:latin typeface="Century Gothic" panose="020B0502020202020204" pitchFamily="34" charset="0"/>
                <a:hlinkClick r:id="rId6"/>
              </a:rPr>
              <a:t>https://www.theverge.com/2019/8/22/20827231/android-10-q-google-name-officially-announced-new-logo-wordmark-desserts</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[13]  Xamarin Image, Available at: </a:t>
            </a:r>
            <a:r>
              <a:rPr lang="en-GB" dirty="0">
                <a:latin typeface="Century Gothic" panose="020B0502020202020204" pitchFamily="34" charset="0"/>
                <a:hlinkClick r:id="rId7"/>
              </a:rPr>
              <a:t>https://www.shortquts.com/xamarin-uitest-cheat-sheet/</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[14]  Visual Studio Logo, Available at: </a:t>
            </a:r>
            <a:r>
              <a:rPr lang="en-GB" dirty="0">
                <a:latin typeface="Century Gothic" panose="020B0502020202020204" pitchFamily="34" charset="0"/>
                <a:hlinkClick r:id="rId8"/>
              </a:rPr>
              <a:t>https://venturebeat.com/2019/11/04/microsoft-launches-visual-studio-online-public-preview-and-ml-net-1-4/</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[15]  SQL Server Logo, Available at: </a:t>
            </a:r>
            <a:r>
              <a:rPr lang="en-GB" dirty="0">
                <a:latin typeface="Century Gothic" panose="020B0502020202020204" pitchFamily="34" charset="0"/>
                <a:hlinkClick r:id="rId9"/>
              </a:rPr>
              <a:t>https://seniordba.wordpress.com/2020/11/09/free-download-sql-server-management-studio-18-7-1/</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[16] SDLC Logo, Available at: </a:t>
            </a:r>
            <a:r>
              <a:rPr lang="en-GB" dirty="0">
                <a:latin typeface="Century Gothic" panose="020B0502020202020204" pitchFamily="34" charset="0"/>
                <a:hlinkClick r:id="rId10"/>
              </a:rPr>
              <a:t>https://medium.com/@jilvanpinheiro/software-development-life-cycle-sdlc-phases-40d46afbe384</a:t>
            </a:r>
            <a:r>
              <a:rPr lang="en-GB" dirty="0">
                <a:latin typeface="Century Gothic" panose="020B0502020202020204" pitchFamily="34" charset="0"/>
              </a:rPr>
              <a:t> [Accessed at: 20/03/2021].</a:t>
            </a:r>
          </a:p>
          <a:p>
            <a:pPr marL="0" indent="0">
              <a:buNone/>
            </a:pPr>
            <a:r>
              <a:rPr lang="en-GB" dirty="0">
                <a:latin typeface="Century Gothic" panose="020B0502020202020204" pitchFamily="34" charset="0"/>
              </a:rPr>
              <a:t>[17]  Demo Logo, Available at: </a:t>
            </a:r>
            <a:r>
              <a:rPr lang="en-GB" dirty="0">
                <a:latin typeface="Century Gothic" panose="020B0502020202020204" pitchFamily="34" charset="0"/>
                <a:hlinkClick r:id="rId11"/>
              </a:rPr>
              <a:t>https://www.stellium.com/icon-demo/</a:t>
            </a:r>
            <a:r>
              <a:rPr lang="en-GB" dirty="0">
                <a:latin typeface="Century Gothic" panose="020B0502020202020204" pitchFamily="34" charset="0"/>
              </a:rPr>
              <a:t> [Accessed at: 20/03/2021].</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19658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iamond Grid 16x9">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diamond grid presentation (widescreen).potx" id="{B2221865-AD13-4DF0-B68E-BF08E8CC5659}" vid="{BAA0C488-98B6-4F47-8E1C-5C7CD9605F73}"/>
    </a:ext>
  </a:extLst>
</a:theme>
</file>

<file path=ppt/theme/theme2.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diamond grid presentation (widescreen)</Template>
  <TotalTime>3550</TotalTime>
  <Words>956</Words>
  <Application>Microsoft Office PowerPoint</Application>
  <PresentationFormat>Widescreen</PresentationFormat>
  <Paragraphs>116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Wingdings</vt:lpstr>
      <vt:lpstr>Wingdings 3</vt:lpstr>
      <vt:lpstr>Diamond Grid 16x9</vt:lpstr>
      <vt:lpstr>PowerPoint Presentation</vt:lpstr>
      <vt:lpstr>Introduction</vt:lpstr>
      <vt:lpstr>PowerPoint Presentation</vt:lpstr>
      <vt:lpstr>Problem domain</vt:lpstr>
      <vt:lpstr>An evaluation of similar applications</vt:lpstr>
      <vt:lpstr>Scan First - Functionalities</vt:lpstr>
      <vt:lpstr>Technologies used to create Scan First</vt:lpstr>
      <vt:lpstr>Mobile Application Development Lifecycle</vt:lpstr>
      <vt:lpstr>Design Overview</vt:lpstr>
      <vt:lpstr>Gantt Chart</vt:lpstr>
      <vt:lpstr>Conclusions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Claudiu Octavian Albus (1809254)</dc:creator>
  <cp:lastModifiedBy>Claudiu Octavian Albus (1809254)</cp:lastModifiedBy>
  <cp:revision>94</cp:revision>
  <dcterms:created xsi:type="dcterms:W3CDTF">2021-03-20T17:40:39Z</dcterms:created>
  <dcterms:modified xsi:type="dcterms:W3CDTF">2021-03-25T16:55:36Z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