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73" r:id="rId4"/>
    <p:sldId id="295" r:id="rId5"/>
    <p:sldId id="289" r:id="rId6"/>
    <p:sldId id="270" r:id="rId7"/>
    <p:sldId id="285" r:id="rId8"/>
    <p:sldId id="274" r:id="rId9"/>
    <p:sldId id="290" r:id="rId10"/>
    <p:sldId id="276" r:id="rId11"/>
    <p:sldId id="293" r:id="rId12"/>
    <p:sldId id="278" r:id="rId13"/>
    <p:sldId id="291" r:id="rId14"/>
    <p:sldId id="280" r:id="rId15"/>
    <p:sldId id="282" r:id="rId16"/>
    <p:sldId id="283" r:id="rId17"/>
    <p:sldId id="294" r:id="rId18"/>
    <p:sldId id="286" r:id="rId19"/>
    <p:sldId id="287" r:id="rId20"/>
    <p:sldId id="29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967" autoAdjust="0"/>
    <p:restoredTop sz="94660"/>
  </p:normalViewPr>
  <p:slideViewPr>
    <p:cSldViewPr snapToGrid="0">
      <p:cViewPr varScale="1">
        <p:scale>
          <a:sx n="83" d="100"/>
          <a:sy n="83" d="100"/>
        </p:scale>
        <p:origin x="18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BEF49-BD24-D923-57B8-38C316EAEF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724AB8-AA41-0D92-C26F-3007C6131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E144C-3DA4-6D97-302A-13A169947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BB623-25DC-CEDB-AB3F-51F38BDAE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E08EA-A353-C0C9-04E8-B58A1CDE9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43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F87D-660F-E789-64FD-2F43BFE6E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4EE51-E1E6-8C23-8E21-CC8D40105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D78DB-B427-460B-5C34-914A82868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7CA99-D195-EE50-98BA-4ABC12F47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60D16-C1BC-1967-8D79-702EF62FF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818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F8385-ABA4-A0A3-EA52-D86D87046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9FDB1-6383-7133-1EEF-569F4BB214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C4813-F431-981E-FD61-9B109CA1C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683BC-D90A-120B-7CFF-A84F9E4AA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8957E-4F38-9684-D5FB-C0B45F873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580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13949-E582-B5BE-9B13-7749E475D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9E0A9-7FFC-52CA-DF4B-5943924984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030CD1-AC84-14B3-BC23-83D92C0B66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87063-18DD-3DFF-815C-231F30D90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13334F-7AB7-192D-EE60-389FCF1C4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59887-BFF0-650E-F8EA-34886F2B2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33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C761A-8AE7-F957-7C9B-B40B42D80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864A2-7248-6688-5B39-30FD1741BD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80BAB3-FD3D-C7C8-F0AF-5AA9A602A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2B1902-0E4B-2BE5-A8B2-6E146BA282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E9AF0-3F66-F7BA-686F-78886A0F02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AC3681-D09F-B268-2015-2EA3607CF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94A8F2-E506-9BB2-7583-698417E6E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0602DD-8C2B-D40F-C3F8-865877C58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165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47E86-7634-0927-6DB6-9A9E42267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DCD8AE-B295-04D8-012C-65449E056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00D830-7093-7CF8-E653-FE44321A2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A8C87C-CA63-8650-B037-C18D5B590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222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930E98-3FF3-0FB1-5702-C100ED722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D917E2-ABF7-C730-28C1-62790EA2D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F6D01-F8D4-246E-B004-9C4AE8664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90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B6706-2242-CB1B-9579-CE6B4D7D4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F8E96-5159-00AB-21D1-8A4BA91EF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2297D-591F-8B92-1FA0-646AF3E55B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EB0F0E-3728-703F-BDE7-99B2DFFB4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FF441-67D6-69C0-33DA-7C8096F51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8EFBC-603C-07BD-21F5-6A47EFE12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146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56F04-E7B3-066A-727B-2AB089E74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C5B4D5-5A69-EDE8-28D5-5294455212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477441-8C44-3E53-4CB9-4CB5856194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66BB45-9D2F-BE41-FAFD-083E47FE5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BEAC08-FF85-D2E8-48B8-0298B941A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450D54-7189-1433-042E-B70242BDC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81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0626-A280-E23C-28EA-A1249B51E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4A6F6-CA0A-CA3E-AF52-94D0B04A52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A947C-BD76-982C-7B2B-4897E78F3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FAEF5-ABB2-78FD-D96D-F3CBC772A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BEEED-2324-DD89-12F5-0FD2A6D7B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861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BE4C52-CFFB-577C-FA22-18D11A9F27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F6467-7108-9176-742D-E9E716D4A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81E1E8-5921-3AC5-3E23-64B63AF1A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6782B-E867-BBE4-AF57-75BE32422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DB469-938E-01A3-8C0B-3551C677E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71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B2ECB9-E7AF-5F84-30E7-81EF8A040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92A7F9-3661-E81B-CA55-12DD42BD45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CA943-A410-5A8F-4A8B-ECE75A12DA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06B3C-E785-48BC-B907-D5D5B6EA596F}" type="datetimeFigureOut">
              <a:rPr lang="en-GB" smtClean="0"/>
              <a:t>12/06/2023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D1CB6-F676-FFA7-5601-C660F60DE8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369DE-C864-4BC4-C249-0F4D3A9121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F3150-3939-40AE-A02B-7749E1126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59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jpg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p/CBQDNFdD2Ml/?igshid=MzRlODBiNWFlZA==" TargetMode="External"/><Relationship Id="rId3" Type="http://schemas.openxmlformats.org/officeDocument/2006/relationships/hyperlink" Target="https://www.bing.com/images/search?view=detailV2&amp;ccid=5VvsmKWk&amp;id=82E0045E494518212C549AD771AD5455CF216052&amp;thid=OIP.5VvsmKWkq4Pl3T2ZuEHr5wHaEH&amp;mediaurl=https%3a%2f%2fi2.wp.com%2fpisciseafood.cl%2fwp-content%2fuploads%2f2018%2f10%2fStone-Crab-1800x1000-300.jpg%3fresize%3d1800%252C1000%26ssl%3d1&amp;cdnurl=https%3a%2f%2fth.bing.com%2fth%2fid%2fR.e55bec98a5a4ab83e5dd3d99b841ebe7%3frik%3dUmAhz1VUrXHXmg%26pid%3dImgRaw%26r%3d0&amp;exph=1000&amp;expw=1800&amp;q=stone+crab&amp;simid=607990262363139736&amp;FORM=IRPRST&amp;ck=CA3EF450726B95074546B6509FF1C909&amp;selectedIndex=19&amp;ajaxhist=0&amp;ajaxserp=0" TargetMode="External"/><Relationship Id="rId7" Type="http://schemas.openxmlformats.org/officeDocument/2006/relationships/hyperlink" Target="https://www.instagram.com/p/CrrHjPYLd0H/?igshid=MzRlODBiNWFlZA==" TargetMode="External"/><Relationship Id="rId2" Type="http://schemas.openxmlformats.org/officeDocument/2006/relationships/hyperlink" Target="https://www.tripadvisor.co.uk/ShowUserReviews-g3575879-d14765385-r892420292-Cwlbox-Wiseman_s_Bridge_Saundersfoot_Pembrokeshire_Wales.html#photos;aggregationId=101&amp;albumid=101&amp;filter=7&amp;ff=6932963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agram.com/p/CtPkXS9r0gJ/" TargetMode="External"/><Relationship Id="rId5" Type="http://schemas.openxmlformats.org/officeDocument/2006/relationships/hyperlink" Target="https://stonecrab.co.uk/menu" TargetMode="External"/><Relationship Id="rId4" Type="http://schemas.openxmlformats.org/officeDocument/2006/relationships/hyperlink" Target="https://www.bing.com/images/search?view=detailV2&amp;ccid=u%2bIJ7LtC&amp;id=71A942440439D2F7171EF16618F514B05E9FB9C2&amp;thid=OIP.u-IJ7LtCYUPLeM0pRKxYBAHaFj&amp;mediaurl=https%3a%2f%2fs0.geograph.org.uk%2fgeophotos%2f04%2f62%2f26%2f4622610_9ad2454d.jpg&amp;cdnurl=https%3a%2f%2fth.bing.com%2fth%2fid%2fR.bbe209ecbb426143cb78cd2944ac5804%3frik%3dwrmfXrAU9Rhm8Q%26pid%3dImgRaw%26r%3d0&amp;exph=480&amp;expw=640&amp;q=saundersfoot+harbour+&amp;simid=607999466463831515&amp;FORM=IRPRST&amp;ck=B9C4C4E4D5D268296BFCFD5A404A80D4&amp;selectedIndex=13&amp;ajaxhist=0&amp;ajaxserp=0" TargetMode="External"/><Relationship Id="rId9" Type="http://schemas.openxmlformats.org/officeDocument/2006/relationships/hyperlink" Target="https://www.bing.com/images/search?view=detailV2&amp;ccid=Diw5hG%2fm&amp;id=34191F7DDB14B8E267E39C6BAC589BC982A03016&amp;thid=OIP.Diw5hG_md-rEWvmbxknAiwHaEV&amp;mediaurl=https%3a%2f%2fwww.saundersfootconnect.co.uk%2fwp-content%2fuploads%2f2020%2f06%2fUntitled-design-2.png&amp;cdnurl=https%3a%2f%2fth.bing.com%2fth%2fid%2fR.0e2c39846fe677eac45af99bc649c08b%3frik%3dFjCggsmbWKxrnA%26pid%3dImgRaw%26r%3d0&amp;exph=600&amp;expw=1024&amp;q=cwl+box+saundersfoot&amp;simid=608008812325065521&amp;FORM=IRPRST&amp;ck=BA4C59EB8D25CFFCCBC1CD53242B5992&amp;selectedIndex=0&amp;ajaxhist=0&amp;ajaxserp=0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lobsteranywhere.com/seafood-savvy/eat-lobster/" TargetMode="External"/><Relationship Id="rId3" Type="http://schemas.openxmlformats.org/officeDocument/2006/relationships/hyperlink" Target="https://harbwrbarsaundersfoot.wales/menu/" TargetMode="External"/><Relationship Id="rId7" Type="http://schemas.openxmlformats.org/officeDocument/2006/relationships/hyperlink" Target="https://www.theplaytherapiescentre.co.uk/fully_booked_stamp/" TargetMode="External"/><Relationship Id="rId2" Type="http://schemas.openxmlformats.org/officeDocument/2006/relationships/hyperlink" Target="https://www.bing.com/images/search?view=detailV2&amp;ccid=6eF4CYi%2F&amp;id=80A98EC03B8E2BF28C61CC18D971AB5CB573DEA5&amp;thid=OIP.6eF4CYi_yDoQX2phFM9W9wHaE0&amp;mediaurl=https%3A%2F%2Fwww.aroundtenby.co.uk%2Fwp-content%2Fuploads%2F2021%2F05%2FHARBWR-Bar-and-Kitchen-Saundersfoot-2.jpg&amp;cdnurl=https%3A%2F%2Fth.bing.com%2Fth%2Fid%2FR.e9e1780988bfc83a105f6a6114cf56f7%3Frik%3Dpd5ztVyrcdkYzA%26pid%3DImgRaw%26r%3D0&amp;exph=832&amp;expw=1280&amp;q=harbwr+bar+and+kitchen+saundersfoot&amp;simid=608000376991284062&amp;form=IRPRST&amp;ck=F9D1E809911B3737FD2FA89CFB06A9E2&amp;selectedindex=0&amp;ajaxhist=0&amp;ajaxserp=0&amp;vt=0&amp;sim=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ripadvisor.co.uk/Profile/Fearless18852884250" TargetMode="External"/><Relationship Id="rId11" Type="http://schemas.openxmlformats.org/officeDocument/2006/relationships/hyperlink" Target="https://stonecrab.co.uk/menu" TargetMode="External"/><Relationship Id="rId5" Type="http://schemas.openxmlformats.org/officeDocument/2006/relationships/hyperlink" Target="https://www.tripadvisor.co.uk/Profile/Freedom557015?fid=f5bde1d9-853b-46de-a763-c9d743691cc2" TargetMode="External"/><Relationship Id="rId10" Type="http://schemas.openxmlformats.org/officeDocument/2006/relationships/hyperlink" Target="https://www.tripadvisor.co.uk/Restaurant_Review-g191268-d12427688-Reviews-The_Stone_Crab-Saundersfoot_Pembrokeshire_Wales.html#photos;aggregationId=101&amp;albumid=101&amp;filter=7&amp;ff=490849422" TargetMode="External"/><Relationship Id="rId4" Type="http://schemas.openxmlformats.org/officeDocument/2006/relationships/hyperlink" Target="https://www.tripadvisor.co.uk/Profile/kimh486" TargetMode="External"/><Relationship Id="rId9" Type="http://schemas.openxmlformats.org/officeDocument/2006/relationships/hyperlink" Target="https://www.pinterest.co.uk/pin/124974958384725047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Business Card of the Stone Crab restaurant in Saundersfoot. Showing how to get in touch with them for booking.">
            <a:extLst>
              <a:ext uri="{FF2B5EF4-FFF2-40B4-BE49-F238E27FC236}">
                <a16:creationId xmlns:a16="http://schemas.microsoft.com/office/drawing/2014/main" id="{732D16A7-6B6C-8174-1D66-DF120774843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87" t="13300" r="4481" b="65495"/>
          <a:stretch/>
        </p:blipFill>
        <p:spPr>
          <a:xfrm>
            <a:off x="-53960" y="-8371"/>
            <a:ext cx="3845531" cy="44757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B3F89AB-2BD3-E664-B21F-32CBFD5C07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25" r="7703" b="1"/>
          <a:stretch/>
        </p:blipFill>
        <p:spPr>
          <a:xfrm>
            <a:off x="3737610" y="-8371"/>
            <a:ext cx="4812022" cy="4470815"/>
          </a:xfrm>
          <a:prstGeom prst="rect">
            <a:avLst/>
          </a:prstGeom>
        </p:spPr>
      </p:pic>
      <p:pic>
        <p:nvPicPr>
          <p:cNvPr id="4" name="Picture 2" descr="STONE CRAB: MEAT AND CLAWS – PisciSeafood">
            <a:extLst>
              <a:ext uri="{FF2B5EF4-FFF2-40B4-BE49-F238E27FC236}">
                <a16:creationId xmlns:a16="http://schemas.microsoft.com/office/drawing/2014/main" id="{AAF6C958-0247-CA29-A835-F41EB1E669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aintBrush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86" r="26807" b="1"/>
          <a:stretch/>
        </p:blipFill>
        <p:spPr bwMode="auto">
          <a:xfrm>
            <a:off x="8549640" y="-8371"/>
            <a:ext cx="3642352" cy="447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6" name="Rectangle 125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462444"/>
            <a:ext cx="12191998" cy="2394056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1E014CA-4279-4E70-AC56-0BBEBF92C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4464543"/>
            <a:ext cx="8115300" cy="23919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28B3DCF8-9D1E-4907-B1EC-98D11BC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636" y="4462444"/>
            <a:ext cx="12196636" cy="2394056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7" y="4466372"/>
            <a:ext cx="4076697" cy="2390128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132CC3B-51BD-4247-90B0-17E297F81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4469521"/>
            <a:ext cx="12192001" cy="193337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Freeform: Shape 135">
            <a:extLst>
              <a:ext uri="{FF2B5EF4-FFF2-40B4-BE49-F238E27FC236}">
                <a16:creationId xmlns:a16="http://schemas.microsoft.com/office/drawing/2014/main" id="{0205AFEB-6768-4A82-A0F0-8F9CDD99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6748954" y="2254165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31000">
                <a:schemeClr val="accent1">
                  <a:alpha val="0"/>
                </a:schemeClr>
              </a:gs>
              <a:gs pos="85000">
                <a:schemeClr val="accent1">
                  <a:alpha val="1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55BC38-51AB-273E-9A20-B00969A73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905954"/>
            <a:ext cx="9448802" cy="8643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The Stone Crab                                By Mia </a:t>
            </a:r>
            <a:r>
              <a:rPr lang="en-US" sz="3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Haf</a:t>
            </a: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Rees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16116F-9997-1377-207E-B7BD6D855A2D}"/>
              </a:ext>
            </a:extLst>
          </p:cNvPr>
          <p:cNvSpPr txBox="1"/>
          <p:nvPr/>
        </p:nvSpPr>
        <p:spPr>
          <a:xfrm>
            <a:off x="9464188" y="4574130"/>
            <a:ext cx="2401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(Aestro,2019)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18F8CE-3085-35DA-0EF8-DD6704687B36}"/>
              </a:ext>
            </a:extLst>
          </p:cNvPr>
          <p:cNvSpPr txBox="1"/>
          <p:nvPr/>
        </p:nvSpPr>
        <p:spPr>
          <a:xfrm>
            <a:off x="1455487" y="4553588"/>
            <a:ext cx="6757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                                             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2777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0311CE5-3D05-493E-B9D2-CF549DF73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7D089-5555-EA80-D550-5D16FBD4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470" y="5647430"/>
            <a:ext cx="10191405" cy="11090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Transportation and Location. </a:t>
            </a:r>
          </a:p>
        </p:txBody>
      </p:sp>
      <p:pic>
        <p:nvPicPr>
          <p:cNvPr id="6" name="Content Placeholder 8" descr="A picture containing outdoor, sky, boat, vehicle&#10;&#10;Description automatically generated">
            <a:extLst>
              <a:ext uri="{FF2B5EF4-FFF2-40B4-BE49-F238E27FC236}">
                <a16:creationId xmlns:a16="http://schemas.microsoft.com/office/drawing/2014/main" id="{66376CB7-CE9E-88EA-3003-6CE1C505AE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66" r="-2" b="-2"/>
          <a:stretch/>
        </p:blipFill>
        <p:spPr>
          <a:xfrm>
            <a:off x="6446900" y="1271166"/>
            <a:ext cx="5803323" cy="3905677"/>
          </a:xfrm>
          <a:prstGeom prst="rect">
            <a:avLst/>
          </a:prstGeom>
        </p:spPr>
      </p:pic>
      <p:pic>
        <p:nvPicPr>
          <p:cNvPr id="1026" name="Picture 2" descr="Pin page">
            <a:extLst>
              <a:ext uri="{FF2B5EF4-FFF2-40B4-BE49-F238E27FC236}">
                <a16:creationId xmlns:a16="http://schemas.microsoft.com/office/drawing/2014/main" id="{43B23851-802A-1E5C-38B4-2D84051D54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9912"/>
          <a:stretch/>
        </p:blipFill>
        <p:spPr bwMode="auto">
          <a:xfrm>
            <a:off x="479070" y="1255849"/>
            <a:ext cx="5803323" cy="392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 ">
            <a:extLst>
              <a:ext uri="{FF2B5EF4-FFF2-40B4-BE49-F238E27FC236}">
                <a16:creationId xmlns:a16="http://schemas.microsoft.com/office/drawing/2014/main" id="{48670C4E-9BFF-321E-B849-A7F536F808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52" y="1475279"/>
            <a:ext cx="1870213" cy="18702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rrow: Down 11">
            <a:extLst>
              <a:ext uri="{FF2B5EF4-FFF2-40B4-BE49-F238E27FC236}">
                <a16:creationId xmlns:a16="http://schemas.microsoft.com/office/drawing/2014/main" id="{9E4E5C71-9F85-90A9-20B1-76432CD8F6A9}"/>
              </a:ext>
            </a:extLst>
          </p:cNvPr>
          <p:cNvSpPr/>
          <p:nvPr/>
        </p:nvSpPr>
        <p:spPr>
          <a:xfrm rot="3309140">
            <a:off x="1905165" y="479639"/>
            <a:ext cx="568615" cy="228071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C6E36E-F026-89EC-163B-B704A50B5FAA}"/>
              </a:ext>
            </a:extLst>
          </p:cNvPr>
          <p:cNvSpPr txBox="1"/>
          <p:nvPr/>
        </p:nvSpPr>
        <p:spPr>
          <a:xfrm>
            <a:off x="1893454" y="5211607"/>
            <a:ext cx="61237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(James,2021)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CE742-E4B6-7E0C-8BE4-70E5C947B9D9}"/>
              </a:ext>
            </a:extLst>
          </p:cNvPr>
          <p:cNvSpPr txBox="1"/>
          <p:nvPr/>
        </p:nvSpPr>
        <p:spPr>
          <a:xfrm>
            <a:off x="9193184" y="5244853"/>
            <a:ext cx="2410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9242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D4469056-D581-421C-80DD-CCE96ECB3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96796-DCDE-678C-A79C-A606ED420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81000"/>
            <a:ext cx="3475383" cy="1968373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rgbClr val="FF0000"/>
                </a:solidFill>
              </a:rPr>
              <a:t>Stone Crab Menu. </a:t>
            </a:r>
            <a:endParaRPr lang="en-GB" sz="4800" b="1" dirty="0">
              <a:solidFill>
                <a:srgbClr val="FF0000"/>
              </a:solidFill>
            </a:endParaRPr>
          </a:p>
        </p:txBody>
      </p:sp>
      <p:sp>
        <p:nvSpPr>
          <p:cNvPr id="1039" name="sketch line">
            <a:extLst>
              <a:ext uri="{FF2B5EF4-FFF2-40B4-BE49-F238E27FC236}">
                <a16:creationId xmlns:a16="http://schemas.microsoft.com/office/drawing/2014/main" id="{276A54DD-7E68-43B8-A73D-2B9A1AE31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4" name="Content Placeholder 1033">
            <a:extLst>
              <a:ext uri="{FF2B5EF4-FFF2-40B4-BE49-F238E27FC236}">
                <a16:creationId xmlns:a16="http://schemas.microsoft.com/office/drawing/2014/main" id="{52EDC08D-0D2F-091A-6C83-D4C8588EC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4613" y="381000"/>
            <a:ext cx="6966451" cy="1968373"/>
          </a:xfrm>
        </p:spPr>
        <p:txBody>
          <a:bodyPr anchor="ctr">
            <a:normAutofit/>
          </a:bodyPr>
          <a:lstStyle/>
          <a:p>
            <a:endParaRPr lang="en-US" sz="220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7717F39F-66D7-8C7C-00BD-CD1A430E8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65990" y="2532486"/>
            <a:ext cx="2720953" cy="381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C0F80F0D-7657-94D8-5BAB-D7F0094993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89888" y="2572263"/>
            <a:ext cx="2720954" cy="3779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793D30E3-2171-49DF-243E-37BBE2EBE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195" y="2532486"/>
            <a:ext cx="2720954" cy="37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AA3F72-A7FF-C7B1-C571-5ADB3AAADF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4219" y="2532486"/>
            <a:ext cx="2825971" cy="38188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C56943-8A16-BFE0-92B9-DC25207A007B}"/>
              </a:ext>
            </a:extLst>
          </p:cNvPr>
          <p:cNvSpPr txBox="1"/>
          <p:nvPr/>
        </p:nvSpPr>
        <p:spPr>
          <a:xfrm>
            <a:off x="520390" y="6415447"/>
            <a:ext cx="11550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(Phillips,2023)                                 (Phillips,2023)                              (Phillips,2023)                                          (Phillips,2023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26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ECAFD-8F87-A79E-FE28-2AF118BA1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7660" y="776605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Drinks menu.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 descr="A picture containing text, screenshot, menu&#10;&#10;Description automatically generated">
            <a:extLst>
              <a:ext uri="{FF2B5EF4-FFF2-40B4-BE49-F238E27FC236}">
                <a16:creationId xmlns:a16="http://schemas.microsoft.com/office/drawing/2014/main" id="{34B7CF19-B25A-418C-7E35-F737E27969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2" b="16248"/>
          <a:stretch/>
        </p:blipFill>
        <p:spPr>
          <a:xfrm>
            <a:off x="7334250" y="-43623"/>
            <a:ext cx="4857750" cy="6945246"/>
          </a:xfrm>
        </p:spPr>
      </p:pic>
      <p:pic>
        <p:nvPicPr>
          <p:cNvPr id="7" name="Picture 6" descr="A screenshot of a social media post&#10;&#10;Description automatically generated with medium confidence">
            <a:extLst>
              <a:ext uri="{FF2B5EF4-FFF2-40B4-BE49-F238E27FC236}">
                <a16:creationId xmlns:a16="http://schemas.microsoft.com/office/drawing/2014/main" id="{9211B0AB-BA67-29BE-B1F0-5786283EF2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53" t="18000" r="33706" b="50000"/>
          <a:stretch/>
        </p:blipFill>
        <p:spPr>
          <a:xfrm>
            <a:off x="0" y="0"/>
            <a:ext cx="4114800" cy="7037727"/>
          </a:xfrm>
          <a:prstGeom prst="rect">
            <a:avLst/>
          </a:prstGeom>
        </p:spPr>
      </p:pic>
      <p:pic>
        <p:nvPicPr>
          <p:cNvPr id="5122" name="Picture 2" descr="May be an image of drink, chocolate mousse and text">
            <a:extLst>
              <a:ext uri="{FF2B5EF4-FFF2-40B4-BE49-F238E27FC236}">
                <a16:creationId xmlns:a16="http://schemas.microsoft.com/office/drawing/2014/main" id="{785FEE53-A032-B1BB-84D0-8BEFEDDFC3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" t="26517" r="7152" b="23303"/>
          <a:stretch/>
        </p:blipFill>
        <p:spPr bwMode="auto">
          <a:xfrm>
            <a:off x="3947160" y="2167602"/>
            <a:ext cx="3577590" cy="475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3CD783B-5E34-D485-AC51-475F91AE585B}"/>
              </a:ext>
            </a:extLst>
          </p:cNvPr>
          <p:cNvSpPr txBox="1"/>
          <p:nvPr/>
        </p:nvSpPr>
        <p:spPr>
          <a:xfrm>
            <a:off x="2243578" y="6437489"/>
            <a:ext cx="857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(Stone Crab,2023)                                     (Stone Crab,2023)                          (Stone Crab,2023)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51862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04EB75-9F2D-DA8F-71F8-F522AB8761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1315" r="1" b="18061"/>
          <a:stretch/>
        </p:blipFill>
        <p:spPr>
          <a:xfrm>
            <a:off x="253476" y="206876"/>
            <a:ext cx="5162105" cy="58073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540411-3451-9A66-F3DD-B0C8F8F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1690" y="206876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Stone Crab Menu.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Picture 4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5B10D21F-16E2-658A-F29F-4ED29B2301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12" t="39862" r="23001" b="40057"/>
          <a:stretch/>
        </p:blipFill>
        <p:spPr>
          <a:xfrm>
            <a:off x="5901690" y="1392615"/>
            <a:ext cx="6193875" cy="47097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032F7B-382B-4C08-4CEE-B42D7A07D680}"/>
              </a:ext>
            </a:extLst>
          </p:cNvPr>
          <p:cNvSpPr txBox="1"/>
          <p:nvPr/>
        </p:nvSpPr>
        <p:spPr>
          <a:xfrm>
            <a:off x="1065229" y="5732986"/>
            <a:ext cx="953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                 (Mia,2023)                                                                                 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5693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933C73-F235-AF8F-6859-B7A6CD4048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60388" y="-1016000"/>
            <a:ext cx="9144000" cy="2387600"/>
          </a:xfrm>
        </p:spPr>
        <p:txBody>
          <a:bodyPr/>
          <a:lstStyle/>
          <a:p>
            <a:r>
              <a:rPr lang="en-US" b="1" dirty="0" err="1">
                <a:solidFill>
                  <a:srgbClr val="FF0000"/>
                </a:solidFill>
              </a:rPr>
              <a:t>Cwlbox</a:t>
            </a:r>
            <a:r>
              <a:rPr lang="en-US" b="1" dirty="0">
                <a:solidFill>
                  <a:srgbClr val="FF0000"/>
                </a:solidFill>
              </a:rPr>
              <a:t> pictures.  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38ABAE4-BFF8-118F-B1AE-CCC89DDA0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998663" y="3500438"/>
            <a:ext cx="9144000" cy="165576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8" name="Picture 4" descr=" ">
            <a:extLst>
              <a:ext uri="{FF2B5EF4-FFF2-40B4-BE49-F238E27FC236}">
                <a16:creationId xmlns:a16="http://schemas.microsoft.com/office/drawing/2014/main" id="{F9DCE42D-B035-D0E8-E898-7D7375645C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5" t="10468" r="22013" b="20501"/>
          <a:stretch/>
        </p:blipFill>
        <p:spPr bwMode="auto">
          <a:xfrm>
            <a:off x="8621887" y="263438"/>
            <a:ext cx="3302001" cy="647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staurants &amp; Cafes - Saundersfoot Connect">
            <a:extLst>
              <a:ext uri="{FF2B5EF4-FFF2-40B4-BE49-F238E27FC236}">
                <a16:creationId xmlns:a16="http://schemas.microsoft.com/office/drawing/2014/main" id="{0C595296-F0B1-C1DD-BE36-9DBE18A706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70" y="1701800"/>
            <a:ext cx="6777701" cy="397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33DED4-D20C-38FA-4736-B0CF58D98B7D}"/>
              </a:ext>
            </a:extLst>
          </p:cNvPr>
          <p:cNvSpPr txBox="1"/>
          <p:nvPr/>
        </p:nvSpPr>
        <p:spPr>
          <a:xfrm>
            <a:off x="9329815" y="6368105"/>
            <a:ext cx="4741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(Rousers,2023)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AB5931-08F8-88F5-9D65-7851F581D9AE}"/>
              </a:ext>
            </a:extLst>
          </p:cNvPr>
          <p:cNvSpPr txBox="1"/>
          <p:nvPr/>
        </p:nvSpPr>
        <p:spPr>
          <a:xfrm>
            <a:off x="5355123" y="3429000"/>
            <a:ext cx="3761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(CwlBox,2021)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4064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A6DF1-7064-2724-7F3E-E2BDE8B1B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636" y="5591480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Harbwr</a:t>
            </a:r>
            <a:r>
              <a:rPr lang="en-US" sz="6600" b="1" dirty="0">
                <a:solidFill>
                  <a:srgbClr val="FF0000"/>
                </a:solidFill>
              </a:rPr>
              <a:t> bar and kitchen.</a:t>
            </a:r>
          </a:p>
        </p:txBody>
      </p:sp>
      <p:pic>
        <p:nvPicPr>
          <p:cNvPr id="2050" name="Picture 2" descr="HARBWR Bar and Kitchen in the Heart of Saundersfoot">
            <a:extLst>
              <a:ext uri="{FF2B5EF4-FFF2-40B4-BE49-F238E27FC236}">
                <a16:creationId xmlns:a16="http://schemas.microsoft.com/office/drawing/2014/main" id="{209AD87C-EE0C-698D-01BE-0929A859EC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040" y="699634"/>
            <a:ext cx="5614416" cy="364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DFE329-1336-711A-5711-C0585071A5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93701" y="1085625"/>
            <a:ext cx="5614416" cy="2877388"/>
          </a:xfrm>
          <a:prstGeom prst="rect">
            <a:avLst/>
          </a:prstGeom>
        </p:spPr>
      </p:pic>
      <p:sp>
        <p:nvSpPr>
          <p:cNvPr id="2057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8FE5E5-0DFA-D12C-052A-5CF5CDBDA497}"/>
              </a:ext>
            </a:extLst>
          </p:cNvPr>
          <p:cNvSpPr txBox="1"/>
          <p:nvPr/>
        </p:nvSpPr>
        <p:spPr>
          <a:xfrm>
            <a:off x="1791854" y="4393809"/>
            <a:ext cx="10067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(Around Tenby,2021)                                                                                  (Around Tenby,2021)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5828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EB2B8-8E2B-D498-FBBA-9C69C2847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43ED9E-29FA-B444-845D-7EECECB8D6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8381" r="-2" b="7984"/>
          <a:stretch/>
        </p:blipFill>
        <p:spPr>
          <a:xfrm>
            <a:off x="718735" y="1690688"/>
            <a:ext cx="10384414" cy="41361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A98D18-45A4-559D-FDC5-536F95EE7BCF}"/>
              </a:ext>
            </a:extLst>
          </p:cNvPr>
          <p:cNvSpPr txBox="1"/>
          <p:nvPr/>
        </p:nvSpPr>
        <p:spPr>
          <a:xfrm>
            <a:off x="609600" y="658575"/>
            <a:ext cx="11582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Customer Reviews.</a:t>
            </a:r>
            <a:endParaRPr lang="en-GB" sz="4400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7D7E4A-6DCE-504D-529B-239CB24CECD5}"/>
              </a:ext>
            </a:extLst>
          </p:cNvPr>
          <p:cNvSpPr txBox="1"/>
          <p:nvPr/>
        </p:nvSpPr>
        <p:spPr>
          <a:xfrm>
            <a:off x="969819" y="4060007"/>
            <a:ext cx="1681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ffectLst/>
              </a:rPr>
              <a:t>(H,2023)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69345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30836-CEAE-2DAB-65C6-FC5F53468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307D26-B181-9643-5F6A-50C3E176A0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458" y="365125"/>
            <a:ext cx="6840022" cy="325755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9833C1-F140-14AC-81C4-CA7D63E4D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7483" y="3749567"/>
            <a:ext cx="6224115" cy="29564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76E6DE-99D5-9E47-53A4-BAA50B5D2CD2}"/>
              </a:ext>
            </a:extLst>
          </p:cNvPr>
          <p:cNvSpPr txBox="1"/>
          <p:nvPr/>
        </p:nvSpPr>
        <p:spPr>
          <a:xfrm>
            <a:off x="304800" y="3141359"/>
            <a:ext cx="3602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effectLst/>
              </a:rPr>
              <a:t>(Rob,2023) 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90AFD2-3FB1-E566-5BD4-7E13EAE7E740}"/>
              </a:ext>
            </a:extLst>
          </p:cNvPr>
          <p:cNvSpPr txBox="1"/>
          <p:nvPr/>
        </p:nvSpPr>
        <p:spPr>
          <a:xfrm>
            <a:off x="8848436" y="5818835"/>
            <a:ext cx="271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solidFill>
                  <a:srgbClr val="333333"/>
                </a:solidFill>
              </a:rPr>
              <a:t>(Freedom557015, 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2337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sign on a wall&#10;&#10;Description automatically generated with low confidence">
            <a:extLst>
              <a:ext uri="{FF2B5EF4-FFF2-40B4-BE49-F238E27FC236}">
                <a16:creationId xmlns:a16="http://schemas.microsoft.com/office/drawing/2014/main" id="{D4A48613-9877-C1A0-0611-CE8CCD6EEB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55" t="21147" r="14050" b="38632"/>
          <a:stretch/>
        </p:blipFill>
        <p:spPr>
          <a:xfrm>
            <a:off x="74775" y="541425"/>
            <a:ext cx="5024520" cy="6263901"/>
          </a:xfrm>
        </p:spPr>
      </p:pic>
      <p:pic>
        <p:nvPicPr>
          <p:cNvPr id="3074" name="Picture 2" descr="fully_booked_stamp – The Play Therapies Centre">
            <a:extLst>
              <a:ext uri="{FF2B5EF4-FFF2-40B4-BE49-F238E27FC236}">
                <a16:creationId xmlns:a16="http://schemas.microsoft.com/office/drawing/2014/main" id="{91730CD1-264B-39AB-AD3E-1E6BB3547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26" y="1139793"/>
            <a:ext cx="5300081" cy="5353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EC8077-828B-6513-5EB8-F31C9E985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Availability of restaurant causing excitement.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8BF4E8-DC14-058B-75EE-7F9796A62876}"/>
              </a:ext>
            </a:extLst>
          </p:cNvPr>
          <p:cNvSpPr txBox="1"/>
          <p:nvPr/>
        </p:nvSpPr>
        <p:spPr>
          <a:xfrm>
            <a:off x="6755989" y="6259694"/>
            <a:ext cx="3472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effectLst/>
                <a:latin typeface="avenir-regular-class"/>
              </a:rPr>
              <a:t>(The Play Therapies Centre,2019) 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30D567-9BFA-EF62-B9C3-A97043D12036}"/>
              </a:ext>
            </a:extLst>
          </p:cNvPr>
          <p:cNvSpPr txBox="1"/>
          <p:nvPr/>
        </p:nvSpPr>
        <p:spPr>
          <a:xfrm>
            <a:off x="1856509" y="5980585"/>
            <a:ext cx="2216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3134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789C-F3B0-CBA6-9670-F6CF43232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loaf of bread and olives on a cutting board&#10;&#10;Description automatically generated with medium confidence">
            <a:extLst>
              <a:ext uri="{FF2B5EF4-FFF2-40B4-BE49-F238E27FC236}">
                <a16:creationId xmlns:a16="http://schemas.microsoft.com/office/drawing/2014/main" id="{2D7745A2-FF1B-0CB6-6728-1E8DCFBEB3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73"/>
          <a:stretch/>
        </p:blipFill>
        <p:spPr>
          <a:xfrm>
            <a:off x="0" y="-17393"/>
            <a:ext cx="6356484" cy="37736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3B6157-6534-32BC-CEED-E30B171A1B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58" r="615"/>
          <a:stretch/>
        </p:blipFill>
        <p:spPr>
          <a:xfrm>
            <a:off x="6351689" y="-12459"/>
            <a:ext cx="6208708" cy="377699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D3278C7-20E0-4F38-26A5-B949982F14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147" r="8026"/>
          <a:stretch/>
        </p:blipFill>
        <p:spPr>
          <a:xfrm>
            <a:off x="0" y="3756280"/>
            <a:ext cx="7245752" cy="3102426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70BE7AA0-973F-EC23-DFBD-9B6446BD7D4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291" b="18185"/>
          <a:stretch/>
        </p:blipFill>
        <p:spPr>
          <a:xfrm>
            <a:off x="7153154" y="3707725"/>
            <a:ext cx="5038847" cy="310242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95F125-6FA5-45C0-BB17-918F9B487C67}"/>
              </a:ext>
            </a:extLst>
          </p:cNvPr>
          <p:cNvSpPr txBox="1"/>
          <p:nvPr/>
        </p:nvSpPr>
        <p:spPr>
          <a:xfrm>
            <a:off x="1477818" y="3429000"/>
            <a:ext cx="943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</a:t>
            </a:r>
            <a:r>
              <a:rPr lang="en-US" b="1" dirty="0"/>
              <a:t>(Mia,2023)                                                                                                   (Mia,2023)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EABC76-6EF4-75C0-ED18-80391056A9C1}"/>
              </a:ext>
            </a:extLst>
          </p:cNvPr>
          <p:cNvSpPr txBox="1"/>
          <p:nvPr/>
        </p:nvSpPr>
        <p:spPr>
          <a:xfrm>
            <a:off x="4802909" y="6492875"/>
            <a:ext cx="6550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                                                   (Mia,2023)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EAB999-D409-514D-8384-FD90FAA45023}"/>
              </a:ext>
            </a:extLst>
          </p:cNvPr>
          <p:cNvSpPr txBox="1"/>
          <p:nvPr/>
        </p:nvSpPr>
        <p:spPr>
          <a:xfrm>
            <a:off x="-73892" y="0"/>
            <a:ext cx="40824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</a:rPr>
              <a:t>Food ordered.  </a:t>
            </a:r>
          </a:p>
        </p:txBody>
      </p:sp>
    </p:spTree>
    <p:extLst>
      <p:ext uri="{BB962C8B-B14F-4D97-AF65-F5344CB8AC3E}">
        <p14:creationId xmlns:p14="http://schemas.microsoft.com/office/powerpoint/2010/main" val="3479817752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0155189-D96C-4527-B0EC-654B946BE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FD600-ECB2-B2A1-1AD5-9C73E59E9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89"/>
            <a:ext cx="9795637" cy="110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solidFill>
                  <a:srgbClr val="FF0000"/>
                </a:solidFill>
              </a:rPr>
              <a:t>Interior.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77D1C9-2EB2-7111-1D8C-B2F8FD593C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735" r="-2" b="27953"/>
          <a:stretch/>
        </p:blipFill>
        <p:spPr>
          <a:xfrm>
            <a:off x="-2" y="1966432"/>
            <a:ext cx="4000725" cy="5006325"/>
          </a:xfrm>
          <a:prstGeom prst="rect">
            <a:avLst/>
          </a:prstGeom>
        </p:spPr>
      </p:pic>
      <p:pic>
        <p:nvPicPr>
          <p:cNvPr id="5" name="Picture 4" descr="A picture containing wall, indoor, funeral, wooden&#10;&#10;Description automatically generated">
            <a:extLst>
              <a:ext uri="{FF2B5EF4-FFF2-40B4-BE49-F238E27FC236}">
                <a16:creationId xmlns:a16="http://schemas.microsoft.com/office/drawing/2014/main" id="{0EE7D76E-5FA6-1550-E0FE-CD83C560D2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25" r="-1" b="30979"/>
          <a:stretch/>
        </p:blipFill>
        <p:spPr>
          <a:xfrm>
            <a:off x="3949918" y="1966432"/>
            <a:ext cx="4000725" cy="4932418"/>
          </a:xfrm>
          <a:prstGeom prst="rect">
            <a:avLst/>
          </a:prstGeom>
        </p:spPr>
      </p:pic>
      <p:pic>
        <p:nvPicPr>
          <p:cNvPr id="4" name="Content Placeholder 3" descr="Two pillows on a couch&#10;&#10;Description automatically generated with medium confidence">
            <a:extLst>
              <a:ext uri="{FF2B5EF4-FFF2-40B4-BE49-F238E27FC236}">
                <a16:creationId xmlns:a16="http://schemas.microsoft.com/office/drawing/2014/main" id="{6A37F45E-E936-92AD-5B89-3AF1ED25F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7" r="53036" b="1"/>
          <a:stretch/>
        </p:blipFill>
        <p:spPr>
          <a:xfrm>
            <a:off x="7950643" y="1966433"/>
            <a:ext cx="4238308" cy="49324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3FDFD4-BE1B-A1BF-D877-515543231869}"/>
              </a:ext>
            </a:extLst>
          </p:cNvPr>
          <p:cNvSpPr txBox="1"/>
          <p:nvPr/>
        </p:nvSpPr>
        <p:spPr>
          <a:xfrm>
            <a:off x="1087345" y="1560152"/>
            <a:ext cx="9525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                                                (Mia,2023)                                                  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8961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8E31A-9C34-02E3-AFF9-B17899883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indoor, invertebrate, shellfish, table&#10;&#10;Description automatically generated">
            <a:extLst>
              <a:ext uri="{FF2B5EF4-FFF2-40B4-BE49-F238E27FC236}">
                <a16:creationId xmlns:a16="http://schemas.microsoft.com/office/drawing/2014/main" id="{D02A98E2-EC2B-A0C8-5DAB-FC7032CF3D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17" r="35026" b="3"/>
          <a:stretch/>
        </p:blipFill>
        <p:spPr>
          <a:xfrm>
            <a:off x="4003289" y="0"/>
            <a:ext cx="3862578" cy="32535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9F0A2F-73E1-22E5-CF14-32E8A1958B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09" r="3679" b="-3"/>
          <a:stretch/>
        </p:blipFill>
        <p:spPr>
          <a:xfrm>
            <a:off x="0" y="11044"/>
            <a:ext cx="4003288" cy="3215141"/>
          </a:xfrm>
          <a:prstGeom prst="rect">
            <a:avLst/>
          </a:prstGeom>
        </p:spPr>
      </p:pic>
      <p:pic>
        <p:nvPicPr>
          <p:cNvPr id="7" name="Content Placeholder 3" descr="A picture containing text, art, painting, decorated&#10;&#10;Description automatically generated">
            <a:extLst>
              <a:ext uri="{FF2B5EF4-FFF2-40B4-BE49-F238E27FC236}">
                <a16:creationId xmlns:a16="http://schemas.microsoft.com/office/drawing/2014/main" id="{6AEB768D-6333-F45B-E857-50E0EC28E18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0" r="363" b="22513"/>
          <a:stretch/>
        </p:blipFill>
        <p:spPr>
          <a:xfrm>
            <a:off x="0" y="3253566"/>
            <a:ext cx="7865866" cy="3658152"/>
          </a:xfrm>
          <a:prstGeom prst="rect">
            <a:avLst/>
          </a:prstGeom>
        </p:spPr>
      </p:pic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039483A6-C5ED-C811-7985-87796EE5B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7865866" y="69470"/>
            <a:ext cx="4326134" cy="67885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30BC09-8C28-D114-13E4-E9190CD31550}"/>
              </a:ext>
            </a:extLst>
          </p:cNvPr>
          <p:cNvSpPr txBox="1"/>
          <p:nvPr/>
        </p:nvSpPr>
        <p:spPr>
          <a:xfrm>
            <a:off x="434109" y="2586182"/>
            <a:ext cx="6557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b="1" dirty="0"/>
              <a:t>(Mia,2023)                                                                         (Mia,2023)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E3BB62-7E4C-CB87-5F7A-DBD895B95D29}"/>
              </a:ext>
            </a:extLst>
          </p:cNvPr>
          <p:cNvSpPr txBox="1"/>
          <p:nvPr/>
        </p:nvSpPr>
        <p:spPr>
          <a:xfrm>
            <a:off x="2198255" y="3429000"/>
            <a:ext cx="294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F20659-CF5D-BA69-5DB9-0FE52B25B1DC}"/>
              </a:ext>
            </a:extLst>
          </p:cNvPr>
          <p:cNvSpPr txBox="1"/>
          <p:nvPr/>
        </p:nvSpPr>
        <p:spPr>
          <a:xfrm>
            <a:off x="8848436" y="6077527"/>
            <a:ext cx="1738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657992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6F0D0-50B7-44EC-147C-5F8267279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93" y="-435030"/>
            <a:ext cx="10515600" cy="1325563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b="1" dirty="0">
                <a:solidFill>
                  <a:srgbClr val="FF0000"/>
                </a:solidFill>
              </a:rPr>
              <a:t>Easy read Lobster diagram.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How to Crack and Eat Lobster - LobsterAnywhere.com">
            <a:extLst>
              <a:ext uri="{FF2B5EF4-FFF2-40B4-BE49-F238E27FC236}">
                <a16:creationId xmlns:a16="http://schemas.microsoft.com/office/drawing/2014/main" id="{34F07DD7-CAE9-F009-7E53-C32A369E6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073" y="365125"/>
            <a:ext cx="5050971" cy="638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B22920-1E5F-17B0-87AD-37511946D5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956" y="514720"/>
            <a:ext cx="4882484" cy="608658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88803-5DB2-6F75-A485-C4CC8D755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9DF367-73F7-DF02-2BBE-0BCBD4307080}"/>
              </a:ext>
            </a:extLst>
          </p:cNvPr>
          <p:cNvSpPr txBox="1"/>
          <p:nvPr/>
        </p:nvSpPr>
        <p:spPr>
          <a:xfrm>
            <a:off x="9618091" y="6381569"/>
            <a:ext cx="1735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(Lobster,2017)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8225A1-603C-FDB9-0977-A4363897682B}"/>
              </a:ext>
            </a:extLst>
          </p:cNvPr>
          <p:cNvSpPr txBox="1"/>
          <p:nvPr/>
        </p:nvSpPr>
        <p:spPr>
          <a:xfrm>
            <a:off x="5115440" y="890533"/>
            <a:ext cx="16241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effectLst/>
                <a:latin typeface="avenir-regular-class"/>
              </a:rPr>
              <a:t>(A subtle Revelry,2017)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648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text, window, sink, outdoor&#10;&#10;Description automatically generated">
            <a:extLst>
              <a:ext uri="{FF2B5EF4-FFF2-40B4-BE49-F238E27FC236}">
                <a16:creationId xmlns:a16="http://schemas.microsoft.com/office/drawing/2014/main" id="{05020ED5-1D58-97BE-A2CA-E1D8A0FC6D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89" t="38714" r="30864" b="47811"/>
          <a:stretch/>
        </p:blipFill>
        <p:spPr>
          <a:xfrm>
            <a:off x="1239511" y="-1"/>
            <a:ext cx="9300115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C864D1-4689-DFD6-16AF-59B45130B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044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Scores on the doors.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4379E8-758E-D7AC-50A6-F2ADA377177D}"/>
              </a:ext>
            </a:extLst>
          </p:cNvPr>
          <p:cNvSpPr txBox="1"/>
          <p:nvPr/>
        </p:nvSpPr>
        <p:spPr>
          <a:xfrm>
            <a:off x="3971213" y="4138367"/>
            <a:ext cx="3591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(Mia,2023)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69586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73672-AA13-D608-FAE5-4CBEA60F6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Customer pictures vs Website pictures. 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 ">
            <a:extLst>
              <a:ext uri="{FF2B5EF4-FFF2-40B4-BE49-F238E27FC236}">
                <a16:creationId xmlns:a16="http://schemas.microsoft.com/office/drawing/2014/main" id="{3917ADA9-FD5E-7409-AC1A-7ADFCEA5B9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75" b="24914"/>
          <a:stretch/>
        </p:blipFill>
        <p:spPr bwMode="auto">
          <a:xfrm>
            <a:off x="335786" y="1350580"/>
            <a:ext cx="5209144" cy="433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5F86D4A7-65BB-3DEC-306C-32475DCD5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309" y="1350580"/>
            <a:ext cx="5786296" cy="433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22AAA8-3F9F-BEFE-7CF7-8DDFC2B26C70}"/>
              </a:ext>
            </a:extLst>
          </p:cNvPr>
          <p:cNvSpPr txBox="1"/>
          <p:nvPr/>
        </p:nvSpPr>
        <p:spPr>
          <a:xfrm>
            <a:off x="935182" y="5763491"/>
            <a:ext cx="10418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(Cymro1980,2021)                                                                                        (Phillips,2023)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72797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Different coloured question marks">
            <a:extLst>
              <a:ext uri="{FF2B5EF4-FFF2-40B4-BE49-F238E27FC236}">
                <a16:creationId xmlns:a16="http://schemas.microsoft.com/office/drawing/2014/main" id="{6CBA544C-A427-53FA-72CD-A7A5CEF9AB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325867-B0C4-FE80-8F52-8E3A8E049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Thank you for Listening are there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722957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1CF6E-373E-4639-F677-FF580870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8BFD5-71F3-750F-1789-DA85CE470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b="0" i="0" dirty="0">
              <a:solidFill>
                <a:srgbClr val="333333"/>
              </a:solidFill>
              <a:effectLst/>
              <a:latin typeface="avenir-regular-class"/>
            </a:endParaRPr>
          </a:p>
          <a:p>
            <a:r>
              <a:rPr lang="en-US" sz="2600" b="0" i="0" dirty="0">
                <a:solidFill>
                  <a:srgbClr val="333333"/>
                </a:solidFill>
                <a:effectLst/>
              </a:rPr>
              <a:t>Rousers (2023) </a:t>
            </a:r>
            <a:r>
              <a:rPr lang="en-US" sz="2600" b="0" i="0" dirty="0" err="1">
                <a:solidFill>
                  <a:srgbClr val="333333"/>
                </a:solidFill>
                <a:effectLst/>
              </a:rPr>
              <a:t>CwlBox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 Saundersfoot. Available at: 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2"/>
              </a:rPr>
              <a:t>Nice food and coffee in a great spot - </a:t>
            </a:r>
            <a:r>
              <a:rPr lang="en-US" sz="2600" b="0" i="0" u="none" strike="noStrike" dirty="0" err="1">
                <a:solidFill>
                  <a:srgbClr val="20366F"/>
                </a:solidFill>
                <a:effectLst/>
                <a:hlinkClick r:id="rId2"/>
              </a:rPr>
              <a:t>Cwlbox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2"/>
              </a:rPr>
              <a:t>, Wiseman's Bridge </a:t>
            </a:r>
            <a:r>
              <a:rPr lang="en-US" sz="2600" b="0" i="0" u="none" strike="noStrike" dirty="0" err="1">
                <a:solidFill>
                  <a:srgbClr val="20366F"/>
                </a:solidFill>
                <a:effectLst/>
                <a:hlinkClick r:id="rId2"/>
              </a:rPr>
              <a:t>Traveller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2"/>
              </a:rPr>
              <a:t> Reviews - </a:t>
            </a:r>
            <a:r>
              <a:rPr lang="en-US" sz="2600" b="0" i="0" u="none" strike="noStrike" dirty="0" err="1">
                <a:solidFill>
                  <a:srgbClr val="20366F"/>
                </a:solidFill>
                <a:effectLst/>
                <a:hlinkClick r:id="rId2"/>
              </a:rPr>
              <a:t>Tripadvisor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 (Accessed: 9/6/23).</a:t>
            </a:r>
          </a:p>
          <a:p>
            <a:r>
              <a:rPr lang="en-US" sz="2600" b="0" i="0" dirty="0" err="1">
                <a:solidFill>
                  <a:srgbClr val="333333"/>
                </a:solidFill>
                <a:effectLst/>
              </a:rPr>
              <a:t>Aestro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. (2019) </a:t>
            </a:r>
            <a:r>
              <a:rPr lang="en-US" sz="2600" b="0" i="1" dirty="0">
                <a:solidFill>
                  <a:srgbClr val="333333"/>
                </a:solidFill>
                <a:effectLst/>
              </a:rPr>
              <a:t>Stone Crab: Meat and Claws 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. Available at: stone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3"/>
              </a:rPr>
              <a:t> crab - Bing images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GB" sz="2600" b="0" i="0" dirty="0">
                <a:solidFill>
                  <a:srgbClr val="333333"/>
                </a:solidFill>
                <a:effectLst/>
              </a:rPr>
              <a:t>James G. (2015) Saundersfoot Harbour</a:t>
            </a:r>
            <a:r>
              <a:rPr lang="en-GB" sz="2600" b="0" i="1" dirty="0">
                <a:solidFill>
                  <a:srgbClr val="333333"/>
                </a:solidFill>
                <a:effectLst/>
              </a:rPr>
              <a:t> </a:t>
            </a:r>
            <a:r>
              <a:rPr lang="en-GB" sz="2600" b="0" i="0" dirty="0">
                <a:solidFill>
                  <a:srgbClr val="333333"/>
                </a:solidFill>
                <a:effectLst/>
              </a:rPr>
              <a:t>. Available at: </a:t>
            </a:r>
            <a:r>
              <a:rPr lang="en-GB" sz="2600" b="0" i="0" dirty="0" err="1">
                <a:solidFill>
                  <a:srgbClr val="333333"/>
                </a:solidFill>
                <a:effectLst/>
              </a:rPr>
              <a:t>s</a:t>
            </a:r>
            <a:r>
              <a:rPr lang="en-GB" sz="2600" b="0" i="0" u="none" strike="noStrike" dirty="0" err="1">
                <a:solidFill>
                  <a:srgbClr val="20366F"/>
                </a:solidFill>
                <a:effectLst/>
                <a:hlinkClick r:id="rId4"/>
              </a:rPr>
              <a:t>aundersfoot</a:t>
            </a:r>
            <a:r>
              <a:rPr lang="en-GB" sz="2600" b="0" i="0" u="none" strike="noStrike" dirty="0">
                <a:solidFill>
                  <a:srgbClr val="20366F"/>
                </a:solidFill>
                <a:effectLst/>
                <a:hlinkClick r:id="rId4"/>
              </a:rPr>
              <a:t> harbour - Bing images</a:t>
            </a:r>
            <a:r>
              <a:rPr lang="en-GB" sz="2600" b="0" i="0" dirty="0">
                <a:solidFill>
                  <a:srgbClr val="333333"/>
                </a:solidFill>
                <a:effectLst/>
              </a:rPr>
              <a:t>(Accessed: 9/6/2023).</a:t>
            </a:r>
          </a:p>
          <a:p>
            <a:r>
              <a:rPr lang="en-US" sz="2600" b="0" i="0" dirty="0">
                <a:solidFill>
                  <a:srgbClr val="333333"/>
                </a:solidFill>
                <a:effectLst/>
              </a:rPr>
              <a:t>Philips, L. (2023) Stone Crab menu. Available </a:t>
            </a:r>
            <a:r>
              <a:rPr lang="en-US" sz="26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2600" b="0" i="0" u="none" strike="noStrike" dirty="0" err="1">
                <a:solidFill>
                  <a:srgbClr val="20366F"/>
                </a:solidFill>
                <a:effectLst/>
                <a:hlinkClick r:id="rId5"/>
              </a:rPr>
              <a:t>The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5"/>
              </a:rPr>
              <a:t> Stone Crab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 (Accessed: 6/9/2023).</a:t>
            </a:r>
          </a:p>
          <a:p>
            <a:r>
              <a:rPr lang="en-US" sz="2600" b="0" i="0" dirty="0">
                <a:solidFill>
                  <a:srgbClr val="333333"/>
                </a:solidFill>
                <a:effectLst/>
              </a:rPr>
              <a:t>Stone Crab . (2023) Stone Crab Drinks menu. Available </a:t>
            </a:r>
            <a:r>
              <a:rPr lang="en-US" sz="26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2600" b="0" i="0" u="none" strike="noStrike" dirty="0" err="1">
                <a:solidFill>
                  <a:srgbClr val="20366F"/>
                </a:solidFill>
                <a:effectLst/>
                <a:hlinkClick r:id="rId6"/>
              </a:rPr>
              <a:t>Roll</a:t>
            </a:r>
            <a:r>
              <a:rPr lang="en-US" sz="2600" b="0" i="0" u="none" strike="noStrike" dirty="0">
                <a:solidFill>
                  <a:srgbClr val="20366F"/>
                </a:solidFill>
                <a:effectLst/>
                <a:hlinkClick r:id="rId6"/>
              </a:rPr>
              <a:t> up, roll up, the Crab has upped its game (again) | The Stone Crab (@the_stone_crab) on Instagram</a:t>
            </a:r>
            <a:r>
              <a:rPr lang="en-US" sz="2600" b="0" i="0" dirty="0">
                <a:solidFill>
                  <a:srgbClr val="333333"/>
                </a:solidFill>
                <a:effectLst/>
              </a:rPr>
              <a:t>(Accessed: 6/9/2023).</a:t>
            </a:r>
          </a:p>
          <a:p>
            <a:r>
              <a:rPr lang="it-IT" sz="2600" b="0" i="1" dirty="0">
                <a:solidFill>
                  <a:srgbClr val="333333"/>
                </a:solidFill>
                <a:effectLst/>
              </a:rPr>
              <a:t>Stone Crab . (2023) Esspresso Martini. Available at:</a:t>
            </a:r>
            <a:r>
              <a:rPr lang="it-IT" sz="2600" b="0" i="1" u="none" strike="noStrike" dirty="0">
                <a:solidFill>
                  <a:srgbClr val="20366F"/>
                </a:solidFill>
                <a:effectLst/>
                <a:hlinkClick r:id="rId7"/>
              </a:rPr>
              <a:t>https://www.instagram.com/p/CrrHjPYLd0H/?igshid=MzRlODBiNWFlZA==</a:t>
            </a:r>
            <a:r>
              <a:rPr lang="it-IT" sz="2600" b="0" i="1" dirty="0">
                <a:solidFill>
                  <a:srgbClr val="333333"/>
                </a:solidFill>
                <a:effectLst/>
              </a:rPr>
              <a:t>(Accessed: 6/9/2023).</a:t>
            </a:r>
          </a:p>
          <a:p>
            <a:r>
              <a:rPr lang="en-GB" sz="2600" b="0" i="1" dirty="0">
                <a:solidFill>
                  <a:srgbClr val="333333"/>
                </a:solidFill>
                <a:effectLst/>
              </a:rPr>
              <a:t>Stone Crab . (2023) Drinks menu . Available </a:t>
            </a:r>
            <a:r>
              <a:rPr lang="en-GB" sz="2600" b="0" i="1" dirty="0" err="1">
                <a:solidFill>
                  <a:srgbClr val="333333"/>
                </a:solidFill>
                <a:effectLst/>
              </a:rPr>
              <a:t>at:</a:t>
            </a:r>
            <a:r>
              <a:rPr lang="en-GB" sz="2600" b="0" i="1" u="none" strike="noStrike" dirty="0" err="1">
                <a:solidFill>
                  <a:srgbClr val="20366F"/>
                </a:solidFill>
                <a:effectLst/>
                <a:hlinkClick r:id="rId8"/>
              </a:rPr>
              <a:t>https</a:t>
            </a:r>
            <a:r>
              <a:rPr lang="en-GB" sz="2600" b="0" i="1" u="none" strike="noStrike" dirty="0">
                <a:solidFill>
                  <a:srgbClr val="20366F"/>
                </a:solidFill>
                <a:effectLst/>
                <a:hlinkClick r:id="rId8"/>
              </a:rPr>
              <a:t>://www.instagram.com/p/CBQDNFdD2Ml/?igshid=MzRlODBiNWFlZA==</a:t>
            </a:r>
            <a:r>
              <a:rPr lang="en-GB" sz="2600" b="0" i="1" dirty="0">
                <a:solidFill>
                  <a:srgbClr val="333333"/>
                </a:solidFill>
                <a:effectLst/>
              </a:rPr>
              <a:t>(Accessed: 6/9/2023).</a:t>
            </a:r>
          </a:p>
          <a:p>
            <a:r>
              <a:rPr lang="en-US" sz="2600" b="0" i="1" dirty="0" err="1">
                <a:solidFill>
                  <a:srgbClr val="333333"/>
                </a:solidFill>
                <a:effectLst/>
              </a:rPr>
              <a:t>CwlBox</a:t>
            </a:r>
            <a:r>
              <a:rPr lang="en-US" sz="2600" b="0" i="1" dirty="0">
                <a:solidFill>
                  <a:srgbClr val="333333"/>
                </a:solidFill>
                <a:effectLst/>
              </a:rPr>
              <a:t> . (2021) Food Truck . Available at: </a:t>
            </a:r>
            <a:r>
              <a:rPr lang="en-US" sz="2600" b="0" i="1" u="none" strike="noStrike" dirty="0" err="1">
                <a:solidFill>
                  <a:srgbClr val="20366F"/>
                </a:solidFill>
                <a:effectLst/>
                <a:hlinkClick r:id="rId9"/>
              </a:rPr>
              <a:t>cwl</a:t>
            </a:r>
            <a:r>
              <a:rPr lang="en-US" sz="2600" b="0" i="1" u="none" strike="noStrike" dirty="0">
                <a:solidFill>
                  <a:srgbClr val="20366F"/>
                </a:solidFill>
                <a:effectLst/>
                <a:hlinkClick r:id="rId9"/>
              </a:rPr>
              <a:t> box </a:t>
            </a:r>
            <a:r>
              <a:rPr lang="en-US" sz="2600" b="0" i="1" u="none" strike="noStrike" dirty="0" err="1">
                <a:solidFill>
                  <a:srgbClr val="20366F"/>
                </a:solidFill>
                <a:effectLst/>
                <a:hlinkClick r:id="rId9"/>
              </a:rPr>
              <a:t>saundersfoot</a:t>
            </a:r>
            <a:r>
              <a:rPr lang="en-US" sz="2600" b="0" i="1" u="none" strike="noStrike" dirty="0">
                <a:solidFill>
                  <a:srgbClr val="20366F"/>
                </a:solidFill>
                <a:effectLst/>
                <a:hlinkClick r:id="rId9"/>
              </a:rPr>
              <a:t> - Bing</a:t>
            </a:r>
            <a:r>
              <a:rPr lang="en-US" sz="2600" b="0" i="1" dirty="0">
                <a:solidFill>
                  <a:srgbClr val="333333"/>
                </a:solidFill>
                <a:effectLst/>
              </a:rPr>
              <a:t>(Accessed: 6/9/2023).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983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17AB8-E18F-AD9B-8F84-993302D73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27B43-D843-2F5E-28D1-C435CB355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3300" b="0" i="1" dirty="0">
                <a:solidFill>
                  <a:srgbClr val="333333"/>
                </a:solidFill>
                <a:effectLst/>
              </a:rPr>
              <a:t>Around Tenby. (2021) </a:t>
            </a:r>
            <a:r>
              <a:rPr lang="en-US" sz="3300" b="0" i="1" dirty="0" err="1">
                <a:solidFill>
                  <a:srgbClr val="333333"/>
                </a:solidFill>
                <a:effectLst/>
              </a:rPr>
              <a:t>Harbwr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 Bar and Kitchen. Available at: </a:t>
            </a:r>
            <a:r>
              <a:rPr lang="en-US" sz="3300" b="0" i="1" u="sng" dirty="0" err="1">
                <a:solidFill>
                  <a:srgbClr val="20366F"/>
                </a:solidFill>
                <a:effectLst/>
                <a:hlinkClick r:id="rId2"/>
              </a:rPr>
              <a:t>harbwr</a:t>
            </a:r>
            <a:r>
              <a:rPr lang="en-US" sz="3300" b="0" i="1" u="sng" dirty="0">
                <a:solidFill>
                  <a:srgbClr val="20366F"/>
                </a:solidFill>
                <a:effectLst/>
                <a:hlinkClick r:id="rId2"/>
              </a:rPr>
              <a:t> bar and kitchen </a:t>
            </a:r>
            <a:r>
              <a:rPr lang="en-US" sz="3300" b="0" i="1" u="sng" dirty="0" err="1">
                <a:solidFill>
                  <a:srgbClr val="20366F"/>
                </a:solidFill>
                <a:effectLst/>
                <a:hlinkClick r:id="rId2"/>
              </a:rPr>
              <a:t>saundersfoot</a:t>
            </a:r>
            <a:r>
              <a:rPr lang="en-US" sz="3300" b="0" i="1" u="sng" dirty="0">
                <a:solidFill>
                  <a:srgbClr val="20366F"/>
                </a:solidFill>
                <a:effectLst/>
                <a:hlinkClick r:id="rId2"/>
              </a:rPr>
              <a:t> - Bing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GB" sz="3300" b="0" i="1" dirty="0">
                <a:solidFill>
                  <a:srgbClr val="333333"/>
                </a:solidFill>
                <a:effectLst/>
              </a:rPr>
              <a:t>Around Tenby. (2021) </a:t>
            </a:r>
            <a:r>
              <a:rPr lang="en-GB" sz="3300" b="0" i="1" dirty="0" err="1">
                <a:solidFill>
                  <a:srgbClr val="333333"/>
                </a:solidFill>
                <a:effectLst/>
              </a:rPr>
              <a:t>Harbwr</a:t>
            </a:r>
            <a:r>
              <a:rPr lang="en-GB" sz="3300" b="0" i="1" dirty="0">
                <a:solidFill>
                  <a:srgbClr val="333333"/>
                </a:solidFill>
                <a:effectLst/>
              </a:rPr>
              <a:t> Bar and Kitchen. Available </a:t>
            </a:r>
            <a:r>
              <a:rPr lang="en-GB" sz="3300" b="0" i="1" dirty="0" err="1">
                <a:solidFill>
                  <a:srgbClr val="333333"/>
                </a:solidFill>
                <a:effectLst/>
              </a:rPr>
              <a:t>at:</a:t>
            </a:r>
            <a:r>
              <a:rPr lang="en-GB" sz="3300" b="0" i="1" u="none" strike="noStrike" dirty="0" err="1">
                <a:solidFill>
                  <a:srgbClr val="20366F"/>
                </a:solidFill>
                <a:effectLst/>
                <a:hlinkClick r:id="rId3"/>
              </a:rPr>
              <a:t>Menu</a:t>
            </a:r>
            <a:r>
              <a:rPr lang="en-GB" sz="3300" b="0" i="1" u="none" strike="noStrike" dirty="0">
                <a:solidFill>
                  <a:srgbClr val="20366F"/>
                </a:solidFill>
                <a:effectLst/>
                <a:hlinkClick r:id="rId3"/>
              </a:rPr>
              <a:t> - HARBWR Bar &amp; Kitchen (</a:t>
            </a:r>
            <a:r>
              <a:rPr lang="en-GB" sz="3300" b="0" i="1" u="none" strike="noStrike" dirty="0" err="1">
                <a:solidFill>
                  <a:srgbClr val="20366F"/>
                </a:solidFill>
                <a:effectLst/>
                <a:hlinkClick r:id="rId3"/>
              </a:rPr>
              <a:t>harbwrbarsaundersfoot.wales</a:t>
            </a:r>
            <a:r>
              <a:rPr lang="en-GB" sz="3300" b="0" i="1" u="none" strike="noStrike" dirty="0">
                <a:solidFill>
                  <a:srgbClr val="20366F"/>
                </a:solidFill>
                <a:effectLst/>
                <a:hlinkClick r:id="rId3"/>
              </a:rPr>
              <a:t>)</a:t>
            </a:r>
            <a:r>
              <a:rPr lang="en-GB" sz="3300" b="0" i="1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US" sz="3300" b="0" i="1" dirty="0">
                <a:solidFill>
                  <a:srgbClr val="333333"/>
                </a:solidFill>
                <a:effectLst/>
              </a:rPr>
              <a:t>H, Kim. (2023) Stone Crab reviews. Available </a:t>
            </a:r>
            <a:r>
              <a:rPr lang="en-US" sz="3300" b="0" i="1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3300" b="0" i="1" u="none" strike="noStrike" dirty="0" err="1">
                <a:solidFill>
                  <a:srgbClr val="20366F"/>
                </a:solidFill>
                <a:effectLst/>
                <a:hlinkClick r:id="rId4"/>
              </a:rPr>
              <a:t>kim</a:t>
            </a:r>
            <a:r>
              <a:rPr lang="en-US" sz="3300" b="0" i="1" u="none" strike="noStrike" dirty="0">
                <a:solidFill>
                  <a:srgbClr val="20366F"/>
                </a:solidFill>
                <a:effectLst/>
                <a:hlinkClick r:id="rId4"/>
              </a:rPr>
              <a:t> h (@kimh486) - Profile - </a:t>
            </a:r>
            <a:r>
              <a:rPr lang="en-US" sz="3300" b="0" i="1" u="none" strike="noStrike" dirty="0" err="1">
                <a:solidFill>
                  <a:srgbClr val="20366F"/>
                </a:solidFill>
                <a:effectLst/>
                <a:hlinkClick r:id="rId4"/>
              </a:rPr>
              <a:t>Tripadvisor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 (</a:t>
            </a:r>
            <a:r>
              <a:rPr lang="en-US" sz="3300" b="0" i="1" dirty="0" err="1">
                <a:solidFill>
                  <a:srgbClr val="333333"/>
                </a:solidFill>
                <a:effectLst/>
              </a:rPr>
              <a:t>Acessed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: 9/6/2023).</a:t>
            </a:r>
            <a:endParaRPr lang="en-GB" sz="3300" i="1" dirty="0">
              <a:solidFill>
                <a:srgbClr val="333333"/>
              </a:solidFill>
            </a:endParaRPr>
          </a:p>
          <a:p>
            <a:r>
              <a:rPr lang="en-US" sz="3300" b="0" i="0" dirty="0">
                <a:solidFill>
                  <a:srgbClr val="333333"/>
                </a:solidFill>
                <a:effectLst/>
              </a:rPr>
              <a:t>Freedom557015. (2023) Review. Available at: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5"/>
              </a:rPr>
              <a:t>Freedom557015 (@Freedom557015) - Profile - 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5"/>
              </a:rPr>
              <a:t>Tripadvisor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 (Accessed:9/6/2023).</a:t>
            </a:r>
          </a:p>
          <a:p>
            <a:r>
              <a:rPr lang="en-US" sz="3300" b="0" i="0" dirty="0">
                <a:solidFill>
                  <a:srgbClr val="333333"/>
                </a:solidFill>
                <a:effectLst/>
              </a:rPr>
              <a:t>Rob. (2023) 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Review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Available at: 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6"/>
              </a:rPr>
              <a:t>FLIP FLOP ROB (@Fearless18852884250) - Profile - 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6"/>
              </a:rPr>
              <a:t>Tripadvisor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US" sz="3300" b="0" i="0" dirty="0">
                <a:solidFill>
                  <a:srgbClr val="333333"/>
                </a:solidFill>
                <a:effectLst/>
              </a:rPr>
              <a:t>The Play Therapies Centre. (2019) 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Fully Booked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Available at: 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7"/>
              </a:rPr>
              <a:t>fully_booked_stamp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7"/>
              </a:rPr>
              <a:t> | The Play Therapies Centre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US" sz="3300" b="0" i="0" dirty="0" err="1">
                <a:solidFill>
                  <a:srgbClr val="333333"/>
                </a:solidFill>
                <a:effectLst/>
              </a:rPr>
              <a:t>Lobster,L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(2017) 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How to crack a lobster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Available </a:t>
            </a:r>
            <a:r>
              <a:rPr lang="en-US" sz="33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8"/>
              </a:rPr>
              <a:t>How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8"/>
              </a:rPr>
              <a:t> to Crack and Eat Lobster - LobsterAnywhere.com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(Accessed:9/6/2023).</a:t>
            </a:r>
          </a:p>
          <a:p>
            <a:r>
              <a:rPr lang="en-US" sz="3300" b="0" i="0" dirty="0">
                <a:solidFill>
                  <a:srgbClr val="333333"/>
                </a:solidFill>
                <a:effectLst/>
              </a:rPr>
              <a:t>A subtle Revelry.(2017) 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How to eat a lobster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Available </a:t>
            </a:r>
            <a:r>
              <a:rPr lang="en-US" sz="33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9"/>
              </a:rPr>
              <a:t>how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9"/>
              </a:rPr>
              <a:t> to cook (and eat) a lobster | How to cook lobster, Lobster bake, Lobster (pinterest.co.uk)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(Accessed:9/6/2023).</a:t>
            </a:r>
          </a:p>
          <a:p>
            <a:r>
              <a:rPr lang="en-US" sz="3300" b="0" i="0" dirty="0">
                <a:solidFill>
                  <a:srgbClr val="333333"/>
                </a:solidFill>
                <a:effectLst/>
              </a:rPr>
              <a:t>Cymro1980. (2021) </a:t>
            </a:r>
            <a:r>
              <a:rPr lang="en-US" sz="3300" b="0" i="1" dirty="0">
                <a:solidFill>
                  <a:srgbClr val="333333"/>
                </a:solidFill>
                <a:effectLst/>
              </a:rPr>
              <a:t>The Stone Crab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Available </a:t>
            </a:r>
            <a:r>
              <a:rPr lang="en-US" sz="33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10"/>
              </a:rPr>
              <a:t>THE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10"/>
              </a:rPr>
              <a:t> STONE CRAB, Saundersfoot - Updated 2023 Restaurant Reviews, Menu &amp; Prices - 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10"/>
              </a:rPr>
              <a:t>Tripadvisor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r>
              <a:rPr lang="en-US" sz="3300" b="0" i="0" dirty="0" err="1">
                <a:solidFill>
                  <a:srgbClr val="333333"/>
                </a:solidFill>
                <a:effectLst/>
              </a:rPr>
              <a:t>Phillips,L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. (2023) The Stone Crab. Available </a:t>
            </a:r>
            <a:r>
              <a:rPr lang="en-US" sz="3300" b="0" i="0" dirty="0" err="1">
                <a:solidFill>
                  <a:srgbClr val="333333"/>
                </a:solidFill>
                <a:effectLst/>
              </a:rPr>
              <a:t>at:</a:t>
            </a:r>
            <a:r>
              <a:rPr lang="en-US" sz="3300" b="0" i="0" u="none" strike="noStrike" dirty="0" err="1">
                <a:solidFill>
                  <a:srgbClr val="20366F"/>
                </a:solidFill>
                <a:effectLst/>
                <a:hlinkClick r:id="rId11"/>
              </a:rPr>
              <a:t>The</a:t>
            </a:r>
            <a:r>
              <a:rPr lang="en-US" sz="3300" b="0" i="0" u="none" strike="noStrike" dirty="0">
                <a:solidFill>
                  <a:srgbClr val="20366F"/>
                </a:solidFill>
                <a:effectLst/>
                <a:hlinkClick r:id="rId11"/>
              </a:rPr>
              <a:t> Stone Crab</a:t>
            </a:r>
            <a:r>
              <a:rPr lang="en-US" sz="3300" b="0" i="0" dirty="0">
                <a:solidFill>
                  <a:srgbClr val="333333"/>
                </a:solidFill>
                <a:effectLst/>
              </a:rPr>
              <a:t> (Accessed: 9/6/2023).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3023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F0706-76AF-A7F1-1884-A21E843D2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 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1DB46F6-4A04-261B-DF04-BEE58B5DD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54634"/>
            <a:ext cx="726109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Aftermath.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Business Card.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Narberth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Dessert.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Fully booked sign.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Harbour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front.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Hygiene Rating.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Interior.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Lunch menu.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Main.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Myself outside restaurant.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Specials Board.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Mia, 2023.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Starters.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[Image] (Stone Crab Saundersfoot ).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16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939</TotalTime>
  <Words>987</Words>
  <Application>Microsoft Office PowerPoint</Application>
  <PresentationFormat>Widescreen</PresentationFormat>
  <Paragraphs>75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avenir-regular-class</vt:lpstr>
      <vt:lpstr>Calibri</vt:lpstr>
      <vt:lpstr>Calibri Light</vt:lpstr>
      <vt:lpstr>Office Theme</vt:lpstr>
      <vt:lpstr> The Stone Crab                                By Mia Haf Rees</vt:lpstr>
      <vt:lpstr>Transportation and Location. </vt:lpstr>
      <vt:lpstr>Stone Crab Menu. </vt:lpstr>
      <vt:lpstr>Drinks menu. </vt:lpstr>
      <vt:lpstr>Stone Crab Menu. </vt:lpstr>
      <vt:lpstr>Cwlbox pictures.   </vt:lpstr>
      <vt:lpstr>Harbwr bar and kitchen.</vt:lpstr>
      <vt:lpstr> </vt:lpstr>
      <vt:lpstr>PowerPoint Presentation</vt:lpstr>
      <vt:lpstr>Availability of restaurant causing excitement. </vt:lpstr>
      <vt:lpstr>PowerPoint Presentation</vt:lpstr>
      <vt:lpstr>Interior. </vt:lpstr>
      <vt:lpstr>PowerPoint Presentation</vt:lpstr>
      <vt:lpstr> Easy read Lobster diagram.</vt:lpstr>
      <vt:lpstr>Scores on the doors.</vt:lpstr>
      <vt:lpstr>Customer pictures vs Website pictures. </vt:lpstr>
      <vt:lpstr>Thank you for Listening are there any questions.</vt:lpstr>
      <vt:lpstr>Reference list </vt:lpstr>
      <vt:lpstr>Reference list 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stone crab </dc:title>
  <dc:creator>Mia Rees (2238563)</dc:creator>
  <cp:lastModifiedBy>Mia Rees (2238563)</cp:lastModifiedBy>
  <cp:revision>30</cp:revision>
  <dcterms:created xsi:type="dcterms:W3CDTF">2023-05-23T19:44:06Z</dcterms:created>
  <dcterms:modified xsi:type="dcterms:W3CDTF">2023-06-12T08:45:49Z</dcterms:modified>
</cp:coreProperties>
</file>