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"/>
  </p:notesMasterIdLst>
  <p:sldIdLst>
    <p:sldId id="256" r:id="rId2"/>
    <p:sldId id="260" r:id="rId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9F9F9"/>
    <a:srgbClr val="F0F0F0"/>
    <a:srgbClr val="FFECD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06" autoAdjust="0"/>
    <p:restoredTop sz="45644" autoAdjust="0"/>
  </p:normalViewPr>
  <p:slideViewPr>
    <p:cSldViewPr snapToGrid="0">
      <p:cViewPr>
        <p:scale>
          <a:sx n="43" d="100"/>
          <a:sy n="43" d="100"/>
        </p:scale>
        <p:origin x="2340" y="1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4-16T22:53:54.873"/>
    </inkml:context>
    <inkml:brush xml:id="br0">
      <inkml:brushProperty name="width" value="0.05" units="cm"/>
      <inkml:brushProperty name="height" value="0.05" units="cm"/>
      <inkml:brushProperty name="color" value="#FFFFFF"/>
    </inkml:brush>
  </inkml:definitions>
  <inkml:trace contextRef="#ctx0" brushRef="#br0">0 1 21389,'6506'0'0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4-17T15:36:34.606"/>
    </inkml:context>
    <inkml:brush xml:id="br0">
      <inkml:brushProperty name="width" value="0.035" units="cm"/>
      <inkml:brushProperty name="height" value="0.035" units="cm"/>
      <inkml:brushProperty name="color" value="#FFC114"/>
    </inkml:brush>
  </inkml:definitions>
  <inkml:trace contextRef="#ctx0" brushRef="#br0">0 0 24423,'4083'0'0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ヘッダー プレースホルダー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kumimoji="1" lang="ja-JP" altLang="en-US"/>
          </a:p>
        </p:txBody>
      </p:sp>
      <p:sp>
        <p:nvSpPr>
          <p:cNvPr id="3" name="日付プレースホルダー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5A86FC-1E79-49E4-B5D0-4E0C43E9BD20}" type="datetimeFigureOut">
              <a:rPr kumimoji="1" lang="ja-JP" altLang="en-US" smtClean="0"/>
              <a:t>2025/4/26</a:t>
            </a:fld>
            <a:endParaRPr kumimoji="1" lang="ja-JP" altLang="en-US"/>
          </a:p>
        </p:txBody>
      </p:sp>
      <p:sp>
        <p:nvSpPr>
          <p:cNvPr id="4" name="スライド イメージ プレースホルダー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ja-JP" altLang="en-US"/>
          </a:p>
        </p:txBody>
      </p:sp>
      <p:sp>
        <p:nvSpPr>
          <p:cNvPr id="5" name="ノート プレースホルダー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kumimoji="1" lang="ja-JP" altLang="en-US"/>
              <a:t>マスター テキストの書式設定</a:t>
            </a:r>
          </a:p>
          <a:p>
            <a:pPr lvl="1"/>
            <a:r>
              <a:rPr kumimoji="1" lang="ja-JP" altLang="en-US"/>
              <a:t>第 </a:t>
            </a:r>
            <a:r>
              <a:rPr kumimoji="1" lang="en-US" altLang="ja-JP"/>
              <a:t>2 </a:t>
            </a:r>
            <a:r>
              <a:rPr kumimoji="1" lang="ja-JP" altLang="en-US"/>
              <a:t>レベル</a:t>
            </a:r>
          </a:p>
          <a:p>
            <a:pPr lvl="2"/>
            <a:r>
              <a:rPr kumimoji="1" lang="ja-JP" altLang="en-US"/>
              <a:t>第 </a:t>
            </a:r>
            <a:r>
              <a:rPr kumimoji="1" lang="en-US" altLang="ja-JP"/>
              <a:t>3 </a:t>
            </a:r>
            <a:r>
              <a:rPr kumimoji="1" lang="ja-JP" altLang="en-US"/>
              <a:t>レベル</a:t>
            </a:r>
          </a:p>
          <a:p>
            <a:pPr lvl="3"/>
            <a:r>
              <a:rPr kumimoji="1" lang="ja-JP" altLang="en-US"/>
              <a:t>第 </a:t>
            </a:r>
            <a:r>
              <a:rPr kumimoji="1" lang="en-US" altLang="ja-JP"/>
              <a:t>4 </a:t>
            </a:r>
            <a:r>
              <a:rPr kumimoji="1" lang="ja-JP" altLang="en-US"/>
              <a:t>レベル</a:t>
            </a:r>
          </a:p>
          <a:p>
            <a:pPr lvl="4"/>
            <a:r>
              <a:rPr kumimoji="1" lang="ja-JP" altLang="en-US"/>
              <a:t>第 </a:t>
            </a:r>
            <a:r>
              <a:rPr kumimoji="1" lang="en-US" altLang="ja-JP"/>
              <a:t>5 </a:t>
            </a:r>
            <a:r>
              <a:rPr kumimoji="1" lang="ja-JP" altLang="en-US"/>
              <a:t>レベル</a:t>
            </a:r>
          </a:p>
        </p:txBody>
      </p:sp>
      <p:sp>
        <p:nvSpPr>
          <p:cNvPr id="6" name="フッター プレースホルダー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kumimoji="1" lang="ja-JP" altLang="en-US"/>
          </a:p>
        </p:txBody>
      </p:sp>
      <p:sp>
        <p:nvSpPr>
          <p:cNvPr id="7" name="スライド番号プレースホルダー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5161C9-26FF-4E52-A58B-CAFAAF1FB139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17158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kumimoji="1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ja-JP" sz="1800" dirty="0">
              <a:effectLst/>
              <a:ea typeface="游明朝" panose="02020400000000000000" pitchFamily="18" charset="-128"/>
              <a:cs typeface="Times New Roman" panose="02020603050405020304" pitchFamily="18" charset="0"/>
            </a:endParaRPr>
          </a:p>
          <a:p>
            <a:endParaRPr lang="en-US" altLang="ja-JP" sz="1800" dirty="0">
              <a:effectLst/>
              <a:ea typeface="游明朝" panose="02020400000000000000" pitchFamily="18" charset="-128"/>
              <a:cs typeface="Times New Roman" panose="02020603050405020304" pitchFamily="18" charset="0"/>
            </a:endParaRPr>
          </a:p>
          <a:p>
            <a:endParaRPr lang="en-US" altLang="ja-JP" sz="1800" dirty="0">
              <a:effectLst/>
              <a:ea typeface="游明朝" panose="02020400000000000000" pitchFamily="18" charset="-128"/>
              <a:cs typeface="Times New Roman" panose="02020603050405020304" pitchFamily="18" charset="0"/>
            </a:endParaRPr>
          </a:p>
          <a:p>
            <a:endParaRPr lang="en-US" altLang="ja-JP" sz="1800" dirty="0">
              <a:effectLst/>
              <a:ea typeface="游明朝" panose="02020400000000000000" pitchFamily="18" charset="-128"/>
              <a:cs typeface="Times New Roman" panose="02020603050405020304" pitchFamily="18" charset="0"/>
            </a:endParaRPr>
          </a:p>
          <a:p>
            <a:endParaRPr kumimoji="1" lang="ja-JP" altLang="en-US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5161C9-26FF-4E52-A58B-CAFAAF1FB139}" type="slidenum">
              <a:rPr kumimoji="1" lang="ja-JP" altLang="en-US" smtClean="0"/>
              <a:t>1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42308877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スライド イメージ プレースホルダー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ノート プレースホルダー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fr-FR" altLang="ja-JP" dirty="0"/>
          </a:p>
        </p:txBody>
      </p:sp>
      <p:sp>
        <p:nvSpPr>
          <p:cNvPr id="4" name="スライド番号プレースホルダー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C5161C9-26FF-4E52-A58B-CAFAAF1FB139}" type="slidenum">
              <a:rPr kumimoji="1" lang="ja-JP" altLang="en-US" smtClean="0"/>
              <a:t>2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4669293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タイトル スライド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ja-JP" altLang="en-US"/>
              <a:t>マスター サブタイトルの書式設定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F31D4-DD39-4512-BF2A-D764C4F661D2}" type="datetimeFigureOut">
              <a:rPr kumimoji="1" lang="ja-JP" altLang="en-US" smtClean="0"/>
              <a:t>2025/4/26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B7C7A-D49B-4675-98B0-3E12632543E6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8439729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タイトルと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F31D4-DD39-4512-BF2A-D764C4F661D2}" type="datetimeFigureOut">
              <a:rPr kumimoji="1" lang="ja-JP" altLang="en-US" smtClean="0"/>
              <a:t>2025/4/26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B7C7A-D49B-4675-98B0-3E12632543E6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8389764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セクション見出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F31D4-DD39-4512-BF2A-D764C4F661D2}" type="datetimeFigureOut">
              <a:rPr kumimoji="1" lang="ja-JP" altLang="en-US" smtClean="0"/>
              <a:t>2025/4/26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B7C7A-D49B-4675-98B0-3E12632543E6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056444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2 つの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F31D4-DD39-4512-BF2A-D764C4F661D2}" type="datetimeFigureOut">
              <a:rPr kumimoji="1" lang="ja-JP" altLang="en-US" smtClean="0"/>
              <a:t>2025/4/26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B7C7A-D49B-4675-98B0-3E12632543E6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4329305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F31D4-DD39-4512-BF2A-D764C4F661D2}" type="datetimeFigureOut">
              <a:rPr kumimoji="1" lang="ja-JP" altLang="en-US" smtClean="0"/>
              <a:t>2025/4/26</a:t>
            </a:fld>
            <a:endParaRPr kumimoji="1" lang="ja-JP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B7C7A-D49B-4675-98B0-3E12632543E6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4639933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タイトルのみ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F31D4-DD39-4512-BF2A-D764C4F661D2}" type="datetimeFigureOut">
              <a:rPr kumimoji="1" lang="ja-JP" altLang="en-US" smtClean="0"/>
              <a:t>2025/4/26</a:t>
            </a:fld>
            <a:endParaRPr kumimoji="1" lang="ja-JP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B7C7A-D49B-4675-98B0-3E12632543E6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40671287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白紙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F31D4-DD39-4512-BF2A-D764C4F661D2}" type="datetimeFigureOut">
              <a:rPr kumimoji="1" lang="ja-JP" altLang="en-US" smtClean="0"/>
              <a:t>2025/4/26</a:t>
            </a:fld>
            <a:endParaRPr kumimoji="1" lang="ja-JP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B7C7A-D49B-4675-98B0-3E12632543E6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3683146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タイトル付きのコンテンツ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F31D4-DD39-4512-BF2A-D764C4F661D2}" type="datetimeFigureOut">
              <a:rPr kumimoji="1" lang="ja-JP" altLang="en-US" smtClean="0"/>
              <a:t>2025/4/26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B7C7A-D49B-4675-98B0-3E12632543E6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42022316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タイトル付きの図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ja-JP" altLang="en-US"/>
              <a:t>アイコンをクリックして図を追加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ja-JP" altLang="en-US"/>
              <a:t>マスター テキストの書式設定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F31D4-DD39-4512-BF2A-D764C4F661D2}" type="datetimeFigureOut">
              <a:rPr kumimoji="1" lang="ja-JP" altLang="en-US" smtClean="0"/>
              <a:t>2025/4/26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B7C7A-D49B-4675-98B0-3E12632543E6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1008989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タイトルと縦書きテキス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F31D4-DD39-4512-BF2A-D764C4F661D2}" type="datetimeFigureOut">
              <a:rPr kumimoji="1" lang="ja-JP" altLang="en-US" smtClean="0"/>
              <a:t>2025/4/26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B7C7A-D49B-4675-98B0-3E12632543E6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9529898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縦書きタイトルと&#10;縦書きテキス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6F31D4-DD39-4512-BF2A-D764C4F661D2}" type="datetimeFigureOut">
              <a:rPr kumimoji="1" lang="ja-JP" altLang="en-US" smtClean="0"/>
              <a:t>2025/4/26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B7C7A-D49B-4675-98B0-3E12632543E6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022752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ja-JP" altLang="en-US"/>
              <a:t>マスター タイトルの書式設定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ja-JP" altLang="en-US"/>
              <a:t>マスター テキストの書式設定</a:t>
            </a:r>
          </a:p>
          <a:p>
            <a:pPr lvl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</a:p>
          <a:p>
            <a:pPr lvl="2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</a:p>
          <a:p>
            <a:pPr lvl="3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</a:p>
          <a:p>
            <a:pPr lvl="4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36F31D4-DD39-4512-BF2A-D764C4F661D2}" type="datetimeFigureOut">
              <a:rPr kumimoji="1" lang="ja-JP" altLang="en-US" smtClean="0"/>
              <a:t>2025/4/26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E6B7C7A-D49B-4675-98B0-3E12632543E6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4918678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1"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kumimoji="1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customXml" Target="../ink/ink2.xml"/><Relationship Id="rId3" Type="http://schemas.openxmlformats.org/officeDocument/2006/relationships/image" Target="../media/image1.png"/><Relationship Id="rId7" Type="http://schemas.openxmlformats.org/officeDocument/2006/relationships/image" Target="../media/image4.png"/><Relationship Id="rId12" Type="http://schemas.openxmlformats.org/officeDocument/2006/relationships/image" Target="../media/image6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11" Type="http://schemas.openxmlformats.org/officeDocument/2006/relationships/image" Target="../media/image5.png"/><Relationship Id="rId5" Type="http://schemas.openxmlformats.org/officeDocument/2006/relationships/customXml" Target="../ink/ink1.xml"/><Relationship Id="rId10" Type="http://schemas.openxmlformats.org/officeDocument/2006/relationships/image" Target="../media/image6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latfform.org/wellbeing/workplace-wellbeing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thewallich.com/innovation/pie-psychologically-informed-environments/" TargetMode="External"/><Relationship Id="rId4" Type="http://schemas.openxmlformats.org/officeDocument/2006/relationships/hyperlink" Target="https://taffhousing.co.uk/support/about-support-servic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3A25D70-4A55-4F72-B9C5-A69CDBF4D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4957100-6D8B-4161-9F2F-C0A949EC84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BD8B065-EE51-4AE2-A94C-86249998FD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18999293-B054-4B57-A26F-D04C2BB11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3672" y="-43336"/>
            <a:ext cx="3872284" cy="2657478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E505D8A-F41A-450D-A648-E77DF6B8D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E2BD6DCE-6A81-4F34-9958-67B578EA16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C462BE8-CD72-48CF-8A7B-C716D2B99E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C2CDB70-40F1-4D00-8F17-A532E732EB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761945C4-D997-42F3-B59A-984CF0066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6793706" y="4146310"/>
            <a:ext cx="23568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4651FE4A-9487-43BE-A388-134535743B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F44B0EF3-9992-4B95-8A43-6206B3FC3F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41B1C1F-C2FE-4C47-9D74-ADB9B53F4B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1048177B-A49E-4E24-9007-07A0EDD6A2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3" name="正方形/長方形 12">
            <a:extLst>
              <a:ext uri="{FF2B5EF4-FFF2-40B4-BE49-F238E27FC236}">
                <a16:creationId xmlns:a16="http://schemas.microsoft.com/office/drawing/2014/main" id="{C64AC1A9-511C-D1AF-FC14-B3F92D17D61F}"/>
              </a:ext>
            </a:extLst>
          </p:cNvPr>
          <p:cNvSpPr/>
          <p:nvPr/>
        </p:nvSpPr>
        <p:spPr>
          <a:xfrm>
            <a:off x="-1" y="-5115"/>
            <a:ext cx="9143771" cy="8190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ja-JP" sz="1800" dirty="0">
                <a:solidFill>
                  <a:schemeClr val="tx2"/>
                </a:solidFill>
                <a:ea typeface="Cascadia Code ExtraLight" panose="020B0609020000020004" pitchFamily="49" charset="0"/>
                <a:cs typeface="Cascadia Code ExtraLight" panose="020B0609020000020004" pitchFamily="49" charset="0"/>
              </a:rPr>
              <a:t>ECSO5004 Reflective Practice : Maintaining Professiona</a:t>
            </a:r>
            <a:r>
              <a:rPr lang="en-US" altLang="ja-JP" sz="1800" dirty="0">
                <a:solidFill>
                  <a:schemeClr val="tx2"/>
                </a:solidFill>
                <a:ea typeface="Cascadia Code ExtraLight" panose="020B0609020000020004" pitchFamily="49" charset="0"/>
                <a:cs typeface="Cascadia Code ExtraLight" panose="020B0609020000020004" pitchFamily="49" charset="0"/>
              </a:rPr>
              <a:t>l Standards</a:t>
            </a:r>
            <a:endParaRPr lang="en-US" altLang="ja-JP" dirty="0">
              <a:solidFill>
                <a:schemeClr val="tx2"/>
              </a:solidFill>
              <a:ea typeface="Cascadia Code ExtraLight" panose="020B0609020000020004" pitchFamily="49" charset="0"/>
              <a:cs typeface="Cascadia Code ExtraLight" panose="020B0609020000020004" pitchFamily="49" charset="0"/>
            </a:endParaRPr>
          </a:p>
          <a:p>
            <a:pPr algn="ctr"/>
            <a:r>
              <a:rPr lang="en-US" altLang="ja-JP" sz="1800" dirty="0">
                <a:solidFill>
                  <a:schemeClr val="tx2"/>
                </a:solidFill>
                <a:ea typeface="Cascadia Code ExtraLight" panose="020B0609020000020004" pitchFamily="49" charset="0"/>
                <a:cs typeface="Cascadia Code ExtraLight" panose="020B0609020000020004" pitchFamily="49" charset="0"/>
              </a:rPr>
              <a:t>Assessment 2</a:t>
            </a:r>
            <a:r>
              <a:rPr lang="ja-JP" altLang="en-US" sz="1800" dirty="0">
                <a:solidFill>
                  <a:schemeClr val="tx2"/>
                </a:solidFill>
                <a:cs typeface="Cascadia Code ExtraLight" panose="020B0609020000020004" pitchFamily="49" charset="0"/>
              </a:rPr>
              <a:t>　</a:t>
            </a:r>
            <a:r>
              <a:rPr lang="en-US" altLang="ja-JP" sz="1800" dirty="0">
                <a:solidFill>
                  <a:schemeClr val="tx2"/>
                </a:solidFill>
                <a:ea typeface="Cascadia Code ExtraLight" panose="020B0609020000020004" pitchFamily="49" charset="0"/>
                <a:cs typeface="Cascadia Code ExtraLight" panose="020B0609020000020004" pitchFamily="49" charset="0"/>
              </a:rPr>
              <a:t>2406156 Ako Uno</a:t>
            </a:r>
            <a:endParaRPr kumimoji="1" lang="ja-JP" altLang="en-US" dirty="0">
              <a:cs typeface="Cascadia Code ExtraLight" panose="020B0609020000020004" pitchFamily="49" charset="0"/>
            </a:endParaRPr>
          </a:p>
        </p:txBody>
      </p:sp>
      <p:pic>
        <p:nvPicPr>
          <p:cNvPr id="43" name="図 42" descr="ダイアグラム&#10;&#10;自動的に生成された説明">
            <a:extLst>
              <a:ext uri="{FF2B5EF4-FFF2-40B4-BE49-F238E27FC236}">
                <a16:creationId xmlns:a16="http://schemas.microsoft.com/office/drawing/2014/main" id="{EE34E04E-8EC5-80A4-961B-3144958B5D6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7464" y="2228499"/>
            <a:ext cx="1576430" cy="1660881"/>
          </a:xfrm>
          <a:prstGeom prst="rect">
            <a:avLst/>
          </a:prstGeom>
        </p:spPr>
      </p:pic>
      <p:sp>
        <p:nvSpPr>
          <p:cNvPr id="49" name="正方形/長方形 48">
            <a:extLst>
              <a:ext uri="{FF2B5EF4-FFF2-40B4-BE49-F238E27FC236}">
                <a16:creationId xmlns:a16="http://schemas.microsoft.com/office/drawing/2014/main" id="{E0E67212-9606-DA7C-E230-997177C990A5}"/>
              </a:ext>
            </a:extLst>
          </p:cNvPr>
          <p:cNvSpPr/>
          <p:nvPr/>
        </p:nvSpPr>
        <p:spPr>
          <a:xfrm>
            <a:off x="3056406" y="930283"/>
            <a:ext cx="2870706" cy="30480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altLang="ja-JP" sz="1400" b="1" u="sng" dirty="0">
                <a:ln/>
                <a:solidFill>
                  <a:schemeClr val="accent4"/>
                </a:solidFill>
              </a:rPr>
              <a:t>Case Study Examples</a:t>
            </a:r>
          </a:p>
        </p:txBody>
      </p:sp>
      <p:grpSp>
        <p:nvGrpSpPr>
          <p:cNvPr id="65" name="グループ化 64">
            <a:extLst>
              <a:ext uri="{FF2B5EF4-FFF2-40B4-BE49-F238E27FC236}">
                <a16:creationId xmlns:a16="http://schemas.microsoft.com/office/drawing/2014/main" id="{7AF84592-555C-E195-B235-22E5EEE7194B}"/>
              </a:ext>
            </a:extLst>
          </p:cNvPr>
          <p:cNvGrpSpPr/>
          <p:nvPr/>
        </p:nvGrpSpPr>
        <p:grpSpPr>
          <a:xfrm>
            <a:off x="3167291" y="3836953"/>
            <a:ext cx="2663227" cy="550196"/>
            <a:chOff x="3144639" y="3811510"/>
            <a:chExt cx="2663227" cy="550196"/>
          </a:xfrm>
        </p:grpSpPr>
        <p:grpSp>
          <p:nvGrpSpPr>
            <p:cNvPr id="64" name="グループ化 63">
              <a:extLst>
                <a:ext uri="{FF2B5EF4-FFF2-40B4-BE49-F238E27FC236}">
                  <a16:creationId xmlns:a16="http://schemas.microsoft.com/office/drawing/2014/main" id="{DF700E49-933D-47CD-D91F-0BDDC9308A61}"/>
                </a:ext>
              </a:extLst>
            </p:cNvPr>
            <p:cNvGrpSpPr/>
            <p:nvPr/>
          </p:nvGrpSpPr>
          <p:grpSpPr>
            <a:xfrm>
              <a:off x="3144639" y="3811510"/>
              <a:ext cx="2663227" cy="550196"/>
              <a:chOff x="3182433" y="3819668"/>
              <a:chExt cx="2663227" cy="550196"/>
            </a:xfrm>
          </p:grpSpPr>
          <p:pic>
            <p:nvPicPr>
              <p:cNvPr id="46" name="図 45" descr="テキスト が含まれている画像&#10;&#10;自動的に生成された説明">
                <a:extLst>
                  <a:ext uri="{FF2B5EF4-FFF2-40B4-BE49-F238E27FC236}">
                    <a16:creationId xmlns:a16="http://schemas.microsoft.com/office/drawing/2014/main" id="{1299991F-9843-DAA3-5494-44AF95DC198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182433" y="3819668"/>
                <a:ext cx="994669" cy="442075"/>
              </a:xfrm>
              <a:prstGeom prst="rect">
                <a:avLst/>
              </a:prstGeom>
            </p:spPr>
          </p:pic>
          <p:sp>
            <p:nvSpPr>
              <p:cNvPr id="50" name="正方形/長方形 49">
                <a:extLst>
                  <a:ext uri="{FF2B5EF4-FFF2-40B4-BE49-F238E27FC236}">
                    <a16:creationId xmlns:a16="http://schemas.microsoft.com/office/drawing/2014/main" id="{E8B032E2-54F1-16BA-7296-D66F7A7502E3}"/>
                  </a:ext>
                </a:extLst>
              </p:cNvPr>
              <p:cNvSpPr/>
              <p:nvPr/>
            </p:nvSpPr>
            <p:spPr>
              <a:xfrm>
                <a:off x="4003982" y="3871633"/>
                <a:ext cx="1841678" cy="498231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kumimoji="1" lang="en-US" altLang="ja-JP" sz="1400" b="1" dirty="0">
                    <a:solidFill>
                      <a:schemeClr val="tx2">
                        <a:lumMod val="50000"/>
                        <a:lumOff val="50000"/>
                      </a:schemeClr>
                    </a:solidFill>
                    <a:latin typeface="+mj-lt"/>
                  </a:rPr>
                  <a:t>Housing</a:t>
                </a:r>
                <a:r>
                  <a:rPr kumimoji="1" lang="ja-JP" altLang="en-US" sz="1400" b="1" dirty="0">
                    <a:solidFill>
                      <a:schemeClr val="tx2">
                        <a:lumMod val="50000"/>
                        <a:lumOff val="50000"/>
                      </a:schemeClr>
                    </a:solidFill>
                    <a:latin typeface="+mj-lt"/>
                  </a:rPr>
                  <a:t> </a:t>
                </a:r>
                <a:r>
                  <a:rPr kumimoji="1" lang="en-US" altLang="ja-JP" sz="1400" b="1" dirty="0">
                    <a:solidFill>
                      <a:schemeClr val="tx2">
                        <a:lumMod val="50000"/>
                        <a:lumOff val="50000"/>
                      </a:schemeClr>
                    </a:solidFill>
                    <a:latin typeface="+mj-lt"/>
                  </a:rPr>
                  <a:t>Association</a:t>
                </a:r>
              </a:p>
            </p:txBody>
          </p:sp>
        </p:grpSp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63" name="インク 62">
                  <a:extLst>
                    <a:ext uri="{FF2B5EF4-FFF2-40B4-BE49-F238E27FC236}">
                      <a16:creationId xmlns:a16="http://schemas.microsoft.com/office/drawing/2014/main" id="{D55AEEC4-87B3-0633-41B2-37A0027A7937}"/>
                    </a:ext>
                  </a:extLst>
                </p14:cNvPr>
                <p14:cNvContentPartPr/>
                <p14:nvPr/>
              </p14:nvContentPartPr>
              <p14:xfrm>
                <a:off x="3288086" y="4250373"/>
                <a:ext cx="2342321" cy="720"/>
              </p14:xfrm>
            </p:contentPart>
          </mc:Choice>
          <mc:Fallback xmlns="">
            <p:pic>
              <p:nvPicPr>
                <p:cNvPr id="63" name="インク 62">
                  <a:extLst>
                    <a:ext uri="{FF2B5EF4-FFF2-40B4-BE49-F238E27FC236}">
                      <a16:creationId xmlns:a16="http://schemas.microsoft.com/office/drawing/2014/main" id="{D55AEEC4-87B3-0633-41B2-37A0027A7937}"/>
                    </a:ext>
                  </a:extLst>
                </p:cNvPr>
                <p:cNvPicPr/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>
                  <a:off x="3279085" y="4232373"/>
                  <a:ext cx="2359962" cy="36000"/>
                </a:xfrm>
                <a:prstGeom prst="rect">
                  <a:avLst/>
                </a:prstGeom>
              </p:spPr>
            </p:pic>
          </mc:Fallback>
        </mc:AlternateContent>
      </p:grpSp>
      <p:sp>
        <p:nvSpPr>
          <p:cNvPr id="7" name="四角形: 角を丸くする 6">
            <a:extLst>
              <a:ext uri="{FF2B5EF4-FFF2-40B4-BE49-F238E27FC236}">
                <a16:creationId xmlns:a16="http://schemas.microsoft.com/office/drawing/2014/main" id="{9787D189-86A5-5504-BAD9-BDE1C1E3191A}"/>
              </a:ext>
            </a:extLst>
          </p:cNvPr>
          <p:cNvSpPr/>
          <p:nvPr/>
        </p:nvSpPr>
        <p:spPr>
          <a:xfrm>
            <a:off x="3039741" y="4330127"/>
            <a:ext cx="2921812" cy="252923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42" name="グループ化 41">
            <a:extLst>
              <a:ext uri="{FF2B5EF4-FFF2-40B4-BE49-F238E27FC236}">
                <a16:creationId xmlns:a16="http://schemas.microsoft.com/office/drawing/2014/main" id="{3426082C-9796-55D3-41A3-96CF0FBCF876}"/>
              </a:ext>
            </a:extLst>
          </p:cNvPr>
          <p:cNvGrpSpPr/>
          <p:nvPr/>
        </p:nvGrpSpPr>
        <p:grpSpPr>
          <a:xfrm>
            <a:off x="3005690" y="4928245"/>
            <a:ext cx="3360275" cy="1802444"/>
            <a:chOff x="3006081" y="4675757"/>
            <a:chExt cx="3360275" cy="1936188"/>
          </a:xfrm>
        </p:grpSpPr>
        <p:sp>
          <p:nvSpPr>
            <p:cNvPr id="18" name="テキスト ボックス 17">
              <a:extLst>
                <a:ext uri="{FF2B5EF4-FFF2-40B4-BE49-F238E27FC236}">
                  <a16:creationId xmlns:a16="http://schemas.microsoft.com/office/drawing/2014/main" id="{999D96E4-7128-46B0-6A68-52D0A02D842C}"/>
                </a:ext>
              </a:extLst>
            </p:cNvPr>
            <p:cNvSpPr txBox="1"/>
            <p:nvPr/>
          </p:nvSpPr>
          <p:spPr>
            <a:xfrm>
              <a:off x="3091728" y="6150280"/>
              <a:ext cx="2892826" cy="46166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ja-JP" altLang="en-US" sz="1200" dirty="0"/>
                <a:t>➡</a:t>
              </a:r>
              <a:r>
                <a:rPr lang="en-US" altLang="ja-JP" sz="1200" dirty="0"/>
                <a:t>aim to visualize emotional impact and adjust support systems accordingly</a:t>
              </a:r>
              <a:endParaRPr lang="ja-JP" altLang="en-US" sz="1200" dirty="0"/>
            </a:p>
          </p:txBody>
        </p:sp>
        <p:grpSp>
          <p:nvGrpSpPr>
            <p:cNvPr id="35" name="グループ化 34">
              <a:extLst>
                <a:ext uri="{FF2B5EF4-FFF2-40B4-BE49-F238E27FC236}">
                  <a16:creationId xmlns:a16="http://schemas.microsoft.com/office/drawing/2014/main" id="{B4CC33C4-C9D9-6BAD-E9DA-F9DFB542311C}"/>
                </a:ext>
              </a:extLst>
            </p:cNvPr>
            <p:cNvGrpSpPr/>
            <p:nvPr/>
          </p:nvGrpSpPr>
          <p:grpSpPr>
            <a:xfrm>
              <a:off x="3006081" y="4675757"/>
              <a:ext cx="3360275" cy="1581227"/>
              <a:chOff x="3022851" y="4853612"/>
              <a:chExt cx="3360275" cy="1581227"/>
            </a:xfrm>
          </p:grpSpPr>
          <p:sp>
            <p:nvSpPr>
              <p:cNvPr id="68" name="四角形: 角を丸くする 67">
                <a:extLst>
                  <a:ext uri="{FF2B5EF4-FFF2-40B4-BE49-F238E27FC236}">
                    <a16:creationId xmlns:a16="http://schemas.microsoft.com/office/drawing/2014/main" id="{E26AB9A7-B6ED-F286-DA0E-0224A3231B6B}"/>
                  </a:ext>
                </a:extLst>
              </p:cNvPr>
              <p:cNvSpPr/>
              <p:nvPr/>
            </p:nvSpPr>
            <p:spPr>
              <a:xfrm>
                <a:off x="3108415" y="4853612"/>
                <a:ext cx="1261377" cy="186036"/>
              </a:xfrm>
              <a:prstGeom prst="roundRect">
                <a:avLst/>
              </a:prstGeom>
              <a:solidFill>
                <a:schemeClr val="accent4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kumimoji="1" lang="en-US" altLang="ja-JP" sz="1200" dirty="0">
                    <a:solidFill>
                      <a:schemeClr val="accent1"/>
                    </a:solidFill>
                  </a:rPr>
                  <a:t>Daily Reflection</a:t>
                </a:r>
                <a:endParaRPr kumimoji="1" lang="ja-JP" altLang="en-US" sz="1200" dirty="0">
                  <a:solidFill>
                    <a:schemeClr val="accent1"/>
                  </a:solidFill>
                </a:endParaRPr>
              </a:p>
            </p:txBody>
          </p:sp>
          <p:sp>
            <p:nvSpPr>
              <p:cNvPr id="4" name="四角形: 角を丸くする 3">
                <a:extLst>
                  <a:ext uri="{FF2B5EF4-FFF2-40B4-BE49-F238E27FC236}">
                    <a16:creationId xmlns:a16="http://schemas.microsoft.com/office/drawing/2014/main" id="{14147658-1AE0-4F07-C507-55D87F8A9F6E}"/>
                  </a:ext>
                </a:extLst>
              </p:cNvPr>
              <p:cNvSpPr/>
              <p:nvPr/>
            </p:nvSpPr>
            <p:spPr>
              <a:xfrm>
                <a:off x="3108415" y="5243897"/>
                <a:ext cx="1948633" cy="186036"/>
              </a:xfrm>
              <a:prstGeom prst="roundRect">
                <a:avLst/>
              </a:prstGeom>
              <a:solidFill>
                <a:schemeClr val="accent4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kumimoji="1" lang="en-US" altLang="ja-JP" sz="1200" dirty="0">
                    <a:solidFill>
                      <a:schemeClr val="accent1"/>
                    </a:solidFill>
                  </a:rPr>
                  <a:t>Trauma-Informed Learning</a:t>
                </a:r>
                <a:endParaRPr kumimoji="1" lang="ja-JP" altLang="en-US" sz="1200" dirty="0">
                  <a:solidFill>
                    <a:schemeClr val="accent1"/>
                  </a:solidFill>
                </a:endParaRPr>
              </a:p>
            </p:txBody>
          </p:sp>
          <p:sp>
            <p:nvSpPr>
              <p:cNvPr id="5" name="四角形: 角を丸くする 4">
                <a:extLst>
                  <a:ext uri="{FF2B5EF4-FFF2-40B4-BE49-F238E27FC236}">
                    <a16:creationId xmlns:a16="http://schemas.microsoft.com/office/drawing/2014/main" id="{7AC4F551-6ABA-2CBC-5C2F-2A5B39009FC3}"/>
                  </a:ext>
                </a:extLst>
              </p:cNvPr>
              <p:cNvSpPr/>
              <p:nvPr/>
            </p:nvSpPr>
            <p:spPr>
              <a:xfrm>
                <a:off x="3096807" y="5808551"/>
                <a:ext cx="1436103" cy="186036"/>
              </a:xfrm>
              <a:prstGeom prst="roundRect">
                <a:avLst/>
              </a:prstGeom>
              <a:solidFill>
                <a:schemeClr val="accent4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kumimoji="1" lang="en-US" altLang="ja-JP" sz="1200" dirty="0">
                    <a:solidFill>
                      <a:schemeClr val="accent1"/>
                    </a:solidFill>
                  </a:rPr>
                  <a:t>Post-Incident Care</a:t>
                </a:r>
                <a:endParaRPr kumimoji="1" lang="ja-JP" altLang="en-US" sz="1200" dirty="0">
                  <a:solidFill>
                    <a:schemeClr val="accent1"/>
                  </a:solidFill>
                </a:endParaRPr>
              </a:p>
            </p:txBody>
          </p:sp>
          <p:sp>
            <p:nvSpPr>
              <p:cNvPr id="10" name="テキスト ボックス 9">
                <a:extLst>
                  <a:ext uri="{FF2B5EF4-FFF2-40B4-BE49-F238E27FC236}">
                    <a16:creationId xmlns:a16="http://schemas.microsoft.com/office/drawing/2014/main" id="{905055C4-3F1B-1B5A-BED1-3474FD51583F}"/>
                  </a:ext>
                </a:extLst>
              </p:cNvPr>
              <p:cNvSpPr txBox="1"/>
              <p:nvPr/>
            </p:nvSpPr>
            <p:spPr>
              <a:xfrm>
                <a:off x="3022851" y="5000742"/>
                <a:ext cx="3083972" cy="27699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US" altLang="ja-JP" sz="1200" dirty="0"/>
                  <a:t>a habit of sharing emotions during meetings</a:t>
                </a:r>
                <a:endParaRPr lang="ja-JP" altLang="en-US" sz="1200" dirty="0"/>
              </a:p>
            </p:txBody>
          </p:sp>
          <p:sp>
            <p:nvSpPr>
              <p:cNvPr id="11" name="テキスト ボックス 10">
                <a:extLst>
                  <a:ext uri="{FF2B5EF4-FFF2-40B4-BE49-F238E27FC236}">
                    <a16:creationId xmlns:a16="http://schemas.microsoft.com/office/drawing/2014/main" id="{59A257A8-FD34-A4A7-2BB1-694AD6820E62}"/>
                  </a:ext>
                </a:extLst>
              </p:cNvPr>
              <p:cNvSpPr txBox="1"/>
              <p:nvPr/>
            </p:nvSpPr>
            <p:spPr>
              <a:xfrm>
                <a:off x="3046424" y="5384862"/>
                <a:ext cx="3082324" cy="46166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US" altLang="ja-JP" sz="1200" dirty="0"/>
                  <a:t>Staff are encouraged to apply insights to practice</a:t>
                </a:r>
                <a:endParaRPr lang="ja-JP" altLang="en-US" sz="1200" dirty="0"/>
              </a:p>
            </p:txBody>
          </p:sp>
          <p:sp>
            <p:nvSpPr>
              <p:cNvPr id="26" name="テキスト ボックス 25">
                <a:extLst>
                  <a:ext uri="{FF2B5EF4-FFF2-40B4-BE49-F238E27FC236}">
                    <a16:creationId xmlns:a16="http://schemas.microsoft.com/office/drawing/2014/main" id="{F3592DA1-FFC5-5006-1EAB-1D05945A13DA}"/>
                  </a:ext>
                </a:extLst>
              </p:cNvPr>
              <p:cNvSpPr txBox="1"/>
              <p:nvPr/>
            </p:nvSpPr>
            <p:spPr>
              <a:xfrm>
                <a:off x="3091594" y="5973174"/>
                <a:ext cx="3291532" cy="46166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US" altLang="ja-JP" sz="1200" dirty="0"/>
                  <a:t>Cross-team meetings improved emotional support.</a:t>
                </a:r>
                <a:endParaRPr lang="ja-JP" altLang="en-US" sz="1200" dirty="0"/>
              </a:p>
            </p:txBody>
          </p:sp>
        </p:grpSp>
      </p:grpSp>
      <p:sp>
        <p:nvSpPr>
          <p:cNvPr id="34" name="テキスト ボックス 33">
            <a:extLst>
              <a:ext uri="{FF2B5EF4-FFF2-40B4-BE49-F238E27FC236}">
                <a16:creationId xmlns:a16="http://schemas.microsoft.com/office/drawing/2014/main" id="{5D896459-CC13-9BA9-4558-164938CBF5E3}"/>
              </a:ext>
            </a:extLst>
          </p:cNvPr>
          <p:cNvSpPr txBox="1"/>
          <p:nvPr/>
        </p:nvSpPr>
        <p:spPr>
          <a:xfrm>
            <a:off x="2993867" y="4361891"/>
            <a:ext cx="3019427" cy="6001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ja-JP" sz="1100" dirty="0"/>
              <a:t>Taff Housing (no date) describes PIE as creating a space that thoughtfully understands the needs of both service users and staff.</a:t>
            </a:r>
            <a:endParaRPr lang="ja-JP" altLang="en-US" sz="1100" dirty="0"/>
          </a:p>
        </p:txBody>
      </p:sp>
      <p:pic>
        <p:nvPicPr>
          <p:cNvPr id="38" name="図 37" descr="テキスト&#10;&#10;自動的に生成された説明">
            <a:extLst>
              <a:ext uri="{FF2B5EF4-FFF2-40B4-BE49-F238E27FC236}">
                <a16:creationId xmlns:a16="http://schemas.microsoft.com/office/drawing/2014/main" id="{289535B1-4325-629B-DA2B-C2500961513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1127" y="1229319"/>
            <a:ext cx="1678872" cy="408769"/>
          </a:xfrm>
          <a:prstGeom prst="rect">
            <a:avLst/>
          </a:prstGeom>
        </p:spPr>
      </p:pic>
      <p:sp>
        <p:nvSpPr>
          <p:cNvPr id="48" name="四角形: 角を丸くする 47">
            <a:extLst>
              <a:ext uri="{FF2B5EF4-FFF2-40B4-BE49-F238E27FC236}">
                <a16:creationId xmlns:a16="http://schemas.microsoft.com/office/drawing/2014/main" id="{37223E4E-69CA-D879-DB58-B04BDE2CB731}"/>
              </a:ext>
            </a:extLst>
          </p:cNvPr>
          <p:cNvSpPr/>
          <p:nvPr/>
        </p:nvSpPr>
        <p:spPr>
          <a:xfrm>
            <a:off x="3049981" y="1660550"/>
            <a:ext cx="2853886" cy="566584"/>
          </a:xfrm>
          <a:prstGeom prst="roundRect">
            <a:avLst/>
          </a:prstGeom>
          <a:solidFill>
            <a:srgbClr val="FFECD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altLang="ja-JP" sz="1200" dirty="0">
                <a:solidFill>
                  <a:schemeClr val="tx1"/>
                </a:solidFill>
              </a:rPr>
              <a:t>Reflective practice was introduced as part of their strategy to become a truly PIE-informed organization.</a:t>
            </a:r>
            <a:endParaRPr lang="ja-JP" altLang="en-US" sz="1200" dirty="0">
              <a:solidFill>
                <a:schemeClr val="tx1"/>
              </a:solidFill>
            </a:endParaRPr>
          </a:p>
        </p:txBody>
      </p:sp>
      <p:sp>
        <p:nvSpPr>
          <p:cNvPr id="51" name="正方形/長方形 50">
            <a:extLst>
              <a:ext uri="{FF2B5EF4-FFF2-40B4-BE49-F238E27FC236}">
                <a16:creationId xmlns:a16="http://schemas.microsoft.com/office/drawing/2014/main" id="{4020AB93-0776-B36E-3498-A92FEAD9DAC0}"/>
              </a:ext>
            </a:extLst>
          </p:cNvPr>
          <p:cNvSpPr/>
          <p:nvPr/>
        </p:nvSpPr>
        <p:spPr>
          <a:xfrm>
            <a:off x="6118527" y="924517"/>
            <a:ext cx="2870706" cy="30480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altLang="ja-JP" sz="1400" b="1" u="sng" dirty="0">
                <a:ln/>
                <a:solidFill>
                  <a:schemeClr val="accent4"/>
                </a:solidFill>
              </a:rPr>
              <a:t>Effects of Reflective Practice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60" name="インク 59">
                <a:extLst>
                  <a:ext uri="{FF2B5EF4-FFF2-40B4-BE49-F238E27FC236}">
                    <a16:creationId xmlns:a16="http://schemas.microsoft.com/office/drawing/2014/main" id="{7204FABB-E959-7BCF-A033-F67577AB16D6}"/>
                  </a:ext>
                </a:extLst>
              </p14:cNvPr>
              <p14:cNvContentPartPr/>
              <p14:nvPr/>
            </p14:nvContentPartPr>
            <p14:xfrm>
              <a:off x="3101644" y="1626058"/>
              <a:ext cx="1470240" cy="720"/>
            </p14:xfrm>
          </p:contentPart>
        </mc:Choice>
        <mc:Fallback xmlns="">
          <p:pic>
            <p:nvPicPr>
              <p:cNvPr id="60" name="インク 59">
                <a:extLst>
                  <a:ext uri="{FF2B5EF4-FFF2-40B4-BE49-F238E27FC236}">
                    <a16:creationId xmlns:a16="http://schemas.microsoft.com/office/drawing/2014/main" id="{7204FABB-E959-7BCF-A033-F67577AB16D6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3095524" y="1613818"/>
                <a:ext cx="1482480" cy="25200"/>
              </a:xfrm>
              <a:prstGeom prst="rect">
                <a:avLst/>
              </a:prstGeom>
            </p:spPr>
          </p:pic>
        </mc:Fallback>
      </mc:AlternateContent>
      <p:sp>
        <p:nvSpPr>
          <p:cNvPr id="66" name="四角形: 角を丸くする 65">
            <a:extLst>
              <a:ext uri="{FF2B5EF4-FFF2-40B4-BE49-F238E27FC236}">
                <a16:creationId xmlns:a16="http://schemas.microsoft.com/office/drawing/2014/main" id="{7F2D3C49-E1ED-25F8-D456-9E96431F9E7B}"/>
              </a:ext>
            </a:extLst>
          </p:cNvPr>
          <p:cNvSpPr/>
          <p:nvPr/>
        </p:nvSpPr>
        <p:spPr>
          <a:xfrm>
            <a:off x="6252151" y="1321944"/>
            <a:ext cx="2603457" cy="238213"/>
          </a:xfrm>
          <a:prstGeom prst="round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ja-JP" sz="1100" dirty="0">
                <a:solidFill>
                  <a:schemeClr val="tx1"/>
                </a:solidFill>
              </a:rPr>
              <a:t>Reflection and Workplace Environment</a:t>
            </a:r>
          </a:p>
        </p:txBody>
      </p:sp>
      <p:sp>
        <p:nvSpPr>
          <p:cNvPr id="72" name="四角形: 対角を丸める 71">
            <a:extLst>
              <a:ext uri="{FF2B5EF4-FFF2-40B4-BE49-F238E27FC236}">
                <a16:creationId xmlns:a16="http://schemas.microsoft.com/office/drawing/2014/main" id="{6EC4F587-5132-87D0-3485-B746BEA16727}"/>
              </a:ext>
            </a:extLst>
          </p:cNvPr>
          <p:cNvSpPr/>
          <p:nvPr/>
        </p:nvSpPr>
        <p:spPr>
          <a:xfrm>
            <a:off x="6152944" y="1626058"/>
            <a:ext cx="2801870" cy="2638293"/>
          </a:xfrm>
          <a:prstGeom prst="round2Diag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 dirty="0"/>
          </a:p>
        </p:txBody>
      </p:sp>
      <p:sp>
        <p:nvSpPr>
          <p:cNvPr id="71" name="テキスト ボックス 70">
            <a:extLst>
              <a:ext uri="{FF2B5EF4-FFF2-40B4-BE49-F238E27FC236}">
                <a16:creationId xmlns:a16="http://schemas.microsoft.com/office/drawing/2014/main" id="{75129CD2-D237-84BC-2DAA-05FFD5FA28F1}"/>
              </a:ext>
            </a:extLst>
          </p:cNvPr>
          <p:cNvSpPr txBox="1"/>
          <p:nvPr/>
        </p:nvSpPr>
        <p:spPr>
          <a:xfrm>
            <a:off x="6152944" y="1660550"/>
            <a:ext cx="280826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buSzPts val="1000"/>
              <a:tabLst>
                <a:tab pos="457200" algn="l"/>
              </a:tabLst>
            </a:pPr>
            <a:r>
              <a:rPr lang="en-US" altLang="ja-JP" sz="1200" kern="100" dirty="0">
                <a:effectLst/>
                <a:ea typeface="游明朝" panose="02020400000000000000" pitchFamily="18" charset="-128"/>
                <a:cs typeface="Times New Roman" panose="02020603050405020304" pitchFamily="18" charset="0"/>
              </a:rPr>
              <a:t>Platform</a:t>
            </a:r>
            <a:r>
              <a:rPr lang="ja-JP" altLang="en-US" sz="1200" kern="100" dirty="0">
                <a:ea typeface="游明朝" panose="02020400000000000000" pitchFamily="18" charset="-128"/>
                <a:cs typeface="Times New Roman" panose="02020603050405020304" pitchFamily="18" charset="0"/>
              </a:rPr>
              <a:t> </a:t>
            </a:r>
            <a:r>
              <a:rPr lang="en-US" altLang="ja-JP" sz="1200" kern="100" dirty="0">
                <a:effectLst/>
                <a:ea typeface="游明朝" panose="02020400000000000000" pitchFamily="18" charset="-128"/>
                <a:cs typeface="Times New Roman" panose="02020603050405020304" pitchFamily="18" charset="0"/>
              </a:rPr>
              <a:t>(</a:t>
            </a:r>
            <a:r>
              <a:rPr lang="en-US" altLang="ja-JP" sz="1200" kern="100" dirty="0">
                <a:ea typeface="游明朝" panose="02020400000000000000" pitchFamily="18" charset="-128"/>
                <a:cs typeface="Times New Roman" panose="02020603050405020304" pitchFamily="18" charset="0"/>
              </a:rPr>
              <a:t>No date</a:t>
            </a:r>
            <a:r>
              <a:rPr lang="en-US" altLang="ja-JP" sz="1200" kern="100" dirty="0">
                <a:effectLst/>
                <a:ea typeface="游明朝" panose="02020400000000000000" pitchFamily="18" charset="-128"/>
                <a:cs typeface="Times New Roman" panose="02020603050405020304" pitchFamily="18" charset="0"/>
              </a:rPr>
              <a:t>)</a:t>
            </a:r>
            <a:r>
              <a:rPr lang="ja-JP" altLang="en-US" sz="1200" kern="100" dirty="0">
                <a:effectLst/>
                <a:ea typeface="游明朝" panose="02020400000000000000" pitchFamily="18" charset="-128"/>
                <a:cs typeface="Times New Roman" panose="02020603050405020304" pitchFamily="18" charset="0"/>
              </a:rPr>
              <a:t> </a:t>
            </a:r>
            <a:r>
              <a:rPr lang="en-US" altLang="ja-JP" sz="1200" kern="100" dirty="0">
                <a:effectLst/>
                <a:ea typeface="游明朝" panose="02020400000000000000" pitchFamily="18" charset="-128"/>
                <a:cs typeface="Times New Roman" panose="02020603050405020304" pitchFamily="18" charset="0"/>
              </a:rPr>
              <a:t>states</a:t>
            </a:r>
            <a:r>
              <a:rPr lang="ja-JP" altLang="en-US" sz="1200" kern="100" dirty="0">
                <a:effectLst/>
                <a:ea typeface="游明朝" panose="02020400000000000000" pitchFamily="18" charset="-128"/>
                <a:cs typeface="Times New Roman" panose="02020603050405020304" pitchFamily="18" charset="0"/>
              </a:rPr>
              <a:t> </a:t>
            </a:r>
            <a:r>
              <a:rPr lang="en-US" altLang="ja-JP" sz="1200" kern="100" dirty="0">
                <a:effectLst/>
                <a:ea typeface="游明朝" panose="02020400000000000000" pitchFamily="18" charset="-128"/>
                <a:cs typeface="Times New Roman" panose="02020603050405020304" pitchFamily="18" charset="0"/>
              </a:rPr>
              <a:t>that,</a:t>
            </a:r>
            <a:r>
              <a:rPr lang="ja-JP" altLang="en-US" sz="1200" kern="100" dirty="0">
                <a:ea typeface="游明朝" panose="02020400000000000000" pitchFamily="18" charset="-128"/>
                <a:cs typeface="Times New Roman" panose="02020603050405020304" pitchFamily="18" charset="0"/>
              </a:rPr>
              <a:t> </a:t>
            </a:r>
            <a:endParaRPr lang="en-US" altLang="ja-JP" sz="1200" kern="100" dirty="0">
              <a:ea typeface="游明朝" panose="02020400000000000000" pitchFamily="18" charset="-128"/>
              <a:cs typeface="Times New Roman" panose="02020603050405020304" pitchFamily="18" charset="0"/>
            </a:endParaRPr>
          </a:p>
          <a:p>
            <a:pPr lvl="0" algn="ctr">
              <a:buSzPts val="1000"/>
              <a:tabLst>
                <a:tab pos="457200" algn="l"/>
              </a:tabLst>
            </a:pPr>
            <a:r>
              <a:rPr lang="en-US" altLang="ja-JP" sz="1200" kern="100" dirty="0">
                <a:effectLst/>
                <a:ea typeface="游明朝" panose="02020400000000000000" pitchFamily="18" charset="-128"/>
                <a:cs typeface="Times New Roman" panose="02020603050405020304" pitchFamily="18" charset="0"/>
              </a:rPr>
              <a:t>mental health care is relevant to everyone in the workplace.</a:t>
            </a:r>
          </a:p>
        </p:txBody>
      </p:sp>
      <p:sp>
        <p:nvSpPr>
          <p:cNvPr id="73" name="四角形: 角を丸くする 72">
            <a:extLst>
              <a:ext uri="{FF2B5EF4-FFF2-40B4-BE49-F238E27FC236}">
                <a16:creationId xmlns:a16="http://schemas.microsoft.com/office/drawing/2014/main" id="{0DD22ED4-4CA6-5692-8392-4A451735FECB}"/>
              </a:ext>
            </a:extLst>
          </p:cNvPr>
          <p:cNvSpPr/>
          <p:nvPr/>
        </p:nvSpPr>
        <p:spPr>
          <a:xfrm>
            <a:off x="6634202" y="2758201"/>
            <a:ext cx="1839354" cy="224910"/>
          </a:xfrm>
          <a:prstGeom prst="round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ja-JP" sz="1200" dirty="0">
                <a:solidFill>
                  <a:schemeClr val="tx1"/>
                </a:solidFill>
              </a:rPr>
              <a:t>Taking time for </a:t>
            </a:r>
            <a:r>
              <a:rPr kumimoji="1" lang="en-US" altLang="ja-JP" sz="1200" u="sng" dirty="0">
                <a:solidFill>
                  <a:schemeClr val="tx1"/>
                </a:solidFill>
              </a:rPr>
              <a:t>reflection</a:t>
            </a:r>
            <a:endParaRPr kumimoji="1" lang="ja-JP" altLang="en-US" sz="1200" u="sng" dirty="0">
              <a:solidFill>
                <a:schemeClr val="tx1"/>
              </a:solidFill>
            </a:endParaRPr>
          </a:p>
        </p:txBody>
      </p:sp>
      <p:sp>
        <p:nvSpPr>
          <p:cNvPr id="74" name="四角形: 角を丸くする 73">
            <a:extLst>
              <a:ext uri="{FF2B5EF4-FFF2-40B4-BE49-F238E27FC236}">
                <a16:creationId xmlns:a16="http://schemas.microsoft.com/office/drawing/2014/main" id="{FFC6EA29-985A-0A69-371A-96B3E0DFD17A}"/>
              </a:ext>
            </a:extLst>
          </p:cNvPr>
          <p:cNvSpPr/>
          <p:nvPr/>
        </p:nvSpPr>
        <p:spPr>
          <a:xfrm>
            <a:off x="6366356" y="3151167"/>
            <a:ext cx="2394669" cy="374388"/>
          </a:xfrm>
          <a:prstGeom prst="round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ja-JP" sz="1200" kern="100" dirty="0">
                <a:solidFill>
                  <a:schemeClr val="tx1"/>
                </a:solidFill>
                <a:effectLst/>
                <a:ea typeface="游明朝" panose="02020400000000000000" pitchFamily="18" charset="-128"/>
                <a:cs typeface="Times New Roman" panose="02020603050405020304" pitchFamily="18" charset="0"/>
              </a:rPr>
              <a:t>allows staff to create space for support, time, and clear thinking</a:t>
            </a:r>
          </a:p>
        </p:txBody>
      </p:sp>
      <p:sp>
        <p:nvSpPr>
          <p:cNvPr id="75" name="四角形: 角を丸くする 74">
            <a:extLst>
              <a:ext uri="{FF2B5EF4-FFF2-40B4-BE49-F238E27FC236}">
                <a16:creationId xmlns:a16="http://schemas.microsoft.com/office/drawing/2014/main" id="{37911297-C0D4-EB29-8435-1E1535350E49}"/>
              </a:ext>
            </a:extLst>
          </p:cNvPr>
          <p:cNvSpPr/>
          <p:nvPr/>
        </p:nvSpPr>
        <p:spPr>
          <a:xfrm>
            <a:off x="6272309" y="3696770"/>
            <a:ext cx="2583299" cy="338053"/>
          </a:xfrm>
          <a:prstGeom prst="round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ja-JP" sz="1200" dirty="0">
                <a:solidFill>
                  <a:schemeClr val="tx1"/>
                </a:solidFill>
              </a:rPr>
              <a:t>Supports </a:t>
            </a:r>
            <a:r>
              <a:rPr lang="en-US" altLang="ja-JP" sz="1200" b="1" dirty="0">
                <a:solidFill>
                  <a:schemeClr val="tx1"/>
                </a:solidFill>
              </a:rPr>
              <a:t>staff wellbeing</a:t>
            </a:r>
            <a:r>
              <a:rPr lang="en-US" altLang="ja-JP" sz="1200" dirty="0">
                <a:solidFill>
                  <a:schemeClr val="tx1"/>
                </a:solidFill>
              </a:rPr>
              <a:t>, </a:t>
            </a:r>
          </a:p>
          <a:p>
            <a:pPr algn="ctr"/>
            <a:r>
              <a:rPr lang="en-US" altLang="ja-JP" sz="1200" dirty="0">
                <a:solidFill>
                  <a:schemeClr val="tx1"/>
                </a:solidFill>
              </a:rPr>
              <a:t>leading to </a:t>
            </a:r>
            <a:r>
              <a:rPr lang="en-US" altLang="ja-JP" sz="1200" b="1" dirty="0">
                <a:solidFill>
                  <a:schemeClr val="tx1"/>
                </a:solidFill>
              </a:rPr>
              <a:t>better quality of support</a:t>
            </a:r>
            <a:endParaRPr kumimoji="1" lang="ja-JP" altLang="en-US" sz="1200" b="1" dirty="0">
              <a:solidFill>
                <a:schemeClr val="tx1"/>
              </a:solidFill>
            </a:endParaRPr>
          </a:p>
        </p:txBody>
      </p:sp>
      <p:sp>
        <p:nvSpPr>
          <p:cNvPr id="76" name="矢印: 下 75">
            <a:extLst>
              <a:ext uri="{FF2B5EF4-FFF2-40B4-BE49-F238E27FC236}">
                <a16:creationId xmlns:a16="http://schemas.microsoft.com/office/drawing/2014/main" id="{2A9C16E8-61BB-38E5-004D-3BABDA64DF51}"/>
              </a:ext>
            </a:extLst>
          </p:cNvPr>
          <p:cNvSpPr/>
          <p:nvPr/>
        </p:nvSpPr>
        <p:spPr>
          <a:xfrm>
            <a:off x="7488070" y="2983090"/>
            <a:ext cx="151242" cy="168077"/>
          </a:xfrm>
          <a:prstGeom prst="downArrow">
            <a:avLst/>
          </a:pr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77" name="矢印: 下 76">
            <a:extLst>
              <a:ext uri="{FF2B5EF4-FFF2-40B4-BE49-F238E27FC236}">
                <a16:creationId xmlns:a16="http://schemas.microsoft.com/office/drawing/2014/main" id="{22CE71A8-512F-15F2-F7A7-5F4A57366C08}"/>
              </a:ext>
            </a:extLst>
          </p:cNvPr>
          <p:cNvSpPr/>
          <p:nvPr/>
        </p:nvSpPr>
        <p:spPr>
          <a:xfrm>
            <a:off x="7488070" y="3525555"/>
            <a:ext cx="151242" cy="168077"/>
          </a:xfrm>
          <a:prstGeom prst="downArrow">
            <a:avLst/>
          </a:pr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79" name="正方形/長方形 78">
            <a:extLst>
              <a:ext uri="{FF2B5EF4-FFF2-40B4-BE49-F238E27FC236}">
                <a16:creationId xmlns:a16="http://schemas.microsoft.com/office/drawing/2014/main" id="{7DE360FA-B7E8-2727-BCBB-DC126420461F}"/>
              </a:ext>
            </a:extLst>
          </p:cNvPr>
          <p:cNvSpPr/>
          <p:nvPr/>
        </p:nvSpPr>
        <p:spPr>
          <a:xfrm>
            <a:off x="6152944" y="4468411"/>
            <a:ext cx="2870706" cy="30480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altLang="ja-JP" sz="1400" b="1" u="sng" dirty="0">
                <a:ln/>
                <a:solidFill>
                  <a:schemeClr val="accent4"/>
                </a:solidFill>
              </a:rPr>
              <a:t>Conclusion</a:t>
            </a:r>
          </a:p>
        </p:txBody>
      </p:sp>
      <p:sp>
        <p:nvSpPr>
          <p:cNvPr id="83" name="四角形: 角を丸くする 82">
            <a:extLst>
              <a:ext uri="{FF2B5EF4-FFF2-40B4-BE49-F238E27FC236}">
                <a16:creationId xmlns:a16="http://schemas.microsoft.com/office/drawing/2014/main" id="{B542626E-C4D6-D9F0-C73D-477F8EA43B35}"/>
              </a:ext>
            </a:extLst>
          </p:cNvPr>
          <p:cNvSpPr/>
          <p:nvPr/>
        </p:nvSpPr>
        <p:spPr>
          <a:xfrm>
            <a:off x="6243599" y="4950919"/>
            <a:ext cx="2640181" cy="406731"/>
          </a:xfrm>
          <a:prstGeom prst="roundRect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ja-JP" sz="1200" dirty="0">
                <a:solidFill>
                  <a:schemeClr val="tx1"/>
                </a:solidFill>
              </a:rPr>
              <a:t>Staff wellbeing and supportive, reflective relationships are essential.</a:t>
            </a:r>
            <a:endParaRPr kumimoji="1" lang="ja-JP" altLang="en-US" sz="1200" dirty="0">
              <a:solidFill>
                <a:schemeClr val="tx1"/>
              </a:solidFill>
            </a:endParaRPr>
          </a:p>
        </p:txBody>
      </p:sp>
      <p:sp>
        <p:nvSpPr>
          <p:cNvPr id="86" name="四角形: 角を丸くする 85">
            <a:extLst>
              <a:ext uri="{FF2B5EF4-FFF2-40B4-BE49-F238E27FC236}">
                <a16:creationId xmlns:a16="http://schemas.microsoft.com/office/drawing/2014/main" id="{0D9FEF1E-5DBB-2CF3-A659-212BD47DE88C}"/>
              </a:ext>
            </a:extLst>
          </p:cNvPr>
          <p:cNvSpPr/>
          <p:nvPr/>
        </p:nvSpPr>
        <p:spPr>
          <a:xfrm>
            <a:off x="6539328" y="5448005"/>
            <a:ext cx="2034552" cy="593487"/>
          </a:xfrm>
          <a:prstGeom prst="round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ja-JP" sz="1200" dirty="0">
                <a:solidFill>
                  <a:schemeClr val="tx1"/>
                </a:solidFill>
              </a:rPr>
              <a:t>Reflective Practice…</a:t>
            </a:r>
            <a:br>
              <a:rPr lang="en-US" altLang="ja-JP" sz="1200" dirty="0">
                <a:solidFill>
                  <a:schemeClr val="tx1"/>
                </a:solidFill>
              </a:rPr>
            </a:br>
            <a:r>
              <a:rPr lang="ja-JP" altLang="en-US" sz="1200" dirty="0">
                <a:solidFill>
                  <a:schemeClr val="tx1"/>
                </a:solidFill>
              </a:rPr>
              <a:t>➡</a:t>
            </a:r>
            <a:r>
              <a:rPr lang="en-US" altLang="ja-JP" sz="1200" dirty="0">
                <a:solidFill>
                  <a:schemeClr val="tx1"/>
                </a:solidFill>
              </a:rPr>
              <a:t>supports staff wellbeing</a:t>
            </a:r>
          </a:p>
          <a:p>
            <a:pPr algn="ctr"/>
            <a:r>
              <a:rPr lang="ja-JP" altLang="en-US" sz="1200" dirty="0">
                <a:solidFill>
                  <a:schemeClr val="tx1"/>
                </a:solidFill>
              </a:rPr>
              <a:t>➡</a:t>
            </a:r>
            <a:r>
              <a:rPr lang="en-US" altLang="ja-JP" sz="1200" dirty="0">
                <a:solidFill>
                  <a:schemeClr val="tx1"/>
                </a:solidFill>
              </a:rPr>
              <a:t>improves service quality</a:t>
            </a:r>
            <a:endParaRPr lang="ja-JP" altLang="en-US" sz="1200" dirty="0">
              <a:solidFill>
                <a:schemeClr val="tx1"/>
              </a:solidFill>
            </a:endParaRPr>
          </a:p>
        </p:txBody>
      </p:sp>
      <p:sp>
        <p:nvSpPr>
          <p:cNvPr id="87" name="四角形: 角を丸くする 86">
            <a:extLst>
              <a:ext uri="{FF2B5EF4-FFF2-40B4-BE49-F238E27FC236}">
                <a16:creationId xmlns:a16="http://schemas.microsoft.com/office/drawing/2014/main" id="{54685EB1-1CDB-BD0E-A30D-30E4BD9BA36D}"/>
              </a:ext>
            </a:extLst>
          </p:cNvPr>
          <p:cNvSpPr/>
          <p:nvPr/>
        </p:nvSpPr>
        <p:spPr>
          <a:xfrm>
            <a:off x="6088875" y="6157996"/>
            <a:ext cx="3054895" cy="569100"/>
          </a:xfrm>
          <a:prstGeom prst="roundRect">
            <a:avLst/>
          </a:prstGeom>
          <a:solidFill>
            <a:schemeClr val="bg1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ja-JP" sz="1200" dirty="0">
                <a:solidFill>
                  <a:schemeClr val="tx1"/>
                </a:solidFill>
              </a:rPr>
              <a:t>Staff self-reflection enhances client support and contributes to service improvement and organizational wellbeing</a:t>
            </a:r>
            <a:r>
              <a:rPr lang="en-US" altLang="ja-JP" sz="1200" dirty="0"/>
              <a:t>.</a:t>
            </a:r>
            <a:endParaRPr lang="en-US" altLang="ja-JP" sz="1200" dirty="0">
              <a:solidFill>
                <a:schemeClr val="tx1"/>
              </a:solidFill>
            </a:endParaRPr>
          </a:p>
        </p:txBody>
      </p:sp>
      <p:pic>
        <p:nvPicPr>
          <p:cNvPr id="88" name="Graphic 13" descr="チェックリスト">
            <a:extLst>
              <a:ext uri="{FF2B5EF4-FFF2-40B4-BE49-F238E27FC236}">
                <a16:creationId xmlns:a16="http://schemas.microsoft.com/office/drawing/2014/main" id="{43D7447F-A316-8B3D-627F-08D207666066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7978600" y="-2162"/>
            <a:ext cx="857988" cy="857988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sp>
        <p:nvSpPr>
          <p:cNvPr id="2" name="正方形/長方形 1">
            <a:extLst>
              <a:ext uri="{FF2B5EF4-FFF2-40B4-BE49-F238E27FC236}">
                <a16:creationId xmlns:a16="http://schemas.microsoft.com/office/drawing/2014/main" id="{44AFF6EC-11C6-0F17-AD62-87539A48CBCA}"/>
              </a:ext>
            </a:extLst>
          </p:cNvPr>
          <p:cNvSpPr/>
          <p:nvPr/>
        </p:nvSpPr>
        <p:spPr>
          <a:xfrm>
            <a:off x="64714" y="948180"/>
            <a:ext cx="2870706" cy="30480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altLang="ja-JP" sz="1400" b="1" u="sng" dirty="0">
                <a:ln/>
                <a:solidFill>
                  <a:schemeClr val="accent4"/>
                </a:solidFill>
              </a:rPr>
              <a:t>Introduction and Background</a:t>
            </a:r>
          </a:p>
        </p:txBody>
      </p:sp>
      <p:sp>
        <p:nvSpPr>
          <p:cNvPr id="6" name="四角形: 角を丸くする 5">
            <a:extLst>
              <a:ext uri="{FF2B5EF4-FFF2-40B4-BE49-F238E27FC236}">
                <a16:creationId xmlns:a16="http://schemas.microsoft.com/office/drawing/2014/main" id="{88D9354B-C3B6-FD05-4D61-F73418EF0746}"/>
              </a:ext>
            </a:extLst>
          </p:cNvPr>
          <p:cNvSpPr/>
          <p:nvPr/>
        </p:nvSpPr>
        <p:spPr>
          <a:xfrm>
            <a:off x="206929" y="1272540"/>
            <a:ext cx="2609609" cy="880053"/>
          </a:xfrm>
          <a:prstGeom prst="roundRect">
            <a:avLst/>
          </a:prstGeom>
          <a:solidFill>
            <a:schemeClr val="bg1"/>
          </a:solidFill>
          <a:ln w="63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ja-JP" sz="1200" kern="100" dirty="0">
                <a:solidFill>
                  <a:schemeClr val="tx1"/>
                </a:solidFill>
                <a:effectLst/>
                <a:ea typeface="游明朝" panose="02020400000000000000" pitchFamily="18" charset="-128"/>
                <a:cs typeface="Times New Roman" panose="02020603050405020304" pitchFamily="18" charset="0"/>
              </a:rPr>
              <a:t>According to </a:t>
            </a:r>
            <a:r>
              <a:rPr lang="en-US" altLang="ja-JP" sz="1200" kern="100" dirty="0" err="1">
                <a:solidFill>
                  <a:schemeClr val="tx1"/>
                </a:solidFill>
                <a:effectLst/>
                <a:ea typeface="游明朝" panose="02020400000000000000" pitchFamily="18" charset="-128"/>
                <a:cs typeface="Times New Roman" panose="02020603050405020304" pitchFamily="18" charset="0"/>
              </a:rPr>
              <a:t>Platfform</a:t>
            </a:r>
            <a:r>
              <a:rPr lang="en-US" altLang="ja-JP" sz="1200" kern="100" dirty="0">
                <a:solidFill>
                  <a:schemeClr val="tx1"/>
                </a:solidFill>
                <a:effectLst/>
                <a:ea typeface="游明朝" panose="02020400000000000000" pitchFamily="18" charset="-128"/>
                <a:cs typeface="Times New Roman" panose="02020603050405020304" pitchFamily="18" charset="0"/>
              </a:rPr>
              <a:t> and </a:t>
            </a:r>
            <a:r>
              <a:rPr lang="en-US" altLang="ja-JP" sz="1200" kern="100" dirty="0" err="1">
                <a:solidFill>
                  <a:schemeClr val="tx1"/>
                </a:solidFill>
                <a:effectLst/>
                <a:ea typeface="游明朝" panose="02020400000000000000" pitchFamily="18" charset="-128"/>
                <a:cs typeface="Times New Roman" panose="02020603050405020304" pitchFamily="18" charset="0"/>
              </a:rPr>
              <a:t>Cymorth</a:t>
            </a:r>
            <a:r>
              <a:rPr lang="en-US" altLang="ja-JP" sz="1200" kern="100" dirty="0">
                <a:solidFill>
                  <a:schemeClr val="tx1"/>
                </a:solidFill>
                <a:effectLst/>
                <a:ea typeface="游明朝" panose="02020400000000000000" pitchFamily="18" charset="-128"/>
                <a:cs typeface="Times New Roman" panose="02020603050405020304" pitchFamily="18" charset="0"/>
              </a:rPr>
              <a:t> Cymru(No date), </a:t>
            </a:r>
          </a:p>
          <a:p>
            <a:pPr algn="ctr"/>
            <a:r>
              <a:rPr lang="en-US" altLang="ja-JP" sz="1200" kern="100" dirty="0">
                <a:solidFill>
                  <a:schemeClr val="tx1"/>
                </a:solidFill>
                <a:effectLst/>
                <a:ea typeface="游明朝" panose="02020400000000000000" pitchFamily="18" charset="-128"/>
                <a:cs typeface="Times New Roman" panose="02020603050405020304" pitchFamily="18" charset="0"/>
              </a:rPr>
              <a:t>in 2016, a study on ACEs in Wales highlighted that trauma is a systemic issue, not just personal.</a:t>
            </a:r>
            <a:endParaRPr lang="en-US" altLang="ja-JP" sz="1200" kern="100" dirty="0">
              <a:solidFill>
                <a:schemeClr val="tx1"/>
              </a:solidFill>
              <a:ea typeface="游明朝" panose="02020400000000000000" pitchFamily="18" charset="-128"/>
              <a:cs typeface="Times New Roman" panose="02020603050405020304" pitchFamily="18" charset="0"/>
            </a:endParaRPr>
          </a:p>
        </p:txBody>
      </p:sp>
      <p:sp>
        <p:nvSpPr>
          <p:cNvPr id="8" name="四角形: 角を丸くする 7">
            <a:extLst>
              <a:ext uri="{FF2B5EF4-FFF2-40B4-BE49-F238E27FC236}">
                <a16:creationId xmlns:a16="http://schemas.microsoft.com/office/drawing/2014/main" id="{BD78A55A-3B62-7338-926E-B1894F3CF8EE}"/>
              </a:ext>
            </a:extLst>
          </p:cNvPr>
          <p:cNvSpPr/>
          <p:nvPr/>
        </p:nvSpPr>
        <p:spPr>
          <a:xfrm>
            <a:off x="64714" y="2302898"/>
            <a:ext cx="2870706" cy="18279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ja-JP" sz="1200" kern="100" dirty="0">
                <a:solidFill>
                  <a:schemeClr val="tx1"/>
                </a:solidFill>
                <a:effectLst/>
                <a:ea typeface="游明朝" panose="02020400000000000000" pitchFamily="18" charset="-128"/>
                <a:cs typeface="Times New Roman" panose="02020603050405020304" pitchFamily="18" charset="0"/>
              </a:rPr>
              <a:t>the spread of </a:t>
            </a:r>
            <a:r>
              <a:rPr lang="en-US" altLang="ja-JP" sz="1200" i="1" kern="100" dirty="0">
                <a:solidFill>
                  <a:schemeClr val="tx1"/>
                </a:solidFill>
                <a:effectLst/>
                <a:ea typeface="游明朝" panose="02020400000000000000" pitchFamily="18" charset="-128"/>
                <a:cs typeface="Times New Roman" panose="02020603050405020304" pitchFamily="18" charset="0"/>
              </a:rPr>
              <a:t>trauma-informed practices</a:t>
            </a:r>
            <a:endParaRPr lang="ja-JP" altLang="ja-JP" sz="1200" kern="100" dirty="0">
              <a:solidFill>
                <a:schemeClr val="tx1"/>
              </a:solidFill>
              <a:effectLst/>
              <a:ea typeface="游明朝" panose="02020400000000000000" pitchFamily="18" charset="-128"/>
              <a:cs typeface="Times New Roman" panose="02020603050405020304" pitchFamily="18" charset="0"/>
            </a:endParaRPr>
          </a:p>
        </p:txBody>
      </p:sp>
      <p:sp>
        <p:nvSpPr>
          <p:cNvPr id="9" name="矢印: 下 8">
            <a:extLst>
              <a:ext uri="{FF2B5EF4-FFF2-40B4-BE49-F238E27FC236}">
                <a16:creationId xmlns:a16="http://schemas.microsoft.com/office/drawing/2014/main" id="{87B10CF5-C17D-04EB-D5D5-9C64B3BB9D1C}"/>
              </a:ext>
            </a:extLst>
          </p:cNvPr>
          <p:cNvSpPr/>
          <p:nvPr/>
        </p:nvSpPr>
        <p:spPr>
          <a:xfrm>
            <a:off x="1449315" y="2164931"/>
            <a:ext cx="119062" cy="134812"/>
          </a:xfrm>
          <a:prstGeom prst="downArrow">
            <a:avLst/>
          </a:pr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2" name="テキスト ボックス 11">
            <a:extLst>
              <a:ext uri="{FF2B5EF4-FFF2-40B4-BE49-F238E27FC236}">
                <a16:creationId xmlns:a16="http://schemas.microsoft.com/office/drawing/2014/main" id="{4AFAAAAA-FF81-D9B6-470E-AC05A5BCDD64}"/>
              </a:ext>
            </a:extLst>
          </p:cNvPr>
          <p:cNvSpPr txBox="1"/>
          <p:nvPr/>
        </p:nvSpPr>
        <p:spPr>
          <a:xfrm>
            <a:off x="55188" y="2813746"/>
            <a:ext cx="293247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buSzPts val="1000"/>
              <a:tabLst>
                <a:tab pos="457200" algn="l"/>
              </a:tabLst>
            </a:pPr>
            <a:r>
              <a:rPr lang="ja-JP" altLang="en-US" sz="1200" kern="100" dirty="0">
                <a:effectLst/>
                <a:highlight>
                  <a:srgbClr val="FFFFCC"/>
                </a:highlight>
                <a:ea typeface="游明朝" panose="02020400000000000000" pitchFamily="18" charset="-128"/>
                <a:cs typeface="Times New Roman" panose="02020603050405020304" pitchFamily="18" charset="0"/>
              </a:rPr>
              <a:t>・</a:t>
            </a:r>
            <a:r>
              <a:rPr lang="en-US" altLang="ja-JP" sz="1200" kern="100" dirty="0">
                <a:effectLst/>
                <a:highlight>
                  <a:srgbClr val="FFFFCC"/>
                </a:highlight>
                <a:ea typeface="游明朝" panose="02020400000000000000" pitchFamily="18" charset="-128"/>
                <a:cs typeface="Times New Roman" panose="02020603050405020304" pitchFamily="18" charset="0"/>
              </a:rPr>
              <a:t>Psychologically Informed Environments</a:t>
            </a:r>
            <a:endParaRPr lang="en-US" altLang="ja-JP" sz="1200" kern="100" dirty="0">
              <a:highlight>
                <a:srgbClr val="FFFFCC"/>
              </a:highlight>
              <a:ea typeface="游明朝" panose="02020400000000000000" pitchFamily="18" charset="-128"/>
              <a:cs typeface="Times New Roman" panose="02020603050405020304" pitchFamily="18" charset="0"/>
            </a:endParaRPr>
          </a:p>
        </p:txBody>
      </p:sp>
      <p:sp>
        <p:nvSpPr>
          <p:cNvPr id="20" name="テキスト ボックス 19">
            <a:extLst>
              <a:ext uri="{FF2B5EF4-FFF2-40B4-BE49-F238E27FC236}">
                <a16:creationId xmlns:a16="http://schemas.microsoft.com/office/drawing/2014/main" id="{E17F310D-9C4E-7329-9247-B68E7A4E391C}"/>
              </a:ext>
            </a:extLst>
          </p:cNvPr>
          <p:cNvSpPr txBox="1"/>
          <p:nvPr/>
        </p:nvSpPr>
        <p:spPr>
          <a:xfrm>
            <a:off x="263803" y="3044433"/>
            <a:ext cx="251924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buSzPts val="1000"/>
              <a:tabLst>
                <a:tab pos="457200" algn="l"/>
              </a:tabLst>
            </a:pPr>
            <a:r>
              <a:rPr lang="ja-JP" altLang="en-US" sz="1200" kern="100" dirty="0">
                <a:solidFill>
                  <a:schemeClr val="accent2"/>
                </a:solidFill>
                <a:highlight>
                  <a:srgbClr val="FFFFCC"/>
                </a:highlight>
                <a:ea typeface="游明朝" panose="02020400000000000000" pitchFamily="18" charset="-128"/>
                <a:cs typeface="Times New Roman" panose="02020603050405020304" pitchFamily="18" charset="0"/>
              </a:rPr>
              <a:t>・</a:t>
            </a:r>
            <a:r>
              <a:rPr lang="en-US" altLang="ja-JP" sz="1200" kern="100" dirty="0">
                <a:solidFill>
                  <a:schemeClr val="accent2"/>
                </a:solidFill>
                <a:highlight>
                  <a:srgbClr val="FFFFCC"/>
                </a:highlight>
                <a:ea typeface="游明朝" panose="02020400000000000000" pitchFamily="18" charset="-128"/>
                <a:cs typeface="Times New Roman" panose="02020603050405020304" pitchFamily="18" charset="0"/>
              </a:rPr>
              <a:t>Reflective Practice</a:t>
            </a:r>
          </a:p>
        </p:txBody>
      </p:sp>
      <p:sp>
        <p:nvSpPr>
          <p:cNvPr id="33" name="テキスト ボックス 32">
            <a:extLst>
              <a:ext uri="{FF2B5EF4-FFF2-40B4-BE49-F238E27FC236}">
                <a16:creationId xmlns:a16="http://schemas.microsoft.com/office/drawing/2014/main" id="{D59F381E-EB4C-FCE5-4888-684C286E9635}"/>
              </a:ext>
            </a:extLst>
          </p:cNvPr>
          <p:cNvSpPr txBox="1"/>
          <p:nvPr/>
        </p:nvSpPr>
        <p:spPr>
          <a:xfrm>
            <a:off x="-75503" y="2601635"/>
            <a:ext cx="132642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buSzPts val="1000"/>
              <a:tabLst>
                <a:tab pos="457200" algn="l"/>
              </a:tabLst>
            </a:pPr>
            <a:r>
              <a:rPr lang="en-US" altLang="ja-JP" sz="1200" kern="100" dirty="0">
                <a:solidFill>
                  <a:schemeClr val="tx1"/>
                </a:solidFill>
                <a:effectLst/>
                <a:ea typeface="游明朝" panose="02020400000000000000" pitchFamily="18" charset="-128"/>
                <a:cs typeface="Times New Roman" panose="02020603050405020304" pitchFamily="18" charset="0"/>
              </a:rPr>
              <a:t>Focus is now on:</a:t>
            </a:r>
            <a:endParaRPr lang="en-US" altLang="ja-JP" sz="1200" kern="100" dirty="0">
              <a:solidFill>
                <a:schemeClr val="tx1"/>
              </a:solidFill>
              <a:ea typeface="游明朝" panose="02020400000000000000" pitchFamily="18" charset="-128"/>
              <a:cs typeface="Times New Roman" panose="02020603050405020304" pitchFamily="18" charset="0"/>
            </a:endParaRPr>
          </a:p>
        </p:txBody>
      </p:sp>
      <p:sp>
        <p:nvSpPr>
          <p:cNvPr id="39" name="四角形: 角を丸くする 38">
            <a:extLst>
              <a:ext uri="{FF2B5EF4-FFF2-40B4-BE49-F238E27FC236}">
                <a16:creationId xmlns:a16="http://schemas.microsoft.com/office/drawing/2014/main" id="{A15555A5-141D-6CA5-22AF-A6E166B1AA1F}"/>
              </a:ext>
            </a:extLst>
          </p:cNvPr>
          <p:cNvSpPr/>
          <p:nvPr/>
        </p:nvSpPr>
        <p:spPr>
          <a:xfrm>
            <a:off x="333220" y="3452675"/>
            <a:ext cx="2380412" cy="515521"/>
          </a:xfrm>
          <a:prstGeom prst="roundRect">
            <a:avLst/>
          </a:prstGeom>
          <a:solidFill>
            <a:schemeClr val="bg1"/>
          </a:solidFill>
          <a:ln>
            <a:solidFill>
              <a:srgbClr val="FFFFC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ja-JP" sz="1200" dirty="0">
                <a:solidFill>
                  <a:schemeClr val="tx1"/>
                </a:solidFill>
              </a:rPr>
              <a:t>Reflective ability and self-care in support workers are key to providing quality support.</a:t>
            </a:r>
            <a:endParaRPr lang="en-US" altLang="ja-JP" sz="1200" b="1" kern="100" dirty="0">
              <a:solidFill>
                <a:schemeClr val="tx1"/>
              </a:solidFill>
              <a:effectLst/>
              <a:ea typeface="游明朝" panose="02020400000000000000" pitchFamily="18" charset="-128"/>
              <a:cs typeface="Times New Roman" panose="02020603050405020304" pitchFamily="18" charset="0"/>
            </a:endParaRPr>
          </a:p>
        </p:txBody>
      </p:sp>
      <p:sp>
        <p:nvSpPr>
          <p:cNvPr id="40" name="矢印: 下 39">
            <a:extLst>
              <a:ext uri="{FF2B5EF4-FFF2-40B4-BE49-F238E27FC236}">
                <a16:creationId xmlns:a16="http://schemas.microsoft.com/office/drawing/2014/main" id="{1A126E2A-3276-0791-C5B0-F95E1330A178}"/>
              </a:ext>
            </a:extLst>
          </p:cNvPr>
          <p:cNvSpPr/>
          <p:nvPr/>
        </p:nvSpPr>
        <p:spPr>
          <a:xfrm>
            <a:off x="1458414" y="3285645"/>
            <a:ext cx="128592" cy="152057"/>
          </a:xfrm>
          <a:prstGeom prst="downArrow">
            <a:avLst/>
          </a:pr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41" name="正方形/長方形 40">
            <a:extLst>
              <a:ext uri="{FF2B5EF4-FFF2-40B4-BE49-F238E27FC236}">
                <a16:creationId xmlns:a16="http://schemas.microsoft.com/office/drawing/2014/main" id="{C5B511B5-4700-AEAF-D7F3-1D824B5618AB}"/>
              </a:ext>
            </a:extLst>
          </p:cNvPr>
          <p:cNvSpPr/>
          <p:nvPr/>
        </p:nvSpPr>
        <p:spPr>
          <a:xfrm>
            <a:off x="64714" y="4194398"/>
            <a:ext cx="2870706" cy="30480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altLang="ja-JP" sz="1400" b="1" u="sng" dirty="0">
                <a:ln/>
                <a:solidFill>
                  <a:schemeClr val="accent4"/>
                </a:solidFill>
              </a:rPr>
              <a:t>What is Reflective Practice</a:t>
            </a:r>
            <a:r>
              <a:rPr lang="ja-JP" altLang="en-US" sz="1400" b="1" u="sng" dirty="0">
                <a:ln/>
                <a:solidFill>
                  <a:schemeClr val="accent4"/>
                </a:solidFill>
              </a:rPr>
              <a:t>？</a:t>
            </a:r>
            <a:endParaRPr lang="en-US" altLang="ja-JP" sz="1400" b="1" u="sng" dirty="0">
              <a:ln/>
              <a:solidFill>
                <a:schemeClr val="accent4"/>
              </a:solidFill>
            </a:endParaRPr>
          </a:p>
        </p:txBody>
      </p:sp>
      <p:sp>
        <p:nvSpPr>
          <p:cNvPr id="52" name="四角形: 1 つの角を丸める 51">
            <a:extLst>
              <a:ext uri="{FF2B5EF4-FFF2-40B4-BE49-F238E27FC236}">
                <a16:creationId xmlns:a16="http://schemas.microsoft.com/office/drawing/2014/main" id="{DCE17028-16BF-4DD3-02ED-A01A1E9E4092}"/>
              </a:ext>
            </a:extLst>
          </p:cNvPr>
          <p:cNvSpPr/>
          <p:nvPr/>
        </p:nvSpPr>
        <p:spPr>
          <a:xfrm>
            <a:off x="67145" y="4539033"/>
            <a:ext cx="2871628" cy="2279134"/>
          </a:xfrm>
          <a:prstGeom prst="round1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45" name="四角形: 角を丸くする 44">
            <a:extLst>
              <a:ext uri="{FF2B5EF4-FFF2-40B4-BE49-F238E27FC236}">
                <a16:creationId xmlns:a16="http://schemas.microsoft.com/office/drawing/2014/main" id="{D3A16D39-F7F7-1B32-5536-EBD8A3178ADE}"/>
              </a:ext>
            </a:extLst>
          </p:cNvPr>
          <p:cNvSpPr/>
          <p:nvPr/>
        </p:nvSpPr>
        <p:spPr>
          <a:xfrm>
            <a:off x="99333" y="4584494"/>
            <a:ext cx="1261377" cy="186036"/>
          </a:xfrm>
          <a:prstGeom prst="roundRect">
            <a:avLst/>
          </a:prstGeom>
          <a:solidFill>
            <a:srgbClr val="FFECD9"/>
          </a:solidFill>
          <a:ln w="635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ja-JP" sz="1200" dirty="0">
                <a:solidFill>
                  <a:schemeClr val="accent2">
                    <a:lumMod val="50000"/>
                  </a:schemeClr>
                </a:solidFill>
              </a:rPr>
              <a:t>1. Definition</a:t>
            </a:r>
            <a:endParaRPr kumimoji="1" lang="ja-JP" altLang="en-US" sz="1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5" name="テキスト ボックス 54">
            <a:extLst>
              <a:ext uri="{FF2B5EF4-FFF2-40B4-BE49-F238E27FC236}">
                <a16:creationId xmlns:a16="http://schemas.microsoft.com/office/drawing/2014/main" id="{2DAC3C0F-AE0A-92BD-7841-7A783F46CCA3}"/>
              </a:ext>
            </a:extLst>
          </p:cNvPr>
          <p:cNvSpPr txBox="1"/>
          <p:nvPr/>
        </p:nvSpPr>
        <p:spPr>
          <a:xfrm>
            <a:off x="32091" y="4733425"/>
            <a:ext cx="295534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ja-JP" sz="1200" dirty="0"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Reflective practice is simply creating a habit, structure, or routine around examining experience.</a:t>
            </a:r>
            <a:r>
              <a:rPr lang="ja-JP" altLang="en-US" sz="1200" dirty="0"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　　    </a:t>
            </a:r>
            <a:r>
              <a:rPr lang="en-US" altLang="ja-JP" sz="1200" dirty="0"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(</a:t>
            </a:r>
            <a:r>
              <a:rPr lang="fr-FR" altLang="ja-JP" sz="1050" dirty="0"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Amulya, 2004)</a:t>
            </a:r>
            <a:endParaRPr lang="en-US" altLang="ja-JP" sz="1050" dirty="0">
              <a:solidFill>
                <a:schemeClr val="tx1"/>
              </a:solidFill>
              <a:latin typeface="游明朝" panose="02020400000000000000" pitchFamily="18" charset="-128"/>
              <a:cs typeface="Times New Roman" panose="02020603050405020304" pitchFamily="18" charset="0"/>
            </a:endParaRPr>
          </a:p>
        </p:txBody>
      </p:sp>
      <p:sp>
        <p:nvSpPr>
          <p:cNvPr id="56" name="四角形: 角を丸くする 55">
            <a:extLst>
              <a:ext uri="{FF2B5EF4-FFF2-40B4-BE49-F238E27FC236}">
                <a16:creationId xmlns:a16="http://schemas.microsoft.com/office/drawing/2014/main" id="{18A2F21F-2847-33FD-9079-3B4A7B4E419F}"/>
              </a:ext>
            </a:extLst>
          </p:cNvPr>
          <p:cNvSpPr/>
          <p:nvPr/>
        </p:nvSpPr>
        <p:spPr>
          <a:xfrm>
            <a:off x="99332" y="5430587"/>
            <a:ext cx="1261377" cy="186036"/>
          </a:xfrm>
          <a:prstGeom prst="roundRect">
            <a:avLst/>
          </a:prstGeom>
          <a:solidFill>
            <a:srgbClr val="FFECD9"/>
          </a:solidFill>
          <a:ln w="635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ja-JP" sz="1200" dirty="0">
                <a:solidFill>
                  <a:schemeClr val="accent2">
                    <a:lumMod val="50000"/>
                  </a:schemeClr>
                </a:solidFill>
              </a:rPr>
              <a:t>2. Purpose</a:t>
            </a:r>
            <a:endParaRPr kumimoji="1" lang="ja-JP" altLang="en-US" sz="1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四角形: 角を丸くする 56">
            <a:extLst>
              <a:ext uri="{FF2B5EF4-FFF2-40B4-BE49-F238E27FC236}">
                <a16:creationId xmlns:a16="http://schemas.microsoft.com/office/drawing/2014/main" id="{821E1515-95B4-FD4B-7057-AECC244B4DD0}"/>
              </a:ext>
            </a:extLst>
          </p:cNvPr>
          <p:cNvSpPr/>
          <p:nvPr/>
        </p:nvSpPr>
        <p:spPr>
          <a:xfrm>
            <a:off x="104699" y="6088254"/>
            <a:ext cx="1333671" cy="186036"/>
          </a:xfrm>
          <a:prstGeom prst="roundRect">
            <a:avLst/>
          </a:prstGeom>
          <a:solidFill>
            <a:srgbClr val="FFECD9"/>
          </a:solidFill>
          <a:ln w="635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ja-JP" sz="1200" dirty="0">
                <a:solidFill>
                  <a:schemeClr val="accent2">
                    <a:lumMod val="50000"/>
                  </a:schemeClr>
                </a:solidFill>
              </a:rPr>
              <a:t>3. Why it matters</a:t>
            </a:r>
            <a:endParaRPr kumimoji="1" lang="ja-JP" altLang="en-US" sz="12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テキスト ボックス 58">
            <a:extLst>
              <a:ext uri="{FF2B5EF4-FFF2-40B4-BE49-F238E27FC236}">
                <a16:creationId xmlns:a16="http://schemas.microsoft.com/office/drawing/2014/main" id="{E74E814C-2331-8C9C-316A-B5A06689A149}"/>
              </a:ext>
            </a:extLst>
          </p:cNvPr>
          <p:cNvSpPr txBox="1"/>
          <p:nvPr/>
        </p:nvSpPr>
        <p:spPr>
          <a:xfrm>
            <a:off x="45074" y="5588076"/>
            <a:ext cx="28716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ja-JP" sz="1200" dirty="0">
                <a:solidFill>
                  <a:schemeClr val="tx1"/>
                </a:solidFill>
              </a:rPr>
              <a:t>To cultivate an attitude of learning from experience rather than placing blame</a:t>
            </a:r>
          </a:p>
        </p:txBody>
      </p:sp>
      <p:sp>
        <p:nvSpPr>
          <p:cNvPr id="62" name="テキスト ボックス 61">
            <a:extLst>
              <a:ext uri="{FF2B5EF4-FFF2-40B4-BE49-F238E27FC236}">
                <a16:creationId xmlns:a16="http://schemas.microsoft.com/office/drawing/2014/main" id="{90CF8946-5875-984A-8069-DCD47417AF7C}"/>
              </a:ext>
            </a:extLst>
          </p:cNvPr>
          <p:cNvSpPr txBox="1"/>
          <p:nvPr/>
        </p:nvSpPr>
        <p:spPr>
          <a:xfrm>
            <a:off x="40350" y="6236975"/>
            <a:ext cx="2871629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ja-JP" sz="1100" dirty="0">
                <a:solidFill>
                  <a:schemeClr val="tx1"/>
                </a:solidFill>
              </a:rPr>
              <a:t>Support work is stressful; reflection breaks negative cycles and improves service quality.</a:t>
            </a:r>
          </a:p>
        </p:txBody>
      </p:sp>
      <p:sp>
        <p:nvSpPr>
          <p:cNvPr id="3" name="テキスト ボックス 2">
            <a:extLst>
              <a:ext uri="{FF2B5EF4-FFF2-40B4-BE49-F238E27FC236}">
                <a16:creationId xmlns:a16="http://schemas.microsoft.com/office/drawing/2014/main" id="{263561DD-0C94-6E57-3705-388957ACEAD0}"/>
              </a:ext>
            </a:extLst>
          </p:cNvPr>
          <p:cNvSpPr txBox="1"/>
          <p:nvPr/>
        </p:nvSpPr>
        <p:spPr>
          <a:xfrm>
            <a:off x="333220" y="6590836"/>
            <a:ext cx="270634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ja-JP" sz="1100" dirty="0"/>
              <a:t>(</a:t>
            </a:r>
            <a:r>
              <a:rPr lang="en-US" altLang="ja-JP" sz="1100" dirty="0" err="1"/>
              <a:t>Platfform</a:t>
            </a:r>
            <a:r>
              <a:rPr lang="en-US" altLang="ja-JP" sz="1100" dirty="0"/>
              <a:t> and </a:t>
            </a:r>
            <a:r>
              <a:rPr lang="en-US" altLang="ja-JP" sz="1100" dirty="0" err="1"/>
              <a:t>Cymorth</a:t>
            </a:r>
            <a:r>
              <a:rPr lang="en-US" altLang="ja-JP" sz="1100" dirty="0"/>
              <a:t> Cymru, No date)</a:t>
            </a:r>
            <a:endParaRPr lang="ja-JP" altLang="en-US" sz="1100" dirty="0"/>
          </a:p>
        </p:txBody>
      </p:sp>
      <p:sp>
        <p:nvSpPr>
          <p:cNvPr id="36" name="テキスト ボックス 35">
            <a:extLst>
              <a:ext uri="{FF2B5EF4-FFF2-40B4-BE49-F238E27FC236}">
                <a16:creationId xmlns:a16="http://schemas.microsoft.com/office/drawing/2014/main" id="{8879FB59-E70E-2738-DFD9-80549ABAF0C9}"/>
              </a:ext>
            </a:extLst>
          </p:cNvPr>
          <p:cNvSpPr txBox="1"/>
          <p:nvPr/>
        </p:nvSpPr>
        <p:spPr>
          <a:xfrm>
            <a:off x="4431791" y="3632907"/>
            <a:ext cx="180324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ja-JP" sz="1050" dirty="0"/>
              <a:t>(</a:t>
            </a:r>
            <a:r>
              <a:rPr lang="fr-FR" altLang="ja-JP" sz="1050" dirty="0"/>
              <a:t>The Wallich, No date)</a:t>
            </a:r>
            <a:endParaRPr lang="ja-JP" altLang="en-US" sz="1050" dirty="0"/>
          </a:p>
        </p:txBody>
      </p:sp>
      <p:sp>
        <p:nvSpPr>
          <p:cNvPr id="37" name="テキスト ボックス 36">
            <a:extLst>
              <a:ext uri="{FF2B5EF4-FFF2-40B4-BE49-F238E27FC236}">
                <a16:creationId xmlns:a16="http://schemas.microsoft.com/office/drawing/2014/main" id="{E03AE0BC-F66B-8AA6-56F1-9E926ED15F83}"/>
              </a:ext>
            </a:extLst>
          </p:cNvPr>
          <p:cNvSpPr txBox="1"/>
          <p:nvPr/>
        </p:nvSpPr>
        <p:spPr>
          <a:xfrm>
            <a:off x="3245144" y="6633715"/>
            <a:ext cx="270634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ja-JP" sz="1050" dirty="0"/>
              <a:t>(</a:t>
            </a:r>
            <a:r>
              <a:rPr lang="en-US" altLang="ja-JP" sz="1050" dirty="0" err="1"/>
              <a:t>Platfform</a:t>
            </a:r>
            <a:r>
              <a:rPr lang="en-US" altLang="ja-JP" sz="1050" dirty="0"/>
              <a:t> and </a:t>
            </a:r>
            <a:r>
              <a:rPr lang="en-US" altLang="ja-JP" sz="1050" dirty="0" err="1"/>
              <a:t>Cymorth</a:t>
            </a:r>
            <a:r>
              <a:rPr lang="en-US" altLang="ja-JP" sz="1050" dirty="0"/>
              <a:t> Cymru, No date)</a:t>
            </a:r>
            <a:endParaRPr lang="ja-JP" altLang="en-US" sz="1050" dirty="0"/>
          </a:p>
        </p:txBody>
      </p:sp>
      <p:sp>
        <p:nvSpPr>
          <p:cNvPr id="58" name="テキスト ボックス 57">
            <a:extLst>
              <a:ext uri="{FF2B5EF4-FFF2-40B4-BE49-F238E27FC236}">
                <a16:creationId xmlns:a16="http://schemas.microsoft.com/office/drawing/2014/main" id="{ABB4CFAE-951B-AD5D-DC1B-451C6C1F4FA1}"/>
              </a:ext>
            </a:extLst>
          </p:cNvPr>
          <p:cNvSpPr txBox="1"/>
          <p:nvPr/>
        </p:nvSpPr>
        <p:spPr>
          <a:xfrm>
            <a:off x="6147184" y="2340175"/>
            <a:ext cx="300332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>
              <a:buSzPts val="1000"/>
              <a:tabLst>
                <a:tab pos="457200" algn="l"/>
              </a:tabLst>
            </a:pPr>
            <a:r>
              <a:rPr lang="en-US" altLang="ja-JP" sz="1200" kern="100" dirty="0">
                <a:effectLst/>
                <a:ea typeface="游明朝" panose="02020400000000000000" pitchFamily="18" charset="-128"/>
                <a:cs typeface="Times New Roman" panose="02020603050405020304" pitchFamily="18" charset="0"/>
              </a:rPr>
              <a:t>According to </a:t>
            </a:r>
            <a:r>
              <a:rPr lang="en-US" altLang="ja-JP" sz="1200" dirty="0" err="1"/>
              <a:t>Platfform</a:t>
            </a:r>
            <a:r>
              <a:rPr lang="en-US" altLang="ja-JP" sz="1200" dirty="0"/>
              <a:t> and </a:t>
            </a:r>
            <a:r>
              <a:rPr lang="en-US" altLang="ja-JP" sz="1200" dirty="0" err="1"/>
              <a:t>Cymorth</a:t>
            </a:r>
            <a:r>
              <a:rPr lang="en-US" altLang="ja-JP" sz="1200" dirty="0"/>
              <a:t> Cymru</a:t>
            </a:r>
            <a:r>
              <a:rPr lang="ja-JP" altLang="en-US" sz="1200" dirty="0"/>
              <a:t> </a:t>
            </a:r>
            <a:r>
              <a:rPr lang="en-US" altLang="ja-JP" sz="1200" dirty="0"/>
              <a:t>(No date)</a:t>
            </a:r>
          </a:p>
        </p:txBody>
      </p:sp>
      <p:grpSp>
        <p:nvGrpSpPr>
          <p:cNvPr id="53" name="グループ化 52">
            <a:extLst>
              <a:ext uri="{FF2B5EF4-FFF2-40B4-BE49-F238E27FC236}">
                <a16:creationId xmlns:a16="http://schemas.microsoft.com/office/drawing/2014/main" id="{85B4802A-3D32-2DDE-52E7-D501D15AA45D}"/>
              </a:ext>
            </a:extLst>
          </p:cNvPr>
          <p:cNvGrpSpPr/>
          <p:nvPr/>
        </p:nvGrpSpPr>
        <p:grpSpPr>
          <a:xfrm>
            <a:off x="4587819" y="2344576"/>
            <a:ext cx="1484187" cy="1272551"/>
            <a:chOff x="4587819" y="2344576"/>
            <a:chExt cx="1484187" cy="1272551"/>
          </a:xfrm>
        </p:grpSpPr>
        <p:sp>
          <p:nvSpPr>
            <p:cNvPr id="69" name="四角形: 角を丸くする 68">
              <a:extLst>
                <a:ext uri="{FF2B5EF4-FFF2-40B4-BE49-F238E27FC236}">
                  <a16:creationId xmlns:a16="http://schemas.microsoft.com/office/drawing/2014/main" id="{E799622F-E85D-508E-473D-7855285FF5D5}"/>
                </a:ext>
              </a:extLst>
            </p:cNvPr>
            <p:cNvSpPr/>
            <p:nvPr/>
          </p:nvSpPr>
          <p:spPr>
            <a:xfrm>
              <a:off x="4593894" y="2344576"/>
              <a:ext cx="1478112" cy="173185"/>
            </a:xfrm>
            <a:prstGeom prst="roundRect">
              <a:avLst/>
            </a:prstGeom>
            <a:solidFill>
              <a:schemeClr val="accent4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kumimoji="1" lang="en-US" altLang="ja-JP" sz="900" dirty="0">
                  <a:solidFill>
                    <a:schemeClr val="accent1"/>
                  </a:solidFill>
                </a:rPr>
                <a:t>Psychological Awareness</a:t>
              </a:r>
              <a:endParaRPr kumimoji="1" lang="ja-JP" altLang="en-US" sz="900" dirty="0">
                <a:solidFill>
                  <a:schemeClr val="accent1"/>
                </a:solidFill>
              </a:endParaRPr>
            </a:p>
          </p:txBody>
        </p:sp>
        <p:sp>
          <p:nvSpPr>
            <p:cNvPr id="14" name="四角形: 角を丸くする 13">
              <a:extLst>
                <a:ext uri="{FF2B5EF4-FFF2-40B4-BE49-F238E27FC236}">
                  <a16:creationId xmlns:a16="http://schemas.microsoft.com/office/drawing/2014/main" id="{DDFAEC37-F927-BC71-5EC3-5CBC1249EDD8}"/>
                </a:ext>
              </a:extLst>
            </p:cNvPr>
            <p:cNvSpPr/>
            <p:nvPr/>
          </p:nvSpPr>
          <p:spPr>
            <a:xfrm>
              <a:off x="4593894" y="2583845"/>
              <a:ext cx="1478112" cy="173185"/>
            </a:xfrm>
            <a:prstGeom prst="roundRect">
              <a:avLst/>
            </a:prstGeom>
            <a:solidFill>
              <a:schemeClr val="accent4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kumimoji="1" lang="en-US" altLang="ja-JP" sz="900" dirty="0">
                  <a:solidFill>
                    <a:schemeClr val="accent1"/>
                  </a:solidFill>
                </a:rPr>
                <a:t>Staff Training and Support</a:t>
              </a:r>
              <a:endParaRPr kumimoji="1" lang="ja-JP" altLang="en-US" sz="900" dirty="0">
                <a:solidFill>
                  <a:schemeClr val="accent1"/>
                </a:solidFill>
              </a:endParaRPr>
            </a:p>
          </p:txBody>
        </p:sp>
        <p:sp>
          <p:nvSpPr>
            <p:cNvPr id="16" name="四角形: 角を丸くする 15">
              <a:extLst>
                <a:ext uri="{FF2B5EF4-FFF2-40B4-BE49-F238E27FC236}">
                  <a16:creationId xmlns:a16="http://schemas.microsoft.com/office/drawing/2014/main" id="{59438F89-C243-C525-F80A-1B757E5767C5}"/>
                </a:ext>
              </a:extLst>
            </p:cNvPr>
            <p:cNvSpPr/>
            <p:nvPr/>
          </p:nvSpPr>
          <p:spPr>
            <a:xfrm>
              <a:off x="4592901" y="2823312"/>
              <a:ext cx="1478112" cy="257905"/>
            </a:xfrm>
            <a:prstGeom prst="roundRect">
              <a:avLst/>
            </a:prstGeom>
            <a:solidFill>
              <a:schemeClr val="accent4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kumimoji="1" lang="en-US" altLang="ja-JP" sz="900" dirty="0">
                  <a:solidFill>
                    <a:schemeClr val="accent1"/>
                  </a:solidFill>
                </a:rPr>
                <a:t>Learning and Enquiry Reflection</a:t>
              </a:r>
              <a:endParaRPr kumimoji="1" lang="ja-JP" altLang="en-US" sz="900" dirty="0">
                <a:solidFill>
                  <a:schemeClr val="accent1"/>
                </a:solidFill>
              </a:endParaRPr>
            </a:p>
          </p:txBody>
        </p:sp>
        <p:sp>
          <p:nvSpPr>
            <p:cNvPr id="32" name="四角形: 角を丸くする 31">
              <a:extLst>
                <a:ext uri="{FF2B5EF4-FFF2-40B4-BE49-F238E27FC236}">
                  <a16:creationId xmlns:a16="http://schemas.microsoft.com/office/drawing/2014/main" id="{0C371816-B00E-A0C5-6F95-282484068CBD}"/>
                </a:ext>
              </a:extLst>
            </p:cNvPr>
            <p:cNvSpPr/>
            <p:nvPr/>
          </p:nvSpPr>
          <p:spPr>
            <a:xfrm>
              <a:off x="4587819" y="3125322"/>
              <a:ext cx="1478112" cy="173185"/>
            </a:xfrm>
            <a:prstGeom prst="roundRect">
              <a:avLst/>
            </a:prstGeom>
            <a:solidFill>
              <a:schemeClr val="accent4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kumimoji="1" lang="en-US" altLang="ja-JP" sz="900" dirty="0">
                  <a:solidFill>
                    <a:schemeClr val="accent1"/>
                  </a:solidFill>
                </a:rPr>
                <a:t>Spaces of Opportunity</a:t>
              </a:r>
              <a:endParaRPr kumimoji="1" lang="ja-JP" altLang="en-US" sz="900" dirty="0">
                <a:solidFill>
                  <a:schemeClr val="accent1"/>
                </a:solidFill>
              </a:endParaRPr>
            </a:p>
          </p:txBody>
        </p:sp>
        <p:sp>
          <p:nvSpPr>
            <p:cNvPr id="47" name="四角形: 角を丸くする 46">
              <a:extLst>
                <a:ext uri="{FF2B5EF4-FFF2-40B4-BE49-F238E27FC236}">
                  <a16:creationId xmlns:a16="http://schemas.microsoft.com/office/drawing/2014/main" id="{5A460F9D-2A25-C111-EA31-6DB2599AAF8C}"/>
                </a:ext>
              </a:extLst>
            </p:cNvPr>
            <p:cNvSpPr/>
            <p:nvPr/>
          </p:nvSpPr>
          <p:spPr>
            <a:xfrm>
              <a:off x="4587820" y="3351843"/>
              <a:ext cx="1478112" cy="265284"/>
            </a:xfrm>
            <a:prstGeom prst="roundRect">
              <a:avLst/>
            </a:prstGeom>
            <a:solidFill>
              <a:schemeClr val="accent4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kumimoji="1" lang="en-US" altLang="ja-JP" sz="900" dirty="0">
                  <a:solidFill>
                    <a:schemeClr val="accent1"/>
                  </a:solidFill>
                </a:rPr>
                <a:t>3Rs: Rules, Roles and Responsiveness</a:t>
              </a:r>
              <a:endParaRPr kumimoji="1" lang="ja-JP" altLang="en-US" sz="900" dirty="0">
                <a:solidFill>
                  <a:schemeClr val="accent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9744468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3672" y="-8167"/>
            <a:ext cx="3625552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6793706" y="4146310"/>
            <a:ext cx="23568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正方形/長方形 3">
            <a:extLst>
              <a:ext uri="{FF2B5EF4-FFF2-40B4-BE49-F238E27FC236}">
                <a16:creationId xmlns:a16="http://schemas.microsoft.com/office/drawing/2014/main" id="{2A5B7E76-2B8F-E512-770D-AA4CB4D1867E}"/>
              </a:ext>
            </a:extLst>
          </p:cNvPr>
          <p:cNvSpPr/>
          <p:nvPr/>
        </p:nvSpPr>
        <p:spPr>
          <a:xfrm>
            <a:off x="-1" y="-5115"/>
            <a:ext cx="9143771" cy="8190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ja-JP" sz="2400" dirty="0">
                <a:solidFill>
                  <a:schemeClr val="tx1"/>
                </a:solidFill>
                <a:cs typeface="Cascadia Code ExtraLight" panose="020B0609020000020004" pitchFamily="49" charset="0"/>
              </a:rPr>
              <a:t>References</a:t>
            </a:r>
            <a:endParaRPr kumimoji="1" lang="ja-JP" altLang="en-US" sz="2400" dirty="0">
              <a:solidFill>
                <a:schemeClr val="tx1"/>
              </a:solidFill>
              <a:cs typeface="Cascadia Code ExtraLight" panose="020B0609020000020004" pitchFamily="49" charset="0"/>
            </a:endParaRPr>
          </a:p>
        </p:txBody>
      </p:sp>
      <p:sp>
        <p:nvSpPr>
          <p:cNvPr id="6" name="テキスト ボックス 5">
            <a:extLst>
              <a:ext uri="{FF2B5EF4-FFF2-40B4-BE49-F238E27FC236}">
                <a16:creationId xmlns:a16="http://schemas.microsoft.com/office/drawing/2014/main" id="{33C37BAE-639D-B12D-F2E9-E3D90CEFDEC9}"/>
              </a:ext>
            </a:extLst>
          </p:cNvPr>
          <p:cNvSpPr txBox="1"/>
          <p:nvPr/>
        </p:nvSpPr>
        <p:spPr>
          <a:xfrm>
            <a:off x="497149" y="1458868"/>
            <a:ext cx="8400680" cy="45550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ja-JP" sz="1400" b="0" dirty="0"/>
              <a:t>Amulya, J., 2004. </a:t>
            </a:r>
            <a:r>
              <a:rPr lang="en-US" altLang="ja-JP" sz="1400" i="1" dirty="0"/>
              <a:t>What is reflective practice</a:t>
            </a:r>
            <a:r>
              <a:rPr lang="en-US" altLang="ja-JP" sz="1400" dirty="0"/>
              <a:t>. Cambridge, MA: Center for Reflective Community Practice, Massachusetts Institute of Technology. [online] Available at: http://www.itslifejimbutnotasweknowit.org.uk/files/whatisreflectivepractice.pdf [Accessed 18 April 2025].</a:t>
            </a:r>
          </a:p>
          <a:p>
            <a:endParaRPr kumimoji="1" lang="en-US" altLang="ja-JP" sz="1400" dirty="0"/>
          </a:p>
          <a:p>
            <a:r>
              <a:rPr lang="en-US" altLang="ja-JP" sz="1400" b="0" dirty="0"/>
              <a:t>Charity </a:t>
            </a:r>
            <a:r>
              <a:rPr lang="en-US" altLang="ja-JP" sz="1400" b="0" dirty="0" err="1"/>
              <a:t>Newsdesk</a:t>
            </a:r>
            <a:r>
              <a:rPr lang="en-US" altLang="ja-JP" sz="1400" b="0" dirty="0"/>
              <a:t>, 2023. </a:t>
            </a:r>
            <a:r>
              <a:rPr lang="en-US" altLang="ja-JP" sz="1400" i="1" dirty="0" err="1"/>
              <a:t>Platfform</a:t>
            </a:r>
            <a:r>
              <a:rPr lang="en-US" altLang="ja-JP" sz="1400" i="1" dirty="0"/>
              <a:t> launches a new workplace training &amp; wellbeing service – </a:t>
            </a:r>
            <a:r>
              <a:rPr lang="en-US" altLang="ja-JP" sz="1400" i="1" dirty="0" err="1"/>
              <a:t>Platfform</a:t>
            </a:r>
            <a:r>
              <a:rPr lang="en-US" altLang="ja-JP" sz="1400" i="1" dirty="0"/>
              <a:t> Wellbeing</a:t>
            </a:r>
            <a:r>
              <a:rPr lang="en-US" altLang="ja-JP" sz="1400" dirty="0"/>
              <a:t>. [online] Available at: https://charitynewsdesk.co.uk/2023/03/08/platfform-launches-a-new-workplace-training-amp-wellbeing-service-platfform-wellbeing/ [Accessed 18 April 2025].</a:t>
            </a:r>
          </a:p>
          <a:p>
            <a:endParaRPr kumimoji="1" lang="en-US" altLang="ja-JP" sz="1400" dirty="0"/>
          </a:p>
          <a:p>
            <a:r>
              <a:rPr lang="en-US" altLang="ja-JP" sz="1400" b="0" dirty="0" err="1"/>
              <a:t>Platfform</a:t>
            </a:r>
            <a:r>
              <a:rPr lang="en-US" altLang="ja-JP" sz="1400" b="0" dirty="0"/>
              <a:t>, n.d. </a:t>
            </a:r>
            <a:r>
              <a:rPr lang="en-US" altLang="ja-JP" sz="1400" i="1" dirty="0"/>
              <a:t>Workplace wellbeing</a:t>
            </a:r>
            <a:r>
              <a:rPr lang="en-US" altLang="ja-JP" sz="1400" dirty="0"/>
              <a:t>. [online] Available at: </a:t>
            </a:r>
            <a:r>
              <a:rPr lang="en-US" altLang="ja-JP" sz="1400" dirty="0">
                <a:hlinkClick r:id="rId3"/>
              </a:rPr>
              <a:t>https://platfform.org/wellbeing/workplace-wellbeing/</a:t>
            </a:r>
            <a:r>
              <a:rPr lang="en-US" altLang="ja-JP" sz="1400" dirty="0"/>
              <a:t> [Accessed 18 April 2025].</a:t>
            </a:r>
          </a:p>
          <a:p>
            <a:endParaRPr kumimoji="1" lang="en-US" altLang="ja-JP" sz="1400" dirty="0"/>
          </a:p>
          <a:p>
            <a:r>
              <a:rPr lang="en-US" altLang="ja-JP" sz="1400" b="0" dirty="0" err="1"/>
              <a:t>Platfform</a:t>
            </a:r>
            <a:r>
              <a:rPr lang="en-US" altLang="ja-JP" sz="1400" b="0" dirty="0"/>
              <a:t> and </a:t>
            </a:r>
            <a:r>
              <a:rPr lang="en-US" altLang="ja-JP" sz="1400" b="0" dirty="0" err="1"/>
              <a:t>Cymorth</a:t>
            </a:r>
            <a:r>
              <a:rPr lang="en-US" altLang="ja-JP" sz="1400" b="0" dirty="0"/>
              <a:t> Cymru, n.d. </a:t>
            </a:r>
            <a:r>
              <a:rPr lang="en-US" altLang="ja-JP" sz="1400" i="1" dirty="0"/>
              <a:t>Reflective Practice: Starter Kit</a:t>
            </a:r>
            <a:r>
              <a:rPr lang="en-US" altLang="ja-JP" sz="1400" dirty="0"/>
              <a:t>. [online PDF] Available at: https://www.example.org/Reflective-Starter-Pack-English-2025-Final-interactive.pdf [Accessed 18 April 2025].</a:t>
            </a:r>
            <a:endParaRPr lang="fr-FR" altLang="ja-JP" sz="1400" dirty="0"/>
          </a:p>
          <a:p>
            <a:endParaRPr kumimoji="1" lang="en-US" altLang="ja-JP" sz="1400" dirty="0"/>
          </a:p>
          <a:p>
            <a:r>
              <a:rPr lang="en-US" altLang="ja-JP" sz="1400" b="0" dirty="0"/>
              <a:t>Taff Housing, n.d. </a:t>
            </a:r>
            <a:r>
              <a:rPr lang="en-US" altLang="ja-JP" sz="1400" i="1" dirty="0"/>
              <a:t>About support services</a:t>
            </a:r>
            <a:r>
              <a:rPr lang="en-US" altLang="ja-JP" sz="1400" dirty="0"/>
              <a:t>. [online] Available at: </a:t>
            </a:r>
            <a:r>
              <a:rPr lang="en-US" altLang="ja-JP" sz="1400" dirty="0">
                <a:hlinkClick r:id="rId4"/>
              </a:rPr>
              <a:t>https://taffhousing.co.uk/support/about-support-services/</a:t>
            </a:r>
            <a:r>
              <a:rPr lang="en-US" altLang="ja-JP" sz="1400" dirty="0"/>
              <a:t> [Accessed 18 April 2025].</a:t>
            </a:r>
          </a:p>
          <a:p>
            <a:endParaRPr lang="en-US" altLang="ja-JP" sz="1400" dirty="0"/>
          </a:p>
          <a:p>
            <a:r>
              <a:rPr lang="en-US" altLang="ja-JP" sz="1400" b="0" dirty="0"/>
              <a:t>The Wallich, n.d. </a:t>
            </a:r>
            <a:r>
              <a:rPr lang="en-US" altLang="ja-JP" sz="1400" i="1" dirty="0"/>
              <a:t>PIE – Psychologically Informed Environments</a:t>
            </a:r>
            <a:r>
              <a:rPr lang="en-US" altLang="ja-JP" sz="1400" dirty="0"/>
              <a:t>. [online] Available at: </a:t>
            </a:r>
            <a:r>
              <a:rPr lang="en-US" altLang="ja-JP" sz="1400" dirty="0">
                <a:hlinkClick r:id="rId5"/>
              </a:rPr>
              <a:t>https://thewallich.com/innovation/pie-psychologically-informed-environments/</a:t>
            </a:r>
            <a:r>
              <a:rPr lang="en-US" altLang="ja-JP" sz="1400" dirty="0"/>
              <a:t> [Accessed 18 April 2025].</a:t>
            </a:r>
            <a:endParaRPr lang="fr-FR" altLang="ja-JP" sz="1400" dirty="0"/>
          </a:p>
          <a:p>
            <a:endParaRPr lang="en-US" altLang="ja-JP" sz="1000" dirty="0"/>
          </a:p>
        </p:txBody>
      </p:sp>
    </p:spTree>
    <p:extLst>
      <p:ext uri="{BB962C8B-B14F-4D97-AF65-F5344CB8AC3E}">
        <p14:creationId xmlns:p14="http://schemas.microsoft.com/office/powerpoint/2010/main" val="5571222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テーマ">
  <a:themeElements>
    <a:clrScheme name="Office テーマ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テーマ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テーマ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テーマ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游ゴシック Light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游ゴシック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4146</TotalTime>
  <Words>607</Words>
  <Application>Microsoft Office PowerPoint</Application>
  <PresentationFormat>画面に合わせる (4:3)</PresentationFormat>
  <Paragraphs>67</Paragraphs>
  <Slides>2</Slides>
  <Notes>2</Notes>
  <HiddenSlides>0</HiddenSlides>
  <MMClips>0</MMClips>
  <ScaleCrop>false</ScaleCrop>
  <HeadingPairs>
    <vt:vector size="6" baseType="variant">
      <vt:variant>
        <vt:lpstr>使用されているフォント</vt:lpstr>
      </vt:variant>
      <vt:variant>
        <vt:i4>7</vt:i4>
      </vt:variant>
      <vt:variant>
        <vt:lpstr>テーマ</vt:lpstr>
      </vt:variant>
      <vt:variant>
        <vt:i4>1</vt:i4>
      </vt:variant>
      <vt:variant>
        <vt:lpstr>スライド タイトル</vt:lpstr>
      </vt:variant>
      <vt:variant>
        <vt:i4>2</vt:i4>
      </vt:variant>
    </vt:vector>
  </HeadingPairs>
  <TitlesOfParts>
    <vt:vector size="10" baseType="lpstr">
      <vt:lpstr>游ゴシック</vt:lpstr>
      <vt:lpstr>游明朝</vt:lpstr>
      <vt:lpstr>Aptos</vt:lpstr>
      <vt:lpstr>Aptos Display</vt:lpstr>
      <vt:lpstr>Arial</vt:lpstr>
      <vt:lpstr>Cascadia Code ExtraLight</vt:lpstr>
      <vt:lpstr>Times New Roman</vt:lpstr>
      <vt:lpstr>Office テーマ</vt:lpstr>
      <vt:lpstr>PowerPoint プレゼンテーション</vt:lpstr>
      <vt:lpstr>PowerPoint プレゼンテーション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愛心 宇野</dc:creator>
  <cp:lastModifiedBy>愛心 宇野</cp:lastModifiedBy>
  <cp:revision>13</cp:revision>
  <dcterms:created xsi:type="dcterms:W3CDTF">2025-04-16T18:46:01Z</dcterms:created>
  <dcterms:modified xsi:type="dcterms:W3CDTF">2025-04-26T19:57:50Z</dcterms:modified>
</cp:coreProperties>
</file>