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57" r:id="rId2"/>
    <p:sldId id="256" r:id="rId3"/>
  </p:sldIdLst>
  <p:sldSz cx="12192000" cy="6858000"/>
  <p:notesSz cx="6858000" cy="9144000"/>
  <p:defaultTextStyle>
    <a:defPPr>
      <a:defRPr lang="en-GH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>
        <p:scale>
          <a:sx n="73" d="100"/>
          <a:sy n="73" d="100"/>
        </p:scale>
        <p:origin x="618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A0D726-08BB-4526-849B-F08EB043E109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C9C2AE-2552-4B49-AC4B-6D1A808D5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49779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C9C2AE-2552-4B49-AC4B-6D1A808D576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9222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24C46A-B653-8760-5E36-5E18318228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H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4D3D85-B289-25C1-E8EF-1B4128D00B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H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A4E503-CFAC-05E2-B971-A29019B275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60C16-304C-CF49-8C8D-5749B3768592}" type="datetimeFigureOut">
              <a:rPr lang="en-GH" smtClean="0"/>
              <a:t>07/04/2026</a:t>
            </a:fld>
            <a:endParaRPr lang="en-GH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D766F-33DB-AED8-FBB4-CA92CD5F9E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H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4987B5-1586-72CB-C001-F80A6A1EE2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38CCA-D42C-D94D-946E-3AFEFEA01DB1}" type="slidenum">
              <a:rPr lang="en-GH" smtClean="0"/>
              <a:t>‹#›</a:t>
            </a:fld>
            <a:endParaRPr lang="en-GH"/>
          </a:p>
        </p:txBody>
      </p:sp>
    </p:spTree>
    <p:extLst>
      <p:ext uri="{BB962C8B-B14F-4D97-AF65-F5344CB8AC3E}">
        <p14:creationId xmlns:p14="http://schemas.microsoft.com/office/powerpoint/2010/main" val="7273119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018A69-C8C3-5ED0-50E4-E5F51169F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H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E44027-D468-614F-BB88-9A27E43BD1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H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F59F4D-463D-FD55-EA9D-649242AE38A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A60C16-304C-CF49-8C8D-5749B3768592}" type="datetimeFigureOut">
              <a:rPr lang="en-GH" smtClean="0"/>
              <a:t>07/04/2026</a:t>
            </a:fld>
            <a:endParaRPr lang="en-GH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A942A1-BD22-70A6-8A57-BC5A503F56B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H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5A2508-B124-E74E-9EE9-2805AF73D68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638CCA-D42C-D94D-946E-3AFEFEA01DB1}" type="slidenum">
              <a:rPr lang="en-GH" smtClean="0"/>
              <a:t>‹#›</a:t>
            </a:fld>
            <a:endParaRPr lang="en-GH"/>
          </a:p>
        </p:txBody>
      </p:sp>
    </p:spTree>
    <p:extLst>
      <p:ext uri="{BB962C8B-B14F-4D97-AF65-F5344CB8AC3E}">
        <p14:creationId xmlns:p14="http://schemas.microsoft.com/office/powerpoint/2010/main" val="23076601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H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9F11CE-94E3-CDBF-83F3-D25A82E6C3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11708" y="250723"/>
            <a:ext cx="9144000" cy="1655762"/>
          </a:xfrm>
        </p:spPr>
        <p:txBody>
          <a:bodyPr>
            <a:normAutofit fontScale="90000"/>
          </a:bodyPr>
          <a:lstStyle/>
          <a:p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The role of social intervention in improving quality of  life for older adults living with dementia in the United Kingdom 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C98A2A-01BB-633E-76B3-7BB02A6665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7696" y="2315496"/>
            <a:ext cx="10456607" cy="4085304"/>
          </a:xfrm>
        </p:spPr>
        <p:txBody>
          <a:bodyPr>
            <a:normAutofit fontScale="85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nl-NL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Student</a:t>
            </a:r>
            <a:r>
              <a:rPr kumimoji="0" lang="nl-NL" sz="2400" b="0" i="0" u="none" strike="noStrike" kern="1200" cap="sm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nl-NL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name</a:t>
            </a:r>
            <a:r>
              <a:rPr kumimoji="0" lang="nl-NL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:</a:t>
            </a:r>
            <a:r>
              <a:rPr kumimoji="0" lang="nl-NL" sz="2400" b="0" i="0" u="none" strike="noStrike" kern="1200" cap="sm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nl-NL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Josephine</a:t>
            </a:r>
            <a:r>
              <a:rPr kumimoji="0" lang="nl-NL" sz="2400" b="0" i="0" u="none" strike="noStrike" kern="1200" cap="sm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nl-NL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Osei</a:t>
            </a:r>
            <a:r>
              <a:rPr kumimoji="0" lang="nl-NL" sz="2400" b="0" i="0" u="none" strike="noStrike" kern="1200" cap="sm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nl-NL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Amoah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nl-NL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Student</a:t>
            </a:r>
            <a:r>
              <a:rPr kumimoji="0" lang="nl-NL" sz="2400" b="0" i="0" u="none" strike="noStrike" kern="1200" cap="sm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nl-NL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ID</a:t>
            </a:r>
            <a:r>
              <a:rPr kumimoji="0" lang="nl-NL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:</a:t>
            </a:r>
            <a:r>
              <a:rPr kumimoji="0" lang="nl-NL" sz="2400" b="0" i="0" u="none" strike="noStrike" kern="1200" cap="sm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nl-NL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2233505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nl-NL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 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nl-NL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Module</a:t>
            </a:r>
            <a:r>
              <a:rPr kumimoji="0" lang="nl-NL" sz="2400" b="0" i="0" u="none" strike="noStrike" kern="1200" cap="sm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nl-NL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name</a:t>
            </a:r>
            <a:r>
              <a:rPr kumimoji="0" lang="nl-NL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: Practice-Based Research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Module</a:t>
            </a:r>
            <a:r>
              <a:rPr kumimoji="0" lang="en-US" sz="2400" b="0" i="0" u="none" strike="noStrike" kern="1200" cap="sm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code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:</a:t>
            </a:r>
            <a:r>
              <a:rPr kumimoji="0" lang="en-US" sz="2400" b="0" i="0" u="none" strike="noStrike" kern="1200" cap="sm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(BMHP7008_LON)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Lecturer</a:t>
            </a:r>
            <a:r>
              <a:rPr kumimoji="0" lang="en-US" sz="2400" b="1" i="0" u="none" strike="noStrike" kern="1200" cap="sm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name: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1D2125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Oluwadamilola Tayo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noProof="0" dirty="0">
              <a:solidFill>
                <a:srgbClr val="1D212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dirty="0">
                <a:ln>
                  <a:noFill/>
                </a:ln>
                <a:solidFill>
                  <a:srgbClr val="1D2125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Acknowledgement of AI tools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 dirty="0">
                <a:solidFill>
                  <a:srgbClr val="1D21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confirm that I have not used any Ai tools in the research and creation of this assignment. 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 dirty="0">
                <a:solidFill>
                  <a:srgbClr val="1D21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confirm that I have not presented </a:t>
            </a:r>
            <a:r>
              <a:rPr lang="en-GB" noProof="0">
                <a:solidFill>
                  <a:srgbClr val="1D21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any AI-generated </a:t>
            </a:r>
            <a:r>
              <a:rPr lang="en-GB" noProof="0" dirty="0">
                <a:solidFill>
                  <a:srgbClr val="1D21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 as my own work.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 dirty="0">
                <a:solidFill>
                  <a:srgbClr val="1D21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confirm that </a:t>
            </a:r>
            <a:r>
              <a:rPr lang="en-GB" dirty="0">
                <a:solidFill>
                  <a:srgbClr val="1D21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have copies of my drafts, notes and other resources I used, which I  may be asked to provide in evidence.</a:t>
            </a:r>
            <a:r>
              <a:rPr lang="en-GB" noProof="0" dirty="0">
                <a:solidFill>
                  <a:srgbClr val="1D21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17606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F85840F4-17E3-B1BF-0DF2-E759F1AB55F3}"/>
              </a:ext>
            </a:extLst>
          </p:cNvPr>
          <p:cNvSpPr/>
          <p:nvPr/>
        </p:nvSpPr>
        <p:spPr>
          <a:xfrm>
            <a:off x="75476" y="30680"/>
            <a:ext cx="3141925" cy="3688063"/>
          </a:xfrm>
          <a:prstGeom prst="roundRect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>
              <a:lnSpc>
                <a:spcPct val="150000"/>
              </a:lnSpc>
            </a:pPr>
            <a:r>
              <a:rPr lang="en-US" sz="9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PREVALENCE OF DEMENTIA IN THE UNITED KINGDOM (UK)</a:t>
            </a:r>
          </a:p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According to Alzheimer’s Research UK (2024), in the UK, there are 944,000 individuals diagnosed with dementia, with adults aged 65 and older being impacted, with a rate of 1 in 11. </a:t>
            </a:r>
          </a:p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occurrence of dementia rises markedly with advancing age, particularly in individuals aged 85 and above (Alzheimer’s Society, 2024).</a:t>
            </a:r>
          </a:p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Dementia adversely affects independence, wellbeing, and social interactions (World Health Organization (WHO, 2023).</a:t>
            </a:r>
          </a:p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initiatives have been shown to alleviate feelings of loneliness and improve the quality of life for those living with dementia (Livingston et al., 2020</a:t>
            </a:r>
            <a:r>
              <a:rPr lang="en-GB" sz="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endParaRPr lang="en-US" sz="9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48E273DE-0884-D5B9-5AD9-72D6FF47BB13}"/>
              </a:ext>
            </a:extLst>
          </p:cNvPr>
          <p:cNvSpPr/>
          <p:nvPr/>
        </p:nvSpPr>
        <p:spPr>
          <a:xfrm>
            <a:off x="3285547" y="1844362"/>
            <a:ext cx="3650211" cy="5013638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defPPr>
              <a:defRPr lang="en-GH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9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QUESTION:</a:t>
            </a:r>
          </a:p>
          <a:p>
            <a:pPr>
              <a:lnSpc>
                <a:spcPct val="150000"/>
              </a:lnSpc>
            </a:pPr>
            <a:r>
              <a:rPr lang="en-US" sz="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impact do social intervention </a:t>
            </a:r>
            <a:r>
              <a:rPr lang="en-US" sz="7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programmes</a:t>
            </a:r>
            <a:r>
              <a:rPr lang="en-US" sz="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have on the well-being and social inclusion of older adults living with dementia in the United Kingdom? </a:t>
            </a:r>
            <a:endParaRPr lang="en-US" sz="7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AIMS</a:t>
            </a:r>
          </a:p>
          <a:p>
            <a:pPr lvl="0" algn="just">
              <a:lnSpc>
                <a:spcPct val="150000"/>
              </a:lnSpc>
            </a:pPr>
            <a:r>
              <a:rPr lang="en-US" sz="7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study aims </a:t>
            </a:r>
            <a:r>
              <a:rPr lang="en-GB" sz="7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to: What</a:t>
            </a:r>
            <a:r>
              <a:rPr lang="en-GB" sz="7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effect do social intervention programs have on the well-being and social inclusion of older </a:t>
            </a:r>
            <a:r>
              <a:rPr lang="en-GB" sz="700" kern="100" dirty="0">
                <a:solidFill>
                  <a:schemeClr val="tx1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people</a:t>
            </a:r>
            <a:r>
              <a:rPr lang="en-GB" sz="7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with dementia in the United Kingdom? (World Health Organization, 2023; Nuffield Trust, 2024).</a:t>
            </a:r>
          </a:p>
          <a:p>
            <a:pPr lvl="0" algn="just">
              <a:lnSpc>
                <a:spcPct val="150000"/>
              </a:lnSpc>
            </a:pPr>
            <a:endParaRPr lang="en-GB" sz="700" kern="100" dirty="0">
              <a:solidFill>
                <a:schemeClr val="tx1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"/>
            </a:pPr>
            <a:r>
              <a:rPr lang="en-GB" sz="7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Evaluate the effectiveness of social interventions in enhancing the quality of life for older adults in the United Kingdom (National Institute for Health and Care Excellence, 2018).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"/>
            </a:pPr>
            <a:r>
              <a:rPr lang="en-GB" sz="7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Identify which social interventions most effectively promote social </a:t>
            </a:r>
            <a:r>
              <a:rPr lang="en-GB" sz="700" kern="100" dirty="0">
                <a:solidFill>
                  <a:schemeClr val="tx1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involvement</a:t>
            </a:r>
            <a:r>
              <a:rPr lang="en-GB" sz="7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emotional well-being, and daily functioning in older adults with dementia (Department of Health and Social Care, 2024).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"/>
            </a:pPr>
            <a:r>
              <a:rPr lang="en-GB" sz="7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Explore new interventions aimed at increasing empowerment in the daily activities of older adults (Office for Health Improvement and Disparities, 2021).</a:t>
            </a:r>
          </a:p>
          <a:p>
            <a:pPr lvl="0" algn="just">
              <a:lnSpc>
                <a:spcPct val="150000"/>
              </a:lnSpc>
            </a:pPr>
            <a:r>
              <a:rPr lang="en-GB" sz="800" b="1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Objectives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"/>
            </a:pPr>
            <a:r>
              <a:rPr lang="en-GB" sz="7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Identify social interventions for older adults with dementia, including social prescribing, dementia-friendly community programs, day centres, and cognitive stimulation therapy (CST) (NHS England, 2024).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"/>
            </a:pPr>
            <a:r>
              <a:rPr lang="en-GB" sz="7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Analyse barriers to effective implementation, such as limited funding, workforce shortages, and late dementia diagnosis (Office for National Statistics, 2024).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"/>
            </a:pPr>
            <a:r>
              <a:rPr lang="en-GB" sz="7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Propose strategies to enhance support and outcomes, including strengthening dementia-friendly communities, improving early diagnosis, and ensuring timely referrals (Alzheimer’s Research UK, 2024).</a:t>
            </a:r>
          </a:p>
          <a:p>
            <a:pPr>
              <a:lnSpc>
                <a:spcPct val="150000"/>
              </a:lnSpc>
            </a:pPr>
            <a:endParaRPr lang="en-US" sz="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FBA47EFB-D92A-B709-01D3-5DB70BDC7DD8}"/>
              </a:ext>
            </a:extLst>
          </p:cNvPr>
          <p:cNvSpPr/>
          <p:nvPr/>
        </p:nvSpPr>
        <p:spPr>
          <a:xfrm>
            <a:off x="7157429" y="3054198"/>
            <a:ext cx="4864961" cy="1670162"/>
          </a:xfrm>
          <a:prstGeom prst="roundRect">
            <a:avLst>
              <a:gd name="adj" fmla="val 7763"/>
            </a:avLst>
          </a:prstGeom>
          <a:solidFill>
            <a:srgbClr val="7030A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defPPr>
              <a:defRPr lang="en-GH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5000"/>
              </a:lnSpc>
            </a:pPr>
            <a:r>
              <a:rPr lang="en-US" sz="9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RATIONALE FOR THE RESEARCH</a:t>
            </a:r>
          </a:p>
          <a:p>
            <a:pPr marL="171450" lvl="0" indent="-171450" algn="just">
              <a:lnSpc>
                <a:spcPct val="115000"/>
              </a:lnSpc>
              <a:buFont typeface="Wingdings" panose="05000000000000000000" pitchFamily="2" charset="2"/>
              <a:buChar char="v"/>
            </a:pPr>
            <a:r>
              <a:rPr lang="en-GB" sz="7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Dementia represents a significant and escalating public health issue in the UK, primarily attributed to the ageing demographic (Alzheimer’s Research UK, 2024).</a:t>
            </a:r>
          </a:p>
          <a:p>
            <a:pPr marL="342900" lvl="0" indent="-342900" algn="just">
              <a:lnSpc>
                <a:spcPct val="115000"/>
              </a:lnSpc>
              <a:buFont typeface="Wingdings" panose="05000000000000000000" pitchFamily="2" charset="2"/>
              <a:buChar char=""/>
            </a:pPr>
            <a:r>
              <a:rPr lang="en-GB" sz="7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Dementia adversely affects quality of life and increasingly burdens health and social care systems (NHS England, 2025).</a:t>
            </a:r>
          </a:p>
          <a:p>
            <a:pPr marL="342900" lvl="0" indent="-342900" algn="just">
              <a:lnSpc>
                <a:spcPct val="115000"/>
              </a:lnSpc>
              <a:buFont typeface="Wingdings" panose="05000000000000000000" pitchFamily="2" charset="2"/>
              <a:buChar char=""/>
            </a:pPr>
            <a:r>
              <a:rPr lang="en-GB" sz="7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It is advised that non-pharmacological social interventions be implemented to assist individuals living with dementia in conjunction with medical treatment (National Institute for Health and Care Excellence (NICE), 2018).</a:t>
            </a:r>
          </a:p>
          <a:p>
            <a:pPr marL="342900" lvl="0" indent="-342900" algn="just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"/>
            </a:pPr>
            <a:r>
              <a:rPr lang="en-GB" sz="7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Such social interventions enhance wellbeing, alleviate feelings of loneliness, and foster independence among elderly individuals with dementia (Livingston et al., 2024; World Health Organization (WHO), 2023).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US" sz="9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113576E-FBEA-BDF5-E163-C922B55AE5E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69610" y="3960025"/>
            <a:ext cx="3033132" cy="2570901"/>
          </a:xfrm>
          <a:prstGeom prst="rect">
            <a:avLst/>
          </a:prstGeom>
          <a:ln>
            <a:solidFill>
              <a:srgbClr val="00B050"/>
            </a:solidFill>
          </a:ln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65278C67-3918-AB09-B623-719AAB00D310}"/>
              </a:ext>
            </a:extLst>
          </p:cNvPr>
          <p:cNvSpPr/>
          <p:nvPr/>
        </p:nvSpPr>
        <p:spPr>
          <a:xfrm>
            <a:off x="7338837" y="63923"/>
            <a:ext cx="4762808" cy="21812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sz="9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IMPACT</a:t>
            </a:r>
          </a:p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investigation will enrich the evidence base on social interventions for older adults who are living with dementia in the UK. </a:t>
            </a:r>
          </a:p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Findings may support healthcare providers, caregivers, and policy makers in developing effective, person-centered interventions that elevate well-being, social inclusion, and enrich quality of life for older adults living with dementia. </a:t>
            </a:r>
          </a:p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research may also inform future policies and research on social intervention strategies for people living with dementia, particularly older adults in the United Kingdom. </a:t>
            </a:r>
            <a:endParaRPr lang="en-GH" sz="7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38D6B33-A490-DD86-3946-9229382AC81A}"/>
              </a:ext>
            </a:extLst>
          </p:cNvPr>
          <p:cNvSpPr txBox="1"/>
          <p:nvPr/>
        </p:nvSpPr>
        <p:spPr>
          <a:xfrm>
            <a:off x="137069" y="6540781"/>
            <a:ext cx="3893907" cy="2341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9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(Office for Health Improvement and Disparities, 2024) </a:t>
            </a: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1" name="Picture 10" descr="assistant in the community center giving advice to a senior man - dementia support group stock pictures, royalty-free photos &amp; images">
            <a:extLst>
              <a:ext uri="{FF2B5EF4-FFF2-40B4-BE49-F238E27FC236}">
                <a16:creationId xmlns:a16="http://schemas.microsoft.com/office/drawing/2014/main" id="{C065E2F3-A72D-821D-5A7A-38224FFD44C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568" y="2594113"/>
            <a:ext cx="2679868" cy="948055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590934B7-19D8-15C4-858D-CC925F209D32}"/>
              </a:ext>
            </a:extLst>
          </p:cNvPr>
          <p:cNvSpPr txBox="1"/>
          <p:nvPr/>
        </p:nvSpPr>
        <p:spPr>
          <a:xfrm>
            <a:off x="1755973" y="3518587"/>
            <a:ext cx="1239022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CasarsaGuru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n.d.)</a:t>
            </a:r>
          </a:p>
        </p:txBody>
      </p:sp>
      <p:pic>
        <p:nvPicPr>
          <p:cNvPr id="4" name="Picture 3" descr="RADIQL model for dementia care - Age Exchange">
            <a:extLst>
              <a:ext uri="{FF2B5EF4-FFF2-40B4-BE49-F238E27FC236}">
                <a16:creationId xmlns:a16="http://schemas.microsoft.com/office/drawing/2014/main" id="{C919CC98-818A-BFEC-3B00-D3AD7BBA7FC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4877" y="1610998"/>
            <a:ext cx="3141925" cy="1339837"/>
          </a:xfrm>
          <a:prstGeom prst="rect">
            <a:avLst/>
          </a:prstGeom>
          <a:noFill/>
          <a:ln>
            <a:noFill/>
          </a:ln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41ADCC5-365C-F349-A963-01DC14A96A7F}"/>
              </a:ext>
            </a:extLst>
          </p:cNvPr>
          <p:cNvSpPr txBox="1"/>
          <p:nvPr/>
        </p:nvSpPr>
        <p:spPr>
          <a:xfrm>
            <a:off x="10456802" y="2828875"/>
            <a:ext cx="1409700" cy="2341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(Getty Images, 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n.d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).</a:t>
            </a: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64BA409-063F-5447-835A-B31247FEC21C}"/>
              </a:ext>
            </a:extLst>
          </p:cNvPr>
          <p:cNvSpPr txBox="1"/>
          <p:nvPr/>
        </p:nvSpPr>
        <p:spPr>
          <a:xfrm>
            <a:off x="2155" y="3710085"/>
            <a:ext cx="3120581" cy="2499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45720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table below shows the prevalence</a:t>
            </a:r>
            <a:endParaRPr lang="en-GB" sz="10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6462C38-6BA2-5F34-FBAC-BA07A0D10CA4}"/>
              </a:ext>
            </a:extLst>
          </p:cNvPr>
          <p:cNvSpPr txBox="1"/>
          <p:nvPr/>
        </p:nvSpPr>
        <p:spPr>
          <a:xfrm>
            <a:off x="3122736" y="63923"/>
            <a:ext cx="4216101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b="1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INTRODUCTION</a:t>
            </a:r>
          </a:p>
          <a:p>
            <a:pPr lvl="0" algn="just">
              <a:defRPr/>
            </a:pPr>
            <a:r>
              <a:rPr kumimoji="0" lang="en-GB" sz="7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Social interventions </a:t>
            </a:r>
            <a:r>
              <a:rPr lang="en-GB" sz="700" kern="100" dirty="0">
                <a:solidFill>
                  <a:prstClr val="black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enhance</a:t>
            </a:r>
            <a:r>
              <a:rPr kumimoji="0" lang="en-GB" sz="7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700" kern="100" dirty="0">
                <a:solidFill>
                  <a:prstClr val="black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essence of older adults’ lives with dementia by promoting well-being, </a:t>
            </a:r>
            <a:r>
              <a:rPr kumimoji="0" lang="en-GB" sz="7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independence, and social inclusion (National Institute for Health and Care Excellence (NICE), 2018). </a:t>
            </a:r>
            <a:endParaRPr kumimoji="0" lang="en-GB" sz="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9" name="Picture 18" descr="How Occupational Therapists Use Sensory Modulation to Calm Dementia –  Summit Health">
            <a:extLst>
              <a:ext uri="{FF2B5EF4-FFF2-40B4-BE49-F238E27FC236}">
                <a16:creationId xmlns:a16="http://schemas.microsoft.com/office/drawing/2014/main" id="{B32842A5-7022-704C-6AE4-B8F4E94E81B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5501" y="559850"/>
            <a:ext cx="3694278" cy="1177040"/>
          </a:xfrm>
          <a:prstGeom prst="rect">
            <a:avLst/>
          </a:prstGeom>
          <a:noFill/>
          <a:ln>
            <a:noFill/>
          </a:ln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A6D22E05-B387-33A2-60AD-CE15F6E9A45E}"/>
              </a:ext>
            </a:extLst>
          </p:cNvPr>
          <p:cNvSpPr txBox="1"/>
          <p:nvPr/>
        </p:nvSpPr>
        <p:spPr>
          <a:xfrm>
            <a:off x="5230786" y="1610998"/>
            <a:ext cx="2381251" cy="2026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7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(Summit Health Solutions, 2026)</a:t>
            </a:r>
            <a:endParaRPr lang="en-GB" sz="7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51A9CFFF-39E7-1AEF-4412-146321D499A8}"/>
              </a:ext>
            </a:extLst>
          </p:cNvPr>
          <p:cNvSpPr/>
          <p:nvPr/>
        </p:nvSpPr>
        <p:spPr>
          <a:xfrm>
            <a:off x="7003904" y="4750904"/>
            <a:ext cx="5188096" cy="2673626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sz="9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US" sz="7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H" sz="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Alzheimer’s Research UK (2024) </a:t>
            </a:r>
            <a:r>
              <a:rPr lang="en-GH" sz="6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Dementia statistics</a:t>
            </a:r>
            <a:r>
              <a:rPr lang="en-GH" sz="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H" sz="600" b="0" i="0" u="sng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https://www.alzheimersresearchuk.org</a:t>
            </a:r>
            <a:r>
              <a:rPr lang="en-GH" sz="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18 Juns 2026).</a:t>
            </a:r>
            <a:endParaRPr lang="en-GH" sz="6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H" sz="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Alzheimer’s Society (2024) </a:t>
            </a:r>
            <a:r>
              <a:rPr lang="en-GH" sz="6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Dementia UK: statistics</a:t>
            </a:r>
            <a:r>
              <a:rPr lang="en-GH" sz="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H" sz="600" b="0" i="0" u="sng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https://www.alzheimers.org.uk</a:t>
            </a:r>
            <a:r>
              <a:rPr lang="en-GH" sz="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18 June 2026).</a:t>
            </a:r>
            <a:endParaRPr lang="en-GH" sz="6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H" sz="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CasarsaGuru (n.d.) </a:t>
            </a:r>
            <a:r>
              <a:rPr lang="en-GH" sz="6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Senior man with caregiver in nursing home</a:t>
            </a:r>
            <a:r>
              <a:rPr lang="en-GH" sz="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Photograph. Shutterstock. Available at: </a:t>
            </a:r>
            <a:r>
              <a:rPr lang="en-GH" sz="600" b="0" i="0" u="sng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https://www.shutterstock.com/</a:t>
            </a:r>
            <a:r>
              <a:rPr lang="en-GH" sz="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12 June 2026).</a:t>
            </a:r>
            <a:endParaRPr lang="en-GH" sz="6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H" sz="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(2024) </a:t>
            </a:r>
            <a:r>
              <a:rPr lang="en-GH" sz="6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Major conditions strategy: case for change and our strategic framework</a:t>
            </a:r>
            <a:r>
              <a:rPr lang="en-GH" sz="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H" sz="600" b="0" i="0" u="sng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https://www.gov.uk/government/organisations/department-of-health-and-social-care</a:t>
            </a:r>
            <a:r>
              <a:rPr lang="en-GH" sz="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11 June 2026).</a:t>
            </a:r>
            <a:endParaRPr lang="en-GH" sz="6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H" sz="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Getty Images (n.d.) </a:t>
            </a:r>
            <a:r>
              <a:rPr lang="en-GH" sz="6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[Image of older adults with dementia]</a:t>
            </a:r>
            <a:r>
              <a:rPr lang="en-GH" sz="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H" sz="600" b="0" i="0" u="sng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https://www.gettyimages.co.uk</a:t>
            </a:r>
            <a:r>
              <a:rPr lang="en-GH" sz="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23 June 2026).</a:t>
            </a:r>
            <a:endParaRPr lang="en-GH" sz="6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H" sz="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Livingston, G., et la., (2024) </a:t>
            </a:r>
            <a:r>
              <a:rPr lang="en-GH" sz="6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Dementia prevention, intervention, and care: 2024 report of the Lancet Standing Commission</a:t>
            </a:r>
            <a:r>
              <a:rPr lang="en-GH" sz="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H" sz="6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Lancet</a:t>
            </a:r>
            <a:r>
              <a:rPr lang="en-GH" sz="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H" sz="6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H" sz="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Livingston, G. et al., (2020) ‘Dementia prevention, intervention, and care: 2020 report of the Lancet Commission’, </a:t>
            </a:r>
            <a:r>
              <a:rPr lang="en-GH" sz="6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Lancet</a:t>
            </a:r>
            <a:r>
              <a:rPr lang="en-GH" sz="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396(10248), pp. 413–446.</a:t>
            </a:r>
            <a:endParaRPr lang="en-GH" sz="6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H" sz="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(2018) </a:t>
            </a:r>
            <a:r>
              <a:rPr lang="en-GH" sz="6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Dementia: assessment, management and support for people living with dementia and their carers (NG97)</a:t>
            </a:r>
            <a:r>
              <a:rPr lang="en-GH" sz="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London: NICE. Available at: </a:t>
            </a:r>
            <a:r>
              <a:rPr lang="en-GH" sz="600" b="0" i="0" u="sng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https://www.nice.org.uk/guidance/ng97</a:t>
            </a:r>
            <a:r>
              <a:rPr lang="en-GH" sz="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9 June 2026).</a:t>
            </a:r>
            <a:endParaRPr lang="en-GH" sz="6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H" sz="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England (2024) </a:t>
            </a:r>
            <a:r>
              <a:rPr lang="en-GH" sz="6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England dementia care</a:t>
            </a:r>
            <a:r>
              <a:rPr lang="en-GH" sz="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H" sz="600" b="0" i="0" u="sng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https://www.england.nhs.uk</a:t>
            </a:r>
            <a:r>
              <a:rPr lang="en-GH" sz="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12 July 2026).</a:t>
            </a:r>
            <a:endParaRPr lang="en-GH" sz="6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H" sz="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England (2025) </a:t>
            </a:r>
            <a:r>
              <a:rPr lang="en-GH" sz="6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Long Term Plan: Dementia care</a:t>
            </a:r>
            <a:r>
              <a:rPr lang="en-GH" sz="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H" sz="600" b="0" i="0" u="sng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https://www.england.nhs.uk</a:t>
            </a:r>
            <a:r>
              <a:rPr lang="en-GH" sz="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12 June 2026).</a:t>
            </a:r>
            <a:endParaRPr lang="en-GH" sz="6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H" sz="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Nuffield Trust (2024) </a:t>
            </a:r>
            <a:r>
              <a:rPr lang="en-GH" sz="6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Dementia and social care</a:t>
            </a:r>
            <a:r>
              <a:rPr lang="en-GH" sz="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H" sz="600" b="0" i="0" u="sng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https://www.nuffieldtrust.org.uk</a:t>
            </a:r>
            <a:r>
              <a:rPr lang="en-GH" sz="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16 June 2026).</a:t>
            </a:r>
            <a:endParaRPr lang="en-GH" sz="6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H" sz="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Office for Health Improvement and Disparities (2021) </a:t>
            </a:r>
            <a:r>
              <a:rPr lang="en-GH" sz="6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Guidance on healthy ageing and wellbeing</a:t>
            </a:r>
            <a:r>
              <a:rPr lang="en-GH" sz="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H" sz="600" b="0" i="0" u="sng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https://www.gov.uk/government/organisations/office-for-health-improvement-and-disparities</a:t>
            </a:r>
            <a:r>
              <a:rPr lang="en-GH" sz="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10 June 2026).</a:t>
            </a:r>
            <a:endParaRPr lang="en-GH" sz="6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H" sz="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Office for Health Improvement and Disparities (2024) </a:t>
            </a:r>
            <a:r>
              <a:rPr lang="en-GH" sz="6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Prevalence of Dementia in Older Adults (Aged 65+) in the UK</a:t>
            </a:r>
            <a:r>
              <a:rPr lang="en-GH" sz="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(Infographic). Available at: </a:t>
            </a:r>
            <a:r>
              <a:rPr lang="en-GH" sz="600" b="0" i="0" u="sng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https://fingertips.phe.org.uk/profile-group/mental-health/profile/dementia</a:t>
            </a:r>
            <a:r>
              <a:rPr lang="en-GH" sz="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12 June 2026).</a:t>
            </a:r>
            <a:endParaRPr lang="en-GH" sz="6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H" sz="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Summit Health Solutions (2026) (</a:t>
            </a:r>
            <a:r>
              <a:rPr lang="en-GH" sz="6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Image) illustrating dementia/social intervention</a:t>
            </a:r>
            <a:r>
              <a:rPr lang="en-GH" sz="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(</a:t>
            </a:r>
            <a:r>
              <a:rPr lang="en-GH" sz="600" b="0" i="0" u="sng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Occupational Therapists Use Sensory Modulation to Calm Dementia – Summit Health</a:t>
            </a:r>
            <a:r>
              <a:rPr lang="en-GH" sz="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) (Accessed: 15 June 2026).</a:t>
            </a:r>
            <a:endParaRPr lang="en-GH" sz="6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H" sz="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Prevalence of Dementia in Older Adults</a:t>
            </a:r>
            <a:r>
              <a:rPr lang="en-GH" sz="6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(Aged 65+) in the UK.</a:t>
            </a:r>
            <a:r>
              <a:rPr lang="en-GH" sz="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Source: Office for Health Improvement and Disparities (2024).</a:t>
            </a:r>
            <a:endParaRPr lang="en-GH" sz="6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H" sz="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World Health Organization (2023) </a:t>
            </a:r>
            <a:r>
              <a:rPr lang="en-GH" sz="6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Dementia</a:t>
            </a:r>
            <a:r>
              <a:rPr lang="en-GH" sz="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H" sz="600" b="0" i="0" u="sng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https://www.who.int/news-room/fact-sheets/detail/dementia</a:t>
            </a:r>
            <a:r>
              <a:rPr lang="en-GH" sz="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21 June 2026).</a:t>
            </a:r>
            <a:endParaRPr lang="en-GH" sz="6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H" sz="800" b="0" i="0" u="none" strike="noStrike" dirty="0">
              <a:solidFill>
                <a:srgbClr val="334155"/>
              </a:solidFill>
              <a:effectLst/>
              <a:latin typeface="DM Sans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233467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/>
    </mc:Choice>
    <mc:Fallback xmlns="">
      <p:transition spd="slow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905</TotalTime>
  <Words>1319</Words>
  <Application>Microsoft Office PowerPoint</Application>
  <PresentationFormat>Widescreen</PresentationFormat>
  <Paragraphs>65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9" baseType="lpstr">
      <vt:lpstr>Aptos</vt:lpstr>
      <vt:lpstr>Arial</vt:lpstr>
      <vt:lpstr>Calibri</vt:lpstr>
      <vt:lpstr>Calibri Light</vt:lpstr>
      <vt:lpstr>DM Sans</vt:lpstr>
      <vt:lpstr>Wingdings</vt:lpstr>
      <vt:lpstr>Office Theme</vt:lpstr>
      <vt:lpstr>The role of social intervention in improving quality of  life for older adults living with dementia in the United Kingdom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yawfofie@gmail.com</dc:creator>
  <cp:lastModifiedBy>Josephine Amoah (2233505)</cp:lastModifiedBy>
  <cp:revision>23</cp:revision>
  <dcterms:created xsi:type="dcterms:W3CDTF">2026-06-24T20:40:09Z</dcterms:created>
  <dcterms:modified xsi:type="dcterms:W3CDTF">2026-07-04T11:50:17Z</dcterms:modified>
</cp:coreProperties>
</file>