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74" r:id="rId2"/>
    <p:sldId id="320" r:id="rId3"/>
    <p:sldId id="275" r:id="rId4"/>
    <p:sldId id="261" r:id="rId5"/>
    <p:sldId id="271" r:id="rId6"/>
    <p:sldId id="267" r:id="rId7"/>
    <p:sldId id="256" r:id="rId8"/>
    <p:sldId id="269" r:id="rId9"/>
    <p:sldId id="270" r:id="rId10"/>
    <p:sldId id="258" r:id="rId11"/>
    <p:sldId id="272" r:id="rId12"/>
    <p:sldId id="273" r:id="rId13"/>
    <p:sldId id="321" r:id="rId14"/>
    <p:sldId id="257" r:id="rId15"/>
    <p:sldId id="276" r:id="rId16"/>
    <p:sldId id="318" r:id="rId17"/>
    <p:sldId id="325" r:id="rId18"/>
    <p:sldId id="322" r:id="rId19"/>
    <p:sldId id="323" r:id="rId20"/>
    <p:sldId id="32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154" autoAdjust="0"/>
    <p:restoredTop sz="79621" autoAdjust="0"/>
  </p:normalViewPr>
  <p:slideViewPr>
    <p:cSldViewPr>
      <p:cViewPr varScale="1">
        <p:scale>
          <a:sx n="53" d="100"/>
          <a:sy n="53" d="100"/>
        </p:scale>
        <p:origin x="636" y="24"/>
      </p:cViewPr>
      <p:guideLst>
        <p:guide orient="horz" pos="2160"/>
        <p:guide pos="3840"/>
      </p:guideLst>
    </p:cSldViewPr>
  </p:slideViewPr>
  <p:notesTextViewPr>
    <p:cViewPr>
      <p:scale>
        <a:sx n="1" d="1"/>
        <a:sy n="1" d="1"/>
      </p:scale>
      <p:origin x="0" y="0"/>
    </p:cViewPr>
  </p:notesTextViewPr>
  <p:sorterViewPr>
    <p:cViewPr>
      <p:scale>
        <a:sx n="70" d="100"/>
        <a:sy n="70" d="100"/>
      </p:scale>
      <p:origin x="0" y="-24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28/07/2021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13</a:t>
            </a:fld>
            <a:endParaRPr lang="en-GB"/>
          </a:p>
        </p:txBody>
      </p:sp>
    </p:spTree>
    <p:extLst>
      <p:ext uri="{BB962C8B-B14F-4D97-AF65-F5344CB8AC3E}">
        <p14:creationId xmlns:p14="http://schemas.microsoft.com/office/powerpoint/2010/main" val="1796264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28/07/2021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28/07/2021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28/07/2021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28/07/2021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28/07/2021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28/07/2021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28/07/2021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28/07/2021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9QHAXFos0ac"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ags" Target="../tags/tag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71464" y="1059120"/>
            <a:ext cx="7920880" cy="2369880"/>
          </a:xfrm>
          <a:prstGeom prst="rect">
            <a:avLst/>
          </a:prstGeom>
          <a:noFill/>
        </p:spPr>
        <p:txBody>
          <a:bodyPr wrap="square" rtlCol="0">
            <a:spAutoFit/>
          </a:bodyPr>
          <a:lstStyle/>
          <a:p>
            <a:r>
              <a:rPr lang="en-GB" sz="4400" dirty="0"/>
              <a:t>Resilience, Talent &amp; Technology:</a:t>
            </a:r>
          </a:p>
          <a:p>
            <a:endParaRPr lang="en-GB" sz="4000" b="1" dirty="0">
              <a:solidFill>
                <a:schemeClr val="tx2">
                  <a:lumMod val="60000"/>
                  <a:lumOff val="40000"/>
                </a:schemeClr>
              </a:solidFill>
            </a:endParaRPr>
          </a:p>
          <a:p>
            <a:r>
              <a:rPr lang="en-GB" sz="4000" b="1" dirty="0">
                <a:solidFill>
                  <a:schemeClr val="tx2">
                    <a:lumMod val="60000"/>
                    <a:lumOff val="40000"/>
                  </a:schemeClr>
                </a:solidFill>
              </a:rPr>
              <a:t>Introducing Ulrich</a:t>
            </a:r>
          </a:p>
          <a:p>
            <a:r>
              <a:rPr lang="en-GB" sz="2400" dirty="0"/>
              <a:t>Dr Emma Roberts</a:t>
            </a:r>
          </a:p>
        </p:txBody>
      </p:sp>
      <p:grpSp>
        <p:nvGrpSpPr>
          <p:cNvPr id="5" name="Group 4">
            <a:extLst>
              <a:ext uri="{FF2B5EF4-FFF2-40B4-BE49-F238E27FC236}">
                <a16:creationId xmlns:a16="http://schemas.microsoft.com/office/drawing/2014/main" id="{C109F182-1BA5-4C54-B4A9-5EC67E110BAB}"/>
              </a:ext>
            </a:extLst>
          </p:cNvPr>
          <p:cNvGrpSpPr/>
          <p:nvPr/>
        </p:nvGrpSpPr>
        <p:grpSpPr>
          <a:xfrm>
            <a:off x="4079776" y="3093857"/>
            <a:ext cx="7919219" cy="3781477"/>
            <a:chOff x="539552" y="1599147"/>
            <a:chExt cx="7919219" cy="3781477"/>
          </a:xfrm>
        </p:grpSpPr>
        <p:pic>
          <p:nvPicPr>
            <p:cNvPr id="6" name="Picture 5" descr="http://harvardbusinesspress.files.wordpress.com/2008/09/7196_ulrich_72dpi2.jpg">
              <a:extLst>
                <a:ext uri="{FF2B5EF4-FFF2-40B4-BE49-F238E27FC236}">
                  <a16:creationId xmlns:a16="http://schemas.microsoft.com/office/drawing/2014/main" id="{E06B8B51-2C11-4F7F-A27B-F756F7BF400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628800"/>
              <a:ext cx="2351710" cy="3236590"/>
            </a:xfrm>
            <a:prstGeom prst="rect">
              <a:avLst/>
            </a:prstGeom>
            <a:noFill/>
            <a:ln>
              <a:noFill/>
            </a:ln>
          </p:spPr>
        </p:pic>
        <p:pic>
          <p:nvPicPr>
            <p:cNvPr id="7" name="Picture 6" descr="http://i.walmartimages.com/i/p/97/81/58/64/41/9781586441135_500X500.jpg">
              <a:extLst>
                <a:ext uri="{FF2B5EF4-FFF2-40B4-BE49-F238E27FC236}">
                  <a16:creationId xmlns:a16="http://schemas.microsoft.com/office/drawing/2014/main" id="{B9B963B0-13AF-4F4A-8631-AB70D96F7425}"/>
                </a:ext>
              </a:extLst>
            </p:cNvPr>
            <p:cNvPicPr/>
            <p:nvPr/>
          </p:nvPicPr>
          <p:blipFill rotWithShape="1">
            <a:blip r:embed="rId3">
              <a:extLst>
                <a:ext uri="{28A0092B-C50C-407E-A947-70E740481C1C}">
                  <a14:useLocalDpi xmlns:a14="http://schemas.microsoft.com/office/drawing/2010/main" val="0"/>
                </a:ext>
              </a:extLst>
            </a:blip>
            <a:srcRect l="17081" r="18007"/>
            <a:stretch/>
          </p:blipFill>
          <p:spPr bwMode="auto">
            <a:xfrm>
              <a:off x="3491880" y="1614135"/>
              <a:ext cx="2160240" cy="3265920"/>
            </a:xfrm>
            <a:prstGeom prst="rect">
              <a:avLst/>
            </a:prstGeom>
            <a:noFill/>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E6D1E57B-B995-4DB5-AD08-6A9368672249}"/>
                </a:ext>
              </a:extLst>
            </p:cNvPr>
            <p:cNvSpPr txBox="1"/>
            <p:nvPr/>
          </p:nvSpPr>
          <p:spPr>
            <a:xfrm>
              <a:off x="875038" y="5011292"/>
              <a:ext cx="1872208" cy="369332"/>
            </a:xfrm>
            <a:prstGeom prst="rect">
              <a:avLst/>
            </a:prstGeom>
            <a:noFill/>
          </p:spPr>
          <p:txBody>
            <a:bodyPr wrap="square" rtlCol="0">
              <a:spAutoFit/>
            </a:bodyPr>
            <a:lstStyle/>
            <a:p>
              <a:pPr algn="ctr"/>
              <a:r>
                <a:rPr lang="en-GB" dirty="0"/>
                <a:t>1997</a:t>
              </a:r>
            </a:p>
          </p:txBody>
        </p:sp>
        <p:sp>
          <p:nvSpPr>
            <p:cNvPr id="9" name="TextBox 8">
              <a:extLst>
                <a:ext uri="{FF2B5EF4-FFF2-40B4-BE49-F238E27FC236}">
                  <a16:creationId xmlns:a16="http://schemas.microsoft.com/office/drawing/2014/main" id="{10FA34D1-93B7-450B-9F5D-B6BAD43942C8}"/>
                </a:ext>
              </a:extLst>
            </p:cNvPr>
            <p:cNvSpPr txBox="1"/>
            <p:nvPr/>
          </p:nvSpPr>
          <p:spPr>
            <a:xfrm>
              <a:off x="3671900" y="5011292"/>
              <a:ext cx="1872208" cy="369332"/>
            </a:xfrm>
            <a:prstGeom prst="rect">
              <a:avLst/>
            </a:prstGeom>
            <a:noFill/>
          </p:spPr>
          <p:txBody>
            <a:bodyPr wrap="square" rtlCol="0">
              <a:spAutoFit/>
            </a:bodyPr>
            <a:lstStyle/>
            <a:p>
              <a:pPr algn="ctr"/>
              <a:r>
                <a:rPr lang="en-GB" dirty="0"/>
                <a:t>2008</a:t>
              </a:r>
            </a:p>
          </p:txBody>
        </p:sp>
        <p:pic>
          <p:nvPicPr>
            <p:cNvPr id="10" name="Picture 2" descr="http://www.brightcompany.nl/upload/image/HR%20Transformation.jpg">
              <a:extLst>
                <a:ext uri="{FF2B5EF4-FFF2-40B4-BE49-F238E27FC236}">
                  <a16:creationId xmlns:a16="http://schemas.microsoft.com/office/drawing/2014/main" id="{A26AFA2D-356B-4BB6-8A55-B86A0BA334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5910" y="1599147"/>
              <a:ext cx="2162861" cy="326592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2714953-F925-457C-8583-D611ACE0ECAB}"/>
                </a:ext>
              </a:extLst>
            </p:cNvPr>
            <p:cNvSpPr txBox="1"/>
            <p:nvPr/>
          </p:nvSpPr>
          <p:spPr>
            <a:xfrm>
              <a:off x="6445518" y="5011292"/>
              <a:ext cx="1872208" cy="369332"/>
            </a:xfrm>
            <a:prstGeom prst="rect">
              <a:avLst/>
            </a:prstGeom>
            <a:noFill/>
          </p:spPr>
          <p:txBody>
            <a:bodyPr wrap="square" rtlCol="0">
              <a:spAutoFit/>
            </a:bodyPr>
            <a:lstStyle/>
            <a:p>
              <a:pPr algn="ctr"/>
              <a:r>
                <a:rPr lang="en-GB" dirty="0"/>
                <a:t>2012</a:t>
              </a:r>
            </a:p>
          </p:txBody>
        </p:sp>
      </p:grpSp>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B3688C-CEB3-4E7B-81FA-BB08CA6280C7}"/>
              </a:ext>
            </a:extLst>
          </p:cNvPr>
          <p:cNvSpPr>
            <a:spLocks noGrp="1"/>
          </p:cNvSpPr>
          <p:nvPr>
            <p:ph type="title"/>
          </p:nvPr>
        </p:nvSpPr>
        <p:spPr/>
        <p:txBody>
          <a:bodyPr/>
          <a:lstStyle/>
          <a:p>
            <a:r>
              <a:rPr lang="en-US" dirty="0"/>
              <a:t>Assessments focus</a:t>
            </a:r>
            <a:endParaRPr lang="en-GB" dirty="0"/>
          </a:p>
        </p:txBody>
      </p:sp>
      <p:sp>
        <p:nvSpPr>
          <p:cNvPr id="6" name="Content Placeholder 5">
            <a:extLst>
              <a:ext uri="{FF2B5EF4-FFF2-40B4-BE49-F238E27FC236}">
                <a16:creationId xmlns:a16="http://schemas.microsoft.com/office/drawing/2014/main" id="{0BB711A3-44B6-43FC-A36D-9E9D6EFE69E7}"/>
              </a:ext>
            </a:extLst>
          </p:cNvPr>
          <p:cNvSpPr>
            <a:spLocks noGrp="1"/>
          </p:cNvSpPr>
          <p:nvPr>
            <p:ph sz="half" idx="1"/>
          </p:nvPr>
        </p:nvSpPr>
        <p:spPr/>
        <p:txBody>
          <a:bodyPr>
            <a:normAutofit fontScale="92500" lnSpcReduction="10000"/>
          </a:bodyPr>
          <a:lstStyle/>
          <a:p>
            <a:pPr marL="0" indent="0">
              <a:buNone/>
            </a:pPr>
            <a:r>
              <a:rPr lang="en-US" dirty="0"/>
              <a:t>Assessment 1</a:t>
            </a:r>
          </a:p>
          <a:p>
            <a:r>
              <a:rPr lang="en-US" dirty="0"/>
              <a:t>Focus on the organization and its HR polices and practices.</a:t>
            </a:r>
          </a:p>
          <a:p>
            <a:r>
              <a:rPr lang="en-US" dirty="0"/>
              <a:t>Consider how HR can improve performance in practice.</a:t>
            </a:r>
          </a:p>
          <a:p>
            <a:r>
              <a:rPr lang="en-US" dirty="0"/>
              <a:t>This is an </a:t>
            </a:r>
            <a:r>
              <a:rPr lang="en-US" u="sng" dirty="0"/>
              <a:t>applied</a:t>
            </a:r>
            <a:r>
              <a:rPr lang="en-US" dirty="0"/>
              <a:t> assignment. This tests your understanding of how HR can be applied to </a:t>
            </a:r>
            <a:r>
              <a:rPr lang="en-US" dirty="0" err="1"/>
              <a:t>organisations</a:t>
            </a:r>
            <a:r>
              <a:rPr lang="en-US" dirty="0"/>
              <a:t>.</a:t>
            </a:r>
            <a:endParaRPr lang="en-GB" dirty="0"/>
          </a:p>
        </p:txBody>
      </p:sp>
      <p:sp>
        <p:nvSpPr>
          <p:cNvPr id="7" name="Content Placeholder 6">
            <a:extLst>
              <a:ext uri="{FF2B5EF4-FFF2-40B4-BE49-F238E27FC236}">
                <a16:creationId xmlns:a16="http://schemas.microsoft.com/office/drawing/2014/main" id="{BD86EA1D-CC3D-4810-994F-FE9807B55944}"/>
              </a:ext>
            </a:extLst>
          </p:cNvPr>
          <p:cNvSpPr>
            <a:spLocks noGrp="1"/>
          </p:cNvSpPr>
          <p:nvPr>
            <p:ph sz="half" idx="2"/>
          </p:nvPr>
        </p:nvSpPr>
        <p:spPr/>
        <p:txBody>
          <a:bodyPr>
            <a:normAutofit fontScale="92500" lnSpcReduction="10000"/>
          </a:bodyPr>
          <a:lstStyle/>
          <a:p>
            <a:r>
              <a:rPr lang="en-US" dirty="0"/>
              <a:t>Assessment 2</a:t>
            </a:r>
          </a:p>
          <a:p>
            <a:r>
              <a:rPr lang="en-US" dirty="0"/>
              <a:t>Focus on researching these concepts and mechanisms further. </a:t>
            </a:r>
          </a:p>
          <a:p>
            <a:r>
              <a:rPr lang="en-US" dirty="0"/>
              <a:t>Consider the gaps and ongoing debates so that you can identify where you might contribute. </a:t>
            </a:r>
          </a:p>
          <a:p>
            <a:r>
              <a:rPr lang="en-US" dirty="0"/>
              <a:t>This is a theoretical development and research based assignment. This tests your understanding of how you can design research in this field.</a:t>
            </a:r>
          </a:p>
          <a:p>
            <a:endParaRPr lang="en-GB" dirty="0"/>
          </a:p>
        </p:txBody>
      </p:sp>
    </p:spTree>
    <p:extLst>
      <p:ext uri="{BB962C8B-B14F-4D97-AF65-F5344CB8AC3E}">
        <p14:creationId xmlns:p14="http://schemas.microsoft.com/office/powerpoint/2010/main" val="2092037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BEB5D5-3904-4B4D-84C7-1F5CC0252A6B}"/>
              </a:ext>
            </a:extLst>
          </p:cNvPr>
          <p:cNvPicPr>
            <a:picLocks noChangeAspect="1"/>
          </p:cNvPicPr>
          <p:nvPr/>
        </p:nvPicPr>
        <p:blipFill rotWithShape="1">
          <a:blip r:embed="rId2"/>
          <a:srcRect l="21650" t="16401" r="23226" b="8001"/>
          <a:stretch/>
        </p:blipFill>
        <p:spPr>
          <a:xfrm>
            <a:off x="1631505" y="-10408"/>
            <a:ext cx="4458493" cy="3439408"/>
          </a:xfrm>
          <a:prstGeom prst="rect">
            <a:avLst/>
          </a:prstGeom>
        </p:spPr>
      </p:pic>
      <p:pic>
        <p:nvPicPr>
          <p:cNvPr id="2" name="Picture 1">
            <a:extLst>
              <a:ext uri="{FF2B5EF4-FFF2-40B4-BE49-F238E27FC236}">
                <a16:creationId xmlns:a16="http://schemas.microsoft.com/office/drawing/2014/main" id="{49C77C44-FF40-472F-AED3-6BA06C554CFD}"/>
              </a:ext>
            </a:extLst>
          </p:cNvPr>
          <p:cNvPicPr>
            <a:picLocks noChangeAspect="1"/>
          </p:cNvPicPr>
          <p:nvPr/>
        </p:nvPicPr>
        <p:blipFill rotWithShape="1">
          <a:blip r:embed="rId3"/>
          <a:srcRect l="23225" t="16401" r="24801" b="3801"/>
          <a:stretch/>
        </p:blipFill>
        <p:spPr>
          <a:xfrm>
            <a:off x="4295800" y="1324404"/>
            <a:ext cx="6124468" cy="5289313"/>
          </a:xfrm>
          <a:prstGeom prst="rect">
            <a:avLst/>
          </a:prstGeom>
        </p:spPr>
      </p:pic>
      <p:sp>
        <p:nvSpPr>
          <p:cNvPr id="5" name="Oval 4">
            <a:extLst>
              <a:ext uri="{FF2B5EF4-FFF2-40B4-BE49-F238E27FC236}">
                <a16:creationId xmlns:a16="http://schemas.microsoft.com/office/drawing/2014/main" id="{D42859F8-1D31-43D9-8A8D-45E4BDF0E02A}"/>
              </a:ext>
            </a:extLst>
          </p:cNvPr>
          <p:cNvSpPr/>
          <p:nvPr/>
        </p:nvSpPr>
        <p:spPr>
          <a:xfrm>
            <a:off x="6089997" y="3356992"/>
            <a:ext cx="2471827" cy="1008112"/>
          </a:xfrm>
          <a:prstGeom prst="ellipse">
            <a:avLst/>
          </a:prstGeom>
          <a:solidFill>
            <a:srgbClr val="FFFF00">
              <a:alpha val="3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a:extLst>
              <a:ext uri="{FF2B5EF4-FFF2-40B4-BE49-F238E27FC236}">
                <a16:creationId xmlns:a16="http://schemas.microsoft.com/office/drawing/2014/main" id="{159835D9-16A6-417F-B688-9AC6140E000B}"/>
              </a:ext>
            </a:extLst>
          </p:cNvPr>
          <p:cNvSpPr/>
          <p:nvPr/>
        </p:nvSpPr>
        <p:spPr>
          <a:xfrm>
            <a:off x="7948442" y="2185531"/>
            <a:ext cx="2471827" cy="1008112"/>
          </a:xfrm>
          <a:prstGeom prst="ellipse">
            <a:avLst/>
          </a:prstGeom>
          <a:solidFill>
            <a:srgbClr val="FFFF00">
              <a:alpha val="3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8F9FD426-208E-4B26-B5B2-ABF1716D40C7}"/>
              </a:ext>
            </a:extLst>
          </p:cNvPr>
          <p:cNvSpPr/>
          <p:nvPr/>
        </p:nvSpPr>
        <p:spPr>
          <a:xfrm>
            <a:off x="7939666" y="5383221"/>
            <a:ext cx="2471827" cy="1008112"/>
          </a:xfrm>
          <a:prstGeom prst="ellipse">
            <a:avLst/>
          </a:prstGeom>
          <a:solidFill>
            <a:srgbClr val="FFFF00">
              <a:alpha val="32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5222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911424" y="620688"/>
            <a:ext cx="10297144" cy="4464496"/>
          </a:xfrm>
          <a:prstGeom prst="wedgeRoundRectCallout">
            <a:avLst>
              <a:gd name="adj1" fmla="val 38333"/>
              <a:gd name="adj2" fmla="val 5827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t>“It is no longer sufficient in many organizations for the role of HR to merely be polite, police, or merely desiring to become a member of the management committee of organization. </a:t>
            </a:r>
          </a:p>
          <a:p>
            <a:endParaRPr lang="en-GB" sz="2400" dirty="0"/>
          </a:p>
          <a:p>
            <a:r>
              <a:rPr lang="en-GB" sz="2400" dirty="0"/>
              <a:t>The objective of HR professionals is to ensure that HR adds value to strategic planning and business results of organizations. </a:t>
            </a:r>
          </a:p>
          <a:p>
            <a:endParaRPr lang="en-GB" sz="2400" dirty="0"/>
          </a:p>
          <a:p>
            <a:r>
              <a:rPr lang="en-GB" sz="2400" dirty="0"/>
              <a:t>By fulfilling these roles, HR professionals become valued contributors at the strategic decision-making and strategy</a:t>
            </a:r>
          </a:p>
          <a:p>
            <a:r>
              <a:rPr lang="en-GB" sz="2400" dirty="0"/>
              <a:t>execution meetings within organizations.”</a:t>
            </a:r>
          </a:p>
        </p:txBody>
      </p:sp>
      <p:sp>
        <p:nvSpPr>
          <p:cNvPr id="3" name="Rectangle 2"/>
          <p:cNvSpPr/>
          <p:nvPr/>
        </p:nvSpPr>
        <p:spPr>
          <a:xfrm>
            <a:off x="2495600" y="5661248"/>
            <a:ext cx="8928992" cy="646331"/>
          </a:xfrm>
          <a:prstGeom prst="rect">
            <a:avLst/>
          </a:prstGeom>
        </p:spPr>
        <p:txBody>
          <a:bodyPr wrap="square">
            <a:spAutoFit/>
          </a:bodyPr>
          <a:lstStyle/>
          <a:p>
            <a:r>
              <a:rPr lang="en-GB" dirty="0"/>
              <a:t>Ulrich D, &amp; Beatty, D. (2001) FROM PARTNERS TO PLAYERS: EXTENDING THE HR PLAYING FIELD Human Resource Management, Winter 2001, Vol. 40, No. 4, Pp. 293–307</a:t>
            </a:r>
          </a:p>
        </p:txBody>
      </p:sp>
    </p:spTree>
    <p:extLst>
      <p:ext uri="{BB962C8B-B14F-4D97-AF65-F5344CB8AC3E}">
        <p14:creationId xmlns:p14="http://schemas.microsoft.com/office/powerpoint/2010/main" val="338426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2650" y="116632"/>
            <a:ext cx="4381822" cy="1929656"/>
          </a:xfrm>
        </p:spPr>
        <p:txBody>
          <a:bodyPr>
            <a:noAutofit/>
          </a:bodyPr>
          <a:lstStyle/>
          <a:p>
            <a:pPr algn="ctr">
              <a:defRPr/>
            </a:pPr>
            <a:r>
              <a:rPr lang="en-GB" sz="4000" b="1" dirty="0">
                <a:solidFill>
                  <a:schemeClr val="tx2">
                    <a:lumMod val="60000"/>
                    <a:lumOff val="40000"/>
                  </a:schemeClr>
                </a:solidFill>
                <a:latin typeface="+mn-lt"/>
                <a:ea typeface="+mn-ea"/>
                <a:cs typeface="+mn-cs"/>
              </a:rPr>
              <a:t>New roles added to HR function</a:t>
            </a:r>
            <a:br>
              <a:rPr lang="en-GB" sz="4000" b="1" dirty="0">
                <a:solidFill>
                  <a:schemeClr val="tx2">
                    <a:lumMod val="60000"/>
                    <a:lumOff val="40000"/>
                  </a:schemeClr>
                </a:solidFill>
                <a:latin typeface="+mn-lt"/>
                <a:ea typeface="+mn-ea"/>
                <a:cs typeface="+mn-cs"/>
              </a:rPr>
            </a:br>
            <a:r>
              <a:rPr lang="en-GB" sz="2000" b="1" dirty="0">
                <a:solidFill>
                  <a:schemeClr val="tx2">
                    <a:lumMod val="60000"/>
                    <a:lumOff val="40000"/>
                  </a:schemeClr>
                </a:solidFill>
                <a:latin typeface="+mn-lt"/>
                <a:ea typeface="+mn-ea"/>
                <a:cs typeface="+mn-cs"/>
              </a:rPr>
              <a:t>(though some will say that these were always a part of Personnel anyway)</a:t>
            </a:r>
          </a:p>
        </p:txBody>
      </p:sp>
      <p:sp>
        <p:nvSpPr>
          <p:cNvPr id="3" name="Content Placeholder 2"/>
          <p:cNvSpPr>
            <a:spLocks noGrp="1"/>
          </p:cNvSpPr>
          <p:nvPr>
            <p:ph idx="1"/>
          </p:nvPr>
        </p:nvSpPr>
        <p:spPr>
          <a:xfrm>
            <a:off x="6096001" y="2363464"/>
            <a:ext cx="4186237" cy="3851275"/>
          </a:xfrm>
        </p:spPr>
        <p:txBody>
          <a:bodyPr/>
          <a:lstStyle/>
          <a:p>
            <a:pPr>
              <a:defRPr/>
            </a:pPr>
            <a:r>
              <a:rPr lang="en-GB" sz="2400" dirty="0"/>
              <a:t>Strategic development</a:t>
            </a:r>
          </a:p>
          <a:p>
            <a:pPr>
              <a:defRPr/>
            </a:pPr>
            <a:r>
              <a:rPr lang="en-GB" sz="2400" dirty="0"/>
              <a:t>Change management</a:t>
            </a:r>
          </a:p>
          <a:p>
            <a:pPr>
              <a:defRPr/>
            </a:pPr>
            <a:r>
              <a:rPr lang="en-GB" sz="2400" dirty="0"/>
              <a:t>Developing organisational capabilities</a:t>
            </a:r>
          </a:p>
          <a:p>
            <a:pPr>
              <a:defRPr/>
            </a:pPr>
            <a:r>
              <a:rPr lang="en-GB" sz="2400" dirty="0"/>
              <a:t>Talent management</a:t>
            </a:r>
          </a:p>
          <a:p>
            <a:pPr>
              <a:defRPr/>
            </a:pPr>
            <a:r>
              <a:rPr lang="en-GB" sz="2400" dirty="0"/>
              <a:t>Building social capital</a:t>
            </a:r>
          </a:p>
          <a:p>
            <a:pPr>
              <a:defRPr/>
            </a:pPr>
            <a:r>
              <a:rPr lang="en-GB" sz="2400" dirty="0"/>
              <a:t>Global supply chain HR management</a:t>
            </a:r>
          </a:p>
          <a:p>
            <a:pPr marL="0" indent="0">
              <a:buNone/>
              <a:defRPr/>
            </a:pPr>
            <a:endParaRPr lang="en-GB" sz="2400" dirty="0"/>
          </a:p>
        </p:txBody>
      </p:sp>
      <p:sp>
        <p:nvSpPr>
          <p:cNvPr id="5" name="Title 1"/>
          <p:cNvSpPr txBox="1">
            <a:spLocks/>
          </p:cNvSpPr>
          <p:nvPr/>
        </p:nvSpPr>
        <p:spPr bwMode="auto">
          <a:xfrm>
            <a:off x="983432" y="657224"/>
            <a:ext cx="4680520" cy="1389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a:lstStyle>
          <a:p>
            <a:pPr>
              <a:defRPr/>
            </a:pPr>
            <a:r>
              <a:rPr lang="en-GB" sz="4000" b="1" dirty="0">
                <a:solidFill>
                  <a:schemeClr val="tx2">
                    <a:lumMod val="60000"/>
                    <a:lumOff val="40000"/>
                  </a:schemeClr>
                </a:solidFill>
                <a:effectLst/>
                <a:latin typeface="+mn-lt"/>
                <a:ea typeface="+mn-ea"/>
                <a:cs typeface="+mn-cs"/>
              </a:rPr>
              <a:t>Personnel/ Transactional HR</a:t>
            </a:r>
          </a:p>
        </p:txBody>
      </p:sp>
      <p:sp>
        <p:nvSpPr>
          <p:cNvPr id="6" name="Content Placeholder 2"/>
          <p:cNvSpPr txBox="1">
            <a:spLocks/>
          </p:cNvSpPr>
          <p:nvPr/>
        </p:nvSpPr>
        <p:spPr bwMode="auto">
          <a:xfrm>
            <a:off x="1774826" y="2349501"/>
            <a:ext cx="4187825" cy="385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a:lstStyle>
          <a:p>
            <a:pPr>
              <a:buClrTx/>
              <a:buFont typeface="Arial" pitchFamily="34" charset="0"/>
              <a:buChar char="•"/>
              <a:defRPr/>
            </a:pPr>
            <a:r>
              <a:rPr lang="en-GB" sz="2400" dirty="0">
                <a:effectLst/>
              </a:rPr>
              <a:t>Recruitment</a:t>
            </a:r>
          </a:p>
          <a:p>
            <a:pPr>
              <a:buClrTx/>
              <a:buFont typeface="Arial" pitchFamily="34" charset="0"/>
              <a:buChar char="•"/>
              <a:defRPr/>
            </a:pPr>
            <a:r>
              <a:rPr lang="en-GB" sz="2400" dirty="0">
                <a:effectLst/>
              </a:rPr>
              <a:t>Training &amp; Development</a:t>
            </a:r>
          </a:p>
          <a:p>
            <a:pPr>
              <a:buClrTx/>
              <a:buFont typeface="Arial" pitchFamily="34" charset="0"/>
              <a:buChar char="•"/>
              <a:defRPr/>
            </a:pPr>
            <a:r>
              <a:rPr lang="en-GB" sz="2400" dirty="0">
                <a:effectLst/>
              </a:rPr>
              <a:t>Performance Management</a:t>
            </a:r>
          </a:p>
          <a:p>
            <a:pPr>
              <a:buClrTx/>
              <a:buFont typeface="Arial" pitchFamily="34" charset="0"/>
              <a:buChar char="•"/>
              <a:defRPr/>
            </a:pPr>
            <a:r>
              <a:rPr lang="en-GB" sz="2400" dirty="0">
                <a:effectLst/>
              </a:rPr>
              <a:t>Succession Planning</a:t>
            </a:r>
          </a:p>
          <a:p>
            <a:pPr>
              <a:buClrTx/>
              <a:buFont typeface="Arial" pitchFamily="34" charset="0"/>
              <a:buChar char="•"/>
              <a:defRPr/>
            </a:pPr>
            <a:r>
              <a:rPr lang="en-GB" sz="2400" dirty="0">
                <a:effectLst/>
              </a:rPr>
              <a:t>Payroll</a:t>
            </a:r>
          </a:p>
          <a:p>
            <a:pPr>
              <a:buClrTx/>
              <a:buFont typeface="Arial" pitchFamily="34" charset="0"/>
              <a:buChar char="•"/>
              <a:defRPr/>
            </a:pPr>
            <a:r>
              <a:rPr lang="en-GB" sz="2400" dirty="0">
                <a:effectLst/>
              </a:rPr>
              <a:t>Employee Relations</a:t>
            </a:r>
          </a:p>
          <a:p>
            <a:pPr>
              <a:buClrTx/>
              <a:buFont typeface="Arial" pitchFamily="34" charset="0"/>
              <a:buChar char="•"/>
              <a:defRPr/>
            </a:pPr>
            <a:r>
              <a:rPr lang="en-GB" sz="2400" dirty="0">
                <a:effectLst/>
              </a:rPr>
              <a:t>Data Management</a:t>
            </a:r>
          </a:p>
        </p:txBody>
      </p:sp>
    </p:spTree>
    <p:custDataLst>
      <p:tags r:id="rId1"/>
    </p:custDataLst>
    <p:extLst>
      <p:ext uri="{BB962C8B-B14F-4D97-AF65-F5344CB8AC3E}">
        <p14:creationId xmlns:p14="http://schemas.microsoft.com/office/powerpoint/2010/main" val="46268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5037199" y="1484785"/>
            <a:ext cx="5134766" cy="4857997"/>
            <a:chOff x="2555776" y="357556"/>
            <a:chExt cx="6142878" cy="5519716"/>
          </a:xfrm>
        </p:grpSpPr>
        <p:sp>
          <p:nvSpPr>
            <p:cNvPr id="2" name="Oval 1"/>
            <p:cNvSpPr/>
            <p:nvPr/>
          </p:nvSpPr>
          <p:spPr>
            <a:xfrm>
              <a:off x="2555776" y="1833509"/>
              <a:ext cx="3010798" cy="19508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1. Know the business</a:t>
              </a:r>
              <a:endParaRPr lang="en-GB" sz="1600" dirty="0">
                <a:solidFill>
                  <a:schemeClr val="bg1"/>
                </a:solidFill>
                <a:latin typeface="Times New Roman"/>
                <a:ea typeface="Times New Roman"/>
              </a:endParaRPr>
            </a:p>
          </p:txBody>
        </p:sp>
        <p:sp>
          <p:nvSpPr>
            <p:cNvPr id="3" name="Oval 2"/>
            <p:cNvSpPr/>
            <p:nvPr/>
          </p:nvSpPr>
          <p:spPr>
            <a:xfrm>
              <a:off x="5220072" y="357556"/>
              <a:ext cx="3478582" cy="21668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2. Become expert in HR’s toolkit</a:t>
              </a:r>
              <a:endParaRPr lang="en-GB" sz="1600" dirty="0">
                <a:solidFill>
                  <a:schemeClr val="bg1"/>
                </a:solidFill>
                <a:latin typeface="Times New Roman"/>
                <a:ea typeface="Times New Roman"/>
              </a:endParaRPr>
            </a:p>
          </p:txBody>
        </p:sp>
        <p:sp>
          <p:nvSpPr>
            <p:cNvPr id="4" name="Oval 3"/>
            <p:cNvSpPr/>
            <p:nvPr/>
          </p:nvSpPr>
          <p:spPr>
            <a:xfrm>
              <a:off x="4342439" y="3429000"/>
              <a:ext cx="4262009" cy="24482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3. Use these to change the organisation’s capabilities</a:t>
              </a:r>
              <a:endParaRPr lang="en-GB" sz="1600" dirty="0">
                <a:solidFill>
                  <a:schemeClr val="bg1"/>
                </a:solidFill>
                <a:latin typeface="Times New Roman"/>
                <a:ea typeface="Times New Roman"/>
              </a:endParaRPr>
            </a:p>
          </p:txBody>
        </p:sp>
      </p:grpSp>
      <p:sp>
        <p:nvSpPr>
          <p:cNvPr id="5" name="Curved Down Arrow 4"/>
          <p:cNvSpPr/>
          <p:nvPr/>
        </p:nvSpPr>
        <p:spPr>
          <a:xfrm rot="5400000">
            <a:off x="8909921" y="3321144"/>
            <a:ext cx="2422419" cy="642289"/>
          </a:xfrm>
          <a:prstGeom prst="curved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solidFill>
                <a:schemeClr val="tx1"/>
              </a:solidFill>
            </a:endParaRPr>
          </a:p>
        </p:txBody>
      </p:sp>
      <p:sp>
        <p:nvSpPr>
          <p:cNvPr id="6" name="Curved Down Arrow 5"/>
          <p:cNvSpPr/>
          <p:nvPr/>
        </p:nvSpPr>
        <p:spPr>
          <a:xfrm rot="19858783">
            <a:off x="5395687" y="1386534"/>
            <a:ext cx="2433313" cy="1008112"/>
          </a:xfrm>
          <a:prstGeom prst="curvedDown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p:cNvSpPr/>
          <p:nvPr/>
        </p:nvSpPr>
        <p:spPr>
          <a:xfrm>
            <a:off x="1847528" y="4149080"/>
            <a:ext cx="4176464" cy="1754326"/>
          </a:xfrm>
          <a:prstGeom prst="rect">
            <a:avLst/>
          </a:prstGeom>
        </p:spPr>
        <p:txBody>
          <a:bodyPr wrap="square">
            <a:spAutoFit/>
          </a:bodyPr>
          <a:lstStyle/>
          <a:p>
            <a:endParaRPr lang="en-GB" sz="3200" dirty="0">
              <a:solidFill>
                <a:schemeClr val="tx2">
                  <a:lumMod val="60000"/>
                  <a:lumOff val="40000"/>
                </a:schemeClr>
              </a:solidFill>
            </a:endParaRPr>
          </a:p>
          <a:p>
            <a:endParaRPr lang="en-GB" sz="4400" dirty="0"/>
          </a:p>
          <a:p>
            <a:endParaRPr lang="en-GB" sz="3200" dirty="0"/>
          </a:p>
        </p:txBody>
      </p:sp>
      <p:sp>
        <p:nvSpPr>
          <p:cNvPr id="8" name="Rectangle 7"/>
          <p:cNvSpPr/>
          <p:nvPr/>
        </p:nvSpPr>
        <p:spPr>
          <a:xfrm>
            <a:off x="1649760" y="357556"/>
            <a:ext cx="4572000" cy="6124754"/>
          </a:xfrm>
          <a:prstGeom prst="rect">
            <a:avLst/>
          </a:prstGeom>
        </p:spPr>
        <p:txBody>
          <a:bodyPr>
            <a:spAutoFit/>
          </a:bodyPr>
          <a:lstStyle/>
          <a:p>
            <a:r>
              <a:rPr lang="en-GB" sz="3200" b="1" u="sng" dirty="0">
                <a:solidFill>
                  <a:schemeClr val="tx2">
                    <a:lumMod val="60000"/>
                    <a:lumOff val="40000"/>
                  </a:schemeClr>
                </a:solidFill>
              </a:rPr>
              <a:t>Some key concepts</a:t>
            </a:r>
          </a:p>
          <a:p>
            <a:r>
              <a:rPr lang="en-GB" sz="2400" b="1" dirty="0">
                <a:solidFill>
                  <a:schemeClr val="tx2">
                    <a:lumMod val="60000"/>
                    <a:lumOff val="40000"/>
                  </a:schemeClr>
                </a:solidFill>
              </a:rPr>
              <a:t>HR as Architect</a:t>
            </a:r>
          </a:p>
          <a:p>
            <a:r>
              <a:rPr lang="en-GB" sz="2400" b="1" dirty="0">
                <a:solidFill>
                  <a:schemeClr val="tx2">
                    <a:lumMod val="60000"/>
                    <a:lumOff val="40000"/>
                  </a:schemeClr>
                </a:solidFill>
              </a:rPr>
              <a:t>HR at the table</a:t>
            </a:r>
          </a:p>
          <a:p>
            <a:r>
              <a:rPr lang="en-GB" sz="2400" b="1" dirty="0">
                <a:solidFill>
                  <a:schemeClr val="tx2">
                    <a:lumMod val="60000"/>
                    <a:lumOff val="40000"/>
                  </a:schemeClr>
                </a:solidFill>
              </a:rPr>
              <a:t>Devolution to the Line</a:t>
            </a: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endParaRPr lang="en-GB" sz="3600" dirty="0">
              <a:solidFill>
                <a:schemeClr val="tx2">
                  <a:lumMod val="60000"/>
                  <a:lumOff val="40000"/>
                </a:schemeClr>
              </a:solidFill>
            </a:endParaRPr>
          </a:p>
          <a:p>
            <a:r>
              <a:rPr lang="en-GB" sz="3600" dirty="0">
                <a:solidFill>
                  <a:schemeClr val="tx2">
                    <a:lumMod val="60000"/>
                    <a:lumOff val="40000"/>
                  </a:schemeClr>
                </a:solidFill>
              </a:rPr>
              <a:t>David Ulrich</a:t>
            </a:r>
          </a:p>
        </p:txBody>
      </p:sp>
    </p:spTree>
    <p:extLst>
      <p:ext uri="{BB962C8B-B14F-4D97-AF65-F5344CB8AC3E}">
        <p14:creationId xmlns:p14="http://schemas.microsoft.com/office/powerpoint/2010/main" val="2133888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5600" y="1484784"/>
            <a:ext cx="7344816" cy="1077218"/>
          </a:xfrm>
          <a:prstGeom prst="rect">
            <a:avLst/>
          </a:prstGeom>
        </p:spPr>
        <p:txBody>
          <a:bodyPr wrap="square">
            <a:spAutoFit/>
          </a:bodyPr>
          <a:lstStyle/>
          <a:p>
            <a:r>
              <a:rPr lang="en-GB" sz="3200" b="1" dirty="0">
                <a:solidFill>
                  <a:schemeClr val="tx2">
                    <a:lumMod val="60000"/>
                    <a:lumOff val="40000"/>
                  </a:schemeClr>
                </a:solidFill>
              </a:rPr>
              <a:t>People management: </a:t>
            </a:r>
          </a:p>
          <a:p>
            <a:r>
              <a:rPr lang="en-GB" sz="3200" b="1" dirty="0">
                <a:solidFill>
                  <a:schemeClr val="tx2">
                    <a:lumMod val="60000"/>
                    <a:lumOff val="40000"/>
                  </a:schemeClr>
                </a:solidFill>
              </a:rPr>
              <a:t>HR or line managers- who does it?</a:t>
            </a:r>
          </a:p>
        </p:txBody>
      </p:sp>
      <p:sp>
        <p:nvSpPr>
          <p:cNvPr id="5" name="TextBox 4"/>
          <p:cNvSpPr txBox="1"/>
          <p:nvPr/>
        </p:nvSpPr>
        <p:spPr>
          <a:xfrm>
            <a:off x="2207568" y="2924944"/>
            <a:ext cx="8496944" cy="2585323"/>
          </a:xfrm>
          <a:prstGeom prst="rect">
            <a:avLst/>
          </a:prstGeom>
          <a:noFill/>
        </p:spPr>
        <p:txBody>
          <a:bodyPr wrap="square" rtlCol="0">
            <a:spAutoFit/>
          </a:bodyPr>
          <a:lstStyle/>
          <a:p>
            <a:r>
              <a:rPr lang="en-GB" dirty="0"/>
              <a:t>“Today every manager, regardless of his or her functional specialism is on the front line of people management.”</a:t>
            </a:r>
          </a:p>
          <a:p>
            <a:pPr algn="r"/>
            <a:endParaRPr lang="en-GB" dirty="0"/>
          </a:p>
          <a:p>
            <a:r>
              <a:rPr lang="en-GB" dirty="0"/>
              <a:t>However, some organisations go even further, and are actively engaged in ‘devolving’ to the line activities that previously were the exclusive domain of HR specialists”</a:t>
            </a:r>
          </a:p>
          <a:p>
            <a:pPr algn="r"/>
            <a:endParaRPr lang="en-GB" dirty="0"/>
          </a:p>
          <a:p>
            <a:pPr algn="r"/>
            <a:r>
              <a:rPr lang="en-GB" dirty="0"/>
              <a:t>Perry, E. L., &amp; Kulik, C. T. (2008). The devolution of HR to the line: Implications for perceptions of people management effectiveness. </a:t>
            </a:r>
            <a:r>
              <a:rPr lang="en-GB" i="1" dirty="0"/>
              <a:t>International Journal Of Human Resource Management</a:t>
            </a:r>
            <a:r>
              <a:rPr lang="en-GB" dirty="0"/>
              <a:t>, </a:t>
            </a:r>
            <a:r>
              <a:rPr lang="en-GB" i="1" dirty="0"/>
              <a:t>19</a:t>
            </a:r>
            <a:r>
              <a:rPr lang="en-GB" dirty="0"/>
              <a:t>(2), 262-273.</a:t>
            </a:r>
          </a:p>
        </p:txBody>
      </p:sp>
      <p:sp>
        <p:nvSpPr>
          <p:cNvPr id="2" name="Rounded Rectangular Callout 1"/>
          <p:cNvSpPr/>
          <p:nvPr/>
        </p:nvSpPr>
        <p:spPr>
          <a:xfrm>
            <a:off x="7176120" y="188640"/>
            <a:ext cx="3312368" cy="1008112"/>
          </a:xfrm>
          <a:prstGeom prst="wedgeRoundRectCallout">
            <a:avLst>
              <a:gd name="adj1" fmla="val 51667"/>
              <a:gd name="adj2" fmla="val 10006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Devolution to the line</a:t>
            </a:r>
          </a:p>
        </p:txBody>
      </p:sp>
    </p:spTree>
    <p:extLst>
      <p:ext uri="{BB962C8B-B14F-4D97-AF65-F5344CB8AC3E}">
        <p14:creationId xmlns:p14="http://schemas.microsoft.com/office/powerpoint/2010/main" val="824777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“the degree to which HRM practice involves and gives responsibility to line managers rather than personnel specialists” (Brewster and Larsen, 1992, p. 412). Devolution is characterised by the transfer of responsibilities for many routine people management activities such as selection, training and performance appraisal and is generally assumed to have significant implications for performance (</a:t>
            </a:r>
            <a:r>
              <a:rPr lang="en-GB" dirty="0" err="1"/>
              <a:t>Kulik</a:t>
            </a:r>
            <a:r>
              <a:rPr lang="en-GB" dirty="0"/>
              <a:t> and Bainbridge, 2006).</a:t>
            </a:r>
          </a:p>
        </p:txBody>
      </p:sp>
      <p:sp>
        <p:nvSpPr>
          <p:cNvPr id="4" name="Title 1"/>
          <p:cNvSpPr>
            <a:spLocks noGrp="1"/>
          </p:cNvSpPr>
          <p:nvPr>
            <p:ph type="title"/>
          </p:nvPr>
        </p:nvSpPr>
        <p:spPr/>
        <p:txBody>
          <a:bodyPr>
            <a:normAutofit/>
          </a:bodyPr>
          <a:lstStyle/>
          <a:p>
            <a:r>
              <a:rPr lang="en-GB" sz="4000" b="1" dirty="0">
                <a:solidFill>
                  <a:schemeClr val="tx2">
                    <a:lumMod val="60000"/>
                    <a:lumOff val="40000"/>
                  </a:schemeClr>
                </a:solidFill>
                <a:latin typeface="Tahoma" pitchFamily="34" charset="0"/>
                <a:ea typeface="+mn-ea"/>
                <a:cs typeface="Arial" charset="0"/>
              </a:rPr>
              <a:t>Devolution to the Line</a:t>
            </a:r>
          </a:p>
        </p:txBody>
      </p:sp>
      <p:sp>
        <p:nvSpPr>
          <p:cNvPr id="5" name="Rectangle 4"/>
          <p:cNvSpPr/>
          <p:nvPr/>
        </p:nvSpPr>
        <p:spPr>
          <a:xfrm>
            <a:off x="3647728" y="5985560"/>
            <a:ext cx="6732240" cy="646331"/>
          </a:xfrm>
          <a:prstGeom prst="rect">
            <a:avLst/>
          </a:prstGeom>
        </p:spPr>
        <p:txBody>
          <a:bodyPr wrap="square">
            <a:spAutoFit/>
          </a:bodyPr>
          <a:lstStyle/>
          <a:p>
            <a:r>
              <a:rPr lang="en-GB" dirty="0"/>
              <a:t>Bainbridge, H. (2015). Devolving people management to the line. </a:t>
            </a:r>
            <a:r>
              <a:rPr lang="en-GB" i="1" dirty="0"/>
              <a:t>Personnel Review</a:t>
            </a:r>
            <a:r>
              <a:rPr lang="en-GB" dirty="0"/>
              <a:t>, </a:t>
            </a:r>
            <a:r>
              <a:rPr lang="en-GB" i="1" dirty="0"/>
              <a:t>44 </a:t>
            </a:r>
            <a:r>
              <a:rPr lang="en-GB" dirty="0"/>
              <a:t>(6), 847-865</a:t>
            </a:r>
          </a:p>
        </p:txBody>
      </p:sp>
    </p:spTree>
    <p:extLst>
      <p:ext uri="{BB962C8B-B14F-4D97-AF65-F5344CB8AC3E}">
        <p14:creationId xmlns:p14="http://schemas.microsoft.com/office/powerpoint/2010/main" val="3786635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solidFill>
                  <a:schemeClr val="tx2">
                    <a:lumMod val="60000"/>
                    <a:lumOff val="40000"/>
                  </a:schemeClr>
                </a:solidFill>
                <a:latin typeface="Tahoma" pitchFamily="34" charset="0"/>
                <a:ea typeface="+mn-ea"/>
                <a:cs typeface="Arial" charset="0"/>
              </a:rPr>
              <a:t>Why do companies use </a:t>
            </a:r>
            <a:br>
              <a:rPr lang="en-GB" sz="4000" b="1" dirty="0">
                <a:solidFill>
                  <a:schemeClr val="tx2">
                    <a:lumMod val="60000"/>
                    <a:lumOff val="40000"/>
                  </a:schemeClr>
                </a:solidFill>
                <a:latin typeface="Tahoma" pitchFamily="34" charset="0"/>
                <a:ea typeface="+mn-ea"/>
                <a:cs typeface="Arial" charset="0"/>
              </a:rPr>
            </a:br>
            <a:r>
              <a:rPr lang="en-GB" sz="4000" b="1" dirty="0">
                <a:solidFill>
                  <a:schemeClr val="tx2">
                    <a:lumMod val="60000"/>
                    <a:lumOff val="40000"/>
                  </a:schemeClr>
                </a:solidFill>
                <a:latin typeface="Tahoma" pitchFamily="34" charset="0"/>
                <a:ea typeface="+mn-ea"/>
                <a:cs typeface="Arial" charset="0"/>
              </a:rPr>
              <a:t>Devolution to the Line?</a:t>
            </a:r>
          </a:p>
        </p:txBody>
      </p:sp>
      <p:sp>
        <p:nvSpPr>
          <p:cNvPr id="5" name="Content Placeholder 4"/>
          <p:cNvSpPr>
            <a:spLocks noGrp="1"/>
          </p:cNvSpPr>
          <p:nvPr>
            <p:ph idx="1"/>
          </p:nvPr>
        </p:nvSpPr>
        <p:spPr>
          <a:xfrm>
            <a:off x="1981200" y="1600201"/>
            <a:ext cx="8229600" cy="3917032"/>
          </a:xfrm>
        </p:spPr>
        <p:txBody>
          <a:bodyPr>
            <a:normAutofit/>
          </a:bodyPr>
          <a:lstStyle/>
          <a:p>
            <a:r>
              <a:rPr lang="en-GB" dirty="0"/>
              <a:t>“high road” in which devolution is undertaken to increase line manager involvement and HR efficiency – leading to greater HR strategic integration</a:t>
            </a:r>
          </a:p>
          <a:p>
            <a:r>
              <a:rPr lang="en-GB" dirty="0"/>
              <a:t>“low road” where devolution is undertaken to cut costs or centralise HR – leading to a reduction in HR function capability</a:t>
            </a:r>
          </a:p>
        </p:txBody>
      </p:sp>
      <p:sp>
        <p:nvSpPr>
          <p:cNvPr id="6" name="Rectangle 5"/>
          <p:cNvSpPr/>
          <p:nvPr/>
        </p:nvSpPr>
        <p:spPr>
          <a:xfrm>
            <a:off x="3287688" y="5802998"/>
            <a:ext cx="6732240" cy="646331"/>
          </a:xfrm>
          <a:prstGeom prst="rect">
            <a:avLst/>
          </a:prstGeom>
        </p:spPr>
        <p:txBody>
          <a:bodyPr wrap="square">
            <a:spAutoFit/>
          </a:bodyPr>
          <a:lstStyle/>
          <a:p>
            <a:r>
              <a:rPr lang="en-GB" dirty="0"/>
              <a:t>Bainbridge, H. (2015). Devolving people management to the line. </a:t>
            </a:r>
            <a:r>
              <a:rPr lang="en-GB" i="1" dirty="0"/>
              <a:t>Personnel Review</a:t>
            </a:r>
            <a:r>
              <a:rPr lang="en-GB" dirty="0"/>
              <a:t>, </a:t>
            </a:r>
            <a:r>
              <a:rPr lang="en-GB" i="1" dirty="0"/>
              <a:t>44 </a:t>
            </a:r>
            <a:r>
              <a:rPr lang="en-GB" dirty="0"/>
              <a:t>(6), 847-865</a:t>
            </a:r>
          </a:p>
        </p:txBody>
      </p:sp>
    </p:spTree>
    <p:extLst>
      <p:ext uri="{BB962C8B-B14F-4D97-AF65-F5344CB8AC3E}">
        <p14:creationId xmlns:p14="http://schemas.microsoft.com/office/powerpoint/2010/main" val="16310975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95600" y="765441"/>
            <a:ext cx="4176464" cy="584775"/>
          </a:xfrm>
          <a:prstGeom prst="rect">
            <a:avLst/>
          </a:prstGeom>
        </p:spPr>
        <p:txBody>
          <a:bodyPr wrap="square">
            <a:spAutoFit/>
          </a:bodyPr>
          <a:lstStyle/>
          <a:p>
            <a:r>
              <a:rPr lang="en-GB" sz="3200" b="1" dirty="0">
                <a:solidFill>
                  <a:schemeClr val="tx2">
                    <a:lumMod val="60000"/>
                    <a:lumOff val="40000"/>
                  </a:schemeClr>
                </a:solidFill>
              </a:rPr>
              <a:t>HR as Architect</a:t>
            </a:r>
            <a:endParaRPr lang="en-GB" sz="3200" dirty="0"/>
          </a:p>
        </p:txBody>
      </p:sp>
      <p:sp>
        <p:nvSpPr>
          <p:cNvPr id="2" name="TextBox 1"/>
          <p:cNvSpPr txBox="1"/>
          <p:nvPr/>
        </p:nvSpPr>
        <p:spPr>
          <a:xfrm>
            <a:off x="2927648" y="1916832"/>
            <a:ext cx="6120680" cy="2862322"/>
          </a:xfrm>
          <a:prstGeom prst="rect">
            <a:avLst/>
          </a:prstGeom>
          <a:noFill/>
        </p:spPr>
        <p:txBody>
          <a:bodyPr wrap="square" rtlCol="0">
            <a:spAutoFit/>
          </a:bodyPr>
          <a:lstStyle/>
          <a:p>
            <a:r>
              <a:rPr lang="en-GB" dirty="0"/>
              <a:t>For HR to “add value to executing a firm’s strategy, it needs to:</a:t>
            </a:r>
          </a:p>
          <a:p>
            <a:endParaRPr lang="en-GB" dirty="0"/>
          </a:p>
          <a:p>
            <a:r>
              <a:rPr lang="en-GB" dirty="0"/>
              <a:t>1. Know the business.</a:t>
            </a:r>
          </a:p>
          <a:p>
            <a:r>
              <a:rPr lang="en-GB" dirty="0"/>
              <a:t>2. Become an expert in HR basics (the function’s “tool kit”).</a:t>
            </a:r>
          </a:p>
          <a:p>
            <a:r>
              <a:rPr lang="en-GB" dirty="0"/>
              <a:t>3. Learn how to use these tools to change the organization’s culture and strategic capabilities through effective and efficient development of its workforce.</a:t>
            </a:r>
          </a:p>
          <a:p>
            <a:pPr algn="r"/>
            <a:endParaRPr lang="en-GB" dirty="0"/>
          </a:p>
          <a:p>
            <a:pPr algn="r"/>
            <a:r>
              <a:rPr lang="en-GB" dirty="0"/>
              <a:t>Ulrich and Beatty, 2001</a:t>
            </a:r>
          </a:p>
          <a:p>
            <a:endParaRPr lang="en-GB" dirty="0"/>
          </a:p>
        </p:txBody>
      </p:sp>
      <p:sp>
        <p:nvSpPr>
          <p:cNvPr id="3" name="Rectangular Callout 2"/>
          <p:cNvSpPr/>
          <p:nvPr/>
        </p:nvSpPr>
        <p:spPr>
          <a:xfrm>
            <a:off x="2135560" y="4653136"/>
            <a:ext cx="7848872" cy="1728192"/>
          </a:xfrm>
          <a:prstGeom prst="wedgeRectCallout">
            <a:avLst>
              <a:gd name="adj1" fmla="val 31355"/>
              <a:gd name="adj2" fmla="val -6256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“Architects help turn general and generic ideas into blueprints for organizational action. They shape the way work flows consistent with the ideas and ideals of the business leader. They help identify choices not evident to the business leader about how organizations might be better governed. “</a:t>
            </a:r>
          </a:p>
        </p:txBody>
      </p:sp>
    </p:spTree>
    <p:extLst>
      <p:ext uri="{BB962C8B-B14F-4D97-AF65-F5344CB8AC3E}">
        <p14:creationId xmlns:p14="http://schemas.microsoft.com/office/powerpoint/2010/main" val="891786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3682752" cy="1066130"/>
          </a:xfrm>
        </p:spPr>
        <p:txBody>
          <a:bodyPr>
            <a:normAutofit/>
          </a:bodyPr>
          <a:lstStyle/>
          <a:p>
            <a:pPr algn="l"/>
            <a:r>
              <a:rPr lang="en-GB" sz="4000" b="1" dirty="0">
                <a:solidFill>
                  <a:schemeClr val="tx2">
                    <a:lumMod val="60000"/>
                    <a:lumOff val="40000"/>
                  </a:schemeClr>
                </a:solidFill>
                <a:latin typeface="+mn-lt"/>
                <a:ea typeface="+mn-ea"/>
                <a:cs typeface="+mn-cs"/>
              </a:rPr>
              <a:t>Creating Value</a:t>
            </a:r>
          </a:p>
        </p:txBody>
      </p:sp>
      <p:sp>
        <p:nvSpPr>
          <p:cNvPr id="3" name="TextBox 2"/>
          <p:cNvSpPr txBox="1"/>
          <p:nvPr/>
        </p:nvSpPr>
        <p:spPr>
          <a:xfrm>
            <a:off x="5159896" y="166867"/>
            <a:ext cx="5112568" cy="646331"/>
          </a:xfrm>
          <a:prstGeom prst="rect">
            <a:avLst/>
          </a:prstGeom>
          <a:noFill/>
        </p:spPr>
        <p:txBody>
          <a:bodyPr wrap="square" rtlCol="0">
            <a:spAutoFit/>
          </a:bodyPr>
          <a:lstStyle/>
          <a:p>
            <a:r>
              <a:rPr lang="en-GB" dirty="0">
                <a:hlinkClick r:id="rId2"/>
              </a:rPr>
              <a:t>https://www.youtube.com/watch?v=9QHAXFos0ac</a:t>
            </a:r>
            <a:r>
              <a:rPr lang="en-GB" dirty="0"/>
              <a:t>  </a:t>
            </a:r>
          </a:p>
          <a:p>
            <a:endParaRPr lang="en-GB" dirty="0"/>
          </a:p>
        </p:txBody>
      </p:sp>
      <p:pic>
        <p:nvPicPr>
          <p:cNvPr id="4" name="Picture 3"/>
          <p:cNvPicPr>
            <a:picLocks noChangeAspect="1"/>
          </p:cNvPicPr>
          <p:nvPr/>
        </p:nvPicPr>
        <p:blipFill rotWithShape="1">
          <a:blip r:embed="rId3"/>
          <a:srcRect l="7087" t="17115" r="42119" b="31944"/>
          <a:stretch/>
        </p:blipFill>
        <p:spPr>
          <a:xfrm>
            <a:off x="3575720" y="1124744"/>
            <a:ext cx="6192688" cy="4968552"/>
          </a:xfrm>
          <a:prstGeom prst="rect">
            <a:avLst/>
          </a:prstGeom>
        </p:spPr>
      </p:pic>
    </p:spTree>
    <p:extLst>
      <p:ext uri="{BB962C8B-B14F-4D97-AF65-F5344CB8AC3E}">
        <p14:creationId xmlns:p14="http://schemas.microsoft.com/office/powerpoint/2010/main" val="168724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63078"/>
            <a:ext cx="3600400" cy="2213794"/>
          </a:xfrm>
        </p:spPr>
        <p:txBody>
          <a:bodyPr>
            <a:normAutofit/>
          </a:bodyPr>
          <a:lstStyle/>
          <a:p>
            <a:r>
              <a:rPr lang="en-GB" sz="3600" b="1" dirty="0">
                <a:solidFill>
                  <a:schemeClr val="tx2">
                    <a:lumMod val="60000"/>
                    <a:lumOff val="40000"/>
                  </a:schemeClr>
                </a:solidFill>
                <a:latin typeface="Tahoma" pitchFamily="34" charset="0"/>
                <a:ea typeface="+mn-ea"/>
                <a:cs typeface="Arial" charset="0"/>
              </a:rPr>
              <a:t>Creating Value- </a:t>
            </a:r>
            <a:br>
              <a:rPr lang="en-GB" sz="3600" b="1" dirty="0">
                <a:solidFill>
                  <a:schemeClr val="tx2">
                    <a:lumMod val="60000"/>
                    <a:lumOff val="40000"/>
                  </a:schemeClr>
                </a:solidFill>
                <a:latin typeface="Tahoma" pitchFamily="34" charset="0"/>
                <a:ea typeface="+mn-ea"/>
                <a:cs typeface="Arial" charset="0"/>
              </a:rPr>
            </a:br>
            <a:r>
              <a:rPr lang="en-GB" sz="3600" b="1" dirty="0">
                <a:solidFill>
                  <a:schemeClr val="tx2">
                    <a:lumMod val="60000"/>
                    <a:lumOff val="40000"/>
                  </a:schemeClr>
                </a:solidFill>
                <a:latin typeface="Tahoma" pitchFamily="34" charset="0"/>
                <a:ea typeface="+mn-ea"/>
                <a:cs typeface="Arial" charset="0"/>
              </a:rPr>
              <a:t>Low Cost</a:t>
            </a:r>
          </a:p>
        </p:txBody>
      </p:sp>
      <p:sp>
        <p:nvSpPr>
          <p:cNvPr id="5" name="TextBox 4"/>
          <p:cNvSpPr txBox="1"/>
          <p:nvPr/>
        </p:nvSpPr>
        <p:spPr>
          <a:xfrm>
            <a:off x="2351584" y="3805461"/>
            <a:ext cx="7488832" cy="2308324"/>
          </a:xfrm>
          <a:prstGeom prst="rect">
            <a:avLst/>
          </a:prstGeom>
          <a:noFill/>
        </p:spPr>
        <p:txBody>
          <a:bodyPr wrap="square" rtlCol="0">
            <a:spAutoFit/>
          </a:bodyPr>
          <a:lstStyle/>
          <a:p>
            <a:r>
              <a:rPr lang="en-GB" dirty="0"/>
              <a:t>Many Ryanair cabin crew are supplied by an Irish firm, </a:t>
            </a:r>
            <a:r>
              <a:rPr lang="en-GB" dirty="0" err="1"/>
              <a:t>Crewlink</a:t>
            </a:r>
            <a:r>
              <a:rPr lang="en-GB" dirty="0"/>
              <a:t>, which takes them on only after they have successfully completed a six-week training course.</a:t>
            </a:r>
          </a:p>
          <a:p>
            <a:r>
              <a:rPr lang="en-GB" dirty="0" err="1"/>
              <a:t>Crewlink</a:t>
            </a:r>
            <a:r>
              <a:rPr lang="en-GB" dirty="0"/>
              <a:t> runs its own course, pay £1,650 upfront, or £1,800 in instalments. Once the recruit starts working for Ryanair, </a:t>
            </a:r>
            <a:r>
              <a:rPr lang="en-GB" dirty="0" err="1"/>
              <a:t>Crewlink</a:t>
            </a:r>
            <a:r>
              <a:rPr lang="en-GB" dirty="0"/>
              <a:t>, their employer, deducts £150 a month from their salary to cover the cost of the course if they chose instalments.</a:t>
            </a:r>
          </a:p>
          <a:p>
            <a:endParaRPr lang="en-GB" dirty="0"/>
          </a:p>
        </p:txBody>
      </p:sp>
      <p:sp>
        <p:nvSpPr>
          <p:cNvPr id="6" name="Rectangle 5"/>
          <p:cNvSpPr/>
          <p:nvPr/>
        </p:nvSpPr>
        <p:spPr>
          <a:xfrm>
            <a:off x="3863752" y="6165304"/>
            <a:ext cx="6588224" cy="261610"/>
          </a:xfrm>
          <a:prstGeom prst="rect">
            <a:avLst/>
          </a:prstGeom>
        </p:spPr>
        <p:txBody>
          <a:bodyPr wrap="square">
            <a:spAutoFit/>
          </a:bodyPr>
          <a:lstStyle/>
          <a:p>
            <a:r>
              <a:rPr lang="en-GB" sz="1100" dirty="0" err="1"/>
              <a:t>Doward</a:t>
            </a:r>
            <a:r>
              <a:rPr lang="en-GB" sz="1100" dirty="0"/>
              <a:t>, J. (2013) Trainees are charged hefty fees to work for Ryanair. </a:t>
            </a:r>
            <a:r>
              <a:rPr lang="en-GB" sz="1100" i="1" dirty="0"/>
              <a:t>The Guardian. </a:t>
            </a:r>
            <a:r>
              <a:rPr lang="en-GB" sz="1100" dirty="0"/>
              <a:t>26</a:t>
            </a:r>
            <a:r>
              <a:rPr lang="en-GB" sz="1100" baseline="30000" dirty="0"/>
              <a:t>th</a:t>
            </a:r>
            <a:r>
              <a:rPr lang="en-GB" sz="1100" dirty="0"/>
              <a:t> October.</a:t>
            </a:r>
          </a:p>
        </p:txBody>
      </p:sp>
      <p:pic>
        <p:nvPicPr>
          <p:cNvPr id="1026" name="Picture 2" descr="Image result for crewl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8426" y="188641"/>
            <a:ext cx="5543550" cy="341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161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63078"/>
            <a:ext cx="3600400" cy="2213794"/>
          </a:xfrm>
        </p:spPr>
        <p:txBody>
          <a:bodyPr>
            <a:normAutofit/>
          </a:bodyPr>
          <a:lstStyle/>
          <a:p>
            <a:r>
              <a:rPr lang="en-GB" sz="3600" b="1" dirty="0">
                <a:solidFill>
                  <a:schemeClr val="tx2">
                    <a:lumMod val="60000"/>
                    <a:lumOff val="40000"/>
                  </a:schemeClr>
                </a:solidFill>
                <a:latin typeface="Tahoma" pitchFamily="34" charset="0"/>
                <a:ea typeface="+mn-ea"/>
                <a:cs typeface="Arial" charset="0"/>
              </a:rPr>
              <a:t>Creating Value- </a:t>
            </a:r>
            <a:br>
              <a:rPr lang="en-GB" sz="3600" b="1" dirty="0">
                <a:solidFill>
                  <a:schemeClr val="tx2">
                    <a:lumMod val="60000"/>
                    <a:lumOff val="40000"/>
                  </a:schemeClr>
                </a:solidFill>
                <a:latin typeface="Tahoma" pitchFamily="34" charset="0"/>
                <a:ea typeface="+mn-ea"/>
                <a:cs typeface="Arial" charset="0"/>
              </a:rPr>
            </a:br>
            <a:r>
              <a:rPr lang="en-GB" sz="3600" b="1" dirty="0">
                <a:solidFill>
                  <a:schemeClr val="tx2">
                    <a:lumMod val="60000"/>
                    <a:lumOff val="40000"/>
                  </a:schemeClr>
                </a:solidFill>
                <a:latin typeface="Tahoma" pitchFamily="34" charset="0"/>
                <a:ea typeface="+mn-ea"/>
                <a:cs typeface="Arial" charset="0"/>
              </a:rPr>
              <a:t>High Quality</a:t>
            </a:r>
          </a:p>
        </p:txBody>
      </p:sp>
      <p:sp>
        <p:nvSpPr>
          <p:cNvPr id="5" name="TextBox 4"/>
          <p:cNvSpPr txBox="1"/>
          <p:nvPr/>
        </p:nvSpPr>
        <p:spPr>
          <a:xfrm>
            <a:off x="2351584" y="3805462"/>
            <a:ext cx="7488832" cy="2031325"/>
          </a:xfrm>
          <a:prstGeom prst="rect">
            <a:avLst/>
          </a:prstGeom>
          <a:noFill/>
        </p:spPr>
        <p:txBody>
          <a:bodyPr wrap="square" rtlCol="0">
            <a:spAutoFit/>
          </a:bodyPr>
          <a:lstStyle/>
          <a:p>
            <a:r>
              <a:rPr lang="en-GB" dirty="0"/>
              <a:t>All Emirates Cabin Crew receive seven weeks training.</a:t>
            </a:r>
          </a:p>
          <a:p>
            <a:endParaRPr lang="en-GB" dirty="0"/>
          </a:p>
          <a:p>
            <a:r>
              <a:rPr lang="en-GB" dirty="0"/>
              <a:t>The Emirates Flight Training Academy is based at Al </a:t>
            </a:r>
            <a:r>
              <a:rPr lang="en-GB" dirty="0" err="1"/>
              <a:t>Maktoum</a:t>
            </a:r>
            <a:r>
              <a:rPr lang="en-GB" dirty="0"/>
              <a:t> International - Dubai South. Designed to be the most advanced flight training academy in the world, its primary focus is to attract and train airline cadets from across the globe.</a:t>
            </a:r>
          </a:p>
          <a:p>
            <a:endParaRPr lang="en-GB" dirty="0"/>
          </a:p>
        </p:txBody>
      </p:sp>
      <p:sp>
        <p:nvSpPr>
          <p:cNvPr id="6" name="Rectangle 5"/>
          <p:cNvSpPr/>
          <p:nvPr/>
        </p:nvSpPr>
        <p:spPr>
          <a:xfrm>
            <a:off x="3863752" y="6165305"/>
            <a:ext cx="6588224" cy="307777"/>
          </a:xfrm>
          <a:prstGeom prst="rect">
            <a:avLst/>
          </a:prstGeom>
        </p:spPr>
        <p:txBody>
          <a:bodyPr wrap="square">
            <a:spAutoFit/>
          </a:bodyPr>
          <a:lstStyle/>
          <a:p>
            <a:pPr algn="r"/>
            <a:r>
              <a:rPr lang="en-GB" sz="1400" i="1" dirty="0"/>
              <a:t>www.emiratesflighttrainingacademy.com</a:t>
            </a:r>
            <a:endParaRPr lang="en-GB" sz="1400" dirty="0"/>
          </a:p>
        </p:txBody>
      </p:sp>
      <p:pic>
        <p:nvPicPr>
          <p:cNvPr id="2050" name="Picture 2" descr="Image result for emirates trai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9936" y="260648"/>
            <a:ext cx="4762500" cy="3324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6925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Rectangle 3"/>
          <p:cNvSpPr>
            <a:spLocks noChangeArrowheads="1"/>
          </p:cNvSpPr>
          <p:nvPr/>
        </p:nvSpPr>
        <p:spPr bwMode="auto">
          <a:xfrm>
            <a:off x="1874459" y="149809"/>
            <a:ext cx="6198326"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endParaRPr lang="en-GB" sz="2000" b="1" i="1" dirty="0">
              <a:latin typeface="Arial" pitchFamily="34" charset="0"/>
              <a:cs typeface="Arial" pitchFamily="34" charset="0"/>
            </a:endParaRPr>
          </a:p>
          <a:p>
            <a:pPr eaLnBrk="0" fontAlgn="base" hangingPunct="0">
              <a:spcBef>
                <a:spcPct val="0"/>
              </a:spcBef>
              <a:spcAft>
                <a:spcPct val="0"/>
              </a:spcAft>
            </a:pPr>
            <a:r>
              <a:rPr lang="en-GB" sz="3600" b="1" dirty="0">
                <a:solidFill>
                  <a:schemeClr val="tx2">
                    <a:lumMod val="60000"/>
                    <a:lumOff val="40000"/>
                  </a:schemeClr>
                </a:solidFill>
              </a:rPr>
              <a:t>The Three-Legged model</a:t>
            </a:r>
          </a:p>
        </p:txBody>
      </p:sp>
      <p:sp>
        <p:nvSpPr>
          <p:cNvPr id="5" name="Rectangle 5"/>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6"/>
          <p:cNvSpPr>
            <a:spLocks noChangeArrowheads="1"/>
          </p:cNvSpPr>
          <p:nvPr/>
        </p:nvSpPr>
        <p:spPr bwMode="auto">
          <a:xfrm>
            <a:off x="1524001" y="5011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
        <p:nvSpPr>
          <p:cNvPr id="8" name="Oval 7"/>
          <p:cNvSpPr/>
          <p:nvPr/>
        </p:nvSpPr>
        <p:spPr>
          <a:xfrm>
            <a:off x="3696644" y="2066437"/>
            <a:ext cx="2169795" cy="19508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Service Centre</a:t>
            </a:r>
            <a:endParaRPr lang="en-GB" sz="1600" dirty="0">
              <a:solidFill>
                <a:schemeClr val="bg1"/>
              </a:solidFill>
              <a:latin typeface="Times New Roman"/>
              <a:ea typeface="Times New Roman"/>
            </a:endParaRPr>
          </a:p>
          <a:p>
            <a:pPr algn="ctr" fontAlgn="base"/>
            <a:r>
              <a:rPr lang="en-GB" sz="1600" dirty="0">
                <a:solidFill>
                  <a:schemeClr val="bg1"/>
                </a:solidFill>
                <a:ea typeface="Times New Roman"/>
                <a:cs typeface="Times New Roman"/>
              </a:rPr>
              <a:t>(Transactional)</a:t>
            </a:r>
            <a:endParaRPr lang="en-GB" sz="1600" dirty="0">
              <a:solidFill>
                <a:schemeClr val="bg1"/>
              </a:solidFill>
              <a:latin typeface="Times New Roman"/>
              <a:ea typeface="Times New Roman"/>
            </a:endParaRPr>
          </a:p>
        </p:txBody>
      </p:sp>
      <p:sp>
        <p:nvSpPr>
          <p:cNvPr id="9" name="Oval 8"/>
          <p:cNvSpPr/>
          <p:nvPr/>
        </p:nvSpPr>
        <p:spPr>
          <a:xfrm>
            <a:off x="5698331" y="2143327"/>
            <a:ext cx="2374454" cy="1875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a:t>
            </a:r>
          </a:p>
          <a:p>
            <a:pPr algn="ctr" fontAlgn="base"/>
            <a:r>
              <a:rPr lang="en-GB" sz="2800" dirty="0">
                <a:solidFill>
                  <a:schemeClr val="bg1"/>
                </a:solidFill>
                <a:ea typeface="Times New Roman"/>
                <a:cs typeface="Times New Roman"/>
              </a:rPr>
              <a:t>Centre of Expertise </a:t>
            </a:r>
            <a:r>
              <a:rPr lang="en-GB" sz="1100" dirty="0">
                <a:solidFill>
                  <a:schemeClr val="bg1"/>
                </a:solidFill>
                <a:ea typeface="Times New Roman"/>
                <a:cs typeface="Times New Roman"/>
              </a:rPr>
              <a:t>(</a:t>
            </a:r>
            <a:r>
              <a:rPr lang="en-GB" sz="1400" dirty="0">
                <a:solidFill>
                  <a:schemeClr val="bg1"/>
                </a:solidFill>
                <a:ea typeface="Times New Roman"/>
                <a:cs typeface="Times New Roman"/>
              </a:rPr>
              <a:t>Transformational</a:t>
            </a:r>
            <a:r>
              <a:rPr lang="en-GB" sz="1100" dirty="0">
                <a:solidFill>
                  <a:schemeClr val="bg1"/>
                </a:solidFill>
                <a:ea typeface="Times New Roman"/>
                <a:cs typeface="Times New Roman"/>
              </a:rPr>
              <a:t>)</a:t>
            </a:r>
            <a:endParaRPr lang="en-GB" sz="1600" dirty="0">
              <a:solidFill>
                <a:schemeClr val="bg1"/>
              </a:solidFill>
              <a:latin typeface="Times New Roman"/>
              <a:ea typeface="Times New Roman"/>
            </a:endParaRPr>
          </a:p>
        </p:txBody>
      </p:sp>
      <p:sp>
        <p:nvSpPr>
          <p:cNvPr id="10" name="Oval 9"/>
          <p:cNvSpPr/>
          <p:nvPr/>
        </p:nvSpPr>
        <p:spPr>
          <a:xfrm>
            <a:off x="3937570" y="3785473"/>
            <a:ext cx="3312368" cy="15903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Business Partner</a:t>
            </a:r>
            <a:endParaRPr lang="en-GB" sz="1400" dirty="0">
              <a:solidFill>
                <a:schemeClr val="bg1"/>
              </a:solidFill>
              <a:latin typeface="Times New Roman"/>
              <a:ea typeface="Times New Roman"/>
            </a:endParaRPr>
          </a:p>
          <a:p>
            <a:pPr algn="ctr" fontAlgn="base"/>
            <a:r>
              <a:rPr lang="en-GB" sz="1600" dirty="0">
                <a:solidFill>
                  <a:schemeClr val="bg1"/>
                </a:solidFill>
                <a:ea typeface="Times New Roman"/>
                <a:cs typeface="Times New Roman"/>
              </a:rPr>
              <a:t>(‘Customer’ interface)</a:t>
            </a:r>
            <a:endParaRPr lang="en-GB" sz="2400" dirty="0">
              <a:solidFill>
                <a:schemeClr val="bg1"/>
              </a:solidFill>
              <a:latin typeface="Times New Roman"/>
              <a:ea typeface="Times New Roman"/>
            </a:endParaRPr>
          </a:p>
        </p:txBody>
      </p:sp>
      <p:sp>
        <p:nvSpPr>
          <p:cNvPr id="11" name="TextBox 7"/>
          <p:cNvSpPr txBox="1"/>
          <p:nvPr/>
        </p:nvSpPr>
        <p:spPr>
          <a:xfrm>
            <a:off x="1847528" y="1945460"/>
            <a:ext cx="2232248" cy="2246769"/>
          </a:xfrm>
          <a:prstGeom prst="rect">
            <a:avLst/>
          </a:prstGeom>
          <a:noFill/>
        </p:spPr>
        <p:txBody>
          <a:bodyPr wrap="square" rtlCol="0">
            <a:spAutoFit/>
          </a:bodyPr>
          <a:lstStyle/>
          <a:p>
            <a:pPr fontAlgn="base"/>
            <a:r>
              <a:rPr lang="en-GB" sz="1400" dirty="0">
                <a:latin typeface="Tahoma"/>
                <a:ea typeface="Times New Roman"/>
                <a:cs typeface="Arial"/>
              </a:rPr>
              <a:t>Transaction-based services “deal with all the processes and activities related to meeting the administrative requirements of employees” such as employee benefits/compensation and staffing activities. </a:t>
            </a:r>
            <a:endParaRPr lang="en-GB" sz="1400" dirty="0">
              <a:latin typeface="Times New Roman"/>
              <a:ea typeface="Times New Roman"/>
            </a:endParaRPr>
          </a:p>
        </p:txBody>
      </p:sp>
      <p:sp>
        <p:nvSpPr>
          <p:cNvPr id="12" name="TextBox 10"/>
          <p:cNvSpPr txBox="1"/>
          <p:nvPr/>
        </p:nvSpPr>
        <p:spPr>
          <a:xfrm>
            <a:off x="3642668" y="5364935"/>
            <a:ext cx="6485780" cy="1057275"/>
          </a:xfrm>
          <a:prstGeom prst="rect">
            <a:avLst/>
          </a:prstGeom>
          <a:noFill/>
        </p:spPr>
        <p:txBody>
          <a:bodyPr wrap="square" rtlCol="0">
            <a:noAutofit/>
          </a:bodyPr>
          <a:lstStyle/>
          <a:p>
            <a:pPr fontAlgn="base"/>
            <a:r>
              <a:rPr lang="en-GB" sz="1400" dirty="0">
                <a:latin typeface="Tahoma"/>
                <a:ea typeface="Times New Roman"/>
                <a:cs typeface="Arial"/>
              </a:rPr>
              <a:t>In addition, organisations need HR business partners who are attached to the line organisation as the “customer interface” of HR. These business partners should align HR practices with business goals, integrate diverse HR initiatives into a common business focus, diagnose “organisational capability” and set “organisational priorities for competitiveness” </a:t>
            </a:r>
            <a:endParaRPr lang="en-GB" sz="1400" dirty="0">
              <a:latin typeface="Times New Roman"/>
              <a:ea typeface="Times New Roman"/>
            </a:endParaRPr>
          </a:p>
        </p:txBody>
      </p:sp>
      <p:sp>
        <p:nvSpPr>
          <p:cNvPr id="13" name="TextBox 8"/>
          <p:cNvSpPr txBox="1"/>
          <p:nvPr/>
        </p:nvSpPr>
        <p:spPr>
          <a:xfrm>
            <a:off x="4962198" y="1411806"/>
            <a:ext cx="5166250" cy="731520"/>
          </a:xfrm>
          <a:prstGeom prst="rect">
            <a:avLst/>
          </a:prstGeom>
          <a:noFill/>
        </p:spPr>
        <p:txBody>
          <a:bodyPr wrap="square" rtlCol="0">
            <a:noAutofit/>
          </a:bodyPr>
          <a:lstStyle/>
          <a:p>
            <a:pPr algn="r" fontAlgn="base"/>
            <a:r>
              <a:rPr lang="en-GB" sz="1400" dirty="0">
                <a:latin typeface="Tahoma"/>
                <a:ea typeface="Times New Roman"/>
                <a:cs typeface="Arial"/>
              </a:rPr>
              <a:t>Transformation-based services deal with non-routine and non-administrative HR activities that are intended to “implement strategy, create a new culture or accomplish business goals”</a:t>
            </a:r>
            <a:endParaRPr lang="en-GB" sz="1400" dirty="0">
              <a:latin typeface="Times New Roman"/>
              <a:ea typeface="Times New Roman"/>
            </a:endParaRPr>
          </a:p>
        </p:txBody>
      </p:sp>
      <p:sp>
        <p:nvSpPr>
          <p:cNvPr id="14" name="TextBox 9"/>
          <p:cNvSpPr txBox="1"/>
          <p:nvPr/>
        </p:nvSpPr>
        <p:spPr>
          <a:xfrm>
            <a:off x="7545323" y="2087501"/>
            <a:ext cx="2511116" cy="1169551"/>
          </a:xfrm>
          <a:prstGeom prst="rect">
            <a:avLst/>
          </a:prstGeom>
          <a:noFill/>
        </p:spPr>
        <p:txBody>
          <a:bodyPr wrap="square" rtlCol="0">
            <a:spAutoFit/>
          </a:bodyPr>
          <a:lstStyle/>
          <a:p>
            <a:pPr algn="r" fontAlgn="base"/>
            <a:r>
              <a:rPr lang="en-GB" sz="1400" dirty="0">
                <a:latin typeface="Tahoma"/>
                <a:ea typeface="Times New Roman"/>
                <a:cs typeface="Arial"/>
              </a:rPr>
              <a:t>These activities should be organised as centres of excellence or centres of expertise that employ technical experts. </a:t>
            </a:r>
            <a:endParaRPr lang="en-GB" sz="1400" dirty="0">
              <a:latin typeface="Times New Roman"/>
              <a:ea typeface="Times New Roman"/>
            </a:endParaRPr>
          </a:p>
        </p:txBody>
      </p:sp>
      <p:sp>
        <p:nvSpPr>
          <p:cNvPr id="15" name="Rectangle 14"/>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7" name="Rectangle 22"/>
          <p:cNvSpPr>
            <a:spLocks noChangeArrowheads="1"/>
          </p:cNvSpPr>
          <p:nvPr/>
        </p:nvSpPr>
        <p:spPr bwMode="auto">
          <a:xfrm>
            <a:off x="1524001" y="9583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Tree>
    <p:custDataLst>
      <p:tags r:id="rId1"/>
    </p:custDataLst>
    <p:extLst>
      <p:ext uri="{BB962C8B-B14F-4D97-AF65-F5344CB8AC3E}">
        <p14:creationId xmlns:p14="http://schemas.microsoft.com/office/powerpoint/2010/main" val="2787926113"/>
      </p:ext>
    </p:extLst>
  </p:cSld>
  <p:clrMapOvr>
    <a:masterClrMapping/>
  </p:clrMapOvr>
  <mc:AlternateContent xmlns:mc="http://schemas.openxmlformats.org/markup-compatibility/2006" xmlns:p14="http://schemas.microsoft.com/office/powerpoint/2010/main">
    <mc:Choice Requires="p14">
      <p:transition spd="slow" p14:dur="2000" advTm="168414"/>
    </mc:Choice>
    <mc:Fallback xmlns="">
      <p:transition spd="slow" advTm="16841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Rectangle 3"/>
          <p:cNvSpPr>
            <a:spLocks noChangeArrowheads="1"/>
          </p:cNvSpPr>
          <p:nvPr/>
        </p:nvSpPr>
        <p:spPr bwMode="auto">
          <a:xfrm>
            <a:off x="407368" y="247360"/>
            <a:ext cx="7665417" cy="15081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spcBef>
                <a:spcPct val="0"/>
              </a:spcBef>
              <a:spcAft>
                <a:spcPct val="0"/>
              </a:spcAft>
            </a:pPr>
            <a:endParaRPr lang="en-GB" sz="2000" b="1" i="1" dirty="0">
              <a:latin typeface="Arial" pitchFamily="34" charset="0"/>
              <a:cs typeface="Arial" pitchFamily="34" charset="0"/>
            </a:endParaRPr>
          </a:p>
          <a:p>
            <a:pPr eaLnBrk="0" fontAlgn="base" hangingPunct="0">
              <a:spcBef>
                <a:spcPct val="0"/>
              </a:spcBef>
              <a:spcAft>
                <a:spcPct val="0"/>
              </a:spcAft>
            </a:pPr>
            <a:r>
              <a:rPr lang="en-GB" sz="3600" b="1" dirty="0">
                <a:solidFill>
                  <a:schemeClr val="tx2">
                    <a:lumMod val="60000"/>
                    <a:lumOff val="40000"/>
                  </a:schemeClr>
                </a:solidFill>
              </a:rPr>
              <a:t>Brief Break out Rooms (20 mins)</a:t>
            </a:r>
          </a:p>
          <a:p>
            <a:pPr eaLnBrk="0" fontAlgn="base" hangingPunct="0">
              <a:spcBef>
                <a:spcPct val="0"/>
              </a:spcBef>
              <a:spcAft>
                <a:spcPct val="0"/>
              </a:spcAft>
            </a:pPr>
            <a:r>
              <a:rPr lang="en-GB" sz="3600" b="1" dirty="0">
                <a:solidFill>
                  <a:schemeClr val="tx2">
                    <a:lumMod val="60000"/>
                    <a:lumOff val="40000"/>
                  </a:schemeClr>
                </a:solidFill>
              </a:rPr>
              <a:t>The Three-Legged model</a:t>
            </a:r>
          </a:p>
        </p:txBody>
      </p:sp>
      <p:sp>
        <p:nvSpPr>
          <p:cNvPr id="5" name="Rectangle 5"/>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7" name="Rectangle 6"/>
          <p:cNvSpPr>
            <a:spLocks noChangeArrowheads="1"/>
          </p:cNvSpPr>
          <p:nvPr/>
        </p:nvSpPr>
        <p:spPr bwMode="auto">
          <a:xfrm>
            <a:off x="1524001" y="5011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
        <p:nvSpPr>
          <p:cNvPr id="8" name="Oval 7"/>
          <p:cNvSpPr/>
          <p:nvPr/>
        </p:nvSpPr>
        <p:spPr>
          <a:xfrm>
            <a:off x="3888725" y="1769522"/>
            <a:ext cx="2169795" cy="195085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Service Centre</a:t>
            </a:r>
            <a:endParaRPr lang="en-GB" sz="1600" dirty="0">
              <a:solidFill>
                <a:schemeClr val="bg1"/>
              </a:solidFill>
              <a:latin typeface="Times New Roman"/>
              <a:ea typeface="Times New Roman"/>
            </a:endParaRPr>
          </a:p>
          <a:p>
            <a:pPr algn="ctr" fontAlgn="base"/>
            <a:r>
              <a:rPr lang="en-GB" sz="1600" dirty="0">
                <a:solidFill>
                  <a:schemeClr val="bg1"/>
                </a:solidFill>
                <a:ea typeface="Times New Roman"/>
                <a:cs typeface="Times New Roman"/>
              </a:rPr>
              <a:t>(Transactional)</a:t>
            </a:r>
            <a:endParaRPr lang="en-GB" sz="1600" dirty="0">
              <a:solidFill>
                <a:schemeClr val="bg1"/>
              </a:solidFill>
              <a:latin typeface="Times New Roman"/>
              <a:ea typeface="Times New Roman"/>
            </a:endParaRPr>
          </a:p>
        </p:txBody>
      </p:sp>
      <p:sp>
        <p:nvSpPr>
          <p:cNvPr id="9" name="Oval 8"/>
          <p:cNvSpPr/>
          <p:nvPr/>
        </p:nvSpPr>
        <p:spPr>
          <a:xfrm>
            <a:off x="5466096" y="1471025"/>
            <a:ext cx="2374454" cy="18751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a:t>
            </a:r>
          </a:p>
          <a:p>
            <a:pPr algn="ctr" fontAlgn="base"/>
            <a:r>
              <a:rPr lang="en-GB" sz="2800" dirty="0">
                <a:solidFill>
                  <a:schemeClr val="bg1"/>
                </a:solidFill>
                <a:ea typeface="Times New Roman"/>
                <a:cs typeface="Times New Roman"/>
              </a:rPr>
              <a:t>Centre of Expertise </a:t>
            </a:r>
            <a:r>
              <a:rPr lang="en-GB" sz="1100" dirty="0">
                <a:solidFill>
                  <a:schemeClr val="bg1"/>
                </a:solidFill>
                <a:ea typeface="Times New Roman"/>
                <a:cs typeface="Times New Roman"/>
              </a:rPr>
              <a:t>(</a:t>
            </a:r>
            <a:r>
              <a:rPr lang="en-GB" sz="1400" dirty="0">
                <a:solidFill>
                  <a:schemeClr val="bg1"/>
                </a:solidFill>
                <a:ea typeface="Times New Roman"/>
                <a:cs typeface="Times New Roman"/>
              </a:rPr>
              <a:t>Transformational</a:t>
            </a:r>
            <a:r>
              <a:rPr lang="en-GB" sz="1100" dirty="0">
                <a:solidFill>
                  <a:schemeClr val="bg1"/>
                </a:solidFill>
                <a:ea typeface="Times New Roman"/>
                <a:cs typeface="Times New Roman"/>
              </a:rPr>
              <a:t>)</a:t>
            </a:r>
            <a:endParaRPr lang="en-GB" sz="1600" dirty="0">
              <a:solidFill>
                <a:schemeClr val="bg1"/>
              </a:solidFill>
              <a:latin typeface="Times New Roman"/>
              <a:ea typeface="Times New Roman"/>
            </a:endParaRPr>
          </a:p>
        </p:txBody>
      </p:sp>
      <p:sp>
        <p:nvSpPr>
          <p:cNvPr id="10" name="Oval 9"/>
          <p:cNvSpPr/>
          <p:nvPr/>
        </p:nvSpPr>
        <p:spPr>
          <a:xfrm>
            <a:off x="5159896" y="3228273"/>
            <a:ext cx="3312368" cy="159036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fontAlgn="base"/>
            <a:r>
              <a:rPr lang="en-GB" sz="2800" dirty="0">
                <a:solidFill>
                  <a:schemeClr val="bg1"/>
                </a:solidFill>
                <a:ea typeface="Times New Roman"/>
                <a:cs typeface="Times New Roman"/>
              </a:rPr>
              <a:t>HR Business Partner</a:t>
            </a:r>
            <a:endParaRPr lang="en-GB" sz="1400" dirty="0">
              <a:solidFill>
                <a:schemeClr val="bg1"/>
              </a:solidFill>
              <a:latin typeface="Times New Roman"/>
              <a:ea typeface="Times New Roman"/>
            </a:endParaRPr>
          </a:p>
          <a:p>
            <a:pPr algn="ctr" fontAlgn="base"/>
            <a:r>
              <a:rPr lang="en-GB" sz="1600" dirty="0">
                <a:solidFill>
                  <a:schemeClr val="bg1"/>
                </a:solidFill>
                <a:ea typeface="Times New Roman"/>
                <a:cs typeface="Times New Roman"/>
              </a:rPr>
              <a:t>(‘Customer’ interface)</a:t>
            </a:r>
            <a:endParaRPr lang="en-GB" sz="2400" dirty="0">
              <a:solidFill>
                <a:schemeClr val="bg1"/>
              </a:solidFill>
              <a:latin typeface="Times New Roman"/>
              <a:ea typeface="Times New Roman"/>
            </a:endParaRPr>
          </a:p>
        </p:txBody>
      </p:sp>
      <p:sp>
        <p:nvSpPr>
          <p:cNvPr id="11" name="TextBox 7"/>
          <p:cNvSpPr txBox="1"/>
          <p:nvPr/>
        </p:nvSpPr>
        <p:spPr>
          <a:xfrm>
            <a:off x="1802549" y="1988406"/>
            <a:ext cx="2236099" cy="3785652"/>
          </a:xfrm>
          <a:prstGeom prst="rect">
            <a:avLst/>
          </a:prstGeom>
          <a:noFill/>
          <a:ln>
            <a:solidFill>
              <a:schemeClr val="tx2"/>
            </a:solidFill>
          </a:ln>
        </p:spPr>
        <p:txBody>
          <a:bodyPr wrap="square" rtlCol="0">
            <a:spAutoFit/>
          </a:bodyPr>
          <a:lstStyle/>
          <a:p>
            <a:pPr fontAlgn="base"/>
            <a:r>
              <a:rPr lang="en-GB" sz="2400" dirty="0">
                <a:latin typeface="Tahoma"/>
                <a:ea typeface="Times New Roman"/>
                <a:cs typeface="Arial"/>
              </a:rPr>
              <a:t>Group 1 – </a:t>
            </a:r>
          </a:p>
          <a:p>
            <a:pPr fontAlgn="base"/>
            <a:r>
              <a:rPr lang="en-GB" sz="2400" b="1" u="sng" dirty="0">
                <a:latin typeface="Tahoma"/>
                <a:ea typeface="Times New Roman"/>
                <a:cs typeface="Arial"/>
              </a:rPr>
              <a:t>What</a:t>
            </a:r>
            <a:r>
              <a:rPr lang="en-GB" sz="2400" dirty="0">
                <a:latin typeface="Tahoma"/>
                <a:ea typeface="Times New Roman"/>
                <a:cs typeface="Arial"/>
              </a:rPr>
              <a:t> type of HR work is done through Shared Service Centres?</a:t>
            </a:r>
          </a:p>
          <a:p>
            <a:pPr fontAlgn="base"/>
            <a:r>
              <a:rPr lang="en-GB" sz="2400" b="1" u="sng" dirty="0">
                <a:latin typeface="Tahoma"/>
                <a:ea typeface="Times New Roman"/>
                <a:cs typeface="Arial"/>
              </a:rPr>
              <a:t>Where</a:t>
            </a:r>
            <a:r>
              <a:rPr lang="en-GB" sz="2400" dirty="0">
                <a:latin typeface="Tahoma"/>
                <a:ea typeface="Times New Roman"/>
                <a:cs typeface="Arial"/>
              </a:rPr>
              <a:t> are they often based?</a:t>
            </a:r>
          </a:p>
          <a:p>
            <a:pPr fontAlgn="base"/>
            <a:r>
              <a:rPr lang="en-GB" sz="2400" b="1" u="sng" dirty="0">
                <a:latin typeface="Tahoma"/>
                <a:ea typeface="Times New Roman"/>
                <a:cs typeface="Arial"/>
              </a:rPr>
              <a:t>Examples?</a:t>
            </a:r>
            <a:endParaRPr lang="en-GB" sz="2400" dirty="0">
              <a:latin typeface="Times New Roman"/>
              <a:ea typeface="Times New Roman"/>
            </a:endParaRPr>
          </a:p>
        </p:txBody>
      </p:sp>
      <p:sp>
        <p:nvSpPr>
          <p:cNvPr id="15" name="Rectangle 14"/>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7" name="Rectangle 22"/>
          <p:cNvSpPr>
            <a:spLocks noChangeArrowheads="1"/>
          </p:cNvSpPr>
          <p:nvPr/>
        </p:nvSpPr>
        <p:spPr bwMode="auto">
          <a:xfrm>
            <a:off x="1524001" y="9583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
        <p:nvSpPr>
          <p:cNvPr id="16" name="TextBox 7">
            <a:extLst>
              <a:ext uri="{FF2B5EF4-FFF2-40B4-BE49-F238E27FC236}">
                <a16:creationId xmlns:a16="http://schemas.microsoft.com/office/drawing/2014/main" id="{EB2F3EE5-AD54-4656-9A7A-63650C1492A4}"/>
              </a:ext>
            </a:extLst>
          </p:cNvPr>
          <p:cNvSpPr txBox="1"/>
          <p:nvPr/>
        </p:nvSpPr>
        <p:spPr>
          <a:xfrm>
            <a:off x="7248128" y="512163"/>
            <a:ext cx="3069413" cy="2677656"/>
          </a:xfrm>
          <a:prstGeom prst="rect">
            <a:avLst/>
          </a:prstGeom>
          <a:noFill/>
          <a:ln>
            <a:solidFill>
              <a:schemeClr val="tx2"/>
            </a:solidFill>
          </a:ln>
        </p:spPr>
        <p:txBody>
          <a:bodyPr wrap="square" rtlCol="0">
            <a:spAutoFit/>
          </a:bodyPr>
          <a:lstStyle/>
          <a:p>
            <a:pPr algn="r" fontAlgn="base"/>
            <a:r>
              <a:rPr lang="en-GB" sz="2400" dirty="0">
                <a:latin typeface="Tahoma"/>
                <a:ea typeface="Times New Roman"/>
                <a:cs typeface="Arial"/>
              </a:rPr>
              <a:t>Group 2 - </a:t>
            </a:r>
            <a:r>
              <a:rPr lang="en-GB" sz="2400" b="1" u="sng" dirty="0">
                <a:latin typeface="Tahoma"/>
                <a:ea typeface="Times New Roman"/>
                <a:cs typeface="Arial"/>
              </a:rPr>
              <a:t>What</a:t>
            </a:r>
            <a:r>
              <a:rPr lang="en-GB" sz="2400" dirty="0">
                <a:latin typeface="Tahoma"/>
                <a:ea typeface="Times New Roman"/>
                <a:cs typeface="Arial"/>
              </a:rPr>
              <a:t> type of HR work is through Centres of Expertise?</a:t>
            </a:r>
          </a:p>
          <a:p>
            <a:pPr algn="r" fontAlgn="base"/>
            <a:r>
              <a:rPr lang="en-GB" sz="2400" b="1" u="sng" dirty="0">
                <a:latin typeface="Tahoma"/>
                <a:ea typeface="Times New Roman"/>
                <a:cs typeface="Arial"/>
              </a:rPr>
              <a:t>Where</a:t>
            </a:r>
            <a:r>
              <a:rPr lang="en-GB" sz="2400" dirty="0">
                <a:latin typeface="Tahoma"/>
                <a:ea typeface="Times New Roman"/>
                <a:cs typeface="Arial"/>
              </a:rPr>
              <a:t> are they often based?</a:t>
            </a:r>
          </a:p>
          <a:p>
            <a:pPr algn="r" fontAlgn="base"/>
            <a:r>
              <a:rPr lang="en-GB" sz="2400" b="1" u="sng" dirty="0">
                <a:latin typeface="Tahoma"/>
                <a:ea typeface="Times New Roman"/>
                <a:cs typeface="Arial"/>
              </a:rPr>
              <a:t>Examples?</a:t>
            </a:r>
            <a:endParaRPr lang="en-GB" sz="2400" dirty="0">
              <a:latin typeface="Tahoma"/>
              <a:ea typeface="Times New Roman"/>
              <a:cs typeface="Arial"/>
            </a:endParaRPr>
          </a:p>
        </p:txBody>
      </p:sp>
      <p:sp>
        <p:nvSpPr>
          <p:cNvPr id="19" name="TextBox 7">
            <a:extLst>
              <a:ext uri="{FF2B5EF4-FFF2-40B4-BE49-F238E27FC236}">
                <a16:creationId xmlns:a16="http://schemas.microsoft.com/office/drawing/2014/main" id="{552EB088-FE33-49B3-9AFE-99CF1D4893C5}"/>
              </a:ext>
            </a:extLst>
          </p:cNvPr>
          <p:cNvSpPr txBox="1"/>
          <p:nvPr/>
        </p:nvSpPr>
        <p:spPr>
          <a:xfrm>
            <a:off x="4540445" y="5069195"/>
            <a:ext cx="5772980" cy="1569660"/>
          </a:xfrm>
          <a:prstGeom prst="rect">
            <a:avLst/>
          </a:prstGeom>
          <a:noFill/>
          <a:ln>
            <a:solidFill>
              <a:schemeClr val="tx2"/>
            </a:solidFill>
          </a:ln>
        </p:spPr>
        <p:txBody>
          <a:bodyPr wrap="square" rtlCol="0">
            <a:spAutoFit/>
          </a:bodyPr>
          <a:lstStyle/>
          <a:p>
            <a:pPr fontAlgn="base"/>
            <a:r>
              <a:rPr lang="en-GB" sz="2400" dirty="0">
                <a:latin typeface="Tahoma"/>
                <a:ea typeface="Times New Roman"/>
                <a:cs typeface="Arial"/>
              </a:rPr>
              <a:t>Group 3 and 4 - </a:t>
            </a:r>
            <a:r>
              <a:rPr lang="en-GB" sz="2400" b="1" u="sng" dirty="0">
                <a:latin typeface="Tahoma"/>
                <a:ea typeface="Times New Roman"/>
                <a:cs typeface="Arial"/>
              </a:rPr>
              <a:t>What</a:t>
            </a:r>
            <a:r>
              <a:rPr lang="en-GB" sz="2400" dirty="0">
                <a:latin typeface="Tahoma"/>
                <a:ea typeface="Times New Roman"/>
                <a:cs typeface="Arial"/>
              </a:rPr>
              <a:t> type of HR work does the HR Business Partner do? </a:t>
            </a:r>
          </a:p>
          <a:p>
            <a:pPr fontAlgn="base"/>
            <a:r>
              <a:rPr lang="en-GB" sz="2400" b="1" u="sng" dirty="0">
                <a:latin typeface="Tahoma"/>
                <a:ea typeface="Times New Roman"/>
                <a:cs typeface="Arial"/>
              </a:rPr>
              <a:t>Where</a:t>
            </a:r>
            <a:r>
              <a:rPr lang="en-GB" sz="2400" dirty="0">
                <a:latin typeface="Tahoma"/>
                <a:ea typeface="Times New Roman"/>
                <a:cs typeface="Arial"/>
              </a:rPr>
              <a:t> are they often based?</a:t>
            </a:r>
          </a:p>
          <a:p>
            <a:pPr fontAlgn="base"/>
            <a:r>
              <a:rPr lang="en-GB" sz="2400" b="1" u="sng" dirty="0">
                <a:latin typeface="Tahoma"/>
                <a:ea typeface="Times New Roman"/>
                <a:cs typeface="Arial"/>
              </a:rPr>
              <a:t>Examples?</a:t>
            </a:r>
            <a:endParaRPr lang="en-GB" sz="2400" dirty="0">
              <a:latin typeface="Times New Roman"/>
              <a:ea typeface="Times New Roman"/>
            </a:endParaRPr>
          </a:p>
        </p:txBody>
      </p:sp>
    </p:spTree>
    <p:custDataLst>
      <p:tags r:id="rId1"/>
    </p:custDataLst>
    <p:extLst>
      <p:ext uri="{BB962C8B-B14F-4D97-AF65-F5344CB8AC3E}">
        <p14:creationId xmlns:p14="http://schemas.microsoft.com/office/powerpoint/2010/main" val="4034280415"/>
      </p:ext>
    </p:extLst>
  </p:cSld>
  <p:clrMapOvr>
    <a:masterClrMapping/>
  </p:clrMapOvr>
  <mc:AlternateContent xmlns:mc="http://schemas.openxmlformats.org/markup-compatibility/2006" xmlns:p14="http://schemas.microsoft.com/office/powerpoint/2010/main">
    <mc:Choice Requires="p14">
      <p:transition spd="slow" p14:dur="2000" advTm="168414"/>
    </mc:Choice>
    <mc:Fallback xmlns="">
      <p:transition spd="slow" advTm="16841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0E95184-20DE-4226-BC22-C414303AD7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321" r="929" b="11456"/>
          <a:stretch/>
        </p:blipFill>
        <p:spPr bwMode="auto">
          <a:xfrm>
            <a:off x="0" y="476672"/>
            <a:ext cx="12192000" cy="658848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a:extLst>
              <a:ext uri="{FF2B5EF4-FFF2-40B4-BE49-F238E27FC236}">
                <a16:creationId xmlns:a16="http://schemas.microsoft.com/office/drawing/2014/main" id="{DA80E266-3C9A-4CA0-BA6B-89A7B4D3E341}"/>
              </a:ext>
            </a:extLst>
          </p:cNvPr>
          <p:cNvSpPr txBox="1">
            <a:spLocks noChangeArrowheads="1"/>
          </p:cNvSpPr>
          <p:nvPr/>
        </p:nvSpPr>
        <p:spPr>
          <a:xfrm>
            <a:off x="0" y="0"/>
            <a:ext cx="12192000" cy="2348880"/>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4000" dirty="0">
              <a:solidFill>
                <a:schemeClr val="bg1"/>
              </a:solidFill>
            </a:endParaRPr>
          </a:p>
          <a:p>
            <a:r>
              <a:rPr lang="en-GB" sz="4000" dirty="0">
                <a:solidFill>
                  <a:schemeClr val="bg1"/>
                </a:solidFill>
              </a:rPr>
              <a:t>Break-time and Group activity</a:t>
            </a:r>
          </a:p>
        </p:txBody>
      </p:sp>
    </p:spTree>
    <p:extLst>
      <p:ext uri="{BB962C8B-B14F-4D97-AF65-F5344CB8AC3E}">
        <p14:creationId xmlns:p14="http://schemas.microsoft.com/office/powerpoint/2010/main" val="187001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71DBA-D21B-4863-85AD-7E285758BDA5}"/>
              </a:ext>
            </a:extLst>
          </p:cNvPr>
          <p:cNvSpPr>
            <a:spLocks noGrp="1"/>
          </p:cNvSpPr>
          <p:nvPr>
            <p:ph type="title"/>
          </p:nvPr>
        </p:nvSpPr>
        <p:spPr/>
        <p:txBody>
          <a:bodyPr/>
          <a:lstStyle/>
          <a:p>
            <a:r>
              <a:rPr lang="en-US" dirty="0"/>
              <a:t>Further reading</a:t>
            </a:r>
            <a:endParaRPr lang="en-GB" dirty="0"/>
          </a:p>
        </p:txBody>
      </p:sp>
      <p:sp>
        <p:nvSpPr>
          <p:cNvPr id="3" name="Content Placeholder 2">
            <a:extLst>
              <a:ext uri="{FF2B5EF4-FFF2-40B4-BE49-F238E27FC236}">
                <a16:creationId xmlns:a16="http://schemas.microsoft.com/office/drawing/2014/main" id="{76525426-2B5E-414A-B0BA-4BCDEB4CBBE7}"/>
              </a:ext>
            </a:extLst>
          </p:cNvPr>
          <p:cNvSpPr>
            <a:spLocks noGrp="1"/>
          </p:cNvSpPr>
          <p:nvPr>
            <p:ph idx="1"/>
          </p:nvPr>
        </p:nvSpPr>
        <p:spPr/>
        <p:txBody>
          <a:bodyPr/>
          <a:lstStyle/>
          <a:p>
            <a:r>
              <a:rPr lang="en-US" b="0" i="0" dirty="0">
                <a:solidFill>
                  <a:srgbClr val="555555"/>
                </a:solidFill>
                <a:effectLst/>
                <a:latin typeface="verdana" panose="020B0604030504040204" pitchFamily="34" charset="0"/>
              </a:rPr>
              <a:t>BOGLIND, A., HÄLLSTÉN, F. and THILANDER, P., 2011. HR transformation and shared services. </a:t>
            </a:r>
            <a:r>
              <a:rPr lang="en-US" b="0" i="1" dirty="0">
                <a:solidFill>
                  <a:srgbClr val="555555"/>
                </a:solidFill>
                <a:effectLst/>
                <a:latin typeface="verdana" panose="020B0604030504040204" pitchFamily="34" charset="0"/>
              </a:rPr>
              <a:t>Personnel Review, </a:t>
            </a:r>
            <a:r>
              <a:rPr lang="en-US" b="1" i="0" dirty="0">
                <a:solidFill>
                  <a:srgbClr val="555555"/>
                </a:solidFill>
                <a:effectLst/>
                <a:latin typeface="verdana" panose="020B0604030504040204" pitchFamily="34" charset="0"/>
              </a:rPr>
              <a:t>40</a:t>
            </a:r>
            <a:r>
              <a:rPr lang="en-US" b="0" i="0" dirty="0">
                <a:solidFill>
                  <a:srgbClr val="555555"/>
                </a:solidFill>
                <a:effectLst/>
                <a:latin typeface="verdana" panose="020B0604030504040204" pitchFamily="34" charset="0"/>
              </a:rPr>
              <a:t>(5), pp. 570-588.</a:t>
            </a:r>
            <a:endParaRPr lang="en-GB" dirty="0"/>
          </a:p>
        </p:txBody>
      </p:sp>
    </p:spTree>
    <p:extLst>
      <p:ext uri="{BB962C8B-B14F-4D97-AF65-F5344CB8AC3E}">
        <p14:creationId xmlns:p14="http://schemas.microsoft.com/office/powerpoint/2010/main" val="1646921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D4682D-1799-4C9E-B293-FDCA4F9424E6}"/>
              </a:ext>
            </a:extLst>
          </p:cNvPr>
          <p:cNvSpPr txBox="1"/>
          <p:nvPr/>
        </p:nvSpPr>
        <p:spPr>
          <a:xfrm>
            <a:off x="767408" y="1844824"/>
            <a:ext cx="10225136" cy="4031873"/>
          </a:xfrm>
          <a:prstGeom prst="rect">
            <a:avLst/>
          </a:prstGeom>
          <a:noFill/>
        </p:spPr>
        <p:txBody>
          <a:bodyPr wrap="square">
            <a:spAutoFit/>
          </a:bodyPr>
          <a:lstStyle/>
          <a:p>
            <a:r>
              <a:rPr lang="en-GB" sz="3200" dirty="0">
                <a:effectLst/>
                <a:latin typeface="Arial" panose="020B0604020202020204" pitchFamily="34" charset="0"/>
                <a:ea typeface="Times New Roman" panose="02020603050405020304" pitchFamily="18" charset="0"/>
              </a:rPr>
              <a:t>Examine a familiar organisation</a:t>
            </a:r>
            <a:endParaRPr lang="en-GB" sz="2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3200" dirty="0">
                <a:effectLst/>
                <a:latin typeface="Arial" panose="020B0604020202020204" pitchFamily="34" charset="0"/>
                <a:ea typeface="Times New Roman" panose="02020603050405020304" pitchFamily="18" charset="0"/>
              </a:rPr>
              <a:t>Outline the employee life cycle of this workplace</a:t>
            </a:r>
            <a:endParaRPr lang="en-GB" sz="24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3200" dirty="0">
                <a:effectLst/>
                <a:latin typeface="Arial" panose="020B0604020202020204" pitchFamily="34" charset="0"/>
                <a:ea typeface="Times New Roman" panose="02020603050405020304" pitchFamily="18" charset="0"/>
              </a:rPr>
              <a:t>To what extent has it been restructured in line with Ulrich ideas? </a:t>
            </a:r>
          </a:p>
          <a:p>
            <a:pPr marL="342900" lvl="0" indent="-342900">
              <a:buFont typeface="Arial" panose="020B0604020202020204" pitchFamily="34" charset="0"/>
              <a:buChar char="-"/>
            </a:pPr>
            <a:r>
              <a:rPr lang="en-GB" sz="3200" dirty="0">
                <a:latin typeface="Arial" panose="020B0604020202020204" pitchFamily="34" charset="0"/>
                <a:ea typeface="Times New Roman" panose="02020603050405020304" pitchFamily="18" charset="0"/>
              </a:rPr>
              <a:t>Is there any evidence</a:t>
            </a:r>
            <a:r>
              <a:rPr lang="en-GB" sz="3200" dirty="0">
                <a:effectLst/>
                <a:latin typeface="Arial" panose="020B0604020202020204" pitchFamily="34" charset="0"/>
                <a:ea typeface="Times New Roman" panose="02020603050405020304" pitchFamily="18" charset="0"/>
              </a:rPr>
              <a:t> it had the intended/desired impact?</a:t>
            </a:r>
            <a:endParaRPr lang="en-GB" sz="2400" dirty="0">
              <a:effectLst/>
              <a:latin typeface="Times New Roman" panose="02020603050405020304" pitchFamily="18" charset="0"/>
              <a:ea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a:latin typeface="Arial" panose="020B0604020202020204" pitchFamily="34" charset="0"/>
                <a:ea typeface="Times New Roman" panose="02020603050405020304" pitchFamily="18" charset="0"/>
              </a:rPr>
              <a:t>Present back after lunch (5 mins/ max 3 slides)</a:t>
            </a:r>
            <a:endParaRPr lang="en-GB" sz="3200" dirty="0">
              <a:effectLst/>
              <a:latin typeface="Arial" panose="020B0604020202020204" pitchFamily="34" charset="0"/>
              <a:ea typeface="Times New Roman" panose="02020603050405020304" pitchFamily="18" charset="0"/>
            </a:endParaRPr>
          </a:p>
        </p:txBody>
      </p:sp>
      <p:sp>
        <p:nvSpPr>
          <p:cNvPr id="4" name="Rectangle 2">
            <a:extLst>
              <a:ext uri="{FF2B5EF4-FFF2-40B4-BE49-F238E27FC236}">
                <a16:creationId xmlns:a16="http://schemas.microsoft.com/office/drawing/2014/main" id="{D997E5E4-5385-44FF-A4EE-C49E61F8DA48}"/>
              </a:ext>
            </a:extLst>
          </p:cNvPr>
          <p:cNvSpPr txBox="1">
            <a:spLocks noChangeArrowheads="1"/>
          </p:cNvSpPr>
          <p:nvPr/>
        </p:nvSpPr>
        <p:spPr>
          <a:xfrm>
            <a:off x="0" y="0"/>
            <a:ext cx="12192000" cy="1340768"/>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4000" dirty="0">
              <a:solidFill>
                <a:schemeClr val="bg1"/>
              </a:solidFill>
            </a:endParaRPr>
          </a:p>
          <a:p>
            <a:r>
              <a:rPr lang="en-GB" sz="4000" dirty="0">
                <a:solidFill>
                  <a:schemeClr val="bg1"/>
                </a:solidFill>
              </a:rPr>
              <a:t>Group activity</a:t>
            </a:r>
          </a:p>
        </p:txBody>
      </p:sp>
    </p:spTree>
    <p:extLst>
      <p:ext uri="{BB962C8B-B14F-4D97-AF65-F5344CB8AC3E}">
        <p14:creationId xmlns:p14="http://schemas.microsoft.com/office/powerpoint/2010/main" val="779616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D4682D-1799-4C9E-B293-FDCA4F9424E6}"/>
              </a:ext>
            </a:extLst>
          </p:cNvPr>
          <p:cNvSpPr txBox="1"/>
          <p:nvPr/>
        </p:nvSpPr>
        <p:spPr>
          <a:xfrm>
            <a:off x="767408" y="3438484"/>
            <a:ext cx="10297144" cy="3046988"/>
          </a:xfrm>
          <a:prstGeom prst="rect">
            <a:avLst/>
          </a:prstGeom>
          <a:noFill/>
        </p:spPr>
        <p:txBody>
          <a:bodyPr wrap="square">
            <a:spAutoFit/>
          </a:bodyPr>
          <a:lstStyle/>
          <a:p>
            <a:r>
              <a:rPr lang="en-GB" sz="3200" dirty="0">
                <a:effectLst/>
                <a:latin typeface="Arial" panose="020B0604020202020204" pitchFamily="34" charset="0"/>
                <a:ea typeface="Times New Roman" panose="02020603050405020304" pitchFamily="18" charset="0"/>
              </a:rPr>
              <a:t>Interim ideas and discussions. </a:t>
            </a:r>
            <a:endParaRPr lang="en-GB" sz="3200" dirty="0">
              <a:effectLst/>
              <a:latin typeface="Times New Roman" panose="02020603050405020304" pitchFamily="18" charset="0"/>
              <a:ea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What influences and persuades a senior industry audience?</a:t>
            </a:r>
          </a:p>
          <a:p>
            <a:endParaRPr lang="en-GB" sz="3200" dirty="0">
              <a:latin typeface="Arial" panose="020B0604020202020204" pitchFamily="34" charset="0"/>
              <a:ea typeface="Times New Roman" panose="02020603050405020304" pitchFamily="18" charset="0"/>
            </a:endParaRPr>
          </a:p>
          <a:p>
            <a:pPr algn="r"/>
            <a:r>
              <a:rPr lang="en-GB" sz="3200" dirty="0">
                <a:effectLst/>
                <a:latin typeface="Arial" panose="020B0604020202020204" pitchFamily="34" charset="0"/>
                <a:ea typeface="Times New Roman" panose="02020603050405020304" pitchFamily="18" charset="0"/>
              </a:rPr>
              <a:t>Next week….the role of technology</a:t>
            </a:r>
            <a:endParaRPr lang="en-GB" sz="4800" dirty="0">
              <a:effectLst/>
              <a:latin typeface="Arial" panose="020B0604020202020204" pitchFamily="34" charset="0"/>
              <a:ea typeface="Times New Roman" panose="02020603050405020304" pitchFamily="18" charset="0"/>
            </a:endParaRPr>
          </a:p>
        </p:txBody>
      </p:sp>
      <p:sp>
        <p:nvSpPr>
          <p:cNvPr id="4" name="Rectangle 2">
            <a:extLst>
              <a:ext uri="{FF2B5EF4-FFF2-40B4-BE49-F238E27FC236}">
                <a16:creationId xmlns:a16="http://schemas.microsoft.com/office/drawing/2014/main" id="{D997E5E4-5385-44FF-A4EE-C49E61F8DA48}"/>
              </a:ext>
            </a:extLst>
          </p:cNvPr>
          <p:cNvSpPr txBox="1">
            <a:spLocks noChangeArrowheads="1"/>
          </p:cNvSpPr>
          <p:nvPr/>
        </p:nvSpPr>
        <p:spPr>
          <a:xfrm>
            <a:off x="0" y="0"/>
            <a:ext cx="12192000" cy="2636912"/>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GB" sz="4000" dirty="0">
              <a:solidFill>
                <a:schemeClr val="bg1"/>
              </a:solidFill>
            </a:endParaRPr>
          </a:p>
          <a:p>
            <a:r>
              <a:rPr lang="en-GB" sz="4000" dirty="0">
                <a:solidFill>
                  <a:schemeClr val="bg1"/>
                </a:solidFill>
                <a:effectLst/>
                <a:latin typeface="Arial" panose="020B0604020202020204" pitchFamily="34" charset="0"/>
                <a:ea typeface="Times New Roman" panose="02020603050405020304" pitchFamily="18" charset="0"/>
              </a:rPr>
              <a:t>Considering the topics for your </a:t>
            </a:r>
            <a:r>
              <a:rPr lang="en-GB" sz="4000">
                <a:solidFill>
                  <a:schemeClr val="bg1"/>
                </a:solidFill>
                <a:effectLst/>
                <a:latin typeface="Arial" panose="020B0604020202020204" pitchFamily="34" charset="0"/>
                <a:ea typeface="Times New Roman" panose="02020603050405020304" pitchFamily="18" charset="0"/>
              </a:rPr>
              <a:t>Video Presentations </a:t>
            </a:r>
            <a:endParaRPr lang="en-GB" sz="4000" dirty="0">
              <a:solidFill>
                <a:schemeClr val="bg1"/>
              </a:solidFill>
              <a:effectLst/>
              <a:latin typeface="Arial" panose="020B0604020202020204" pitchFamily="34" charset="0"/>
              <a:ea typeface="Times New Roman" panose="02020603050405020304" pitchFamily="18" charset="0"/>
            </a:endParaRPr>
          </a:p>
          <a:p>
            <a:endParaRPr lang="en-GB" sz="4000" dirty="0">
              <a:solidFill>
                <a:schemeClr val="bg1"/>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3705418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D4682D-1799-4C9E-B293-FDCA4F9424E6}"/>
              </a:ext>
            </a:extLst>
          </p:cNvPr>
          <p:cNvSpPr txBox="1"/>
          <p:nvPr/>
        </p:nvSpPr>
        <p:spPr>
          <a:xfrm>
            <a:off x="551384" y="1196752"/>
            <a:ext cx="10297144" cy="4031873"/>
          </a:xfrm>
          <a:prstGeom prst="rect">
            <a:avLst/>
          </a:prstGeom>
          <a:noFill/>
        </p:spPr>
        <p:txBody>
          <a:bodyPr wrap="square">
            <a:spAutoFit/>
          </a:bodyPr>
          <a:lstStyle/>
          <a:p>
            <a:r>
              <a:rPr lang="en-GB" sz="3200" dirty="0">
                <a:effectLst/>
                <a:latin typeface="Arial" panose="020B0604020202020204" pitchFamily="34" charset="0"/>
                <a:ea typeface="Times New Roman" panose="02020603050405020304" pitchFamily="18" charset="0"/>
              </a:rPr>
              <a:t>How has technology affected your interactions with your employer?</a:t>
            </a:r>
          </a:p>
          <a:p>
            <a:endParaRPr lang="en-GB" sz="3200" dirty="0">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For example</a:t>
            </a:r>
          </a:p>
          <a:p>
            <a:pPr marL="457200" indent="-457200">
              <a:buFont typeface="Arial" panose="020B0604020202020204" pitchFamily="34" charset="0"/>
              <a:buChar char="•"/>
            </a:pPr>
            <a:r>
              <a:rPr lang="en-GB" sz="3200" dirty="0">
                <a:effectLst/>
                <a:latin typeface="Arial" panose="020B0604020202020204" pitchFamily="34" charset="0"/>
                <a:ea typeface="Times New Roman" panose="02020603050405020304" pitchFamily="18" charset="0"/>
              </a:rPr>
              <a:t>Online recruitment process?</a:t>
            </a:r>
          </a:p>
          <a:p>
            <a:pPr marL="457200" indent="-457200">
              <a:buFont typeface="Arial" panose="020B0604020202020204" pitchFamily="34" charset="0"/>
              <a:buChar char="•"/>
            </a:pPr>
            <a:r>
              <a:rPr lang="en-GB" sz="3200" dirty="0">
                <a:latin typeface="Arial" panose="020B0604020202020204" pitchFamily="34" charset="0"/>
                <a:ea typeface="Times New Roman" panose="02020603050405020304" pitchFamily="18" charset="0"/>
              </a:rPr>
              <a:t>Social media presence and branding of a company?</a:t>
            </a:r>
          </a:p>
          <a:p>
            <a:pPr marL="457200" indent="-457200">
              <a:buFont typeface="Arial" panose="020B0604020202020204" pitchFamily="34" charset="0"/>
              <a:buChar char="•"/>
            </a:pPr>
            <a:r>
              <a:rPr lang="en-GB" sz="3200" dirty="0">
                <a:effectLst/>
                <a:latin typeface="Arial" panose="020B0604020202020204" pitchFamily="34" charset="0"/>
                <a:ea typeface="Times New Roman" panose="02020603050405020304" pitchFamily="18" charset="0"/>
              </a:rPr>
              <a:t>Your payroll and personal details- self-service?</a:t>
            </a:r>
          </a:p>
          <a:p>
            <a:pPr marL="457200" indent="-457200">
              <a:buFont typeface="Arial" panose="020B0604020202020204" pitchFamily="34" charset="0"/>
              <a:buChar char="•"/>
            </a:pPr>
            <a:r>
              <a:rPr lang="en-GB" sz="3200" dirty="0">
                <a:latin typeface="Arial" panose="020B0604020202020204" pitchFamily="34" charset="0"/>
                <a:ea typeface="Times New Roman" panose="02020603050405020304" pitchFamily="18" charset="0"/>
              </a:rPr>
              <a:t>Training packages?</a:t>
            </a:r>
            <a:endParaRPr lang="en-GB" sz="4800" dirty="0">
              <a:effectLst/>
              <a:latin typeface="Arial" panose="020B0604020202020204" pitchFamily="34" charset="0"/>
              <a:ea typeface="Times New Roman" panose="02020603050405020304" pitchFamily="18" charset="0"/>
            </a:endParaRPr>
          </a:p>
        </p:txBody>
      </p:sp>
      <p:sp>
        <p:nvSpPr>
          <p:cNvPr id="4" name="Rectangle 2">
            <a:extLst>
              <a:ext uri="{FF2B5EF4-FFF2-40B4-BE49-F238E27FC236}">
                <a16:creationId xmlns:a16="http://schemas.microsoft.com/office/drawing/2014/main" id="{D997E5E4-5385-44FF-A4EE-C49E61F8DA48}"/>
              </a:ext>
            </a:extLst>
          </p:cNvPr>
          <p:cNvSpPr txBox="1">
            <a:spLocks noChangeArrowheads="1"/>
          </p:cNvSpPr>
          <p:nvPr/>
        </p:nvSpPr>
        <p:spPr>
          <a:xfrm>
            <a:off x="0" y="0"/>
            <a:ext cx="12192000" cy="909295"/>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solidFill>
                  <a:schemeClr val="bg1"/>
                </a:solidFill>
                <a:effectLst/>
                <a:latin typeface="Arial" panose="020B0604020202020204" pitchFamily="34" charset="0"/>
                <a:ea typeface="Times New Roman" panose="02020603050405020304" pitchFamily="18" charset="0"/>
              </a:rPr>
              <a:t>Preparation for next week</a:t>
            </a:r>
          </a:p>
          <a:p>
            <a:endParaRPr lang="en-GB" sz="4000" dirty="0">
              <a:solidFill>
                <a:schemeClr val="bg1"/>
              </a:solidFill>
              <a:latin typeface="Arial" panose="020B0604020202020204" pitchFamily="34" charset="0"/>
              <a:ea typeface="Times New Roman" panose="02020603050405020304" pitchFamily="18" charset="0"/>
            </a:endParaRPr>
          </a:p>
        </p:txBody>
      </p:sp>
      <p:sp>
        <p:nvSpPr>
          <p:cNvPr id="5" name="Rectangle 2">
            <a:extLst>
              <a:ext uri="{FF2B5EF4-FFF2-40B4-BE49-F238E27FC236}">
                <a16:creationId xmlns:a16="http://schemas.microsoft.com/office/drawing/2014/main" id="{38D21ECF-4A3F-4B47-8A78-141DE5E6C451}"/>
              </a:ext>
            </a:extLst>
          </p:cNvPr>
          <p:cNvSpPr txBox="1">
            <a:spLocks noChangeArrowheads="1"/>
          </p:cNvSpPr>
          <p:nvPr/>
        </p:nvSpPr>
        <p:spPr>
          <a:xfrm>
            <a:off x="0" y="5516083"/>
            <a:ext cx="12192000" cy="1341918"/>
          </a:xfrm>
          <a:prstGeom prst="rect">
            <a:avLst/>
          </a:prstGeom>
          <a:solidFill>
            <a:schemeClr val="tx2"/>
          </a:solidFill>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dirty="0">
                <a:solidFill>
                  <a:schemeClr val="bg1"/>
                </a:solidFill>
                <a:effectLst/>
                <a:latin typeface="Arial" panose="020B0604020202020204" pitchFamily="34" charset="0"/>
                <a:ea typeface="Times New Roman" panose="02020603050405020304" pitchFamily="18" charset="0"/>
              </a:rPr>
              <a:t>Look up the company that provides the technology and explore what it does and what it provides.</a:t>
            </a:r>
          </a:p>
          <a:p>
            <a:endParaRPr lang="en-GB" sz="4000" dirty="0">
              <a:solidFill>
                <a:schemeClr val="bg1"/>
              </a:solidFill>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39261302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9.4"/>
</p:tagLst>
</file>

<file path=ppt/tags/tag2.xml><?xml version="1.0" encoding="utf-8"?>
<p:tagLst xmlns:a="http://schemas.openxmlformats.org/drawingml/2006/main" xmlns:r="http://schemas.openxmlformats.org/officeDocument/2006/relationships" xmlns:p="http://schemas.openxmlformats.org/presentationml/2006/main">
  <p:tag name="TIMING" val="|31|38.5|51.4"/>
</p:tagLst>
</file>

<file path=ppt/tags/tag3.xml><?xml version="1.0" encoding="utf-8"?>
<p:tagLst xmlns:a="http://schemas.openxmlformats.org/drawingml/2006/main" xmlns:r="http://schemas.openxmlformats.org/officeDocument/2006/relationships" xmlns:p="http://schemas.openxmlformats.org/presentationml/2006/main">
  <p:tag name="TIMING" val="|31|38.5|51.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1077</TotalTime>
  <Words>1333</Words>
  <Application>Microsoft Office PowerPoint</Application>
  <PresentationFormat>Widescreen</PresentationFormat>
  <Paragraphs>149</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Tahoma</vt:lpstr>
      <vt:lpstr>Times New Roman</vt:lpstr>
      <vt:lpstr>verdana</vt:lpstr>
      <vt:lpstr>Office Theme</vt:lpstr>
      <vt:lpstr>PowerPoint Presentation</vt:lpstr>
      <vt:lpstr>Assessments focus</vt:lpstr>
      <vt:lpstr>PowerPoint Presentation</vt:lpstr>
      <vt:lpstr>PowerPoint Presentation</vt:lpstr>
      <vt:lpstr>New roles added to HR function (though some will say that these were always a part of Personnel anyway)</vt:lpstr>
      <vt:lpstr>PowerPoint Presentation</vt:lpstr>
      <vt:lpstr>PowerPoint Presentation</vt:lpstr>
      <vt:lpstr>Devolution to the Line</vt:lpstr>
      <vt:lpstr>Why do companies use  Devolution to the Line?</vt:lpstr>
      <vt:lpstr>PowerPoint Presentation</vt:lpstr>
      <vt:lpstr>Creating Value</vt:lpstr>
      <vt:lpstr>Creating Value-  Low Cost</vt:lpstr>
      <vt:lpstr>Creating Value-  High Quality</vt:lpstr>
      <vt:lpstr>PowerPoint Presentation</vt:lpstr>
      <vt:lpstr>PowerPoint Presentation</vt:lpstr>
      <vt:lpstr>PowerPoint Presentation</vt:lpstr>
      <vt:lpstr>Further reading</vt:lpstr>
      <vt:lpstr>PowerPoint Presentation</vt:lpstr>
      <vt:lpstr>PowerPoint Presentation</vt:lpstr>
      <vt:lpstr>PowerPoint Presentation</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123</cp:revision>
  <dcterms:created xsi:type="dcterms:W3CDTF">2013-06-25T13:48:10Z</dcterms:created>
  <dcterms:modified xsi:type="dcterms:W3CDTF">2021-07-28T09:28:27Z</dcterms:modified>
</cp:coreProperties>
</file>