
<file path=[Content_Types].xml><?xml version="1.0" encoding="utf-8"?>
<Types xmlns="http://schemas.openxmlformats.org/package/2006/content-types">
  <Default Extension="jpeg" ContentType="image/jpeg"/>
  <Default Extension="jpg" ContentType="image/jpeg"/>
  <Default Extension="jpg&amp;ehk=ALDtMCiGLslDJwIeQaX6EQ&amp;r=0&amp;pid=OfficeInsert" ContentType="image/jpeg"/>
  <Default Extension="jpg&amp;ehk=lvxOtnj3nxKTAxCBxoLCzA&amp;r=0&amp;pid=OfficeInsert" ContentType="image/jpeg"/>
  <Default Extension="jpg&amp;ehk=QwU1vWgbgyMuoGXMwMj4tw&amp;r=0&amp;pid=OfficeInsert" ContentType="image/jpeg"/>
  <Default Extension="jpg&amp;ehk=toXI"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4"/>
  </p:notesMasterIdLst>
  <p:handoutMasterIdLst>
    <p:handoutMasterId r:id="rId45"/>
  </p:handoutMasterIdLst>
  <p:sldIdLst>
    <p:sldId id="256" r:id="rId5"/>
    <p:sldId id="257" r:id="rId6"/>
    <p:sldId id="281" r:id="rId7"/>
    <p:sldId id="282" r:id="rId8"/>
    <p:sldId id="283" r:id="rId9"/>
    <p:sldId id="284" r:id="rId10"/>
    <p:sldId id="285" r:id="rId11"/>
    <p:sldId id="289" r:id="rId12"/>
    <p:sldId id="280" r:id="rId13"/>
    <p:sldId id="291" r:id="rId14"/>
    <p:sldId id="292" r:id="rId15"/>
    <p:sldId id="293" r:id="rId16"/>
    <p:sldId id="298" r:id="rId17"/>
    <p:sldId id="294" r:id="rId18"/>
    <p:sldId id="295" r:id="rId19"/>
    <p:sldId id="296" r:id="rId20"/>
    <p:sldId id="299" r:id="rId21"/>
    <p:sldId id="300" r:id="rId22"/>
    <p:sldId id="279" r:id="rId23"/>
    <p:sldId id="261" r:id="rId24"/>
    <p:sldId id="262" r:id="rId25"/>
    <p:sldId id="302" r:id="rId26"/>
    <p:sldId id="303" r:id="rId27"/>
    <p:sldId id="305" r:id="rId28"/>
    <p:sldId id="301" r:id="rId29"/>
    <p:sldId id="297" r:id="rId30"/>
    <p:sldId id="307" r:id="rId31"/>
    <p:sldId id="310" r:id="rId32"/>
    <p:sldId id="258" r:id="rId33"/>
    <p:sldId id="260" r:id="rId34"/>
    <p:sldId id="264" r:id="rId35"/>
    <p:sldId id="266" r:id="rId36"/>
    <p:sldId id="267" r:id="rId37"/>
    <p:sldId id="269" r:id="rId38"/>
    <p:sldId id="312" r:id="rId39"/>
    <p:sldId id="272" r:id="rId40"/>
    <p:sldId id="277" r:id="rId41"/>
    <p:sldId id="275" r:id="rId42"/>
    <p:sldId id="273"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1" d="100"/>
          <a:sy n="81" d="100"/>
        </p:scale>
        <p:origin x="1498"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155779-4E7C-45D6-B8F6-33065BDAA632}" type="doc">
      <dgm:prSet loTypeId="urn:microsoft.com/office/officeart/2005/8/layout/pyramid1" loCatId="pyramid" qsTypeId="urn:microsoft.com/office/officeart/2005/8/quickstyle/simple1" qsCatId="simple" csTypeId="urn:microsoft.com/office/officeart/2005/8/colors/accent1_2" csCatId="accent1" phldr="1"/>
      <dgm:spPr/>
    </dgm:pt>
    <dgm:pt modelId="{B5AA93F3-EC53-4280-80C1-3AD22805EB58}">
      <dgm:prSet phldrT="[Text]"/>
      <dgm:spPr/>
      <dgm:t>
        <a:bodyPr/>
        <a:lstStyle/>
        <a:p>
          <a:r>
            <a:rPr lang="en-GB" b="0" dirty="0">
              <a:solidFill>
                <a:schemeClr val="bg1"/>
              </a:solidFill>
              <a:latin typeface="+mn-lt"/>
              <a:cs typeface="Arial" panose="020B0604020202020204" pitchFamily="34" charset="0"/>
            </a:rPr>
            <a:t>Job</a:t>
          </a:r>
        </a:p>
      </dgm:t>
    </dgm:pt>
    <dgm:pt modelId="{D61D6F19-680D-4F6C-B3BF-A857C629FE83}" type="parTrans" cxnId="{14A37346-882A-46F3-86DE-1D2C13E89BA4}">
      <dgm:prSet/>
      <dgm:spPr/>
      <dgm:t>
        <a:bodyPr/>
        <a:lstStyle/>
        <a:p>
          <a:endParaRPr lang="en-GB">
            <a:latin typeface="+mn-lt"/>
          </a:endParaRPr>
        </a:p>
      </dgm:t>
    </dgm:pt>
    <dgm:pt modelId="{B28716C5-7D40-47B9-B416-183153247C6D}" type="sibTrans" cxnId="{14A37346-882A-46F3-86DE-1D2C13E89BA4}">
      <dgm:prSet/>
      <dgm:spPr/>
      <dgm:t>
        <a:bodyPr/>
        <a:lstStyle/>
        <a:p>
          <a:endParaRPr lang="en-GB">
            <a:latin typeface="+mn-lt"/>
          </a:endParaRPr>
        </a:p>
      </dgm:t>
    </dgm:pt>
    <dgm:pt modelId="{B8FEE1B1-31F0-47D4-BBF2-B1AF4626AE3E}">
      <dgm:prSet phldrT="[Text]"/>
      <dgm:spPr/>
      <dgm:t>
        <a:bodyPr/>
        <a:lstStyle/>
        <a:p>
          <a:r>
            <a:rPr lang="en-GB" dirty="0">
              <a:solidFill>
                <a:schemeClr val="bg1"/>
              </a:solidFill>
              <a:latin typeface="+mn-lt"/>
              <a:cs typeface="Arial" panose="020B0604020202020204" pitchFamily="34" charset="0"/>
            </a:rPr>
            <a:t>Interview</a:t>
          </a:r>
        </a:p>
      </dgm:t>
    </dgm:pt>
    <dgm:pt modelId="{48466A30-BED9-49EA-A428-3564B24F45AB}" type="parTrans" cxnId="{7565465D-27C4-4475-A22C-EA2477DF0293}">
      <dgm:prSet/>
      <dgm:spPr/>
      <dgm:t>
        <a:bodyPr/>
        <a:lstStyle/>
        <a:p>
          <a:endParaRPr lang="en-GB">
            <a:latin typeface="+mn-lt"/>
          </a:endParaRPr>
        </a:p>
      </dgm:t>
    </dgm:pt>
    <dgm:pt modelId="{CB2E67DB-05E4-4883-9254-2504C2D24F2F}" type="sibTrans" cxnId="{7565465D-27C4-4475-A22C-EA2477DF0293}">
      <dgm:prSet/>
      <dgm:spPr/>
      <dgm:t>
        <a:bodyPr/>
        <a:lstStyle/>
        <a:p>
          <a:endParaRPr lang="en-GB">
            <a:latin typeface="+mn-lt"/>
          </a:endParaRPr>
        </a:p>
      </dgm:t>
    </dgm:pt>
    <dgm:pt modelId="{7C1C70DB-5194-4C61-9F07-E49F302FCA42}">
      <dgm:prSet phldrT="[Text]"/>
      <dgm:spPr/>
      <dgm:t>
        <a:bodyPr/>
        <a:lstStyle/>
        <a:p>
          <a:r>
            <a:rPr lang="en-GB" dirty="0">
              <a:solidFill>
                <a:schemeClr val="bg1"/>
              </a:solidFill>
              <a:latin typeface="+mn-lt"/>
              <a:cs typeface="Arial" panose="020B0604020202020204" pitchFamily="34" charset="0"/>
            </a:rPr>
            <a:t>Application process</a:t>
          </a:r>
        </a:p>
      </dgm:t>
    </dgm:pt>
    <dgm:pt modelId="{E1DDCFC6-ED35-4728-8079-BB79F70CE31B}" type="parTrans" cxnId="{81CF86E6-0506-4016-A0C7-5E92A97A9C6C}">
      <dgm:prSet/>
      <dgm:spPr/>
      <dgm:t>
        <a:bodyPr/>
        <a:lstStyle/>
        <a:p>
          <a:endParaRPr lang="en-GB">
            <a:latin typeface="+mn-lt"/>
          </a:endParaRPr>
        </a:p>
      </dgm:t>
    </dgm:pt>
    <dgm:pt modelId="{6DF5D243-38F1-4F65-A6BF-B024000FA0C9}" type="sibTrans" cxnId="{81CF86E6-0506-4016-A0C7-5E92A97A9C6C}">
      <dgm:prSet/>
      <dgm:spPr/>
      <dgm:t>
        <a:bodyPr/>
        <a:lstStyle/>
        <a:p>
          <a:endParaRPr lang="en-GB">
            <a:latin typeface="+mn-lt"/>
          </a:endParaRPr>
        </a:p>
      </dgm:t>
    </dgm:pt>
    <dgm:pt modelId="{5C405F90-9047-4EC3-8BA0-79ED4EFF7027}">
      <dgm:prSet phldrT="[Text]"/>
      <dgm:spPr/>
      <dgm:t>
        <a:bodyPr/>
        <a:lstStyle/>
        <a:p>
          <a:r>
            <a:rPr lang="en-GB" dirty="0">
              <a:solidFill>
                <a:schemeClr val="bg1"/>
              </a:solidFill>
              <a:latin typeface="+mn-lt"/>
              <a:cs typeface="Arial" panose="020B0604020202020204" pitchFamily="34" charset="0"/>
            </a:rPr>
            <a:t>Job description &amp; Person/job Specification</a:t>
          </a:r>
        </a:p>
      </dgm:t>
    </dgm:pt>
    <dgm:pt modelId="{4F718368-6721-46C4-A9F7-9BC7C4880452}" type="parTrans" cxnId="{9266D9F5-A64A-4BE6-B918-E9C35188DDD3}">
      <dgm:prSet/>
      <dgm:spPr/>
      <dgm:t>
        <a:bodyPr/>
        <a:lstStyle/>
        <a:p>
          <a:endParaRPr lang="en-GB">
            <a:latin typeface="+mn-lt"/>
          </a:endParaRPr>
        </a:p>
      </dgm:t>
    </dgm:pt>
    <dgm:pt modelId="{D4AFE249-C416-4EF8-A718-9D38D3B3E0F7}" type="sibTrans" cxnId="{9266D9F5-A64A-4BE6-B918-E9C35188DDD3}">
      <dgm:prSet/>
      <dgm:spPr/>
      <dgm:t>
        <a:bodyPr/>
        <a:lstStyle/>
        <a:p>
          <a:endParaRPr lang="en-GB">
            <a:latin typeface="+mn-lt"/>
          </a:endParaRPr>
        </a:p>
      </dgm:t>
    </dgm:pt>
    <dgm:pt modelId="{4E7A5EFA-5BC4-46CA-85C2-F8793FE403B7}">
      <dgm:prSet custT="1"/>
      <dgm:spPr/>
      <dgm:t>
        <a:bodyPr/>
        <a:lstStyle/>
        <a:p>
          <a:r>
            <a:rPr lang="en-GB" sz="2000" dirty="0">
              <a:latin typeface="+mn-lt"/>
              <a:cs typeface="Arial" panose="020B0604020202020204" pitchFamily="34" charset="0"/>
            </a:rPr>
            <a:t>Self readiness</a:t>
          </a:r>
        </a:p>
      </dgm:t>
    </dgm:pt>
    <dgm:pt modelId="{CBF1AFAE-4CC3-4B68-B6C1-45CFBA4FF04F}" type="parTrans" cxnId="{9070EEBF-0B19-4607-BEB2-888719021AB9}">
      <dgm:prSet/>
      <dgm:spPr/>
      <dgm:t>
        <a:bodyPr/>
        <a:lstStyle/>
        <a:p>
          <a:endParaRPr lang="en-GB">
            <a:latin typeface="+mn-lt"/>
          </a:endParaRPr>
        </a:p>
      </dgm:t>
    </dgm:pt>
    <dgm:pt modelId="{36566C4D-E449-478C-AF03-089E4D7EDCF2}" type="sibTrans" cxnId="{9070EEBF-0B19-4607-BEB2-888719021AB9}">
      <dgm:prSet/>
      <dgm:spPr/>
      <dgm:t>
        <a:bodyPr/>
        <a:lstStyle/>
        <a:p>
          <a:endParaRPr lang="en-GB">
            <a:latin typeface="+mn-lt"/>
          </a:endParaRPr>
        </a:p>
      </dgm:t>
    </dgm:pt>
    <dgm:pt modelId="{A14040F1-6CCB-4694-B65F-1046814C6F52}">
      <dgm:prSet custT="1"/>
      <dgm:spPr/>
      <dgm:t>
        <a:bodyPr/>
        <a:lstStyle/>
        <a:p>
          <a:endParaRPr lang="en-GB" sz="2400" dirty="0">
            <a:latin typeface="+mn-lt"/>
            <a:cs typeface="Arial" panose="020B0604020202020204" pitchFamily="34" charset="0"/>
          </a:endParaRPr>
        </a:p>
      </dgm:t>
    </dgm:pt>
    <dgm:pt modelId="{E8443052-819A-475C-B2EE-2362730BDA91}" type="parTrans" cxnId="{766C6236-22CF-4CC1-9D3B-80C0EEA60EF3}">
      <dgm:prSet/>
      <dgm:spPr/>
      <dgm:t>
        <a:bodyPr/>
        <a:lstStyle/>
        <a:p>
          <a:endParaRPr lang="en-GB">
            <a:latin typeface="+mn-lt"/>
          </a:endParaRPr>
        </a:p>
      </dgm:t>
    </dgm:pt>
    <dgm:pt modelId="{4FC1299C-1BA3-449E-96BA-FB19685E3741}" type="sibTrans" cxnId="{766C6236-22CF-4CC1-9D3B-80C0EEA60EF3}">
      <dgm:prSet/>
      <dgm:spPr/>
      <dgm:t>
        <a:bodyPr/>
        <a:lstStyle/>
        <a:p>
          <a:endParaRPr lang="en-GB">
            <a:latin typeface="+mn-lt"/>
          </a:endParaRPr>
        </a:p>
      </dgm:t>
    </dgm:pt>
    <dgm:pt modelId="{CD36292E-ACA6-4F71-9F4B-DF590B045137}">
      <dgm:prSet custT="1"/>
      <dgm:spPr/>
      <dgm:t>
        <a:bodyPr/>
        <a:lstStyle/>
        <a:p>
          <a:r>
            <a:rPr lang="en-GB" sz="2000" dirty="0">
              <a:latin typeface="+mn-lt"/>
              <a:cs typeface="Arial" panose="020B0604020202020204" pitchFamily="34" charset="0"/>
            </a:rPr>
            <a:t>Research</a:t>
          </a:r>
        </a:p>
      </dgm:t>
    </dgm:pt>
    <dgm:pt modelId="{DB929875-0842-43E2-A9B8-351A90B33DAB}" type="parTrans" cxnId="{A3E4998E-4D94-4249-8544-791389DB9E7C}">
      <dgm:prSet/>
      <dgm:spPr/>
      <dgm:t>
        <a:bodyPr/>
        <a:lstStyle/>
        <a:p>
          <a:endParaRPr lang="en-GB">
            <a:latin typeface="+mn-lt"/>
          </a:endParaRPr>
        </a:p>
      </dgm:t>
    </dgm:pt>
    <dgm:pt modelId="{79E5267A-4505-4E34-B0A3-8A7CF4D5FA10}" type="sibTrans" cxnId="{A3E4998E-4D94-4249-8544-791389DB9E7C}">
      <dgm:prSet/>
      <dgm:spPr/>
      <dgm:t>
        <a:bodyPr/>
        <a:lstStyle/>
        <a:p>
          <a:endParaRPr lang="en-GB">
            <a:latin typeface="+mn-lt"/>
          </a:endParaRPr>
        </a:p>
      </dgm:t>
    </dgm:pt>
    <dgm:pt modelId="{A31287E8-959B-401E-92E4-50178ED1690D}">
      <dgm:prSet custT="1"/>
      <dgm:spPr/>
      <dgm:t>
        <a:bodyPr/>
        <a:lstStyle/>
        <a:p>
          <a:r>
            <a:rPr lang="en-GB" sz="2000" dirty="0">
              <a:latin typeface="+mn-lt"/>
              <a:cs typeface="Arial" panose="020B0604020202020204" pitchFamily="34" charset="0"/>
            </a:rPr>
            <a:t>impressions</a:t>
          </a:r>
        </a:p>
      </dgm:t>
    </dgm:pt>
    <dgm:pt modelId="{A5E9C5E3-3A66-4CD6-B509-4A30434B77D0}" type="parTrans" cxnId="{31716B71-9ECC-4DC1-AF49-1FD7BCE71858}">
      <dgm:prSet/>
      <dgm:spPr/>
      <dgm:t>
        <a:bodyPr/>
        <a:lstStyle/>
        <a:p>
          <a:endParaRPr lang="en-GB">
            <a:latin typeface="+mn-lt"/>
          </a:endParaRPr>
        </a:p>
      </dgm:t>
    </dgm:pt>
    <dgm:pt modelId="{409A50D0-7343-48D8-B5EC-3B206E6F66C6}" type="sibTrans" cxnId="{31716B71-9ECC-4DC1-AF49-1FD7BCE71858}">
      <dgm:prSet/>
      <dgm:spPr/>
      <dgm:t>
        <a:bodyPr/>
        <a:lstStyle/>
        <a:p>
          <a:endParaRPr lang="en-GB">
            <a:latin typeface="+mn-lt"/>
          </a:endParaRPr>
        </a:p>
      </dgm:t>
    </dgm:pt>
    <dgm:pt modelId="{BCDF0703-9744-41EF-8B36-51B9078F2198}">
      <dgm:prSet custT="1"/>
      <dgm:spPr/>
      <dgm:t>
        <a:bodyPr/>
        <a:lstStyle/>
        <a:p>
          <a:r>
            <a:rPr lang="en-GB" sz="2000" dirty="0">
              <a:latin typeface="+mn-lt"/>
              <a:cs typeface="Arial" panose="020B0604020202020204" pitchFamily="34" charset="0"/>
            </a:rPr>
            <a:t>Application form</a:t>
          </a:r>
        </a:p>
      </dgm:t>
    </dgm:pt>
    <dgm:pt modelId="{2871DC29-7830-4A9F-8443-0A371D779DD1}" type="parTrans" cxnId="{28D951D5-9BF8-4C82-B247-648811A9AAB6}">
      <dgm:prSet/>
      <dgm:spPr/>
      <dgm:t>
        <a:bodyPr/>
        <a:lstStyle/>
        <a:p>
          <a:endParaRPr lang="en-GB">
            <a:latin typeface="+mn-lt"/>
          </a:endParaRPr>
        </a:p>
      </dgm:t>
    </dgm:pt>
    <dgm:pt modelId="{D7DAF6C8-243B-490A-883D-57403FC2CD4F}" type="sibTrans" cxnId="{28D951D5-9BF8-4C82-B247-648811A9AAB6}">
      <dgm:prSet/>
      <dgm:spPr/>
      <dgm:t>
        <a:bodyPr/>
        <a:lstStyle/>
        <a:p>
          <a:endParaRPr lang="en-GB">
            <a:latin typeface="+mn-lt"/>
          </a:endParaRPr>
        </a:p>
      </dgm:t>
    </dgm:pt>
    <dgm:pt modelId="{D6AB9A9F-304D-47B1-8572-27A07049126F}">
      <dgm:prSet custT="1"/>
      <dgm:spPr/>
      <dgm:t>
        <a:bodyPr/>
        <a:lstStyle/>
        <a:p>
          <a:r>
            <a:rPr lang="en-GB" sz="2000" dirty="0">
              <a:latin typeface="+mn-lt"/>
              <a:cs typeface="Arial" panose="020B0604020202020204" pitchFamily="34" charset="0"/>
            </a:rPr>
            <a:t>CV’s</a:t>
          </a:r>
        </a:p>
      </dgm:t>
    </dgm:pt>
    <dgm:pt modelId="{4933DE82-1B1B-47CD-9ADE-24A0D7E11295}" type="parTrans" cxnId="{BC7CF0E3-1E4C-407E-AC1B-6224CBA87E72}">
      <dgm:prSet/>
      <dgm:spPr/>
      <dgm:t>
        <a:bodyPr/>
        <a:lstStyle/>
        <a:p>
          <a:endParaRPr lang="en-GB">
            <a:latin typeface="+mn-lt"/>
          </a:endParaRPr>
        </a:p>
      </dgm:t>
    </dgm:pt>
    <dgm:pt modelId="{8750559C-AF59-4263-93FA-BF4ADC687688}" type="sibTrans" cxnId="{BC7CF0E3-1E4C-407E-AC1B-6224CBA87E72}">
      <dgm:prSet/>
      <dgm:spPr/>
      <dgm:t>
        <a:bodyPr/>
        <a:lstStyle/>
        <a:p>
          <a:endParaRPr lang="en-GB">
            <a:latin typeface="+mn-lt"/>
          </a:endParaRPr>
        </a:p>
      </dgm:t>
    </dgm:pt>
    <dgm:pt modelId="{541C29BA-A905-42DE-8383-1C7C2E05C71F}">
      <dgm:prSet custT="1"/>
      <dgm:spPr/>
      <dgm:t>
        <a:bodyPr/>
        <a:lstStyle/>
        <a:p>
          <a:r>
            <a:rPr lang="en-GB" sz="2000" dirty="0">
              <a:latin typeface="+mn-lt"/>
              <a:cs typeface="Arial" panose="020B0604020202020204" pitchFamily="34" charset="0"/>
            </a:rPr>
            <a:t>Who you know</a:t>
          </a:r>
        </a:p>
      </dgm:t>
    </dgm:pt>
    <dgm:pt modelId="{E7726A34-2185-4A95-944B-7D22D8D8D3CB}" type="parTrans" cxnId="{E21CFA3E-198E-440B-996E-4F3CA3F7AB3A}">
      <dgm:prSet/>
      <dgm:spPr/>
      <dgm:t>
        <a:bodyPr/>
        <a:lstStyle/>
        <a:p>
          <a:endParaRPr lang="en-GB">
            <a:latin typeface="+mn-lt"/>
          </a:endParaRPr>
        </a:p>
      </dgm:t>
    </dgm:pt>
    <dgm:pt modelId="{63754B93-5ECE-4D0B-8D1B-69478872FB16}" type="sibTrans" cxnId="{E21CFA3E-198E-440B-996E-4F3CA3F7AB3A}">
      <dgm:prSet/>
      <dgm:spPr/>
      <dgm:t>
        <a:bodyPr/>
        <a:lstStyle/>
        <a:p>
          <a:endParaRPr lang="en-GB">
            <a:latin typeface="+mn-lt"/>
          </a:endParaRPr>
        </a:p>
      </dgm:t>
    </dgm:pt>
    <dgm:pt modelId="{AB2E647C-5C8B-4785-ABDC-F84F0FDA990C}">
      <dgm:prSet custT="1"/>
      <dgm:spPr/>
      <dgm:t>
        <a:bodyPr/>
        <a:lstStyle/>
        <a:p>
          <a:r>
            <a:rPr lang="en-GB" sz="2000" dirty="0">
              <a:latin typeface="+mn-lt"/>
              <a:cs typeface="Arial" panose="020B0604020202020204" pitchFamily="34" charset="0"/>
            </a:rPr>
            <a:t>Job description</a:t>
          </a:r>
        </a:p>
      </dgm:t>
    </dgm:pt>
    <dgm:pt modelId="{1B678857-7B74-4E07-B395-C81448255E4C}" type="parTrans" cxnId="{782E3B5B-D5AC-4DA7-B063-1E67EB69680E}">
      <dgm:prSet/>
      <dgm:spPr/>
      <dgm:t>
        <a:bodyPr/>
        <a:lstStyle/>
        <a:p>
          <a:endParaRPr lang="en-GB">
            <a:latin typeface="+mn-lt"/>
          </a:endParaRPr>
        </a:p>
      </dgm:t>
    </dgm:pt>
    <dgm:pt modelId="{EEF655A1-1A2D-4621-9D53-72DFDD16860E}" type="sibTrans" cxnId="{782E3B5B-D5AC-4DA7-B063-1E67EB69680E}">
      <dgm:prSet/>
      <dgm:spPr/>
      <dgm:t>
        <a:bodyPr/>
        <a:lstStyle/>
        <a:p>
          <a:endParaRPr lang="en-GB">
            <a:latin typeface="+mn-lt"/>
          </a:endParaRPr>
        </a:p>
      </dgm:t>
    </dgm:pt>
    <dgm:pt modelId="{697C1835-F5FF-4159-9B03-90A00E705729}">
      <dgm:prSet custT="1"/>
      <dgm:spPr/>
      <dgm:t>
        <a:bodyPr/>
        <a:lstStyle/>
        <a:p>
          <a:r>
            <a:rPr lang="en-GB" sz="2000" dirty="0">
              <a:latin typeface="+mn-lt"/>
              <a:cs typeface="Arial" panose="020B0604020202020204" pitchFamily="34" charset="0"/>
            </a:rPr>
            <a:t>Person/job specification  </a:t>
          </a:r>
        </a:p>
      </dgm:t>
    </dgm:pt>
    <dgm:pt modelId="{83299755-0EB8-4718-8DEB-CFFF442C49E0}" type="parTrans" cxnId="{4B1B7137-02F6-4F38-86EB-F3D83C271BB2}">
      <dgm:prSet/>
      <dgm:spPr/>
      <dgm:t>
        <a:bodyPr/>
        <a:lstStyle/>
        <a:p>
          <a:endParaRPr lang="en-GB">
            <a:latin typeface="+mn-lt"/>
          </a:endParaRPr>
        </a:p>
      </dgm:t>
    </dgm:pt>
    <dgm:pt modelId="{4B80DC98-6EA8-47B7-948D-8C2F8DE3CC3A}" type="sibTrans" cxnId="{4B1B7137-02F6-4F38-86EB-F3D83C271BB2}">
      <dgm:prSet/>
      <dgm:spPr/>
      <dgm:t>
        <a:bodyPr/>
        <a:lstStyle/>
        <a:p>
          <a:endParaRPr lang="en-GB">
            <a:latin typeface="+mn-lt"/>
          </a:endParaRPr>
        </a:p>
      </dgm:t>
    </dgm:pt>
    <dgm:pt modelId="{7157572A-9894-4BD4-A678-3DF313BDD1D6}">
      <dgm:prSet custT="1"/>
      <dgm:spPr/>
      <dgm:t>
        <a:bodyPr/>
        <a:lstStyle/>
        <a:p>
          <a:endParaRPr lang="en-GB" sz="2400" dirty="0">
            <a:latin typeface="+mn-lt"/>
            <a:cs typeface="Arial" panose="020B0604020202020204" pitchFamily="34" charset="0"/>
          </a:endParaRPr>
        </a:p>
      </dgm:t>
    </dgm:pt>
    <dgm:pt modelId="{3D28E484-46DB-495D-A966-5F03F13935AD}" type="parTrans" cxnId="{2911536A-12B0-4545-B379-D04D953EBAC2}">
      <dgm:prSet/>
      <dgm:spPr/>
      <dgm:t>
        <a:bodyPr/>
        <a:lstStyle/>
        <a:p>
          <a:endParaRPr lang="en-GB">
            <a:latin typeface="+mn-lt"/>
          </a:endParaRPr>
        </a:p>
      </dgm:t>
    </dgm:pt>
    <dgm:pt modelId="{A940DE28-8DC5-406D-89F4-CD405E9EBC15}" type="sibTrans" cxnId="{2911536A-12B0-4545-B379-D04D953EBAC2}">
      <dgm:prSet/>
      <dgm:spPr/>
      <dgm:t>
        <a:bodyPr/>
        <a:lstStyle/>
        <a:p>
          <a:endParaRPr lang="en-GB">
            <a:latin typeface="+mn-lt"/>
          </a:endParaRPr>
        </a:p>
      </dgm:t>
    </dgm:pt>
    <dgm:pt modelId="{802C0AAB-DA13-4A61-8AA5-48EAA0286FD1}" type="pres">
      <dgm:prSet presAssocID="{94155779-4E7C-45D6-B8F6-33065BDAA632}" presName="Name0" presStyleCnt="0">
        <dgm:presLayoutVars>
          <dgm:dir/>
          <dgm:animLvl val="lvl"/>
          <dgm:resizeHandles val="exact"/>
        </dgm:presLayoutVars>
      </dgm:prSet>
      <dgm:spPr/>
    </dgm:pt>
    <dgm:pt modelId="{0932CB5D-566F-494E-9C25-7BA164704A91}" type="pres">
      <dgm:prSet presAssocID="{B5AA93F3-EC53-4280-80C1-3AD22805EB58}" presName="Name8" presStyleCnt="0"/>
      <dgm:spPr/>
    </dgm:pt>
    <dgm:pt modelId="{6082663E-58B0-4521-A208-86CE44BD0C96}" type="pres">
      <dgm:prSet presAssocID="{B5AA93F3-EC53-4280-80C1-3AD22805EB58}" presName="level" presStyleLbl="node1" presStyleIdx="0" presStyleCnt="4">
        <dgm:presLayoutVars>
          <dgm:chMax val="1"/>
          <dgm:bulletEnabled val="1"/>
        </dgm:presLayoutVars>
      </dgm:prSet>
      <dgm:spPr/>
    </dgm:pt>
    <dgm:pt modelId="{CF15BE7E-E1C1-4C13-8A59-493269243B90}" type="pres">
      <dgm:prSet presAssocID="{B5AA93F3-EC53-4280-80C1-3AD22805EB58}" presName="levelTx" presStyleLbl="revTx" presStyleIdx="0" presStyleCnt="0">
        <dgm:presLayoutVars>
          <dgm:chMax val="1"/>
          <dgm:bulletEnabled val="1"/>
        </dgm:presLayoutVars>
      </dgm:prSet>
      <dgm:spPr/>
    </dgm:pt>
    <dgm:pt modelId="{15D16CA7-27FF-4769-9E91-977064F050E9}" type="pres">
      <dgm:prSet presAssocID="{B8FEE1B1-31F0-47D4-BBF2-B1AF4626AE3E}" presName="Name8" presStyleCnt="0"/>
      <dgm:spPr/>
    </dgm:pt>
    <dgm:pt modelId="{C0EA27F1-A008-4D67-B7E5-F9879415A123}" type="pres">
      <dgm:prSet presAssocID="{B8FEE1B1-31F0-47D4-BBF2-B1AF4626AE3E}" presName="acctBkgd" presStyleLbl="alignAcc1" presStyleIdx="0" presStyleCnt="3" custScaleX="108346" custLinFactNeighborX="-652" custLinFactNeighborY="-2012"/>
      <dgm:spPr/>
    </dgm:pt>
    <dgm:pt modelId="{59B982CF-8E10-4A3F-B76F-430A9A6ABE39}" type="pres">
      <dgm:prSet presAssocID="{B8FEE1B1-31F0-47D4-BBF2-B1AF4626AE3E}" presName="acctTx" presStyleLbl="alignAcc1" presStyleIdx="0" presStyleCnt="3">
        <dgm:presLayoutVars>
          <dgm:bulletEnabled val="1"/>
        </dgm:presLayoutVars>
      </dgm:prSet>
      <dgm:spPr/>
    </dgm:pt>
    <dgm:pt modelId="{FBDC4920-D3A7-4470-8DE4-145F0895B2BA}" type="pres">
      <dgm:prSet presAssocID="{B8FEE1B1-31F0-47D4-BBF2-B1AF4626AE3E}" presName="level" presStyleLbl="node1" presStyleIdx="1" presStyleCnt="4">
        <dgm:presLayoutVars>
          <dgm:chMax val="1"/>
          <dgm:bulletEnabled val="1"/>
        </dgm:presLayoutVars>
      </dgm:prSet>
      <dgm:spPr/>
    </dgm:pt>
    <dgm:pt modelId="{A3ACEB3C-7FD2-49FA-9FEC-1472B72588EB}" type="pres">
      <dgm:prSet presAssocID="{B8FEE1B1-31F0-47D4-BBF2-B1AF4626AE3E}" presName="levelTx" presStyleLbl="revTx" presStyleIdx="0" presStyleCnt="0">
        <dgm:presLayoutVars>
          <dgm:chMax val="1"/>
          <dgm:bulletEnabled val="1"/>
        </dgm:presLayoutVars>
      </dgm:prSet>
      <dgm:spPr/>
    </dgm:pt>
    <dgm:pt modelId="{3C1C7C7B-5257-4149-BDA0-F0CE60D28933}" type="pres">
      <dgm:prSet presAssocID="{7C1C70DB-5194-4C61-9F07-E49F302FCA42}" presName="Name8" presStyleCnt="0"/>
      <dgm:spPr/>
    </dgm:pt>
    <dgm:pt modelId="{F384CBB0-B58D-4440-A673-285CD9675584}" type="pres">
      <dgm:prSet presAssocID="{7C1C70DB-5194-4C61-9F07-E49F302FCA42}" presName="acctBkgd" presStyleLbl="alignAcc1" presStyleIdx="1" presStyleCnt="3" custScaleX="108264" custLinFactNeighborX="3146" custLinFactNeighborY="-189"/>
      <dgm:spPr/>
    </dgm:pt>
    <dgm:pt modelId="{BEE57D09-2CC4-47D9-B495-D19AF09ED358}" type="pres">
      <dgm:prSet presAssocID="{7C1C70DB-5194-4C61-9F07-E49F302FCA42}" presName="acctTx" presStyleLbl="alignAcc1" presStyleIdx="1" presStyleCnt="3">
        <dgm:presLayoutVars>
          <dgm:bulletEnabled val="1"/>
        </dgm:presLayoutVars>
      </dgm:prSet>
      <dgm:spPr/>
    </dgm:pt>
    <dgm:pt modelId="{94192366-358B-4AD4-A135-793386780E5D}" type="pres">
      <dgm:prSet presAssocID="{7C1C70DB-5194-4C61-9F07-E49F302FCA42}" presName="level" presStyleLbl="node1" presStyleIdx="2" presStyleCnt="4">
        <dgm:presLayoutVars>
          <dgm:chMax val="1"/>
          <dgm:bulletEnabled val="1"/>
        </dgm:presLayoutVars>
      </dgm:prSet>
      <dgm:spPr/>
    </dgm:pt>
    <dgm:pt modelId="{0774F093-8003-4033-BBE0-B5434D9919D4}" type="pres">
      <dgm:prSet presAssocID="{7C1C70DB-5194-4C61-9F07-E49F302FCA42}" presName="levelTx" presStyleLbl="revTx" presStyleIdx="0" presStyleCnt="0">
        <dgm:presLayoutVars>
          <dgm:chMax val="1"/>
          <dgm:bulletEnabled val="1"/>
        </dgm:presLayoutVars>
      </dgm:prSet>
      <dgm:spPr/>
    </dgm:pt>
    <dgm:pt modelId="{42F66AF7-AF21-4481-881B-CCA703D4F49E}" type="pres">
      <dgm:prSet presAssocID="{5C405F90-9047-4EC3-8BA0-79ED4EFF7027}" presName="Name8" presStyleCnt="0"/>
      <dgm:spPr/>
    </dgm:pt>
    <dgm:pt modelId="{C9616E14-2FAB-442D-8D88-E0EF16C81BE8}" type="pres">
      <dgm:prSet presAssocID="{5C405F90-9047-4EC3-8BA0-79ED4EFF7027}" presName="acctBkgd" presStyleLbl="alignAcc1" presStyleIdx="2" presStyleCnt="3" custScaleX="112342"/>
      <dgm:spPr/>
    </dgm:pt>
    <dgm:pt modelId="{0C9DFD1B-7AC7-47C6-BAE5-DB1524F08098}" type="pres">
      <dgm:prSet presAssocID="{5C405F90-9047-4EC3-8BA0-79ED4EFF7027}" presName="acctTx" presStyleLbl="alignAcc1" presStyleIdx="2" presStyleCnt="3">
        <dgm:presLayoutVars>
          <dgm:bulletEnabled val="1"/>
        </dgm:presLayoutVars>
      </dgm:prSet>
      <dgm:spPr/>
    </dgm:pt>
    <dgm:pt modelId="{1E6D4C57-1988-4D97-AA4A-FC6652A120C3}" type="pres">
      <dgm:prSet presAssocID="{5C405F90-9047-4EC3-8BA0-79ED4EFF7027}" presName="level" presStyleLbl="node1" presStyleIdx="3" presStyleCnt="4">
        <dgm:presLayoutVars>
          <dgm:chMax val="1"/>
          <dgm:bulletEnabled val="1"/>
        </dgm:presLayoutVars>
      </dgm:prSet>
      <dgm:spPr/>
    </dgm:pt>
    <dgm:pt modelId="{F29C0F3E-264F-4845-BFFE-BEE49E8C5FBD}" type="pres">
      <dgm:prSet presAssocID="{5C405F90-9047-4EC3-8BA0-79ED4EFF7027}" presName="levelTx" presStyleLbl="revTx" presStyleIdx="0" presStyleCnt="0">
        <dgm:presLayoutVars>
          <dgm:chMax val="1"/>
          <dgm:bulletEnabled val="1"/>
        </dgm:presLayoutVars>
      </dgm:prSet>
      <dgm:spPr/>
    </dgm:pt>
  </dgm:ptLst>
  <dgm:cxnLst>
    <dgm:cxn modelId="{9649B410-0768-4EEB-950A-27AB8F67CD44}" type="presOf" srcId="{B5AA93F3-EC53-4280-80C1-3AD22805EB58}" destId="{6082663E-58B0-4521-A208-86CE44BD0C96}" srcOrd="0" destOrd="0" presId="urn:microsoft.com/office/officeart/2005/8/layout/pyramid1"/>
    <dgm:cxn modelId="{21B2D512-5858-4D51-9B5E-DACDB7DD908B}" type="presOf" srcId="{CD36292E-ACA6-4F71-9F4B-DF590B045137}" destId="{59B982CF-8E10-4A3F-B76F-430A9A6ABE39}" srcOrd="1" destOrd="2" presId="urn:microsoft.com/office/officeart/2005/8/layout/pyramid1"/>
    <dgm:cxn modelId="{E5B1EB13-9779-47EA-8EDD-6D81C36D22FD}" type="presOf" srcId="{B5AA93F3-EC53-4280-80C1-3AD22805EB58}" destId="{CF15BE7E-E1C1-4C13-8A59-493269243B90}" srcOrd="1" destOrd="0" presId="urn:microsoft.com/office/officeart/2005/8/layout/pyramid1"/>
    <dgm:cxn modelId="{7EB8641C-2CCB-47D9-92F6-EAA7B925F4FC}" type="presOf" srcId="{7157572A-9894-4BD4-A678-3DF313BDD1D6}" destId="{59B982CF-8E10-4A3F-B76F-430A9A6ABE39}" srcOrd="1" destOrd="0" presId="urn:microsoft.com/office/officeart/2005/8/layout/pyramid1"/>
    <dgm:cxn modelId="{B27E3C36-7476-4F4C-89D3-11270E15D6CA}" type="presOf" srcId="{B8FEE1B1-31F0-47D4-BBF2-B1AF4626AE3E}" destId="{A3ACEB3C-7FD2-49FA-9FEC-1472B72588EB}" srcOrd="1" destOrd="0" presId="urn:microsoft.com/office/officeart/2005/8/layout/pyramid1"/>
    <dgm:cxn modelId="{766C6236-22CF-4CC1-9D3B-80C0EEA60EF3}" srcId="{B8FEE1B1-31F0-47D4-BBF2-B1AF4626AE3E}" destId="{A14040F1-6CCB-4694-B65F-1046814C6F52}" srcOrd="4" destOrd="0" parTransId="{E8443052-819A-475C-B2EE-2362730BDA91}" sibTransId="{4FC1299C-1BA3-449E-96BA-FB19685E3741}"/>
    <dgm:cxn modelId="{4B1B7137-02F6-4F38-86EB-F3D83C271BB2}" srcId="{5C405F90-9047-4EC3-8BA0-79ED4EFF7027}" destId="{697C1835-F5FF-4159-9B03-90A00E705729}" srcOrd="1" destOrd="0" parTransId="{83299755-0EB8-4718-8DEB-CFFF442C49E0}" sibTransId="{4B80DC98-6EA8-47B7-948D-8C2F8DE3CC3A}"/>
    <dgm:cxn modelId="{95605237-D566-4441-A416-261782DB64B4}" type="presOf" srcId="{A14040F1-6CCB-4694-B65F-1046814C6F52}" destId="{59B982CF-8E10-4A3F-B76F-430A9A6ABE39}" srcOrd="1" destOrd="4" presId="urn:microsoft.com/office/officeart/2005/8/layout/pyramid1"/>
    <dgm:cxn modelId="{6B0A8339-376C-4153-8AC9-D41B92D7FE69}" type="presOf" srcId="{7157572A-9894-4BD4-A678-3DF313BDD1D6}" destId="{C0EA27F1-A008-4D67-B7E5-F9879415A123}" srcOrd="0" destOrd="0" presId="urn:microsoft.com/office/officeart/2005/8/layout/pyramid1"/>
    <dgm:cxn modelId="{E21CFA3E-198E-440B-996E-4F3CA3F7AB3A}" srcId="{7C1C70DB-5194-4C61-9F07-E49F302FCA42}" destId="{541C29BA-A905-42DE-8383-1C7C2E05C71F}" srcOrd="2" destOrd="0" parTransId="{E7726A34-2185-4A95-944B-7D22D8D8D3CB}" sibTransId="{63754B93-5ECE-4D0B-8D1B-69478872FB16}"/>
    <dgm:cxn modelId="{8EF1A13F-3C92-4154-8A87-059962521E6D}" type="presOf" srcId="{BCDF0703-9744-41EF-8B36-51B9078F2198}" destId="{F384CBB0-B58D-4440-A673-285CD9675584}" srcOrd="0" destOrd="0" presId="urn:microsoft.com/office/officeart/2005/8/layout/pyramid1"/>
    <dgm:cxn modelId="{782E3B5B-D5AC-4DA7-B063-1E67EB69680E}" srcId="{5C405F90-9047-4EC3-8BA0-79ED4EFF7027}" destId="{AB2E647C-5C8B-4785-ABDC-F84F0FDA990C}" srcOrd="0" destOrd="0" parTransId="{1B678857-7B74-4E07-B395-C81448255E4C}" sibTransId="{EEF655A1-1A2D-4621-9D53-72DFDD16860E}"/>
    <dgm:cxn modelId="{7565465D-27C4-4475-A22C-EA2477DF0293}" srcId="{94155779-4E7C-45D6-B8F6-33065BDAA632}" destId="{B8FEE1B1-31F0-47D4-BBF2-B1AF4626AE3E}" srcOrd="1" destOrd="0" parTransId="{48466A30-BED9-49EA-A428-3564B24F45AB}" sibTransId="{CB2E67DB-05E4-4883-9254-2504C2D24F2F}"/>
    <dgm:cxn modelId="{EDBCE95D-3A98-4344-8157-35306B6AF0AD}" type="presOf" srcId="{D6AB9A9F-304D-47B1-8572-27A07049126F}" destId="{BEE57D09-2CC4-47D9-B495-D19AF09ED358}" srcOrd="1" destOrd="1" presId="urn:microsoft.com/office/officeart/2005/8/layout/pyramid1"/>
    <dgm:cxn modelId="{B9181461-28BF-4930-AFC7-E69745AA4CEA}" type="presOf" srcId="{CD36292E-ACA6-4F71-9F4B-DF590B045137}" destId="{C0EA27F1-A008-4D67-B7E5-F9879415A123}" srcOrd="0" destOrd="2" presId="urn:microsoft.com/office/officeart/2005/8/layout/pyramid1"/>
    <dgm:cxn modelId="{D5D25C45-EED5-4D6D-A3A1-9E8ABC968E2B}" type="presOf" srcId="{5C405F90-9047-4EC3-8BA0-79ED4EFF7027}" destId="{1E6D4C57-1988-4D97-AA4A-FC6652A120C3}" srcOrd="0" destOrd="0" presId="urn:microsoft.com/office/officeart/2005/8/layout/pyramid1"/>
    <dgm:cxn modelId="{14A37346-882A-46F3-86DE-1D2C13E89BA4}" srcId="{94155779-4E7C-45D6-B8F6-33065BDAA632}" destId="{B5AA93F3-EC53-4280-80C1-3AD22805EB58}" srcOrd="0" destOrd="0" parTransId="{D61D6F19-680D-4F6C-B3BF-A857C629FE83}" sibTransId="{B28716C5-7D40-47B9-B416-183153247C6D}"/>
    <dgm:cxn modelId="{82633C47-40E8-4CE1-9160-9BFAE18748A4}" type="presOf" srcId="{AB2E647C-5C8B-4785-ABDC-F84F0FDA990C}" destId="{C9616E14-2FAB-442D-8D88-E0EF16C81BE8}" srcOrd="0" destOrd="0" presId="urn:microsoft.com/office/officeart/2005/8/layout/pyramid1"/>
    <dgm:cxn modelId="{A0ACB847-C429-4957-8C92-80CD4E64A611}" type="presOf" srcId="{BCDF0703-9744-41EF-8B36-51B9078F2198}" destId="{BEE57D09-2CC4-47D9-B495-D19AF09ED358}" srcOrd="1" destOrd="0" presId="urn:microsoft.com/office/officeart/2005/8/layout/pyramid1"/>
    <dgm:cxn modelId="{2911536A-12B0-4545-B379-D04D953EBAC2}" srcId="{B8FEE1B1-31F0-47D4-BBF2-B1AF4626AE3E}" destId="{7157572A-9894-4BD4-A678-3DF313BDD1D6}" srcOrd="0" destOrd="0" parTransId="{3D28E484-46DB-495D-A966-5F03F13935AD}" sibTransId="{A940DE28-8DC5-406D-89F4-CD405E9EBC15}"/>
    <dgm:cxn modelId="{31716B71-9ECC-4DC1-AF49-1FD7BCE71858}" srcId="{B8FEE1B1-31F0-47D4-BBF2-B1AF4626AE3E}" destId="{A31287E8-959B-401E-92E4-50178ED1690D}" srcOrd="3" destOrd="0" parTransId="{A5E9C5E3-3A66-4CD6-B509-4A30434B77D0}" sibTransId="{409A50D0-7343-48D8-B5EC-3B206E6F66C6}"/>
    <dgm:cxn modelId="{6509F676-2E1F-4A3C-90F9-B19E7B258023}" type="presOf" srcId="{541C29BA-A905-42DE-8383-1C7C2E05C71F}" destId="{BEE57D09-2CC4-47D9-B495-D19AF09ED358}" srcOrd="1" destOrd="2" presId="urn:microsoft.com/office/officeart/2005/8/layout/pyramid1"/>
    <dgm:cxn modelId="{9D88998D-62A8-476F-A793-5ABE2EEFABE2}" type="presOf" srcId="{5C405F90-9047-4EC3-8BA0-79ED4EFF7027}" destId="{F29C0F3E-264F-4845-BFFE-BEE49E8C5FBD}" srcOrd="1" destOrd="0" presId="urn:microsoft.com/office/officeart/2005/8/layout/pyramid1"/>
    <dgm:cxn modelId="{A3E4998E-4D94-4249-8544-791389DB9E7C}" srcId="{B8FEE1B1-31F0-47D4-BBF2-B1AF4626AE3E}" destId="{CD36292E-ACA6-4F71-9F4B-DF590B045137}" srcOrd="2" destOrd="0" parTransId="{DB929875-0842-43E2-A9B8-351A90B33DAB}" sibTransId="{79E5267A-4505-4E34-B0A3-8A7CF4D5FA10}"/>
    <dgm:cxn modelId="{75F67499-F476-4CC9-9E21-211CFAA7CE6A}" type="presOf" srcId="{B8FEE1B1-31F0-47D4-BBF2-B1AF4626AE3E}" destId="{FBDC4920-D3A7-4470-8DE4-145F0895B2BA}" srcOrd="0" destOrd="0" presId="urn:microsoft.com/office/officeart/2005/8/layout/pyramid1"/>
    <dgm:cxn modelId="{0F9E4E9B-4A2F-41A1-B492-186EF0B8B872}" type="presOf" srcId="{A14040F1-6CCB-4694-B65F-1046814C6F52}" destId="{C0EA27F1-A008-4D67-B7E5-F9879415A123}" srcOrd="0" destOrd="4" presId="urn:microsoft.com/office/officeart/2005/8/layout/pyramid1"/>
    <dgm:cxn modelId="{1E971EAA-9B61-4D61-BE96-9BF53EF6CBDA}" type="presOf" srcId="{697C1835-F5FF-4159-9B03-90A00E705729}" destId="{0C9DFD1B-7AC7-47C6-BAE5-DB1524F08098}" srcOrd="1" destOrd="1" presId="urn:microsoft.com/office/officeart/2005/8/layout/pyramid1"/>
    <dgm:cxn modelId="{28A283BA-6562-4320-9B2B-503AF849C1A3}" type="presOf" srcId="{D6AB9A9F-304D-47B1-8572-27A07049126F}" destId="{F384CBB0-B58D-4440-A673-285CD9675584}" srcOrd="0" destOrd="1" presId="urn:microsoft.com/office/officeart/2005/8/layout/pyramid1"/>
    <dgm:cxn modelId="{9070EEBF-0B19-4607-BEB2-888719021AB9}" srcId="{B8FEE1B1-31F0-47D4-BBF2-B1AF4626AE3E}" destId="{4E7A5EFA-5BC4-46CA-85C2-F8793FE403B7}" srcOrd="1" destOrd="0" parTransId="{CBF1AFAE-4CC3-4B68-B6C1-45CFBA4FF04F}" sibTransId="{36566C4D-E449-478C-AF03-089E4D7EDCF2}"/>
    <dgm:cxn modelId="{C5DEF0C7-3E5A-46F4-A206-42B0D1A8606C}" type="presOf" srcId="{AB2E647C-5C8B-4785-ABDC-F84F0FDA990C}" destId="{0C9DFD1B-7AC7-47C6-BAE5-DB1524F08098}" srcOrd="1" destOrd="0" presId="urn:microsoft.com/office/officeart/2005/8/layout/pyramid1"/>
    <dgm:cxn modelId="{D051A3CB-3D3E-4CFD-9687-2DCC1B258C6A}" type="presOf" srcId="{7C1C70DB-5194-4C61-9F07-E49F302FCA42}" destId="{0774F093-8003-4033-BBE0-B5434D9919D4}" srcOrd="1" destOrd="0" presId="urn:microsoft.com/office/officeart/2005/8/layout/pyramid1"/>
    <dgm:cxn modelId="{28D951D5-9BF8-4C82-B247-648811A9AAB6}" srcId="{7C1C70DB-5194-4C61-9F07-E49F302FCA42}" destId="{BCDF0703-9744-41EF-8B36-51B9078F2198}" srcOrd="0" destOrd="0" parTransId="{2871DC29-7830-4A9F-8443-0A371D779DD1}" sibTransId="{D7DAF6C8-243B-490A-883D-57403FC2CD4F}"/>
    <dgm:cxn modelId="{29B731DA-3CF7-439F-9D69-5405EE83EBC3}" type="presOf" srcId="{541C29BA-A905-42DE-8383-1C7C2E05C71F}" destId="{F384CBB0-B58D-4440-A673-285CD9675584}" srcOrd="0" destOrd="2" presId="urn:microsoft.com/office/officeart/2005/8/layout/pyramid1"/>
    <dgm:cxn modelId="{3BDDBBDF-35EB-4935-9D75-24618273CA85}" type="presOf" srcId="{4E7A5EFA-5BC4-46CA-85C2-F8793FE403B7}" destId="{C0EA27F1-A008-4D67-B7E5-F9879415A123}" srcOrd="0" destOrd="1" presId="urn:microsoft.com/office/officeart/2005/8/layout/pyramid1"/>
    <dgm:cxn modelId="{89B758E1-368C-4C11-8D93-4ED617EB6303}" type="presOf" srcId="{697C1835-F5FF-4159-9B03-90A00E705729}" destId="{C9616E14-2FAB-442D-8D88-E0EF16C81BE8}" srcOrd="0" destOrd="1" presId="urn:microsoft.com/office/officeart/2005/8/layout/pyramid1"/>
    <dgm:cxn modelId="{ECC193E1-DE93-4E3B-8F6D-198FD56DEE51}" type="presOf" srcId="{7C1C70DB-5194-4C61-9F07-E49F302FCA42}" destId="{94192366-358B-4AD4-A135-793386780E5D}" srcOrd="0" destOrd="0" presId="urn:microsoft.com/office/officeart/2005/8/layout/pyramid1"/>
    <dgm:cxn modelId="{BC7CF0E3-1E4C-407E-AC1B-6224CBA87E72}" srcId="{7C1C70DB-5194-4C61-9F07-E49F302FCA42}" destId="{D6AB9A9F-304D-47B1-8572-27A07049126F}" srcOrd="1" destOrd="0" parTransId="{4933DE82-1B1B-47CD-9ADE-24A0D7E11295}" sibTransId="{8750559C-AF59-4263-93FA-BF4ADC687688}"/>
    <dgm:cxn modelId="{81CF86E6-0506-4016-A0C7-5E92A97A9C6C}" srcId="{94155779-4E7C-45D6-B8F6-33065BDAA632}" destId="{7C1C70DB-5194-4C61-9F07-E49F302FCA42}" srcOrd="2" destOrd="0" parTransId="{E1DDCFC6-ED35-4728-8079-BB79F70CE31B}" sibTransId="{6DF5D243-38F1-4F65-A6BF-B024000FA0C9}"/>
    <dgm:cxn modelId="{921EB7EF-4422-47B0-92D5-F5C72E28E479}" type="presOf" srcId="{A31287E8-959B-401E-92E4-50178ED1690D}" destId="{59B982CF-8E10-4A3F-B76F-430A9A6ABE39}" srcOrd="1" destOrd="3" presId="urn:microsoft.com/office/officeart/2005/8/layout/pyramid1"/>
    <dgm:cxn modelId="{3432C0F2-32ED-43B9-A844-D698B01CDF3D}" type="presOf" srcId="{A31287E8-959B-401E-92E4-50178ED1690D}" destId="{C0EA27F1-A008-4D67-B7E5-F9879415A123}" srcOrd="0" destOrd="3" presId="urn:microsoft.com/office/officeart/2005/8/layout/pyramid1"/>
    <dgm:cxn modelId="{99A6D2F2-5E85-470D-81F8-2C5E62EC88D0}" type="presOf" srcId="{94155779-4E7C-45D6-B8F6-33065BDAA632}" destId="{802C0AAB-DA13-4A61-8AA5-48EAA0286FD1}" srcOrd="0" destOrd="0" presId="urn:microsoft.com/office/officeart/2005/8/layout/pyramid1"/>
    <dgm:cxn modelId="{9266D9F5-A64A-4BE6-B918-E9C35188DDD3}" srcId="{94155779-4E7C-45D6-B8F6-33065BDAA632}" destId="{5C405F90-9047-4EC3-8BA0-79ED4EFF7027}" srcOrd="3" destOrd="0" parTransId="{4F718368-6721-46C4-A9F7-9BC7C4880452}" sibTransId="{D4AFE249-C416-4EF8-A718-9D38D3B3E0F7}"/>
    <dgm:cxn modelId="{D8F6E4FD-98BC-474F-8FA7-24FC7AD293C8}" type="presOf" srcId="{4E7A5EFA-5BC4-46CA-85C2-F8793FE403B7}" destId="{59B982CF-8E10-4A3F-B76F-430A9A6ABE39}" srcOrd="1" destOrd="1" presId="urn:microsoft.com/office/officeart/2005/8/layout/pyramid1"/>
    <dgm:cxn modelId="{3D00730C-59FB-4B56-BB91-CD0F7429CDA0}" type="presParOf" srcId="{802C0AAB-DA13-4A61-8AA5-48EAA0286FD1}" destId="{0932CB5D-566F-494E-9C25-7BA164704A91}" srcOrd="0" destOrd="0" presId="urn:microsoft.com/office/officeart/2005/8/layout/pyramid1"/>
    <dgm:cxn modelId="{5FA2737C-FDA7-4819-B472-EA9EE065A8FD}" type="presParOf" srcId="{0932CB5D-566F-494E-9C25-7BA164704A91}" destId="{6082663E-58B0-4521-A208-86CE44BD0C96}" srcOrd="0" destOrd="0" presId="urn:microsoft.com/office/officeart/2005/8/layout/pyramid1"/>
    <dgm:cxn modelId="{5CB275BB-A35D-45BF-B230-BD9608C7F3FD}" type="presParOf" srcId="{0932CB5D-566F-494E-9C25-7BA164704A91}" destId="{CF15BE7E-E1C1-4C13-8A59-493269243B90}" srcOrd="1" destOrd="0" presId="urn:microsoft.com/office/officeart/2005/8/layout/pyramid1"/>
    <dgm:cxn modelId="{71BF7724-EFF7-438D-B5AD-7C8C5024B82A}" type="presParOf" srcId="{802C0AAB-DA13-4A61-8AA5-48EAA0286FD1}" destId="{15D16CA7-27FF-4769-9E91-977064F050E9}" srcOrd="1" destOrd="0" presId="urn:microsoft.com/office/officeart/2005/8/layout/pyramid1"/>
    <dgm:cxn modelId="{9171E60E-D53F-497B-9B04-8783DE05B814}" type="presParOf" srcId="{15D16CA7-27FF-4769-9E91-977064F050E9}" destId="{C0EA27F1-A008-4D67-B7E5-F9879415A123}" srcOrd="0" destOrd="0" presId="urn:microsoft.com/office/officeart/2005/8/layout/pyramid1"/>
    <dgm:cxn modelId="{073E6C25-0F50-4F17-8601-28CC45DBD7CD}" type="presParOf" srcId="{15D16CA7-27FF-4769-9E91-977064F050E9}" destId="{59B982CF-8E10-4A3F-B76F-430A9A6ABE39}" srcOrd="1" destOrd="0" presId="urn:microsoft.com/office/officeart/2005/8/layout/pyramid1"/>
    <dgm:cxn modelId="{C8578FA1-B859-43D1-9F07-7BC4E23E9BF2}" type="presParOf" srcId="{15D16CA7-27FF-4769-9E91-977064F050E9}" destId="{FBDC4920-D3A7-4470-8DE4-145F0895B2BA}" srcOrd="2" destOrd="0" presId="urn:microsoft.com/office/officeart/2005/8/layout/pyramid1"/>
    <dgm:cxn modelId="{C3E21531-CD80-4C0F-8C94-BC94A94702C1}" type="presParOf" srcId="{15D16CA7-27FF-4769-9E91-977064F050E9}" destId="{A3ACEB3C-7FD2-49FA-9FEC-1472B72588EB}" srcOrd="3" destOrd="0" presId="urn:microsoft.com/office/officeart/2005/8/layout/pyramid1"/>
    <dgm:cxn modelId="{58BD4D1E-1F91-4E7E-AD50-5E07788FBBD2}" type="presParOf" srcId="{802C0AAB-DA13-4A61-8AA5-48EAA0286FD1}" destId="{3C1C7C7B-5257-4149-BDA0-F0CE60D28933}" srcOrd="2" destOrd="0" presId="urn:microsoft.com/office/officeart/2005/8/layout/pyramid1"/>
    <dgm:cxn modelId="{E384893D-5F32-4BB8-B3C5-A5B3208880C7}" type="presParOf" srcId="{3C1C7C7B-5257-4149-BDA0-F0CE60D28933}" destId="{F384CBB0-B58D-4440-A673-285CD9675584}" srcOrd="0" destOrd="0" presId="urn:microsoft.com/office/officeart/2005/8/layout/pyramid1"/>
    <dgm:cxn modelId="{D9E0DE23-91DC-4657-A314-0C7B0FD604AB}" type="presParOf" srcId="{3C1C7C7B-5257-4149-BDA0-F0CE60D28933}" destId="{BEE57D09-2CC4-47D9-B495-D19AF09ED358}" srcOrd="1" destOrd="0" presId="urn:microsoft.com/office/officeart/2005/8/layout/pyramid1"/>
    <dgm:cxn modelId="{4DE5B6B3-7467-44D3-8AB3-FFFE9A25E2E6}" type="presParOf" srcId="{3C1C7C7B-5257-4149-BDA0-F0CE60D28933}" destId="{94192366-358B-4AD4-A135-793386780E5D}" srcOrd="2" destOrd="0" presId="urn:microsoft.com/office/officeart/2005/8/layout/pyramid1"/>
    <dgm:cxn modelId="{3C4581F2-E4B8-4B1B-8FAE-CC0B7BA126F1}" type="presParOf" srcId="{3C1C7C7B-5257-4149-BDA0-F0CE60D28933}" destId="{0774F093-8003-4033-BBE0-B5434D9919D4}" srcOrd="3" destOrd="0" presId="urn:microsoft.com/office/officeart/2005/8/layout/pyramid1"/>
    <dgm:cxn modelId="{7F95ABB6-0187-43D2-B010-11DC54DC159D}" type="presParOf" srcId="{802C0AAB-DA13-4A61-8AA5-48EAA0286FD1}" destId="{42F66AF7-AF21-4481-881B-CCA703D4F49E}" srcOrd="3" destOrd="0" presId="urn:microsoft.com/office/officeart/2005/8/layout/pyramid1"/>
    <dgm:cxn modelId="{6D606DB7-0978-40E1-938B-9E1CF0A520D1}" type="presParOf" srcId="{42F66AF7-AF21-4481-881B-CCA703D4F49E}" destId="{C9616E14-2FAB-442D-8D88-E0EF16C81BE8}" srcOrd="0" destOrd="0" presId="urn:microsoft.com/office/officeart/2005/8/layout/pyramid1"/>
    <dgm:cxn modelId="{7B38EEDC-9F32-45C2-AD25-4700A167D67A}" type="presParOf" srcId="{42F66AF7-AF21-4481-881B-CCA703D4F49E}" destId="{0C9DFD1B-7AC7-47C6-BAE5-DB1524F08098}" srcOrd="1" destOrd="0" presId="urn:microsoft.com/office/officeart/2005/8/layout/pyramid1"/>
    <dgm:cxn modelId="{131FCB4E-B321-4E5E-90DF-73F3B612B526}" type="presParOf" srcId="{42F66AF7-AF21-4481-881B-CCA703D4F49E}" destId="{1E6D4C57-1988-4D97-AA4A-FC6652A120C3}" srcOrd="2" destOrd="0" presId="urn:microsoft.com/office/officeart/2005/8/layout/pyramid1"/>
    <dgm:cxn modelId="{53978BA1-D11B-4EE2-A5FE-3457AAE7FF23}" type="presParOf" srcId="{42F66AF7-AF21-4481-881B-CCA703D4F49E}" destId="{F29C0F3E-264F-4845-BFFE-BEE49E8C5FBD}" srcOrd="3"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82663E-58B0-4521-A208-86CE44BD0C96}">
      <dsp:nvSpPr>
        <dsp:cNvPr id="0" name=""/>
        <dsp:cNvSpPr/>
      </dsp:nvSpPr>
      <dsp:spPr>
        <a:xfrm>
          <a:off x="1897202" y="0"/>
          <a:ext cx="1337825" cy="1058267"/>
        </a:xfrm>
        <a:prstGeom prst="trapezoid">
          <a:avLst>
            <a:gd name="adj" fmla="val 6320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b="0" kern="1200" dirty="0">
              <a:solidFill>
                <a:schemeClr val="bg1"/>
              </a:solidFill>
              <a:latin typeface="+mn-lt"/>
              <a:cs typeface="Arial" panose="020B0604020202020204" pitchFamily="34" charset="0"/>
            </a:rPr>
            <a:t>Job</a:t>
          </a:r>
        </a:p>
      </dsp:txBody>
      <dsp:txXfrm>
        <a:off x="1897202" y="0"/>
        <a:ext cx="1337825" cy="1058267"/>
      </dsp:txXfrm>
    </dsp:sp>
    <dsp:sp modelId="{C0EA27F1-A008-4D67-B7E5-F9879415A123}">
      <dsp:nvSpPr>
        <dsp:cNvPr id="0" name=""/>
        <dsp:cNvSpPr/>
      </dsp:nvSpPr>
      <dsp:spPr>
        <a:xfrm rot="10800000">
          <a:off x="3016696" y="1036974"/>
          <a:ext cx="4902653" cy="1058267"/>
        </a:xfrm>
        <a:prstGeom prst="nonIsoscelesTrapezoid">
          <a:avLst>
            <a:gd name="adj1" fmla="val 0"/>
            <a:gd name="adj2" fmla="val 63208"/>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Self readiness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Research</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impressions</a:t>
          </a:r>
        </a:p>
        <a:p>
          <a:pPr marL="228600" lvl="1" indent="-228600" algn="l" defTabSz="1066800">
            <a:lnSpc>
              <a:spcPct val="90000"/>
            </a:lnSpc>
            <a:spcBef>
              <a:spcPct val="0"/>
            </a:spcBef>
            <a:spcAft>
              <a:spcPct val="15000"/>
            </a:spcAft>
            <a:buChar char="•"/>
          </a:pPr>
          <a:endParaRPr lang="en-GB" sz="2400" kern="1200" dirty="0">
            <a:latin typeface="+mn-lt"/>
            <a:cs typeface="Arial" panose="020B0604020202020204" pitchFamily="34" charset="0"/>
          </a:endParaRPr>
        </a:p>
      </dsp:txBody>
      <dsp:txXfrm rot="10800000">
        <a:off x="3771679" y="1036974"/>
        <a:ext cx="4177913" cy="1058267"/>
      </dsp:txXfrm>
    </dsp:sp>
    <dsp:sp modelId="{FBDC4920-D3A7-4470-8DE4-145F0895B2BA}">
      <dsp:nvSpPr>
        <dsp:cNvPr id="0" name=""/>
        <dsp:cNvSpPr/>
      </dsp:nvSpPr>
      <dsp:spPr>
        <a:xfrm>
          <a:off x="1228289" y="1058267"/>
          <a:ext cx="2675650" cy="1058267"/>
        </a:xfrm>
        <a:prstGeom prst="trapezoid">
          <a:avLst>
            <a:gd name="adj" fmla="val 6320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bg1"/>
              </a:solidFill>
              <a:latin typeface="+mn-lt"/>
              <a:cs typeface="Arial" panose="020B0604020202020204" pitchFamily="34" charset="0"/>
            </a:rPr>
            <a:t>Interview</a:t>
          </a:r>
        </a:p>
      </dsp:txBody>
      <dsp:txXfrm>
        <a:off x="1696528" y="1058267"/>
        <a:ext cx="1739172" cy="1058267"/>
      </dsp:txXfrm>
    </dsp:sp>
    <dsp:sp modelId="{F384CBB0-B58D-4440-A673-285CD9675584}">
      <dsp:nvSpPr>
        <dsp:cNvPr id="0" name=""/>
        <dsp:cNvSpPr/>
      </dsp:nvSpPr>
      <dsp:spPr>
        <a:xfrm rot="10800000">
          <a:off x="3744606" y="2114534"/>
          <a:ext cx="4174751" cy="1058267"/>
        </a:xfrm>
        <a:prstGeom prst="nonIsoscelesTrapezoid">
          <a:avLst>
            <a:gd name="adj1" fmla="val 0"/>
            <a:gd name="adj2" fmla="val 63208"/>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Application form</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CV’s</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Who you know</a:t>
          </a:r>
        </a:p>
      </dsp:txBody>
      <dsp:txXfrm rot="10800000">
        <a:off x="4498721" y="2114534"/>
        <a:ext cx="3450559" cy="1058267"/>
      </dsp:txXfrm>
    </dsp:sp>
    <dsp:sp modelId="{94192366-358B-4AD4-A135-793386780E5D}">
      <dsp:nvSpPr>
        <dsp:cNvPr id="0" name=""/>
        <dsp:cNvSpPr/>
      </dsp:nvSpPr>
      <dsp:spPr>
        <a:xfrm>
          <a:off x="559376" y="2116534"/>
          <a:ext cx="4013475" cy="1058267"/>
        </a:xfrm>
        <a:prstGeom prst="trapezoid">
          <a:avLst>
            <a:gd name="adj" fmla="val 6320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bg1"/>
              </a:solidFill>
              <a:latin typeface="+mn-lt"/>
              <a:cs typeface="Arial" panose="020B0604020202020204" pitchFamily="34" charset="0"/>
            </a:rPr>
            <a:t>Application process</a:t>
          </a:r>
        </a:p>
      </dsp:txBody>
      <dsp:txXfrm>
        <a:off x="1261735" y="2116534"/>
        <a:ext cx="2608759" cy="1058267"/>
      </dsp:txXfrm>
    </dsp:sp>
    <dsp:sp modelId="{C9616E14-2FAB-442D-8D88-E0EF16C81BE8}">
      <dsp:nvSpPr>
        <dsp:cNvPr id="0" name=""/>
        <dsp:cNvSpPr/>
      </dsp:nvSpPr>
      <dsp:spPr>
        <a:xfrm rot="10800000">
          <a:off x="4352765" y="3174801"/>
          <a:ext cx="3561849" cy="1058267"/>
        </a:xfrm>
        <a:prstGeom prst="nonIsoscelesTrapezoid">
          <a:avLst>
            <a:gd name="adj1" fmla="val 0"/>
            <a:gd name="adj2" fmla="val 63208"/>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Job description</a:t>
          </a:r>
        </a:p>
        <a:p>
          <a:pPr marL="228600" lvl="1" indent="-228600" algn="l" defTabSz="889000">
            <a:lnSpc>
              <a:spcPct val="90000"/>
            </a:lnSpc>
            <a:spcBef>
              <a:spcPct val="0"/>
            </a:spcBef>
            <a:spcAft>
              <a:spcPct val="15000"/>
            </a:spcAft>
            <a:buChar char="•"/>
          </a:pPr>
          <a:r>
            <a:rPr lang="en-GB" sz="2000" kern="1200" dirty="0">
              <a:latin typeface="+mn-lt"/>
              <a:cs typeface="Arial" panose="020B0604020202020204" pitchFamily="34" charset="0"/>
            </a:rPr>
            <a:t>Person/job specification  </a:t>
          </a:r>
        </a:p>
      </dsp:txBody>
      <dsp:txXfrm rot="10800000">
        <a:off x="5146445" y="3174801"/>
        <a:ext cx="2814300" cy="1058267"/>
      </dsp:txXfrm>
    </dsp:sp>
    <dsp:sp modelId="{1E6D4C57-1988-4D97-AA4A-FC6652A120C3}">
      <dsp:nvSpPr>
        <dsp:cNvPr id="0" name=""/>
        <dsp:cNvSpPr/>
      </dsp:nvSpPr>
      <dsp:spPr>
        <a:xfrm>
          <a:off x="-109535" y="3174801"/>
          <a:ext cx="5323377" cy="1058267"/>
        </a:xfrm>
        <a:prstGeom prst="trapezoid">
          <a:avLst>
            <a:gd name="adj" fmla="val 63208"/>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bg1"/>
              </a:solidFill>
              <a:latin typeface="+mn-lt"/>
              <a:cs typeface="Arial" panose="020B0604020202020204" pitchFamily="34" charset="0"/>
            </a:rPr>
            <a:t>Job description &amp; Person/job Specification</a:t>
          </a:r>
        </a:p>
      </dsp:txBody>
      <dsp:txXfrm>
        <a:off x="822055" y="3174801"/>
        <a:ext cx="3460195" cy="1058267"/>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02/09/2020</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DBB0EF-55F5-4296-B480-82C569973B21}" type="datetimeFigureOut">
              <a:rPr lang="en-GB" smtClean="0"/>
              <a:t>02/09/2020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E51224-72BE-4D38-B196-381731D9D811}" type="slidenum">
              <a:rPr lang="en-GB" smtClean="0"/>
              <a:t>‹#›</a:t>
            </a:fld>
            <a:endParaRPr lang="en-GB"/>
          </a:p>
        </p:txBody>
      </p:sp>
    </p:spTree>
    <p:extLst>
      <p:ext uri="{BB962C8B-B14F-4D97-AF65-F5344CB8AC3E}">
        <p14:creationId xmlns:p14="http://schemas.microsoft.com/office/powerpoint/2010/main" val="27032088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start with an Employer’s perspective….next slide</a:t>
            </a:r>
          </a:p>
        </p:txBody>
      </p:sp>
      <p:sp>
        <p:nvSpPr>
          <p:cNvPr id="4" name="Slide Number Placeholder 3"/>
          <p:cNvSpPr>
            <a:spLocks noGrp="1"/>
          </p:cNvSpPr>
          <p:nvPr>
            <p:ph type="sldNum" sz="quarter" idx="10"/>
          </p:nvPr>
        </p:nvSpPr>
        <p:spPr/>
        <p:txBody>
          <a:bodyPr/>
          <a:lstStyle/>
          <a:p>
            <a:fld id="{82E51224-72BE-4D38-B196-381731D9D811}" type="slidenum">
              <a:rPr lang="en-GB" smtClean="0"/>
              <a:t>2</a:t>
            </a:fld>
            <a:endParaRPr lang="en-GB"/>
          </a:p>
        </p:txBody>
      </p:sp>
    </p:spTree>
    <p:extLst>
      <p:ext uri="{BB962C8B-B14F-4D97-AF65-F5344CB8AC3E}">
        <p14:creationId xmlns:p14="http://schemas.microsoft.com/office/powerpoint/2010/main" val="10669294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on this – What do the students think this means?</a:t>
            </a:r>
          </a:p>
        </p:txBody>
      </p:sp>
      <p:sp>
        <p:nvSpPr>
          <p:cNvPr id="4" name="Slide Number Placeholder 3"/>
          <p:cNvSpPr>
            <a:spLocks noGrp="1"/>
          </p:cNvSpPr>
          <p:nvPr>
            <p:ph type="sldNum" sz="quarter" idx="10"/>
          </p:nvPr>
        </p:nvSpPr>
        <p:spPr/>
        <p:txBody>
          <a:bodyPr/>
          <a:lstStyle/>
          <a:p>
            <a:fld id="{82E51224-72BE-4D38-B196-381731D9D811}" type="slidenum">
              <a:rPr lang="en-GB" smtClean="0"/>
              <a:t>8</a:t>
            </a:fld>
            <a:endParaRPr lang="en-GB"/>
          </a:p>
        </p:txBody>
      </p:sp>
    </p:spTree>
    <p:extLst>
      <p:ext uri="{BB962C8B-B14F-4D97-AF65-F5344CB8AC3E}">
        <p14:creationId xmlns:p14="http://schemas.microsoft.com/office/powerpoint/2010/main" val="142283004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11235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60029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81920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40064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54066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82630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06155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0090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57725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217918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9C64F3F4-CE19-49F8-9EF4-FF4EE52031C2}" type="datetimeFigureOut">
              <a:rPr lang="en-GB" smtClean="0"/>
              <a:t>02/09/2020</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432795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073022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amp;ehk=ALDtMCiGLslDJwIeQaX6EQ&amp;r=0&amp;pid=OfficeInsert"/><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aphumanresources.wikispaces.com/Roles+and+Functions+of+HR" TargetMode="External"/><Relationship Id="rId2" Type="http://schemas.openxmlformats.org/officeDocument/2006/relationships/image" Target="../media/image5.jpg&amp;ehk=lvxOtnj3nxKTAxCBxoLCzA&amp;r=0&amp;pid=OfficeInsert"/><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njsays.wordpress.com/2014/08/26/introduction" TargetMode="External"/><Relationship Id="rId2" Type="http://schemas.openxmlformats.org/officeDocument/2006/relationships/image" Target="../media/image6.jpg&amp;ehk=toXI"/><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nasrin-sama.blogspot.com/2011/12/puzzle.html" TargetMode="External"/><Relationship Id="rId2" Type="http://schemas.openxmlformats.org/officeDocument/2006/relationships/image" Target="../media/image8.jpg&amp;ehk=QwU1vWgbgyMuoGXMwMj4tw&amp;r=0&amp;pid=OfficeInsert"/><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br>
              <a:rPr lang="en-GB" altLang="en-US" dirty="0"/>
            </a:br>
            <a:r>
              <a:rPr lang="en-GB" altLang="en-US" dirty="0"/>
              <a:t>Module: BMSK4005</a:t>
            </a:r>
            <a:endParaRPr lang="en-GB" dirty="0"/>
          </a:p>
        </p:txBody>
      </p:sp>
      <p:sp>
        <p:nvSpPr>
          <p:cNvPr id="3" name="Subtitle 2"/>
          <p:cNvSpPr>
            <a:spLocks noGrp="1"/>
          </p:cNvSpPr>
          <p:nvPr>
            <p:ph type="subTitle" idx="1"/>
          </p:nvPr>
        </p:nvSpPr>
        <p:spPr/>
        <p:txBody>
          <a:bodyPr/>
          <a:lstStyle/>
          <a:p>
            <a:r>
              <a:rPr lang="en-GB" dirty="0"/>
              <a:t>Professional Career Development</a:t>
            </a:r>
          </a:p>
          <a:p>
            <a:endParaRPr lang="en-GB" dirty="0"/>
          </a:p>
          <a:p>
            <a:r>
              <a:rPr lang="en-GB" altLang="en-US" sz="2000" b="1" dirty="0"/>
              <a:t>Online Session 7</a:t>
            </a:r>
            <a:endParaRPr lang="en-GB" sz="2000"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lstStyle/>
          <a:p>
            <a:r>
              <a:rPr lang="en-GB" dirty="0">
                <a:solidFill>
                  <a:srgbClr val="00B050"/>
                </a:solidFill>
              </a:rPr>
              <a:t>Recruitment: The Employer’s Perspective</a:t>
            </a:r>
          </a:p>
          <a:p>
            <a:endParaRPr lang="en-GB" dirty="0">
              <a:solidFill>
                <a:srgbClr val="0070C0"/>
              </a:solidFill>
            </a:endParaRPr>
          </a:p>
          <a:p>
            <a:r>
              <a:rPr lang="en-GB" dirty="0">
                <a:solidFill>
                  <a:srgbClr val="0070C0"/>
                </a:solidFill>
              </a:rPr>
              <a:t>Job Hunting </a:t>
            </a:r>
          </a:p>
          <a:p>
            <a:pPr marL="0" indent="0">
              <a:buNone/>
            </a:pPr>
            <a:endParaRPr lang="en-GB" dirty="0"/>
          </a:p>
          <a:p>
            <a:r>
              <a:rPr lang="en-GB" dirty="0">
                <a:solidFill>
                  <a:srgbClr val="7030A0"/>
                </a:solidFill>
              </a:rPr>
              <a:t>Job Applications</a:t>
            </a:r>
          </a:p>
        </p:txBody>
      </p:sp>
      <p:pic>
        <p:nvPicPr>
          <p:cNvPr id="5" name="Picture 4">
            <a:extLst>
              <a:ext uri="{FF2B5EF4-FFF2-40B4-BE49-F238E27FC236}">
                <a16:creationId xmlns:a16="http://schemas.microsoft.com/office/drawing/2014/main" id="{465A8638-C0FE-45CD-96F4-36DD494CC89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4048" y="2204864"/>
            <a:ext cx="3039970" cy="3191982"/>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24071B-694E-4C06-9BE3-41742BA7A59E}"/>
              </a:ext>
            </a:extLst>
          </p:cNvPr>
          <p:cNvSpPr>
            <a:spLocks noGrp="1"/>
          </p:cNvSpPr>
          <p:nvPr>
            <p:ph type="title"/>
          </p:nvPr>
        </p:nvSpPr>
        <p:spPr/>
        <p:txBody>
          <a:bodyPr/>
          <a:lstStyle/>
          <a:p>
            <a:r>
              <a:rPr lang="en-US" dirty="0"/>
              <a:t>Employment Legislation</a:t>
            </a:r>
            <a:endParaRPr lang="en-GB" dirty="0"/>
          </a:p>
        </p:txBody>
      </p:sp>
      <p:sp>
        <p:nvSpPr>
          <p:cNvPr id="3" name="Content Placeholder 2">
            <a:extLst>
              <a:ext uri="{FF2B5EF4-FFF2-40B4-BE49-F238E27FC236}">
                <a16:creationId xmlns:a16="http://schemas.microsoft.com/office/drawing/2014/main" id="{883DC50A-DB45-4114-9F61-B78A91849EAF}"/>
              </a:ext>
            </a:extLst>
          </p:cNvPr>
          <p:cNvSpPr>
            <a:spLocks noGrp="1"/>
          </p:cNvSpPr>
          <p:nvPr>
            <p:ph idx="1"/>
          </p:nvPr>
        </p:nvSpPr>
        <p:spPr>
          <a:xfrm>
            <a:off x="628650" y="1825625"/>
            <a:ext cx="7886700" cy="3691607"/>
          </a:xfrm>
        </p:spPr>
        <p:txBody>
          <a:bodyPr>
            <a:normAutofit fontScale="85000" lnSpcReduction="10000"/>
          </a:bodyPr>
          <a:lstStyle/>
          <a:p>
            <a:pPr marL="0" indent="0">
              <a:buNone/>
            </a:pPr>
            <a:r>
              <a:rPr lang="en-US" dirty="0"/>
              <a:t>Some of the legislation governing employment in the UK?</a:t>
            </a:r>
          </a:p>
          <a:p>
            <a:pPr marL="0" indent="0">
              <a:buNone/>
            </a:pPr>
            <a:endParaRPr lang="en-US" dirty="0"/>
          </a:p>
          <a:p>
            <a:pPr marL="0" indent="0">
              <a:buNone/>
            </a:pPr>
            <a:r>
              <a:rPr lang="en-US" dirty="0"/>
              <a:t>In order of the year of issue it is:</a:t>
            </a:r>
          </a:p>
          <a:p>
            <a:pPr marL="0" indent="0">
              <a:buNone/>
            </a:pPr>
            <a:endParaRPr lang="en-US" dirty="0"/>
          </a:p>
          <a:p>
            <a:r>
              <a:rPr lang="en-US" dirty="0"/>
              <a:t>Health &amp; Safety at Work etc. Act 1974 </a:t>
            </a:r>
          </a:p>
          <a:p>
            <a:r>
              <a:rPr lang="en-US" dirty="0"/>
              <a:t>Trade Union and Labour Relations (Consolidation) Act 1992 </a:t>
            </a:r>
          </a:p>
          <a:p>
            <a:r>
              <a:rPr lang="en-US" dirty="0"/>
              <a:t>Employment Tribunals Act 1996 </a:t>
            </a:r>
          </a:p>
          <a:p>
            <a:r>
              <a:rPr lang="en-US" dirty="0"/>
              <a:t>Employment Rights Act 1996 </a:t>
            </a:r>
          </a:p>
          <a:p>
            <a:endParaRPr lang="en-GB" dirty="0"/>
          </a:p>
        </p:txBody>
      </p:sp>
    </p:spTree>
    <p:extLst>
      <p:ext uri="{BB962C8B-B14F-4D97-AF65-F5344CB8AC3E}">
        <p14:creationId xmlns:p14="http://schemas.microsoft.com/office/powerpoint/2010/main" val="18555015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B4E6A-810D-4127-A2C0-51970C669B1A}"/>
              </a:ext>
            </a:extLst>
          </p:cNvPr>
          <p:cNvSpPr>
            <a:spLocks noGrp="1"/>
          </p:cNvSpPr>
          <p:nvPr>
            <p:ph type="title"/>
          </p:nvPr>
        </p:nvSpPr>
        <p:spPr/>
        <p:txBody>
          <a:bodyPr/>
          <a:lstStyle/>
          <a:p>
            <a:r>
              <a:rPr lang="en-US" dirty="0"/>
              <a:t>Employment Legislation </a:t>
            </a:r>
            <a:r>
              <a:rPr lang="en-US" sz="1600" dirty="0"/>
              <a:t>(continued)</a:t>
            </a:r>
            <a:endParaRPr lang="en-GB" dirty="0"/>
          </a:p>
        </p:txBody>
      </p:sp>
      <p:sp>
        <p:nvSpPr>
          <p:cNvPr id="3" name="Content Placeholder 2">
            <a:extLst>
              <a:ext uri="{FF2B5EF4-FFF2-40B4-BE49-F238E27FC236}">
                <a16:creationId xmlns:a16="http://schemas.microsoft.com/office/drawing/2014/main" id="{E39BC8E3-6320-4904-98F7-E8D68018EBB1}"/>
              </a:ext>
            </a:extLst>
          </p:cNvPr>
          <p:cNvSpPr>
            <a:spLocks noGrp="1"/>
          </p:cNvSpPr>
          <p:nvPr>
            <p:ph idx="1"/>
          </p:nvPr>
        </p:nvSpPr>
        <p:spPr>
          <a:xfrm>
            <a:off x="628650" y="1412777"/>
            <a:ext cx="7886700" cy="4176464"/>
          </a:xfrm>
        </p:spPr>
        <p:txBody>
          <a:bodyPr>
            <a:normAutofit/>
          </a:bodyPr>
          <a:lstStyle/>
          <a:p>
            <a:r>
              <a:rPr lang="en-US" dirty="0"/>
              <a:t>Public Interest Disclosure Act 1998</a:t>
            </a:r>
          </a:p>
          <a:p>
            <a:r>
              <a:rPr lang="en-US" dirty="0"/>
              <a:t>Data Protection Act 1998 </a:t>
            </a:r>
          </a:p>
          <a:p>
            <a:r>
              <a:rPr lang="en-US" dirty="0"/>
              <a:t>National Minimum Wage Act 1998 </a:t>
            </a:r>
          </a:p>
          <a:p>
            <a:r>
              <a:rPr lang="en-US" dirty="0"/>
              <a:t>Human Rights Act 1998</a:t>
            </a:r>
          </a:p>
          <a:p>
            <a:r>
              <a:rPr lang="en-US" dirty="0"/>
              <a:t>Employment Relations Act 1999 </a:t>
            </a:r>
          </a:p>
          <a:p>
            <a:r>
              <a:rPr lang="en-US" dirty="0"/>
              <a:t>Employment Act 2002 </a:t>
            </a:r>
          </a:p>
          <a:p>
            <a:r>
              <a:rPr lang="en-US" dirty="0"/>
              <a:t>Employment Relations Act 2004 </a:t>
            </a:r>
          </a:p>
          <a:p>
            <a:r>
              <a:rPr lang="en-US" dirty="0"/>
              <a:t>Equality Act 2010</a:t>
            </a:r>
          </a:p>
        </p:txBody>
      </p:sp>
    </p:spTree>
    <p:extLst>
      <p:ext uri="{BB962C8B-B14F-4D97-AF65-F5344CB8AC3E}">
        <p14:creationId xmlns:p14="http://schemas.microsoft.com/office/powerpoint/2010/main" val="6694148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6058A-041F-4FFE-B893-F2401D3355D3}"/>
              </a:ext>
            </a:extLst>
          </p:cNvPr>
          <p:cNvSpPr>
            <a:spLocks noGrp="1"/>
          </p:cNvSpPr>
          <p:nvPr>
            <p:ph type="title"/>
          </p:nvPr>
        </p:nvSpPr>
        <p:spPr/>
        <p:txBody>
          <a:bodyPr/>
          <a:lstStyle/>
          <a:p>
            <a:r>
              <a:rPr lang="en-US" dirty="0">
                <a:latin typeface="Calibri" pitchFamily="34" charset="0"/>
              </a:rPr>
              <a:t>UK Employment Law</a:t>
            </a:r>
            <a:endParaRPr lang="en-GB" dirty="0"/>
          </a:p>
        </p:txBody>
      </p:sp>
      <p:sp>
        <p:nvSpPr>
          <p:cNvPr id="3" name="Content Placeholder 2">
            <a:extLst>
              <a:ext uri="{FF2B5EF4-FFF2-40B4-BE49-F238E27FC236}">
                <a16:creationId xmlns:a16="http://schemas.microsoft.com/office/drawing/2014/main" id="{A5747A45-2AEF-4EBF-9C87-542E7A8124B7}"/>
              </a:ext>
            </a:extLst>
          </p:cNvPr>
          <p:cNvSpPr>
            <a:spLocks noGrp="1"/>
          </p:cNvSpPr>
          <p:nvPr>
            <p:ph idx="1"/>
          </p:nvPr>
        </p:nvSpPr>
        <p:spPr/>
        <p:txBody>
          <a:bodyPr/>
          <a:lstStyle/>
          <a:p>
            <a:pPr marL="0" indent="0">
              <a:buNone/>
            </a:pPr>
            <a:r>
              <a:rPr lang="en-US" dirty="0">
                <a:latin typeface="Calibri" pitchFamily="34" charset="0"/>
              </a:rPr>
              <a:t>There are 3 main sources of UK employment law:</a:t>
            </a:r>
          </a:p>
          <a:p>
            <a:pPr marL="0" indent="0">
              <a:buNone/>
            </a:pPr>
            <a:endParaRPr lang="en-US" dirty="0">
              <a:latin typeface="Calibri" pitchFamily="34" charset="0"/>
            </a:endParaRPr>
          </a:p>
          <a:p>
            <a:r>
              <a:rPr lang="en-US" dirty="0">
                <a:solidFill>
                  <a:srgbClr val="00B050"/>
                </a:solidFill>
                <a:latin typeface="Calibri" pitchFamily="34" charset="0"/>
              </a:rPr>
              <a:t>Common law</a:t>
            </a:r>
          </a:p>
          <a:p>
            <a:r>
              <a:rPr lang="en-US" dirty="0">
                <a:solidFill>
                  <a:srgbClr val="0070C0"/>
                </a:solidFill>
                <a:latin typeface="Calibri" pitchFamily="34" charset="0"/>
              </a:rPr>
              <a:t>Statute legislated by the UK government</a:t>
            </a:r>
          </a:p>
          <a:p>
            <a:r>
              <a:rPr lang="en-US" dirty="0">
                <a:solidFill>
                  <a:srgbClr val="7030A0"/>
                </a:solidFill>
                <a:latin typeface="Calibri" pitchFamily="34" charset="0"/>
              </a:rPr>
              <a:t>European law</a:t>
            </a:r>
          </a:p>
        </p:txBody>
      </p:sp>
    </p:spTree>
    <p:extLst>
      <p:ext uri="{BB962C8B-B14F-4D97-AF65-F5344CB8AC3E}">
        <p14:creationId xmlns:p14="http://schemas.microsoft.com/office/powerpoint/2010/main" val="2372437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9E318-3CC5-4407-BC98-9515E1C88C5A}"/>
              </a:ext>
            </a:extLst>
          </p:cNvPr>
          <p:cNvSpPr>
            <a:spLocks noGrp="1"/>
          </p:cNvSpPr>
          <p:nvPr>
            <p:ph type="title"/>
          </p:nvPr>
        </p:nvSpPr>
        <p:spPr/>
        <p:txBody>
          <a:bodyPr/>
          <a:lstStyle/>
          <a:p>
            <a:r>
              <a:rPr lang="en-US" dirty="0">
                <a:latin typeface="Calibri" pitchFamily="34" charset="0"/>
              </a:rPr>
              <a:t>Common Law</a:t>
            </a:r>
            <a:endParaRPr lang="en-GB" dirty="0"/>
          </a:p>
        </p:txBody>
      </p:sp>
      <p:sp>
        <p:nvSpPr>
          <p:cNvPr id="3" name="Content Placeholder 2">
            <a:extLst>
              <a:ext uri="{FF2B5EF4-FFF2-40B4-BE49-F238E27FC236}">
                <a16:creationId xmlns:a16="http://schemas.microsoft.com/office/drawing/2014/main" id="{5E0805BC-DD6F-4C86-BA32-6D7A502780E3}"/>
              </a:ext>
            </a:extLst>
          </p:cNvPr>
          <p:cNvSpPr>
            <a:spLocks noGrp="1"/>
          </p:cNvSpPr>
          <p:nvPr>
            <p:ph idx="1"/>
          </p:nvPr>
        </p:nvSpPr>
        <p:spPr>
          <a:xfrm>
            <a:off x="628650" y="1825625"/>
            <a:ext cx="7886700" cy="3547591"/>
          </a:xfrm>
        </p:spPr>
        <p:txBody>
          <a:bodyPr>
            <a:normAutofit/>
          </a:bodyPr>
          <a:lstStyle/>
          <a:p>
            <a:r>
              <a:rPr lang="en-US" dirty="0">
                <a:latin typeface="Calibri" pitchFamily="34" charset="0"/>
              </a:rPr>
              <a:t>Covers the contract of employment between employer and employee</a:t>
            </a:r>
          </a:p>
          <a:p>
            <a:r>
              <a:rPr lang="en-US" dirty="0">
                <a:latin typeface="Calibri" pitchFamily="34" charset="0"/>
              </a:rPr>
              <a:t>Does not have to be in writing </a:t>
            </a:r>
            <a:r>
              <a:rPr lang="en-US" i="1" dirty="0">
                <a:latin typeface="Calibri" pitchFamily="34" charset="0"/>
              </a:rPr>
              <a:t>(but – terms and conditions of employment do have to be issued within the first 2 months of employment under Section 1 of the Employment Rights Act 1996)</a:t>
            </a:r>
          </a:p>
          <a:p>
            <a:pPr marL="0" indent="0">
              <a:buNone/>
            </a:pPr>
            <a:endParaRPr lang="en-GB" dirty="0"/>
          </a:p>
        </p:txBody>
      </p:sp>
    </p:spTree>
    <p:extLst>
      <p:ext uri="{BB962C8B-B14F-4D97-AF65-F5344CB8AC3E}">
        <p14:creationId xmlns:p14="http://schemas.microsoft.com/office/powerpoint/2010/main" val="25617586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3699C-3246-436F-8141-2D9D95F758F1}"/>
              </a:ext>
            </a:extLst>
          </p:cNvPr>
          <p:cNvSpPr>
            <a:spLocks noGrp="1"/>
          </p:cNvSpPr>
          <p:nvPr>
            <p:ph type="title"/>
          </p:nvPr>
        </p:nvSpPr>
        <p:spPr/>
        <p:txBody>
          <a:bodyPr/>
          <a:lstStyle/>
          <a:p>
            <a:r>
              <a:rPr lang="en-US" dirty="0">
                <a:latin typeface="Calibri" pitchFamily="34" charset="0"/>
              </a:rPr>
              <a:t>In addition….</a:t>
            </a:r>
            <a:endParaRPr lang="en-GB" dirty="0"/>
          </a:p>
        </p:txBody>
      </p:sp>
      <p:sp>
        <p:nvSpPr>
          <p:cNvPr id="3" name="Content Placeholder 2">
            <a:extLst>
              <a:ext uri="{FF2B5EF4-FFF2-40B4-BE49-F238E27FC236}">
                <a16:creationId xmlns:a16="http://schemas.microsoft.com/office/drawing/2014/main" id="{581067D1-CF3B-468C-AD84-A14119654F88}"/>
              </a:ext>
            </a:extLst>
          </p:cNvPr>
          <p:cNvSpPr>
            <a:spLocks noGrp="1"/>
          </p:cNvSpPr>
          <p:nvPr>
            <p:ph idx="1"/>
          </p:nvPr>
        </p:nvSpPr>
        <p:spPr/>
        <p:txBody>
          <a:bodyPr/>
          <a:lstStyle/>
          <a:p>
            <a:r>
              <a:rPr lang="en-US" dirty="0"/>
              <a:t>A substantial amount of secondary legislation, known as Regulations </a:t>
            </a:r>
            <a:r>
              <a:rPr lang="en-US" i="1" dirty="0"/>
              <a:t>and</a:t>
            </a:r>
            <a:endParaRPr lang="en-US" dirty="0"/>
          </a:p>
          <a:p>
            <a:r>
              <a:rPr lang="en-US" dirty="0"/>
              <a:t>Codes of Practice</a:t>
            </a:r>
          </a:p>
          <a:p>
            <a:endParaRPr lang="en-GB" dirty="0"/>
          </a:p>
        </p:txBody>
      </p:sp>
      <p:sp>
        <p:nvSpPr>
          <p:cNvPr id="4" name="Rectangle 3">
            <a:extLst>
              <a:ext uri="{FF2B5EF4-FFF2-40B4-BE49-F238E27FC236}">
                <a16:creationId xmlns:a16="http://schemas.microsoft.com/office/drawing/2014/main" id="{E42AB429-1909-4126-91C9-3C98A75D3E73}"/>
              </a:ext>
            </a:extLst>
          </p:cNvPr>
          <p:cNvSpPr/>
          <p:nvPr/>
        </p:nvSpPr>
        <p:spPr>
          <a:xfrm>
            <a:off x="457200" y="3645024"/>
            <a:ext cx="8435280" cy="1569660"/>
          </a:xfrm>
          <a:prstGeom prst="rect">
            <a:avLst/>
          </a:prstGeom>
        </p:spPr>
        <p:txBody>
          <a:bodyPr wrap="square">
            <a:spAutoFit/>
          </a:bodyPr>
          <a:lstStyle/>
          <a:p>
            <a:pPr algn="ctr"/>
            <a:r>
              <a:rPr lang="en-US" sz="3200" dirty="0">
                <a:solidFill>
                  <a:srgbClr val="7030A0"/>
                </a:solidFill>
              </a:rPr>
              <a:t>Now let’s look at </a:t>
            </a:r>
            <a:r>
              <a:rPr lang="en-US" sz="3200" b="1" dirty="0">
                <a:solidFill>
                  <a:srgbClr val="7030A0"/>
                </a:solidFill>
              </a:rPr>
              <a:t>Recruitment </a:t>
            </a:r>
          </a:p>
          <a:p>
            <a:pPr algn="ctr"/>
            <a:r>
              <a:rPr lang="en-US" sz="3200" b="1" dirty="0">
                <a:solidFill>
                  <a:srgbClr val="7030A0"/>
                </a:solidFill>
              </a:rPr>
              <a:t>and Selection</a:t>
            </a:r>
            <a:r>
              <a:rPr lang="en-US" sz="3200" dirty="0">
                <a:solidFill>
                  <a:srgbClr val="7030A0"/>
                </a:solidFill>
              </a:rPr>
              <a:t> from the </a:t>
            </a:r>
            <a:r>
              <a:rPr lang="en-US" sz="3200" b="1" i="1" dirty="0">
                <a:solidFill>
                  <a:srgbClr val="7030A0"/>
                </a:solidFill>
              </a:rPr>
              <a:t>Employer’s </a:t>
            </a:r>
            <a:r>
              <a:rPr lang="en-US" sz="3200" dirty="0">
                <a:solidFill>
                  <a:srgbClr val="7030A0"/>
                </a:solidFill>
              </a:rPr>
              <a:t>perspective</a:t>
            </a:r>
          </a:p>
        </p:txBody>
      </p:sp>
    </p:spTree>
    <p:extLst>
      <p:ext uri="{BB962C8B-B14F-4D97-AF65-F5344CB8AC3E}">
        <p14:creationId xmlns:p14="http://schemas.microsoft.com/office/powerpoint/2010/main" val="25569084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22B08-5D9C-4EB2-84BB-210978896EC1}"/>
              </a:ext>
            </a:extLst>
          </p:cNvPr>
          <p:cNvSpPr>
            <a:spLocks noGrp="1"/>
          </p:cNvSpPr>
          <p:nvPr>
            <p:ph type="title"/>
          </p:nvPr>
        </p:nvSpPr>
        <p:spPr/>
        <p:txBody>
          <a:bodyPr>
            <a:normAutofit/>
          </a:bodyPr>
          <a:lstStyle/>
          <a:p>
            <a:r>
              <a:rPr lang="en-US" sz="2800" b="1" dirty="0">
                <a:latin typeface="Calibri" pitchFamily="34" charset="0"/>
              </a:rPr>
              <a:t>“Recruitment is the head of the river….get that wrong and you pollute everything downstream” </a:t>
            </a:r>
            <a:r>
              <a:rPr lang="en-US" sz="1400" b="1" i="1" dirty="0">
                <a:latin typeface="Calibri" pitchFamily="34" charset="0"/>
              </a:rPr>
              <a:t>UNKNOWN </a:t>
            </a:r>
            <a:endParaRPr lang="en-GB" sz="1400" b="1" i="1" dirty="0"/>
          </a:p>
        </p:txBody>
      </p:sp>
      <p:pic>
        <p:nvPicPr>
          <p:cNvPr id="4" name="Content Placeholder 3" descr="screen-capture-10.png">
            <a:extLst>
              <a:ext uri="{FF2B5EF4-FFF2-40B4-BE49-F238E27FC236}">
                <a16:creationId xmlns:a16="http://schemas.microsoft.com/office/drawing/2014/main" id="{0F8F9443-1585-4A09-81E0-FD2FE6E0B14F}"/>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t="8527" b="8527"/>
          <a:stretch>
            <a:fillRect/>
          </a:stretch>
        </p:blipFill>
        <p:spPr>
          <a:xfrm>
            <a:off x="755576" y="1484784"/>
            <a:ext cx="7772400" cy="4114800"/>
          </a:xfrm>
        </p:spPr>
      </p:pic>
    </p:spTree>
    <p:extLst>
      <p:ext uri="{BB962C8B-B14F-4D97-AF65-F5344CB8AC3E}">
        <p14:creationId xmlns:p14="http://schemas.microsoft.com/office/powerpoint/2010/main" val="2021188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BC2FA-5E8E-4429-BD94-4E0A7332FA73}"/>
              </a:ext>
            </a:extLst>
          </p:cNvPr>
          <p:cNvSpPr>
            <a:spLocks noGrp="1"/>
          </p:cNvSpPr>
          <p:nvPr>
            <p:ph type="title"/>
          </p:nvPr>
        </p:nvSpPr>
        <p:spPr/>
        <p:txBody>
          <a:bodyPr/>
          <a:lstStyle/>
          <a:p>
            <a:r>
              <a:rPr lang="en-GB" dirty="0"/>
              <a:t>Definitions</a:t>
            </a:r>
          </a:p>
        </p:txBody>
      </p:sp>
      <p:sp>
        <p:nvSpPr>
          <p:cNvPr id="3" name="Content Placeholder 2">
            <a:extLst>
              <a:ext uri="{FF2B5EF4-FFF2-40B4-BE49-F238E27FC236}">
                <a16:creationId xmlns:a16="http://schemas.microsoft.com/office/drawing/2014/main" id="{C053465A-1A4F-4E0E-804A-A942FFCBA3A6}"/>
              </a:ext>
            </a:extLst>
          </p:cNvPr>
          <p:cNvSpPr>
            <a:spLocks noGrp="1"/>
          </p:cNvSpPr>
          <p:nvPr>
            <p:ph idx="1"/>
          </p:nvPr>
        </p:nvSpPr>
        <p:spPr>
          <a:xfrm>
            <a:off x="467544" y="1253331"/>
            <a:ext cx="7886700" cy="4351338"/>
          </a:xfrm>
        </p:spPr>
        <p:txBody>
          <a:bodyPr>
            <a:normAutofit fontScale="92500" lnSpcReduction="10000"/>
          </a:bodyPr>
          <a:lstStyle/>
          <a:p>
            <a:pPr marL="0" indent="0">
              <a:buNone/>
            </a:pPr>
            <a:r>
              <a:rPr lang="en-GB" dirty="0"/>
              <a:t>Recruitment: </a:t>
            </a:r>
          </a:p>
          <a:p>
            <a:r>
              <a:rPr lang="en-GB" dirty="0"/>
              <a:t>‘Recruitment is the process of identifying a number of applicants who are willing to apply for a particular job or training programme.’</a:t>
            </a:r>
          </a:p>
          <a:p>
            <a:endParaRPr lang="en-GB" dirty="0"/>
          </a:p>
          <a:p>
            <a:pPr marL="0" indent="0">
              <a:buNone/>
            </a:pPr>
            <a:r>
              <a:rPr lang="en-GB" dirty="0"/>
              <a:t>Selection:</a:t>
            </a:r>
          </a:p>
          <a:p>
            <a:r>
              <a:rPr lang="en-GB" dirty="0"/>
              <a:t>‘Selection is the process of comparing information from the applicants with the requirements as specified in the advertisement, and selecting those who meet the essential requirements to move forward in the selection process’.</a:t>
            </a:r>
          </a:p>
          <a:p>
            <a:endParaRPr lang="en-GB" dirty="0"/>
          </a:p>
        </p:txBody>
      </p:sp>
    </p:spTree>
    <p:extLst>
      <p:ext uri="{BB962C8B-B14F-4D97-AF65-F5344CB8AC3E}">
        <p14:creationId xmlns:p14="http://schemas.microsoft.com/office/powerpoint/2010/main" val="2640794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1E25E-121A-4895-97C1-AF875F70CB33}"/>
              </a:ext>
            </a:extLst>
          </p:cNvPr>
          <p:cNvSpPr>
            <a:spLocks noGrp="1"/>
          </p:cNvSpPr>
          <p:nvPr>
            <p:ph type="title"/>
          </p:nvPr>
        </p:nvSpPr>
        <p:spPr/>
        <p:txBody>
          <a:bodyPr/>
          <a:lstStyle/>
          <a:p>
            <a:r>
              <a:rPr lang="en-US" i="1" dirty="0"/>
              <a:t>Another </a:t>
            </a:r>
            <a:r>
              <a:rPr lang="en-US" dirty="0"/>
              <a:t>Definition</a:t>
            </a:r>
            <a:endParaRPr lang="en-GB" dirty="0"/>
          </a:p>
        </p:txBody>
      </p:sp>
      <p:sp>
        <p:nvSpPr>
          <p:cNvPr id="3" name="Content Placeholder 2">
            <a:extLst>
              <a:ext uri="{FF2B5EF4-FFF2-40B4-BE49-F238E27FC236}">
                <a16:creationId xmlns:a16="http://schemas.microsoft.com/office/drawing/2014/main" id="{6BAC4A49-0320-4F77-B618-B8F93C8416B9}"/>
              </a:ext>
            </a:extLst>
          </p:cNvPr>
          <p:cNvSpPr>
            <a:spLocks noGrp="1"/>
          </p:cNvSpPr>
          <p:nvPr>
            <p:ph idx="1"/>
          </p:nvPr>
        </p:nvSpPr>
        <p:spPr/>
        <p:txBody>
          <a:bodyPr/>
          <a:lstStyle/>
          <a:p>
            <a:pPr marL="0" indent="0">
              <a:buNone/>
            </a:pPr>
            <a:r>
              <a:rPr lang="en-US" dirty="0"/>
              <a:t>“Recruitment is the process of having the right person, in the right place, at the right time.”</a:t>
            </a:r>
          </a:p>
          <a:p>
            <a:pPr marL="0" indent="0">
              <a:buNone/>
            </a:pPr>
            <a:endParaRPr lang="en-US" sz="1800" dirty="0"/>
          </a:p>
          <a:p>
            <a:pPr marL="0" indent="0">
              <a:buNone/>
            </a:pPr>
            <a:r>
              <a:rPr lang="en-US" sz="1800" dirty="0"/>
              <a:t>CIPD Factsheet</a:t>
            </a:r>
            <a:r>
              <a:rPr lang="en-US" sz="1800" i="1" dirty="0"/>
              <a:t> Recruitment – An Overview, </a:t>
            </a:r>
            <a:r>
              <a:rPr lang="en-US" sz="1800" dirty="0"/>
              <a:t>March 2012</a:t>
            </a:r>
            <a:endParaRPr lang="en-US" sz="1800" i="1" dirty="0"/>
          </a:p>
          <a:p>
            <a:pPr marL="0" indent="0">
              <a:buNone/>
            </a:pPr>
            <a:endParaRPr lang="en-GB" dirty="0"/>
          </a:p>
        </p:txBody>
      </p:sp>
      <p:pic>
        <p:nvPicPr>
          <p:cNvPr id="5" name="Picture 4">
            <a:extLst>
              <a:ext uri="{FF2B5EF4-FFF2-40B4-BE49-F238E27FC236}">
                <a16:creationId xmlns:a16="http://schemas.microsoft.com/office/drawing/2014/main" id="{D41EF924-8FA4-41A5-8C3E-7CA24558018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228184" y="2708920"/>
            <a:ext cx="2775309" cy="2664297"/>
          </a:xfrm>
          <a:prstGeom prst="rect">
            <a:avLst/>
          </a:prstGeom>
        </p:spPr>
      </p:pic>
    </p:spTree>
    <p:extLst>
      <p:ext uri="{BB962C8B-B14F-4D97-AF65-F5344CB8AC3E}">
        <p14:creationId xmlns:p14="http://schemas.microsoft.com/office/powerpoint/2010/main" val="20038058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86A01-C9DD-46F6-A05D-5292B5DC7727}"/>
              </a:ext>
            </a:extLst>
          </p:cNvPr>
          <p:cNvSpPr>
            <a:spLocks noGrp="1"/>
          </p:cNvSpPr>
          <p:nvPr>
            <p:ph type="title"/>
          </p:nvPr>
        </p:nvSpPr>
        <p:spPr/>
        <p:txBody>
          <a:bodyPr/>
          <a:lstStyle/>
          <a:p>
            <a:r>
              <a:rPr lang="en-US" dirty="0"/>
              <a:t>Recruitment and Selection</a:t>
            </a:r>
            <a:endParaRPr lang="en-GB" dirty="0"/>
          </a:p>
        </p:txBody>
      </p:sp>
      <p:sp>
        <p:nvSpPr>
          <p:cNvPr id="3" name="Content Placeholder 2">
            <a:extLst>
              <a:ext uri="{FF2B5EF4-FFF2-40B4-BE49-F238E27FC236}">
                <a16:creationId xmlns:a16="http://schemas.microsoft.com/office/drawing/2014/main" id="{AC5038D3-9381-453F-8100-AA281F909A84}"/>
              </a:ext>
            </a:extLst>
          </p:cNvPr>
          <p:cNvSpPr>
            <a:spLocks noGrp="1"/>
          </p:cNvSpPr>
          <p:nvPr>
            <p:ph idx="1"/>
          </p:nvPr>
        </p:nvSpPr>
        <p:spPr/>
        <p:txBody>
          <a:bodyPr>
            <a:normAutofit/>
          </a:bodyPr>
          <a:lstStyle/>
          <a:p>
            <a:pPr marL="0" indent="0">
              <a:buNone/>
            </a:pPr>
            <a:r>
              <a:rPr lang="en-US" dirty="0"/>
              <a:t>Process should be:</a:t>
            </a:r>
          </a:p>
          <a:p>
            <a:r>
              <a:rPr lang="en-US" b="1" dirty="0"/>
              <a:t>efficient</a:t>
            </a:r>
            <a:r>
              <a:rPr lang="en-US" dirty="0"/>
              <a:t> – cost effective in methods and sources</a:t>
            </a:r>
          </a:p>
          <a:p>
            <a:r>
              <a:rPr lang="en-US" b="1" dirty="0"/>
              <a:t>effective</a:t>
            </a:r>
            <a:r>
              <a:rPr lang="en-US" dirty="0"/>
              <a:t> – producing enough suitable candidates without excess and ensuring the identification of the best fitted for the job and the organisation</a:t>
            </a:r>
          </a:p>
          <a:p>
            <a:r>
              <a:rPr lang="en-US" b="1" dirty="0"/>
              <a:t>fair</a:t>
            </a:r>
            <a:r>
              <a:rPr lang="en-US" dirty="0"/>
              <a:t> – ensuring that right through the process decisions are made on merit alone.</a:t>
            </a:r>
          </a:p>
          <a:p>
            <a:pPr marL="0" indent="0">
              <a:buNone/>
            </a:pPr>
            <a:r>
              <a:rPr lang="en-US" sz="1200" dirty="0"/>
              <a:t>Source:  </a:t>
            </a:r>
            <a:r>
              <a:rPr lang="en-US" sz="1200" dirty="0" err="1"/>
              <a:t>Acas</a:t>
            </a:r>
            <a:r>
              <a:rPr lang="en-US" sz="1200" dirty="0"/>
              <a:t> guide to Recruitment and Selection</a:t>
            </a:r>
          </a:p>
          <a:p>
            <a:pPr marL="0" indent="0">
              <a:buNone/>
            </a:pPr>
            <a:endParaRPr lang="en-GB" dirty="0"/>
          </a:p>
        </p:txBody>
      </p:sp>
    </p:spTree>
    <p:extLst>
      <p:ext uri="{BB962C8B-B14F-4D97-AF65-F5344CB8AC3E}">
        <p14:creationId xmlns:p14="http://schemas.microsoft.com/office/powerpoint/2010/main" val="22573045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E43AF-1CE6-4E56-A435-5BFC652458D7}"/>
              </a:ext>
            </a:extLst>
          </p:cNvPr>
          <p:cNvSpPr>
            <a:spLocks noGrp="1"/>
          </p:cNvSpPr>
          <p:nvPr>
            <p:ph type="title"/>
          </p:nvPr>
        </p:nvSpPr>
        <p:spPr/>
        <p:txBody>
          <a:bodyPr/>
          <a:lstStyle/>
          <a:p>
            <a:r>
              <a:rPr lang="en-US" dirty="0"/>
              <a:t>Which Key Legislation Applies?</a:t>
            </a:r>
            <a:endParaRPr lang="en-GB" dirty="0"/>
          </a:p>
        </p:txBody>
      </p:sp>
      <p:sp>
        <p:nvSpPr>
          <p:cNvPr id="3" name="Content Placeholder 2">
            <a:extLst>
              <a:ext uri="{FF2B5EF4-FFF2-40B4-BE49-F238E27FC236}">
                <a16:creationId xmlns:a16="http://schemas.microsoft.com/office/drawing/2014/main" id="{67067ECA-DC2A-4D0C-9946-C9E7198EE50C}"/>
              </a:ext>
            </a:extLst>
          </p:cNvPr>
          <p:cNvSpPr>
            <a:spLocks noGrp="1"/>
          </p:cNvSpPr>
          <p:nvPr>
            <p:ph idx="1"/>
          </p:nvPr>
        </p:nvSpPr>
        <p:spPr>
          <a:xfrm>
            <a:off x="628650" y="1825625"/>
            <a:ext cx="7886700" cy="1963415"/>
          </a:xfrm>
        </p:spPr>
        <p:txBody>
          <a:bodyPr/>
          <a:lstStyle/>
          <a:p>
            <a:r>
              <a:rPr lang="en-US" dirty="0">
                <a:solidFill>
                  <a:srgbClr val="7030A0"/>
                </a:solidFill>
              </a:rPr>
              <a:t>Discrimination:  The Equality Act 2010</a:t>
            </a:r>
          </a:p>
          <a:p>
            <a:endParaRPr lang="en-US" dirty="0"/>
          </a:p>
          <a:p>
            <a:r>
              <a:rPr lang="en-US" dirty="0">
                <a:solidFill>
                  <a:srgbClr val="00B050"/>
                </a:solidFill>
              </a:rPr>
              <a:t>The Rehabilitation of Offenders Act 1974</a:t>
            </a:r>
          </a:p>
          <a:p>
            <a:endParaRPr lang="en-GB" dirty="0"/>
          </a:p>
        </p:txBody>
      </p:sp>
    </p:spTree>
    <p:extLst>
      <p:ext uri="{BB962C8B-B14F-4D97-AF65-F5344CB8AC3E}">
        <p14:creationId xmlns:p14="http://schemas.microsoft.com/office/powerpoint/2010/main" val="39647770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B360E-1618-45CB-9F1C-318D0BBFF780}"/>
              </a:ext>
            </a:extLst>
          </p:cNvPr>
          <p:cNvSpPr>
            <a:spLocks noGrp="1"/>
          </p:cNvSpPr>
          <p:nvPr>
            <p:ph type="title"/>
          </p:nvPr>
        </p:nvSpPr>
        <p:spPr>
          <a:xfrm>
            <a:off x="628650" y="1052736"/>
            <a:ext cx="7886700" cy="1325563"/>
          </a:xfrm>
        </p:spPr>
        <p:txBody>
          <a:bodyPr>
            <a:normAutofit/>
          </a:bodyPr>
          <a:lstStyle/>
          <a:p>
            <a:r>
              <a:rPr lang="en-US" sz="3200" b="1" dirty="0"/>
              <a:t>What are the 9 ‘protected characteristics’ of the Equality Act (2010)?</a:t>
            </a:r>
            <a:endParaRPr lang="en-GB" sz="3200" dirty="0"/>
          </a:p>
        </p:txBody>
      </p:sp>
    </p:spTree>
    <p:extLst>
      <p:ext uri="{BB962C8B-B14F-4D97-AF65-F5344CB8AC3E}">
        <p14:creationId xmlns:p14="http://schemas.microsoft.com/office/powerpoint/2010/main" val="871655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4BC0D-068A-4D41-9190-BF3A583920BE}"/>
              </a:ext>
            </a:extLst>
          </p:cNvPr>
          <p:cNvSpPr>
            <a:spLocks noGrp="1"/>
          </p:cNvSpPr>
          <p:nvPr>
            <p:ph type="title"/>
          </p:nvPr>
        </p:nvSpPr>
        <p:spPr/>
        <p:txBody>
          <a:bodyPr>
            <a:normAutofit/>
          </a:bodyPr>
          <a:lstStyle/>
          <a:p>
            <a:r>
              <a:rPr lang="en-US" sz="3200" b="1" dirty="0"/>
              <a:t>What are the 9 ‘protected characteristics’ of the Equality Act (2010)?</a:t>
            </a:r>
            <a:endParaRPr lang="en-GB" sz="3200" dirty="0"/>
          </a:p>
        </p:txBody>
      </p:sp>
      <p:sp>
        <p:nvSpPr>
          <p:cNvPr id="3" name="Content Placeholder 2">
            <a:extLst>
              <a:ext uri="{FF2B5EF4-FFF2-40B4-BE49-F238E27FC236}">
                <a16:creationId xmlns:a16="http://schemas.microsoft.com/office/drawing/2014/main" id="{499E159F-28DB-4A97-863D-9E924CA66D2C}"/>
              </a:ext>
            </a:extLst>
          </p:cNvPr>
          <p:cNvSpPr>
            <a:spLocks noGrp="1"/>
          </p:cNvSpPr>
          <p:nvPr>
            <p:ph idx="1"/>
          </p:nvPr>
        </p:nvSpPr>
        <p:spPr>
          <a:xfrm>
            <a:off x="601955" y="1690688"/>
            <a:ext cx="7886700" cy="3763615"/>
          </a:xfrm>
        </p:spPr>
        <p:txBody>
          <a:bodyPr>
            <a:normAutofit fontScale="92500" lnSpcReduction="20000"/>
          </a:bodyPr>
          <a:lstStyle/>
          <a:p>
            <a:r>
              <a:rPr lang="en-US" dirty="0">
                <a:latin typeface="Calibri" pitchFamily="34" charset="0"/>
              </a:rPr>
              <a:t>Age </a:t>
            </a:r>
          </a:p>
          <a:p>
            <a:r>
              <a:rPr lang="en-US" dirty="0">
                <a:latin typeface="Calibri" pitchFamily="34" charset="0"/>
              </a:rPr>
              <a:t>Disability</a:t>
            </a:r>
          </a:p>
          <a:p>
            <a:r>
              <a:rPr lang="en-US" dirty="0">
                <a:latin typeface="Calibri" pitchFamily="34" charset="0"/>
              </a:rPr>
              <a:t>Gender reassignment</a:t>
            </a:r>
          </a:p>
          <a:p>
            <a:r>
              <a:rPr lang="en-US" dirty="0">
                <a:latin typeface="Calibri" pitchFamily="34" charset="0"/>
              </a:rPr>
              <a:t>Marriage and civil partnership</a:t>
            </a:r>
          </a:p>
          <a:p>
            <a:r>
              <a:rPr lang="en-US" dirty="0">
                <a:latin typeface="Calibri" pitchFamily="34" charset="0"/>
              </a:rPr>
              <a:t>Pregnancy and maternity</a:t>
            </a:r>
          </a:p>
          <a:p>
            <a:r>
              <a:rPr lang="en-US" dirty="0">
                <a:latin typeface="Calibri" pitchFamily="34" charset="0"/>
              </a:rPr>
              <a:t>Race</a:t>
            </a:r>
          </a:p>
          <a:p>
            <a:r>
              <a:rPr lang="en-US" dirty="0">
                <a:latin typeface="Calibri" pitchFamily="34" charset="0"/>
              </a:rPr>
              <a:t>Religion and belief</a:t>
            </a:r>
          </a:p>
          <a:p>
            <a:r>
              <a:rPr lang="en-US" dirty="0">
                <a:latin typeface="Calibri" pitchFamily="34" charset="0"/>
              </a:rPr>
              <a:t>Sex</a:t>
            </a:r>
          </a:p>
          <a:p>
            <a:r>
              <a:rPr lang="en-US" dirty="0">
                <a:latin typeface="Calibri" pitchFamily="34" charset="0"/>
              </a:rPr>
              <a:t>Sexual orientation</a:t>
            </a:r>
          </a:p>
        </p:txBody>
      </p:sp>
    </p:spTree>
    <p:extLst>
      <p:ext uri="{BB962C8B-B14F-4D97-AF65-F5344CB8AC3E}">
        <p14:creationId xmlns:p14="http://schemas.microsoft.com/office/powerpoint/2010/main" val="1627710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36514F-867B-4510-B837-49263BCE6C22}"/>
              </a:ext>
            </a:extLst>
          </p:cNvPr>
          <p:cNvSpPr>
            <a:spLocks noGrp="1"/>
          </p:cNvSpPr>
          <p:nvPr>
            <p:ph type="title"/>
          </p:nvPr>
        </p:nvSpPr>
        <p:spPr/>
        <p:txBody>
          <a:bodyPr/>
          <a:lstStyle/>
          <a:p>
            <a:r>
              <a:rPr lang="en-US" dirty="0"/>
              <a:t>Policy</a:t>
            </a:r>
            <a:endParaRPr lang="en-GB" dirty="0"/>
          </a:p>
        </p:txBody>
      </p:sp>
      <p:sp>
        <p:nvSpPr>
          <p:cNvPr id="3" name="Content Placeholder 2">
            <a:extLst>
              <a:ext uri="{FF2B5EF4-FFF2-40B4-BE49-F238E27FC236}">
                <a16:creationId xmlns:a16="http://schemas.microsoft.com/office/drawing/2014/main" id="{89374567-C5C0-48EB-8A14-8186AC6287B0}"/>
              </a:ext>
            </a:extLst>
          </p:cNvPr>
          <p:cNvSpPr>
            <a:spLocks noGrp="1"/>
          </p:cNvSpPr>
          <p:nvPr>
            <p:ph idx="1"/>
          </p:nvPr>
        </p:nvSpPr>
        <p:spPr/>
        <p:txBody>
          <a:bodyPr/>
          <a:lstStyle/>
          <a:p>
            <a:r>
              <a:rPr lang="en-US" dirty="0">
                <a:solidFill>
                  <a:srgbClr val="00B050"/>
                </a:solidFill>
              </a:rPr>
              <a:t>Does the organisation have a policy for recruitment and selection?</a:t>
            </a:r>
          </a:p>
          <a:p>
            <a:pPr>
              <a:buNone/>
            </a:pPr>
            <a:endParaRPr lang="en-US" dirty="0"/>
          </a:p>
          <a:p>
            <a:r>
              <a:rPr lang="en-US" i="1" dirty="0">
                <a:solidFill>
                  <a:srgbClr val="0070C0"/>
                </a:solidFill>
              </a:rPr>
              <a:t>Why might it be important to have one?</a:t>
            </a:r>
          </a:p>
          <a:p>
            <a:pPr marL="0" indent="0" algn="ctr">
              <a:buNone/>
            </a:pPr>
            <a:r>
              <a:rPr lang="en-GB" dirty="0"/>
              <a:t>Suggestions? </a:t>
            </a:r>
          </a:p>
        </p:txBody>
      </p:sp>
      <p:pic>
        <p:nvPicPr>
          <p:cNvPr id="5" name="Picture 4">
            <a:extLst>
              <a:ext uri="{FF2B5EF4-FFF2-40B4-BE49-F238E27FC236}">
                <a16:creationId xmlns:a16="http://schemas.microsoft.com/office/drawing/2014/main" id="{26D2371F-4C2E-45A6-BF39-8937B36BEF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4512" y="3867509"/>
            <a:ext cx="2592288" cy="1616968"/>
          </a:xfrm>
          <a:prstGeom prst="rect">
            <a:avLst/>
          </a:prstGeom>
        </p:spPr>
      </p:pic>
    </p:spTree>
    <p:extLst>
      <p:ext uri="{BB962C8B-B14F-4D97-AF65-F5344CB8AC3E}">
        <p14:creationId xmlns:p14="http://schemas.microsoft.com/office/powerpoint/2010/main" val="330435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6DE32-0B87-4D7A-B933-5F67DE46C971}"/>
              </a:ext>
            </a:extLst>
          </p:cNvPr>
          <p:cNvSpPr>
            <a:spLocks noGrp="1"/>
          </p:cNvSpPr>
          <p:nvPr>
            <p:ph type="title"/>
          </p:nvPr>
        </p:nvSpPr>
        <p:spPr/>
        <p:txBody>
          <a:bodyPr>
            <a:normAutofit/>
          </a:bodyPr>
          <a:lstStyle/>
          <a:p>
            <a:r>
              <a:rPr lang="en-US" dirty="0"/>
              <a:t>Recruitment Policy - things to consider</a:t>
            </a:r>
            <a:endParaRPr lang="en-GB" dirty="0"/>
          </a:p>
        </p:txBody>
      </p:sp>
      <p:sp>
        <p:nvSpPr>
          <p:cNvPr id="3" name="Content Placeholder 2">
            <a:extLst>
              <a:ext uri="{FF2B5EF4-FFF2-40B4-BE49-F238E27FC236}">
                <a16:creationId xmlns:a16="http://schemas.microsoft.com/office/drawing/2014/main" id="{7F788815-3783-4779-A666-AF31E9238D12}"/>
              </a:ext>
            </a:extLst>
          </p:cNvPr>
          <p:cNvSpPr>
            <a:spLocks noGrp="1"/>
          </p:cNvSpPr>
          <p:nvPr>
            <p:ph idx="1"/>
          </p:nvPr>
        </p:nvSpPr>
        <p:spPr>
          <a:xfrm>
            <a:off x="628650" y="1825625"/>
            <a:ext cx="7886700" cy="3691607"/>
          </a:xfrm>
        </p:spPr>
        <p:txBody>
          <a:bodyPr>
            <a:normAutofit fontScale="92500" lnSpcReduction="20000"/>
          </a:bodyPr>
          <a:lstStyle/>
          <a:p>
            <a:r>
              <a:rPr lang="en-US" dirty="0"/>
              <a:t>Introduction </a:t>
            </a:r>
          </a:p>
          <a:p>
            <a:r>
              <a:rPr lang="en-US" dirty="0"/>
              <a:t>Equality and Diversity / Equal Opportunities in Recruitment </a:t>
            </a:r>
          </a:p>
          <a:p>
            <a:r>
              <a:rPr lang="en-US" dirty="0"/>
              <a:t>Monitoring Equal Opportunities, Equality and Diversity in Recruitment </a:t>
            </a:r>
          </a:p>
          <a:p>
            <a:r>
              <a:rPr lang="en-US" dirty="0"/>
              <a:t>Recruitment Authorisation </a:t>
            </a:r>
          </a:p>
          <a:p>
            <a:r>
              <a:rPr lang="en-US" dirty="0"/>
              <a:t>Job Descriptions </a:t>
            </a:r>
          </a:p>
          <a:p>
            <a:r>
              <a:rPr lang="en-US" dirty="0"/>
              <a:t>Advertising of Vacancies </a:t>
            </a:r>
          </a:p>
          <a:p>
            <a:r>
              <a:rPr lang="en-US" dirty="0"/>
              <a:t>Shortlisting </a:t>
            </a:r>
          </a:p>
          <a:p>
            <a:endParaRPr lang="en-GB" dirty="0"/>
          </a:p>
        </p:txBody>
      </p:sp>
    </p:spTree>
    <p:extLst>
      <p:ext uri="{BB962C8B-B14F-4D97-AF65-F5344CB8AC3E}">
        <p14:creationId xmlns:p14="http://schemas.microsoft.com/office/powerpoint/2010/main" val="41889699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C4BA8-9AE9-427B-AE0B-720D2F171AD2}"/>
              </a:ext>
            </a:extLst>
          </p:cNvPr>
          <p:cNvSpPr>
            <a:spLocks noGrp="1"/>
          </p:cNvSpPr>
          <p:nvPr>
            <p:ph type="title"/>
          </p:nvPr>
        </p:nvSpPr>
        <p:spPr/>
        <p:txBody>
          <a:bodyPr/>
          <a:lstStyle/>
          <a:p>
            <a:r>
              <a:rPr lang="en-US" dirty="0"/>
              <a:t>Planning</a:t>
            </a:r>
            <a:endParaRPr lang="en-GB" dirty="0"/>
          </a:p>
        </p:txBody>
      </p:sp>
      <p:sp>
        <p:nvSpPr>
          <p:cNvPr id="3" name="Content Placeholder 2">
            <a:extLst>
              <a:ext uri="{FF2B5EF4-FFF2-40B4-BE49-F238E27FC236}">
                <a16:creationId xmlns:a16="http://schemas.microsoft.com/office/drawing/2014/main" id="{6086134F-4D7C-4AD6-BA34-E85F876076ED}"/>
              </a:ext>
            </a:extLst>
          </p:cNvPr>
          <p:cNvSpPr>
            <a:spLocks noGrp="1"/>
          </p:cNvSpPr>
          <p:nvPr>
            <p:ph idx="1"/>
          </p:nvPr>
        </p:nvSpPr>
        <p:spPr>
          <a:xfrm>
            <a:off x="539552" y="1340768"/>
            <a:ext cx="7886700" cy="4032448"/>
          </a:xfrm>
        </p:spPr>
        <p:txBody>
          <a:bodyPr>
            <a:normAutofit fontScale="92500"/>
          </a:bodyPr>
          <a:lstStyle/>
          <a:p>
            <a:pPr marL="0" indent="0">
              <a:buNone/>
            </a:pPr>
            <a:r>
              <a:rPr lang="en-US" dirty="0"/>
              <a:t>Human resource planning is usually assumed to consist of four clear steps:</a:t>
            </a:r>
          </a:p>
          <a:p>
            <a:pPr marL="0" indent="0">
              <a:buNone/>
            </a:pPr>
            <a:endParaRPr lang="en-US" dirty="0"/>
          </a:p>
          <a:p>
            <a:r>
              <a:rPr lang="en-US" dirty="0"/>
              <a:t>forecasting future needs</a:t>
            </a:r>
          </a:p>
          <a:p>
            <a:r>
              <a:rPr lang="en-US" dirty="0"/>
              <a:t>analysing the availability and supply of people</a:t>
            </a:r>
          </a:p>
          <a:p>
            <a:r>
              <a:rPr lang="en-US" dirty="0"/>
              <a:t>drawing up plans to match supply to demand</a:t>
            </a:r>
          </a:p>
          <a:p>
            <a:r>
              <a:rPr lang="en-US" dirty="0"/>
              <a:t>monitoring the implementation of the plan</a:t>
            </a:r>
          </a:p>
          <a:p>
            <a:pPr marL="0" indent="0">
              <a:buNone/>
            </a:pPr>
            <a:endParaRPr lang="en-US" sz="2800" dirty="0"/>
          </a:p>
          <a:p>
            <a:pPr marL="0" indent="0">
              <a:buNone/>
            </a:pPr>
            <a:r>
              <a:rPr lang="en-US" sz="1500" dirty="0"/>
              <a:t>Armstrong, M.  (1996) </a:t>
            </a:r>
            <a:r>
              <a:rPr lang="en-US" sz="1500" i="1" dirty="0"/>
              <a:t>A Handbook of Personnel Management Practice </a:t>
            </a:r>
            <a:r>
              <a:rPr lang="en-US" sz="1500" dirty="0"/>
              <a:t>(6</a:t>
            </a:r>
            <a:r>
              <a:rPr lang="en-US" sz="1500" baseline="30000" dirty="0"/>
              <a:t>th</a:t>
            </a:r>
            <a:r>
              <a:rPr lang="en-US" sz="1500" dirty="0"/>
              <a:t> Ed) London:  Kogan Page Ltd</a:t>
            </a:r>
          </a:p>
          <a:p>
            <a:pPr marL="0" indent="0">
              <a:buNone/>
            </a:pPr>
            <a:endParaRPr lang="en-GB" dirty="0"/>
          </a:p>
        </p:txBody>
      </p:sp>
    </p:spTree>
    <p:extLst>
      <p:ext uri="{BB962C8B-B14F-4D97-AF65-F5344CB8AC3E}">
        <p14:creationId xmlns:p14="http://schemas.microsoft.com/office/powerpoint/2010/main" val="2396641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6CA37-6C50-4BF2-9924-ED560DB1A10B}"/>
              </a:ext>
            </a:extLst>
          </p:cNvPr>
          <p:cNvSpPr>
            <a:spLocks noGrp="1"/>
          </p:cNvSpPr>
          <p:nvPr>
            <p:ph type="title"/>
          </p:nvPr>
        </p:nvSpPr>
        <p:spPr/>
        <p:txBody>
          <a:bodyPr/>
          <a:lstStyle/>
          <a:p>
            <a:r>
              <a:rPr lang="en-US" dirty="0"/>
              <a:t>The Process</a:t>
            </a:r>
            <a:endParaRPr lang="en-GB" dirty="0"/>
          </a:p>
        </p:txBody>
      </p:sp>
      <p:sp>
        <p:nvSpPr>
          <p:cNvPr id="3" name="Content Placeholder 2">
            <a:extLst>
              <a:ext uri="{FF2B5EF4-FFF2-40B4-BE49-F238E27FC236}">
                <a16:creationId xmlns:a16="http://schemas.microsoft.com/office/drawing/2014/main" id="{7BD5A957-5EAB-45E2-8398-64D8E65FF5E8}"/>
              </a:ext>
            </a:extLst>
          </p:cNvPr>
          <p:cNvSpPr>
            <a:spLocks noGrp="1"/>
          </p:cNvSpPr>
          <p:nvPr>
            <p:ph idx="1"/>
          </p:nvPr>
        </p:nvSpPr>
        <p:spPr>
          <a:xfrm>
            <a:off x="628650" y="1825625"/>
            <a:ext cx="7886700" cy="3763615"/>
          </a:xfrm>
        </p:spPr>
        <p:txBody>
          <a:bodyPr>
            <a:normAutofit/>
          </a:bodyPr>
          <a:lstStyle/>
          <a:p>
            <a:pPr marL="0" indent="0">
              <a:buNone/>
            </a:pPr>
            <a:r>
              <a:rPr lang="en-US" dirty="0"/>
              <a:t>Identify the key stages in the recruitment and selection process.</a:t>
            </a:r>
          </a:p>
          <a:p>
            <a:r>
              <a:rPr lang="en-US" dirty="0"/>
              <a:t>Defining requirements</a:t>
            </a:r>
          </a:p>
          <a:p>
            <a:r>
              <a:rPr lang="en-US" dirty="0"/>
              <a:t>Planning the recruitment campaign</a:t>
            </a:r>
          </a:p>
          <a:p>
            <a:r>
              <a:rPr lang="en-US" dirty="0"/>
              <a:t>Attracting candidates</a:t>
            </a:r>
          </a:p>
          <a:p>
            <a:r>
              <a:rPr lang="en-US" dirty="0"/>
              <a:t>Selecting candidates</a:t>
            </a:r>
          </a:p>
          <a:p>
            <a:pPr marL="0" indent="0">
              <a:buNone/>
            </a:pPr>
            <a:endParaRPr lang="en-US" dirty="0"/>
          </a:p>
          <a:p>
            <a:pPr marL="0" indent="0">
              <a:buNone/>
            </a:pPr>
            <a:r>
              <a:rPr lang="en-US" sz="1400" dirty="0"/>
              <a:t>Armstrong, M. (2011) A Handbook of </a:t>
            </a:r>
            <a:r>
              <a:rPr lang="en-US" sz="1400" i="1" dirty="0"/>
              <a:t>Human Resource Management </a:t>
            </a:r>
            <a:r>
              <a:rPr lang="en-US" sz="1400" dirty="0"/>
              <a:t>(11</a:t>
            </a:r>
            <a:r>
              <a:rPr lang="en-US" sz="1400" baseline="30000" dirty="0"/>
              <a:t>th</a:t>
            </a:r>
            <a:r>
              <a:rPr lang="en-US" sz="1400" dirty="0"/>
              <a:t> </a:t>
            </a:r>
            <a:r>
              <a:rPr lang="en-US" sz="1400" dirty="0" err="1"/>
              <a:t>ed</a:t>
            </a:r>
            <a:r>
              <a:rPr lang="en-US" sz="1400" dirty="0"/>
              <a:t>) London:  Kogan Page Ltd</a:t>
            </a:r>
          </a:p>
          <a:p>
            <a:pPr marL="0" indent="0">
              <a:buNone/>
            </a:pPr>
            <a:endParaRPr lang="en-GB" dirty="0"/>
          </a:p>
        </p:txBody>
      </p:sp>
    </p:spTree>
    <p:extLst>
      <p:ext uri="{BB962C8B-B14F-4D97-AF65-F5344CB8AC3E}">
        <p14:creationId xmlns:p14="http://schemas.microsoft.com/office/powerpoint/2010/main" val="8783461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D6E8F-3219-4B72-B65E-80A5F026DD84}"/>
              </a:ext>
            </a:extLst>
          </p:cNvPr>
          <p:cNvSpPr>
            <a:spLocks noGrp="1"/>
          </p:cNvSpPr>
          <p:nvPr>
            <p:ph type="title"/>
          </p:nvPr>
        </p:nvSpPr>
        <p:spPr/>
        <p:txBody>
          <a:bodyPr>
            <a:normAutofit/>
          </a:bodyPr>
          <a:lstStyle/>
          <a:p>
            <a:r>
              <a:rPr lang="en-GB" dirty="0"/>
              <a:t>How an Organisation Develops a Recruitment Process</a:t>
            </a:r>
          </a:p>
        </p:txBody>
      </p:sp>
      <p:sp>
        <p:nvSpPr>
          <p:cNvPr id="3" name="Content Placeholder 2">
            <a:extLst>
              <a:ext uri="{FF2B5EF4-FFF2-40B4-BE49-F238E27FC236}">
                <a16:creationId xmlns:a16="http://schemas.microsoft.com/office/drawing/2014/main" id="{7AE9D803-2D30-4752-A60E-E520441530E6}"/>
              </a:ext>
            </a:extLst>
          </p:cNvPr>
          <p:cNvSpPr>
            <a:spLocks noGrp="1"/>
          </p:cNvSpPr>
          <p:nvPr>
            <p:ph idx="1"/>
          </p:nvPr>
        </p:nvSpPr>
        <p:spPr>
          <a:xfrm>
            <a:off x="628650" y="1988841"/>
            <a:ext cx="7886700" cy="3456384"/>
          </a:xfrm>
        </p:spPr>
        <p:txBody>
          <a:bodyPr>
            <a:normAutofit/>
          </a:bodyPr>
          <a:lstStyle/>
          <a:p>
            <a:r>
              <a:rPr lang="en-GB" dirty="0"/>
              <a:t>Job analysis</a:t>
            </a:r>
          </a:p>
          <a:p>
            <a:r>
              <a:rPr lang="en-GB" dirty="0"/>
              <a:t>Job description</a:t>
            </a:r>
          </a:p>
          <a:p>
            <a:r>
              <a:rPr lang="en-GB" dirty="0"/>
              <a:t>Person specification</a:t>
            </a:r>
          </a:p>
          <a:p>
            <a:pPr marL="0" indent="0">
              <a:buNone/>
            </a:pPr>
            <a:endParaRPr lang="en-GB" dirty="0"/>
          </a:p>
          <a:p>
            <a:pPr marL="0" indent="0">
              <a:buNone/>
            </a:pPr>
            <a:r>
              <a:rPr lang="en-GB" b="1" i="1" dirty="0">
                <a:solidFill>
                  <a:srgbClr val="0070C0"/>
                </a:solidFill>
              </a:rPr>
              <a:t>What is the difference?</a:t>
            </a:r>
            <a:endParaRPr lang="en-GB" i="1" dirty="0">
              <a:solidFill>
                <a:srgbClr val="0070C0"/>
              </a:solidFill>
            </a:endParaRPr>
          </a:p>
        </p:txBody>
      </p:sp>
    </p:spTree>
    <p:extLst>
      <p:ext uri="{BB962C8B-B14F-4D97-AF65-F5344CB8AC3E}">
        <p14:creationId xmlns:p14="http://schemas.microsoft.com/office/powerpoint/2010/main" val="3238908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61668-D018-400F-9C1D-79D60A02AAED}"/>
              </a:ext>
            </a:extLst>
          </p:cNvPr>
          <p:cNvSpPr>
            <a:spLocks noGrp="1"/>
          </p:cNvSpPr>
          <p:nvPr>
            <p:ph type="title"/>
          </p:nvPr>
        </p:nvSpPr>
        <p:spPr/>
        <p:txBody>
          <a:bodyPr/>
          <a:lstStyle/>
          <a:p>
            <a:r>
              <a:rPr lang="en-GB" dirty="0">
                <a:cs typeface="Arial" panose="020B0604020202020204" pitchFamily="34" charset="0"/>
              </a:rPr>
              <a:t>What is job analysis?</a:t>
            </a:r>
            <a:endParaRPr lang="en-GB" dirty="0"/>
          </a:p>
        </p:txBody>
      </p:sp>
      <p:sp>
        <p:nvSpPr>
          <p:cNvPr id="3" name="Content Placeholder 2">
            <a:extLst>
              <a:ext uri="{FF2B5EF4-FFF2-40B4-BE49-F238E27FC236}">
                <a16:creationId xmlns:a16="http://schemas.microsoft.com/office/drawing/2014/main" id="{A7DC3022-84D1-4C2B-8DD2-4604316671F3}"/>
              </a:ext>
            </a:extLst>
          </p:cNvPr>
          <p:cNvSpPr>
            <a:spLocks noGrp="1"/>
          </p:cNvSpPr>
          <p:nvPr>
            <p:ph idx="1"/>
          </p:nvPr>
        </p:nvSpPr>
        <p:spPr>
          <a:xfrm>
            <a:off x="457200" y="1052736"/>
            <a:ext cx="8229600" cy="4205064"/>
          </a:xfrm>
        </p:spPr>
        <p:txBody>
          <a:bodyPr/>
          <a:lstStyle/>
          <a:p>
            <a:r>
              <a:rPr lang="en-GB" altLang="en-US" sz="2800" dirty="0">
                <a:cs typeface="Arial" charset="0"/>
              </a:rPr>
              <a:t>Job Analysis is a systematic exploration, study and recording of the responsibilities, duties, skills, accountabilities, work environment and ability requirements of a specific job.</a:t>
            </a:r>
          </a:p>
          <a:p>
            <a:endParaRPr lang="en-GB" dirty="0"/>
          </a:p>
        </p:txBody>
      </p:sp>
      <p:pic>
        <p:nvPicPr>
          <p:cNvPr id="4" name="Content Placeholder 4">
            <a:extLst>
              <a:ext uri="{FF2B5EF4-FFF2-40B4-BE49-F238E27FC236}">
                <a16:creationId xmlns:a16="http://schemas.microsoft.com/office/drawing/2014/main" id="{D029FB53-4F5E-47B0-88E2-96626DDBC74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2843808" y="2636912"/>
            <a:ext cx="4110442" cy="3051121"/>
          </a:xfrm>
          <a:prstGeom prst="rect">
            <a:avLst/>
          </a:prstGeom>
        </p:spPr>
      </p:pic>
    </p:spTree>
    <p:extLst>
      <p:ext uri="{BB962C8B-B14F-4D97-AF65-F5344CB8AC3E}">
        <p14:creationId xmlns:p14="http://schemas.microsoft.com/office/powerpoint/2010/main" val="2931327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F61E8-341F-4413-B2DF-1FB6B5C0029D}"/>
              </a:ext>
            </a:extLst>
          </p:cNvPr>
          <p:cNvSpPr>
            <a:spLocks noGrp="1"/>
          </p:cNvSpPr>
          <p:nvPr>
            <p:ph type="title"/>
          </p:nvPr>
        </p:nvSpPr>
        <p:spPr>
          <a:xfrm>
            <a:off x="179512" y="365125"/>
            <a:ext cx="8857232" cy="1325563"/>
          </a:xfrm>
        </p:spPr>
        <p:txBody>
          <a:bodyPr>
            <a:noAutofit/>
          </a:bodyPr>
          <a:lstStyle/>
          <a:p>
            <a:r>
              <a:rPr lang="en-GB" sz="3200" dirty="0">
                <a:effectLst>
                  <a:outerShdw blurRad="38100" dist="38100" dir="2700000" algn="tl">
                    <a:srgbClr val="000000">
                      <a:alpha val="43137"/>
                    </a:srgbClr>
                  </a:outerShdw>
                </a:effectLst>
                <a:cs typeface="Arial" panose="020B0604020202020204" pitchFamily="34" charset="0"/>
              </a:rPr>
              <a:t>Job Analysis Tool   -      The Competency Model</a:t>
            </a:r>
            <a:endParaRPr lang="en-GB" sz="3200" dirty="0">
              <a:effectLst>
                <a:outerShdw blurRad="38100" dist="38100" dir="2700000" algn="tl">
                  <a:srgbClr val="000000">
                    <a:alpha val="43137"/>
                  </a:srgbClr>
                </a:outerShdw>
              </a:effectLst>
            </a:endParaRPr>
          </a:p>
        </p:txBody>
      </p:sp>
      <p:sp>
        <p:nvSpPr>
          <p:cNvPr id="4" name="Content Placeholder 2">
            <a:extLst>
              <a:ext uri="{FF2B5EF4-FFF2-40B4-BE49-F238E27FC236}">
                <a16:creationId xmlns:a16="http://schemas.microsoft.com/office/drawing/2014/main" id="{616B0C9C-02C9-4DFC-810B-73C0A04C73B7}"/>
              </a:ext>
            </a:extLst>
          </p:cNvPr>
          <p:cNvSpPr>
            <a:spLocks noGrp="1"/>
          </p:cNvSpPr>
          <p:nvPr>
            <p:ph idx="1"/>
          </p:nvPr>
        </p:nvSpPr>
        <p:spPr>
          <a:xfrm>
            <a:off x="611560" y="1340768"/>
            <a:ext cx="3740150" cy="4525962"/>
          </a:xfrm>
        </p:spPr>
        <p:txBody>
          <a:bodyPr>
            <a:normAutofit/>
          </a:bodyPr>
          <a:lstStyle/>
          <a:p>
            <a:pPr>
              <a:defRPr/>
            </a:pPr>
            <a:r>
              <a:rPr lang="en-GB" dirty="0">
                <a:cs typeface="Arial" panose="020B0604020202020204" pitchFamily="34" charset="0"/>
              </a:rPr>
              <a:t>knowledge</a:t>
            </a:r>
          </a:p>
          <a:p>
            <a:pPr>
              <a:defRPr/>
            </a:pPr>
            <a:endParaRPr lang="en-GB" sz="800" dirty="0">
              <a:cs typeface="Arial" panose="020B0604020202020204" pitchFamily="34" charset="0"/>
            </a:endParaRPr>
          </a:p>
          <a:p>
            <a:pPr>
              <a:defRPr/>
            </a:pPr>
            <a:r>
              <a:rPr lang="en-GB" dirty="0">
                <a:cs typeface="Arial" panose="020B0604020202020204" pitchFamily="34" charset="0"/>
              </a:rPr>
              <a:t>skills</a:t>
            </a:r>
          </a:p>
          <a:p>
            <a:pPr>
              <a:defRPr/>
            </a:pPr>
            <a:endParaRPr lang="en-GB" sz="800" dirty="0">
              <a:cs typeface="Arial" panose="020B0604020202020204" pitchFamily="34" charset="0"/>
            </a:endParaRPr>
          </a:p>
          <a:p>
            <a:pPr>
              <a:defRPr/>
            </a:pPr>
            <a:r>
              <a:rPr lang="en-GB" dirty="0">
                <a:cs typeface="Arial" panose="020B0604020202020204" pitchFamily="34" charset="0"/>
              </a:rPr>
              <a:t>abilities </a:t>
            </a:r>
          </a:p>
          <a:p>
            <a:pPr>
              <a:defRPr/>
            </a:pPr>
            <a:endParaRPr lang="en-GB" sz="800" dirty="0">
              <a:cs typeface="Arial" panose="020B0604020202020204" pitchFamily="34" charset="0"/>
            </a:endParaRPr>
          </a:p>
          <a:p>
            <a:pPr>
              <a:defRPr/>
            </a:pPr>
            <a:r>
              <a:rPr lang="en-GB" dirty="0">
                <a:cs typeface="Arial" panose="020B0604020202020204" pitchFamily="34" charset="0"/>
              </a:rPr>
              <a:t>behaviours </a:t>
            </a:r>
          </a:p>
          <a:p>
            <a:pPr>
              <a:defRPr/>
            </a:pPr>
            <a:endParaRPr lang="en-GB" sz="800" dirty="0">
              <a:cs typeface="Arial" panose="020B0604020202020204" pitchFamily="34" charset="0"/>
            </a:endParaRPr>
          </a:p>
          <a:p>
            <a:pPr>
              <a:defRPr/>
            </a:pPr>
            <a:r>
              <a:rPr lang="en-GB" dirty="0">
                <a:cs typeface="Arial" panose="020B0604020202020204" pitchFamily="34" charset="0"/>
              </a:rPr>
              <a:t>expertise</a:t>
            </a:r>
          </a:p>
          <a:p>
            <a:pPr>
              <a:defRPr/>
            </a:pPr>
            <a:r>
              <a:rPr lang="en-GB" sz="800" dirty="0">
                <a:cs typeface="Arial" panose="020B0604020202020204" pitchFamily="34" charset="0"/>
              </a:rPr>
              <a:t> </a:t>
            </a:r>
          </a:p>
          <a:p>
            <a:pPr>
              <a:defRPr/>
            </a:pPr>
            <a:r>
              <a:rPr lang="en-GB" dirty="0">
                <a:cs typeface="Arial" panose="020B0604020202020204" pitchFamily="34" charset="0"/>
              </a:rPr>
              <a:t>performance</a:t>
            </a:r>
          </a:p>
          <a:p>
            <a:pPr>
              <a:defRPr/>
            </a:pPr>
            <a:endParaRPr lang="en-GB" dirty="0">
              <a:cs typeface="Arial" panose="020B0604020202020204" pitchFamily="34" charset="0"/>
            </a:endParaRPr>
          </a:p>
        </p:txBody>
      </p:sp>
      <p:sp>
        <p:nvSpPr>
          <p:cNvPr id="5" name="Content Placeholder 3">
            <a:extLst>
              <a:ext uri="{FF2B5EF4-FFF2-40B4-BE49-F238E27FC236}">
                <a16:creationId xmlns:a16="http://schemas.microsoft.com/office/drawing/2014/main" id="{0ED69593-25E3-4D5A-BC3B-145626390225}"/>
              </a:ext>
            </a:extLst>
          </p:cNvPr>
          <p:cNvSpPr txBox="1">
            <a:spLocks/>
          </p:cNvSpPr>
          <p:nvPr/>
        </p:nvSpPr>
        <p:spPr>
          <a:xfrm>
            <a:off x="4860032" y="1340768"/>
            <a:ext cx="4176712" cy="4619807"/>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dirty="0">
                <a:cs typeface="Arial" panose="020B0604020202020204" pitchFamily="34" charset="0"/>
              </a:rPr>
              <a:t>experience </a:t>
            </a:r>
          </a:p>
          <a:p>
            <a:pPr>
              <a:defRPr/>
            </a:pPr>
            <a:endParaRPr lang="en-GB" sz="900" dirty="0">
              <a:cs typeface="Arial" panose="020B0604020202020204" pitchFamily="34" charset="0"/>
            </a:endParaRPr>
          </a:p>
          <a:p>
            <a:pPr>
              <a:defRPr/>
            </a:pPr>
            <a:r>
              <a:rPr lang="en-GB" dirty="0">
                <a:cs typeface="Arial" panose="020B0604020202020204" pitchFamily="34" charset="0"/>
              </a:rPr>
              <a:t>education</a:t>
            </a:r>
          </a:p>
          <a:p>
            <a:pPr>
              <a:defRPr/>
            </a:pPr>
            <a:r>
              <a:rPr lang="en-GB" sz="900" dirty="0">
                <a:cs typeface="Arial" panose="020B0604020202020204" pitchFamily="34" charset="0"/>
              </a:rPr>
              <a:t> </a:t>
            </a:r>
          </a:p>
          <a:p>
            <a:pPr>
              <a:defRPr/>
            </a:pPr>
            <a:r>
              <a:rPr lang="en-GB" dirty="0">
                <a:cs typeface="Arial" panose="020B0604020202020204" pitchFamily="34" charset="0"/>
              </a:rPr>
              <a:t>training </a:t>
            </a:r>
          </a:p>
          <a:p>
            <a:pPr>
              <a:defRPr/>
            </a:pPr>
            <a:endParaRPr lang="en-GB" sz="900" dirty="0">
              <a:cs typeface="Arial" panose="020B0604020202020204" pitchFamily="34" charset="0"/>
            </a:endParaRPr>
          </a:p>
          <a:p>
            <a:pPr>
              <a:defRPr/>
            </a:pPr>
            <a:r>
              <a:rPr lang="en-GB" dirty="0">
                <a:cs typeface="Arial" panose="020B0604020202020204" pitchFamily="34" charset="0"/>
              </a:rPr>
              <a:t>certifications </a:t>
            </a:r>
          </a:p>
          <a:p>
            <a:pPr>
              <a:defRPr/>
            </a:pPr>
            <a:endParaRPr lang="en-GB" sz="900" dirty="0">
              <a:cs typeface="Arial" panose="020B0604020202020204" pitchFamily="34" charset="0"/>
            </a:endParaRPr>
          </a:p>
          <a:p>
            <a:pPr>
              <a:defRPr/>
            </a:pPr>
            <a:r>
              <a:rPr lang="en-GB" dirty="0">
                <a:cs typeface="Arial" panose="020B0604020202020204" pitchFamily="34" charset="0"/>
              </a:rPr>
              <a:t>licenses </a:t>
            </a:r>
          </a:p>
          <a:p>
            <a:pPr>
              <a:defRPr/>
            </a:pPr>
            <a:endParaRPr lang="en-GB" sz="900" dirty="0">
              <a:cs typeface="Arial" panose="020B0604020202020204" pitchFamily="34" charset="0"/>
            </a:endParaRPr>
          </a:p>
          <a:p>
            <a:pPr>
              <a:defRPr/>
            </a:pPr>
            <a:r>
              <a:rPr lang="en-GB" dirty="0">
                <a:cs typeface="Arial" panose="020B0604020202020204" pitchFamily="34" charset="0"/>
              </a:rPr>
              <a:t>legal requirements </a:t>
            </a:r>
          </a:p>
          <a:p>
            <a:pPr>
              <a:defRPr/>
            </a:pPr>
            <a:r>
              <a:rPr lang="en-GB" sz="900" dirty="0">
                <a:cs typeface="Arial" panose="020B0604020202020204" pitchFamily="34" charset="0"/>
              </a:rPr>
              <a:t> </a:t>
            </a:r>
          </a:p>
          <a:p>
            <a:pPr>
              <a:defRPr/>
            </a:pPr>
            <a:r>
              <a:rPr lang="en-GB" dirty="0">
                <a:cs typeface="Arial" panose="020B0604020202020204" pitchFamily="34" charset="0"/>
              </a:rPr>
              <a:t>willingness of a candidate.</a:t>
            </a:r>
          </a:p>
        </p:txBody>
      </p:sp>
    </p:spTree>
    <p:extLst>
      <p:ext uri="{BB962C8B-B14F-4D97-AF65-F5344CB8AC3E}">
        <p14:creationId xmlns:p14="http://schemas.microsoft.com/office/powerpoint/2010/main" val="2695399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EF910-4026-4D4A-8CD6-42E6A7BBE9B1}"/>
              </a:ext>
            </a:extLst>
          </p:cNvPr>
          <p:cNvSpPr>
            <a:spLocks noGrp="1"/>
          </p:cNvSpPr>
          <p:nvPr>
            <p:ph type="title"/>
          </p:nvPr>
        </p:nvSpPr>
        <p:spPr>
          <a:xfrm>
            <a:off x="179512" y="365125"/>
            <a:ext cx="8335838" cy="1325563"/>
          </a:xfrm>
        </p:spPr>
        <p:txBody>
          <a:bodyPr>
            <a:normAutofit/>
          </a:bodyPr>
          <a:lstStyle/>
          <a:p>
            <a:r>
              <a:rPr lang="en-US" sz="3600" dirty="0"/>
              <a:t>Person Specification Classification Schemes</a:t>
            </a:r>
            <a:endParaRPr lang="en-GB" sz="3600" dirty="0"/>
          </a:p>
        </p:txBody>
      </p:sp>
      <p:sp>
        <p:nvSpPr>
          <p:cNvPr id="4" name="Content Placeholder 2">
            <a:extLst>
              <a:ext uri="{FF2B5EF4-FFF2-40B4-BE49-F238E27FC236}">
                <a16:creationId xmlns:a16="http://schemas.microsoft.com/office/drawing/2014/main" id="{8FDB69DE-64D5-40DF-8668-5DA63114ADEA}"/>
              </a:ext>
            </a:extLst>
          </p:cNvPr>
          <p:cNvSpPr>
            <a:spLocks noGrp="1"/>
          </p:cNvSpPr>
          <p:nvPr>
            <p:ph idx="1"/>
          </p:nvPr>
        </p:nvSpPr>
        <p:spPr>
          <a:xfrm>
            <a:off x="457200" y="1340768"/>
            <a:ext cx="4038600" cy="4353347"/>
          </a:xfrm>
        </p:spPr>
        <p:txBody>
          <a:bodyPr>
            <a:normAutofit lnSpcReduction="10000"/>
          </a:bodyPr>
          <a:lstStyle/>
          <a:p>
            <a:pPr marL="0" indent="0" algn="ctr">
              <a:buNone/>
            </a:pPr>
            <a:endParaRPr lang="en-US" dirty="0"/>
          </a:p>
          <a:p>
            <a:pPr marL="0" indent="0" algn="ctr">
              <a:buNone/>
            </a:pPr>
            <a:r>
              <a:rPr lang="en-US" dirty="0"/>
              <a:t>Seven Point Plan</a:t>
            </a:r>
          </a:p>
          <a:p>
            <a:pPr marL="0" indent="0" algn="ctr">
              <a:buNone/>
            </a:pPr>
            <a:r>
              <a:rPr lang="en-US" sz="1400" dirty="0"/>
              <a:t>	(Rodger, 1952) </a:t>
            </a:r>
          </a:p>
          <a:p>
            <a:pPr marL="457200" indent="-457200">
              <a:buFont typeface="+mj-lt"/>
              <a:buAutoNum type="arabicPeriod"/>
            </a:pPr>
            <a:r>
              <a:rPr lang="en-US" sz="2400" dirty="0"/>
              <a:t>Physical make-up</a:t>
            </a:r>
          </a:p>
          <a:p>
            <a:pPr marL="457200" indent="-457200">
              <a:buFont typeface="+mj-lt"/>
              <a:buAutoNum type="arabicPeriod"/>
            </a:pPr>
            <a:r>
              <a:rPr lang="en-US" sz="2400" dirty="0"/>
              <a:t>Attainments</a:t>
            </a:r>
          </a:p>
          <a:p>
            <a:pPr marL="457200" indent="-457200">
              <a:buFont typeface="+mj-lt"/>
              <a:buAutoNum type="arabicPeriod"/>
            </a:pPr>
            <a:r>
              <a:rPr lang="en-US" sz="2400" dirty="0"/>
              <a:t>General intelligence</a:t>
            </a:r>
          </a:p>
          <a:p>
            <a:pPr marL="457200" indent="-457200">
              <a:buFont typeface="+mj-lt"/>
              <a:buAutoNum type="arabicPeriod"/>
            </a:pPr>
            <a:r>
              <a:rPr lang="en-US" sz="2400" dirty="0"/>
              <a:t>Special aptitudes</a:t>
            </a:r>
          </a:p>
          <a:p>
            <a:pPr marL="457200" indent="-457200">
              <a:buFont typeface="+mj-lt"/>
              <a:buAutoNum type="arabicPeriod"/>
            </a:pPr>
            <a:r>
              <a:rPr lang="en-US" sz="2400" dirty="0"/>
              <a:t>Interests</a:t>
            </a:r>
          </a:p>
          <a:p>
            <a:pPr marL="457200" indent="-457200">
              <a:buFont typeface="+mj-lt"/>
              <a:buAutoNum type="arabicPeriod"/>
            </a:pPr>
            <a:r>
              <a:rPr lang="en-US" sz="2400" dirty="0"/>
              <a:t>Disposition</a:t>
            </a:r>
          </a:p>
          <a:p>
            <a:pPr marL="457200" indent="-457200">
              <a:buFont typeface="+mj-lt"/>
              <a:buAutoNum type="arabicPeriod"/>
            </a:pPr>
            <a:r>
              <a:rPr lang="en-US" sz="2400" dirty="0"/>
              <a:t>Circumstance</a:t>
            </a:r>
            <a:r>
              <a:rPr lang="en-US" sz="2000" dirty="0"/>
              <a:t>s</a:t>
            </a:r>
          </a:p>
        </p:txBody>
      </p:sp>
      <p:sp>
        <p:nvSpPr>
          <p:cNvPr id="5" name="Content Placeholder 3">
            <a:extLst>
              <a:ext uri="{FF2B5EF4-FFF2-40B4-BE49-F238E27FC236}">
                <a16:creationId xmlns:a16="http://schemas.microsoft.com/office/drawing/2014/main" id="{ED6CE087-00F3-4AD9-BA50-5C7E3DBE83BF}"/>
              </a:ext>
            </a:extLst>
          </p:cNvPr>
          <p:cNvSpPr txBox="1">
            <a:spLocks/>
          </p:cNvSpPr>
          <p:nvPr/>
        </p:nvSpPr>
        <p:spPr>
          <a:xfrm>
            <a:off x="4712677" y="1124745"/>
            <a:ext cx="4038600" cy="465567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Font typeface="Arial" pitchFamily="34" charset="0"/>
              <a:buNone/>
            </a:pPr>
            <a:endParaRPr lang="en-US" dirty="0"/>
          </a:p>
          <a:p>
            <a:pPr marL="0" indent="0" algn="ctr">
              <a:buFont typeface="Arial" pitchFamily="34" charset="0"/>
              <a:buNone/>
            </a:pPr>
            <a:r>
              <a:rPr lang="en-US" dirty="0"/>
              <a:t>Five Point Plan</a:t>
            </a:r>
          </a:p>
          <a:p>
            <a:pPr marL="0" indent="0" algn="ctr">
              <a:buFont typeface="Arial" pitchFamily="34" charset="0"/>
              <a:buNone/>
            </a:pPr>
            <a:r>
              <a:rPr lang="en-US" sz="1400" dirty="0"/>
              <a:t>(Munro-Fraser, 1954)</a:t>
            </a:r>
          </a:p>
          <a:p>
            <a:pPr>
              <a:buFont typeface="+mj-lt"/>
              <a:buAutoNum type="arabicPeriod"/>
            </a:pPr>
            <a:r>
              <a:rPr lang="en-US" sz="2400" dirty="0"/>
              <a:t>Impact on others</a:t>
            </a:r>
          </a:p>
          <a:p>
            <a:pPr>
              <a:buFont typeface="+mj-lt"/>
              <a:buAutoNum type="arabicPeriod"/>
            </a:pPr>
            <a:r>
              <a:rPr lang="en-US" sz="2400" dirty="0"/>
              <a:t>Acquired qualifications</a:t>
            </a:r>
          </a:p>
          <a:p>
            <a:pPr>
              <a:buFont typeface="+mj-lt"/>
              <a:buAutoNum type="arabicPeriod"/>
            </a:pPr>
            <a:r>
              <a:rPr lang="en-US" sz="2400" dirty="0"/>
              <a:t>Innate abilities</a:t>
            </a:r>
          </a:p>
          <a:p>
            <a:pPr>
              <a:buFont typeface="+mj-lt"/>
              <a:buAutoNum type="arabicPeriod"/>
            </a:pPr>
            <a:r>
              <a:rPr lang="en-US" sz="2400" dirty="0"/>
              <a:t>Motivation</a:t>
            </a:r>
          </a:p>
          <a:p>
            <a:pPr>
              <a:buFont typeface="+mj-lt"/>
              <a:buAutoNum type="arabicPeriod"/>
            </a:pPr>
            <a:r>
              <a:rPr lang="en-US" sz="2400" dirty="0"/>
              <a:t>Adjustment</a:t>
            </a:r>
          </a:p>
          <a:p>
            <a:pPr marL="0" indent="0">
              <a:buFont typeface="Arial" pitchFamily="34" charset="0"/>
              <a:buNone/>
            </a:pPr>
            <a:endParaRPr lang="en-US" sz="1400" dirty="0"/>
          </a:p>
        </p:txBody>
      </p:sp>
    </p:spTree>
    <p:extLst>
      <p:ext uri="{BB962C8B-B14F-4D97-AF65-F5344CB8AC3E}">
        <p14:creationId xmlns:p14="http://schemas.microsoft.com/office/powerpoint/2010/main" val="31735656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6A4C1-5062-4CED-BD1A-C79F2533335D}"/>
              </a:ext>
            </a:extLst>
          </p:cNvPr>
          <p:cNvSpPr>
            <a:spLocks noGrp="1"/>
          </p:cNvSpPr>
          <p:nvPr>
            <p:ph type="title"/>
          </p:nvPr>
        </p:nvSpPr>
        <p:spPr/>
        <p:txBody>
          <a:bodyPr/>
          <a:lstStyle/>
          <a:p>
            <a:r>
              <a:rPr lang="en-US" dirty="0"/>
              <a:t>Sourcing Candidates</a:t>
            </a:r>
            <a:endParaRPr lang="en-GB" dirty="0"/>
          </a:p>
        </p:txBody>
      </p:sp>
      <p:sp>
        <p:nvSpPr>
          <p:cNvPr id="3" name="Content Placeholder 2">
            <a:extLst>
              <a:ext uri="{FF2B5EF4-FFF2-40B4-BE49-F238E27FC236}">
                <a16:creationId xmlns:a16="http://schemas.microsoft.com/office/drawing/2014/main" id="{8DAA610C-4910-4B03-B220-7AF19479B3A8}"/>
              </a:ext>
            </a:extLst>
          </p:cNvPr>
          <p:cNvSpPr>
            <a:spLocks noGrp="1"/>
          </p:cNvSpPr>
          <p:nvPr>
            <p:ph idx="1"/>
          </p:nvPr>
        </p:nvSpPr>
        <p:spPr/>
        <p:txBody>
          <a:bodyPr/>
          <a:lstStyle/>
          <a:p>
            <a:r>
              <a:rPr lang="en-US" dirty="0">
                <a:latin typeface="Calibri" pitchFamily="34" charset="0"/>
              </a:rPr>
              <a:t>Job Centre Plus </a:t>
            </a:r>
          </a:p>
          <a:p>
            <a:r>
              <a:rPr lang="en-US" dirty="0">
                <a:latin typeface="Calibri" pitchFamily="34" charset="0"/>
              </a:rPr>
              <a:t>Online through social networking sites</a:t>
            </a:r>
          </a:p>
          <a:p>
            <a:r>
              <a:rPr lang="en-US" dirty="0">
                <a:latin typeface="Calibri" pitchFamily="34" charset="0"/>
              </a:rPr>
              <a:t>Advertising – print media, radio</a:t>
            </a:r>
          </a:p>
          <a:p>
            <a:r>
              <a:rPr lang="en-US" dirty="0">
                <a:latin typeface="Calibri" pitchFamily="34" charset="0"/>
              </a:rPr>
              <a:t>Recruitment agencies</a:t>
            </a:r>
          </a:p>
          <a:p>
            <a:r>
              <a:rPr lang="en-US" dirty="0">
                <a:latin typeface="Calibri" pitchFamily="34" charset="0"/>
              </a:rPr>
              <a:t>Executive search consultants/’headhunters’</a:t>
            </a:r>
          </a:p>
          <a:p>
            <a:endParaRPr lang="en-GB" dirty="0"/>
          </a:p>
        </p:txBody>
      </p:sp>
    </p:spTree>
    <p:extLst>
      <p:ext uri="{BB962C8B-B14F-4D97-AF65-F5344CB8AC3E}">
        <p14:creationId xmlns:p14="http://schemas.microsoft.com/office/powerpoint/2010/main" val="29361917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8D127-8E31-4417-951B-1EF862157FD5}"/>
              </a:ext>
            </a:extLst>
          </p:cNvPr>
          <p:cNvSpPr>
            <a:spLocks noGrp="1"/>
          </p:cNvSpPr>
          <p:nvPr>
            <p:ph type="title"/>
          </p:nvPr>
        </p:nvSpPr>
        <p:spPr/>
        <p:txBody>
          <a:bodyPr/>
          <a:lstStyle/>
          <a:p>
            <a:r>
              <a:rPr lang="en-US" dirty="0"/>
              <a:t>What Type of Selection?</a:t>
            </a:r>
            <a:endParaRPr lang="en-GB" dirty="0"/>
          </a:p>
        </p:txBody>
      </p:sp>
      <p:sp>
        <p:nvSpPr>
          <p:cNvPr id="3" name="Content Placeholder 2">
            <a:extLst>
              <a:ext uri="{FF2B5EF4-FFF2-40B4-BE49-F238E27FC236}">
                <a16:creationId xmlns:a16="http://schemas.microsoft.com/office/drawing/2014/main" id="{7C3AED7F-8075-4AF6-ABEF-3A292A6A2A85}"/>
              </a:ext>
            </a:extLst>
          </p:cNvPr>
          <p:cNvSpPr>
            <a:spLocks noGrp="1"/>
          </p:cNvSpPr>
          <p:nvPr>
            <p:ph idx="1"/>
          </p:nvPr>
        </p:nvSpPr>
        <p:spPr/>
        <p:txBody>
          <a:bodyPr/>
          <a:lstStyle/>
          <a:p>
            <a:pPr marL="0" indent="0">
              <a:buNone/>
            </a:pPr>
            <a:r>
              <a:rPr lang="en-US" dirty="0">
                <a:latin typeface="Calibri" pitchFamily="34" charset="0"/>
              </a:rPr>
              <a:t>The type of interviews you could select from include:</a:t>
            </a:r>
          </a:p>
          <a:p>
            <a:pPr marL="0" indent="0">
              <a:buNone/>
            </a:pPr>
            <a:endParaRPr lang="en-US" dirty="0">
              <a:latin typeface="Calibri" pitchFamily="34" charset="0"/>
            </a:endParaRPr>
          </a:p>
          <a:p>
            <a:r>
              <a:rPr lang="en-US" dirty="0">
                <a:solidFill>
                  <a:srgbClr val="FF0000"/>
                </a:solidFill>
                <a:latin typeface="Calibri" pitchFamily="34" charset="0"/>
              </a:rPr>
              <a:t>Individual interviews</a:t>
            </a:r>
          </a:p>
          <a:p>
            <a:r>
              <a:rPr lang="en-US" dirty="0">
                <a:solidFill>
                  <a:srgbClr val="00B050"/>
                </a:solidFill>
                <a:latin typeface="Calibri" pitchFamily="34" charset="0"/>
              </a:rPr>
              <a:t>Interview panels</a:t>
            </a:r>
          </a:p>
          <a:p>
            <a:r>
              <a:rPr lang="en-US" dirty="0">
                <a:solidFill>
                  <a:srgbClr val="0070C0"/>
                </a:solidFill>
                <a:latin typeface="Calibri" pitchFamily="34" charset="0"/>
              </a:rPr>
              <a:t>Selection boards</a:t>
            </a:r>
            <a:endParaRPr lang="en-GB" dirty="0">
              <a:solidFill>
                <a:srgbClr val="0070C0"/>
              </a:solidFill>
            </a:endParaRPr>
          </a:p>
        </p:txBody>
      </p:sp>
    </p:spTree>
    <p:extLst>
      <p:ext uri="{BB962C8B-B14F-4D97-AF65-F5344CB8AC3E}">
        <p14:creationId xmlns:p14="http://schemas.microsoft.com/office/powerpoint/2010/main" val="39611836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48EC5-86AC-4764-AEE8-8282AD7DDCAF}"/>
              </a:ext>
            </a:extLst>
          </p:cNvPr>
          <p:cNvSpPr>
            <a:spLocks noGrp="1"/>
          </p:cNvSpPr>
          <p:nvPr>
            <p:ph type="title"/>
          </p:nvPr>
        </p:nvSpPr>
        <p:spPr/>
        <p:txBody>
          <a:bodyPr>
            <a:normAutofit/>
          </a:bodyPr>
          <a:lstStyle/>
          <a:p>
            <a:r>
              <a:rPr lang="en-US" dirty="0"/>
              <a:t>Recruitment Policy</a:t>
            </a:r>
            <a:br>
              <a:rPr lang="en-US" dirty="0"/>
            </a:br>
            <a:r>
              <a:rPr lang="en-US" dirty="0"/>
              <a:t>Things to consider (cont’d)</a:t>
            </a:r>
            <a:endParaRPr lang="en-GB" dirty="0"/>
          </a:p>
        </p:txBody>
      </p:sp>
      <p:sp>
        <p:nvSpPr>
          <p:cNvPr id="3" name="Content Placeholder 2">
            <a:extLst>
              <a:ext uri="{FF2B5EF4-FFF2-40B4-BE49-F238E27FC236}">
                <a16:creationId xmlns:a16="http://schemas.microsoft.com/office/drawing/2014/main" id="{C975E091-5888-4AC6-A90B-AE794CE49888}"/>
              </a:ext>
            </a:extLst>
          </p:cNvPr>
          <p:cNvSpPr>
            <a:spLocks noGrp="1"/>
          </p:cNvSpPr>
          <p:nvPr>
            <p:ph idx="1"/>
          </p:nvPr>
        </p:nvSpPr>
        <p:spPr>
          <a:xfrm>
            <a:off x="628650" y="1825625"/>
            <a:ext cx="7886700" cy="3907631"/>
          </a:xfrm>
        </p:spPr>
        <p:txBody>
          <a:bodyPr>
            <a:normAutofit lnSpcReduction="10000"/>
          </a:bodyPr>
          <a:lstStyle/>
          <a:p>
            <a:r>
              <a:rPr lang="en-US" dirty="0"/>
              <a:t>Recruitment Interviews </a:t>
            </a:r>
          </a:p>
          <a:p>
            <a:r>
              <a:rPr lang="en-US" dirty="0"/>
              <a:t>Offer of Employment </a:t>
            </a:r>
          </a:p>
          <a:p>
            <a:r>
              <a:rPr lang="en-US" dirty="0"/>
              <a:t>References </a:t>
            </a:r>
          </a:p>
          <a:p>
            <a:r>
              <a:rPr lang="en-US" dirty="0"/>
              <a:t>The Bribery Act </a:t>
            </a:r>
          </a:p>
          <a:p>
            <a:r>
              <a:rPr lang="en-US" dirty="0"/>
              <a:t>Qualifications </a:t>
            </a:r>
          </a:p>
          <a:p>
            <a:r>
              <a:rPr lang="en-US" dirty="0"/>
              <a:t>Work Permits </a:t>
            </a:r>
          </a:p>
          <a:p>
            <a:r>
              <a:rPr lang="en-US" dirty="0"/>
              <a:t>Personnel Records </a:t>
            </a:r>
          </a:p>
          <a:p>
            <a:r>
              <a:rPr lang="en-US" dirty="0"/>
              <a:t>Complaints Procedure </a:t>
            </a:r>
          </a:p>
          <a:p>
            <a:endParaRPr lang="en-GB" dirty="0"/>
          </a:p>
        </p:txBody>
      </p:sp>
    </p:spTree>
    <p:extLst>
      <p:ext uri="{BB962C8B-B14F-4D97-AF65-F5344CB8AC3E}">
        <p14:creationId xmlns:p14="http://schemas.microsoft.com/office/powerpoint/2010/main" val="39722421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82C1F-B82A-4C51-A45C-D4E00C1083A8}"/>
              </a:ext>
            </a:extLst>
          </p:cNvPr>
          <p:cNvSpPr>
            <a:spLocks noGrp="1"/>
          </p:cNvSpPr>
          <p:nvPr>
            <p:ph type="title"/>
          </p:nvPr>
        </p:nvSpPr>
        <p:spPr/>
        <p:txBody>
          <a:bodyPr/>
          <a:lstStyle/>
          <a:p>
            <a:r>
              <a:rPr lang="en-US" dirty="0"/>
              <a:t>Interviews</a:t>
            </a:r>
            <a:endParaRPr lang="en-GB" dirty="0"/>
          </a:p>
        </p:txBody>
      </p:sp>
      <p:sp>
        <p:nvSpPr>
          <p:cNvPr id="3" name="Content Placeholder 2">
            <a:extLst>
              <a:ext uri="{FF2B5EF4-FFF2-40B4-BE49-F238E27FC236}">
                <a16:creationId xmlns:a16="http://schemas.microsoft.com/office/drawing/2014/main" id="{212A0712-1DA0-4825-B5E1-291815535C34}"/>
              </a:ext>
            </a:extLst>
          </p:cNvPr>
          <p:cNvSpPr>
            <a:spLocks noGrp="1"/>
          </p:cNvSpPr>
          <p:nvPr>
            <p:ph idx="1"/>
          </p:nvPr>
        </p:nvSpPr>
        <p:spPr>
          <a:xfrm>
            <a:off x="628650" y="1825625"/>
            <a:ext cx="7886700" cy="3835623"/>
          </a:xfrm>
        </p:spPr>
        <p:txBody>
          <a:bodyPr>
            <a:normAutofit fontScale="92500" lnSpcReduction="10000"/>
          </a:bodyPr>
          <a:lstStyle/>
          <a:p>
            <a:r>
              <a:rPr lang="en-US" dirty="0">
                <a:solidFill>
                  <a:srgbClr val="0070C0"/>
                </a:solidFill>
                <a:latin typeface="Calibri" pitchFamily="34" charset="0"/>
              </a:rPr>
              <a:t>Structured or semi structured </a:t>
            </a:r>
          </a:p>
          <a:p>
            <a:pPr>
              <a:buNone/>
            </a:pPr>
            <a:endParaRPr lang="en-US" dirty="0">
              <a:latin typeface="Calibri" pitchFamily="34" charset="0"/>
            </a:endParaRPr>
          </a:p>
          <a:p>
            <a:r>
              <a:rPr lang="en-US" dirty="0">
                <a:solidFill>
                  <a:srgbClr val="00B050"/>
                </a:solidFill>
                <a:latin typeface="Calibri" pitchFamily="34" charset="0"/>
              </a:rPr>
              <a:t>Competency based </a:t>
            </a:r>
            <a:r>
              <a:rPr lang="en-US" dirty="0">
                <a:latin typeface="Calibri" pitchFamily="34" charset="0"/>
              </a:rPr>
              <a:t>(whether formally linked to a wider competency structure, or to the skills required to do a particular job)</a:t>
            </a:r>
          </a:p>
          <a:p>
            <a:pPr>
              <a:buNone/>
            </a:pPr>
            <a:endParaRPr lang="en-US" dirty="0">
              <a:latin typeface="Calibri" pitchFamily="34" charset="0"/>
            </a:endParaRPr>
          </a:p>
          <a:p>
            <a:r>
              <a:rPr lang="en-US" dirty="0">
                <a:solidFill>
                  <a:srgbClr val="7030A0"/>
                </a:solidFill>
                <a:latin typeface="Calibri" pitchFamily="34" charset="0"/>
              </a:rPr>
              <a:t>Behavioral aspects</a:t>
            </a:r>
          </a:p>
          <a:p>
            <a:endParaRPr lang="en-US" dirty="0">
              <a:latin typeface="Calibri" pitchFamily="34" charset="0"/>
            </a:endParaRPr>
          </a:p>
          <a:p>
            <a:pPr marL="0" indent="0">
              <a:buNone/>
            </a:pPr>
            <a:r>
              <a:rPr lang="en-US" dirty="0">
                <a:latin typeface="Calibri" pitchFamily="34" charset="0"/>
              </a:rPr>
              <a:t>Any more?</a:t>
            </a:r>
          </a:p>
          <a:p>
            <a:pPr marL="0" indent="0">
              <a:buNone/>
            </a:pPr>
            <a:endParaRPr lang="en-GB" dirty="0"/>
          </a:p>
        </p:txBody>
      </p:sp>
    </p:spTree>
    <p:extLst>
      <p:ext uri="{BB962C8B-B14F-4D97-AF65-F5344CB8AC3E}">
        <p14:creationId xmlns:p14="http://schemas.microsoft.com/office/powerpoint/2010/main" val="23300430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B7D8E-07B3-4CB6-A3FA-5DD8B243EF28}"/>
              </a:ext>
            </a:extLst>
          </p:cNvPr>
          <p:cNvSpPr>
            <a:spLocks noGrp="1"/>
          </p:cNvSpPr>
          <p:nvPr>
            <p:ph type="title"/>
          </p:nvPr>
        </p:nvSpPr>
        <p:spPr/>
        <p:txBody>
          <a:bodyPr/>
          <a:lstStyle/>
          <a:p>
            <a:r>
              <a:rPr lang="en-US" dirty="0"/>
              <a:t>The Three Key Questions</a:t>
            </a:r>
            <a:endParaRPr lang="en-GB" dirty="0"/>
          </a:p>
        </p:txBody>
      </p:sp>
      <p:sp>
        <p:nvSpPr>
          <p:cNvPr id="3" name="Content Placeholder 2">
            <a:extLst>
              <a:ext uri="{FF2B5EF4-FFF2-40B4-BE49-F238E27FC236}">
                <a16:creationId xmlns:a16="http://schemas.microsoft.com/office/drawing/2014/main" id="{FEEAC88B-B1C3-49D6-A729-0D73DAF92220}"/>
              </a:ext>
            </a:extLst>
          </p:cNvPr>
          <p:cNvSpPr>
            <a:spLocks noGrp="1"/>
          </p:cNvSpPr>
          <p:nvPr>
            <p:ph idx="1"/>
          </p:nvPr>
        </p:nvSpPr>
        <p:spPr/>
        <p:txBody>
          <a:bodyPr/>
          <a:lstStyle/>
          <a:p>
            <a:r>
              <a:rPr lang="en-US" dirty="0"/>
              <a:t>Can this person do the job?</a:t>
            </a:r>
          </a:p>
          <a:p>
            <a:pPr>
              <a:buNone/>
            </a:pPr>
            <a:endParaRPr lang="en-US" dirty="0"/>
          </a:p>
          <a:p>
            <a:r>
              <a:rPr lang="en-US" dirty="0"/>
              <a:t>Will this person do the job?</a:t>
            </a:r>
          </a:p>
          <a:p>
            <a:pPr>
              <a:buNone/>
            </a:pPr>
            <a:endParaRPr lang="en-US" dirty="0"/>
          </a:p>
          <a:p>
            <a:r>
              <a:rPr lang="en-US" dirty="0"/>
              <a:t>Will they fit in?</a:t>
            </a:r>
          </a:p>
          <a:p>
            <a:endParaRPr lang="en-GB" dirty="0"/>
          </a:p>
        </p:txBody>
      </p:sp>
      <p:pic>
        <p:nvPicPr>
          <p:cNvPr id="5" name="Picture 4">
            <a:extLst>
              <a:ext uri="{FF2B5EF4-FFF2-40B4-BE49-F238E27FC236}">
                <a16:creationId xmlns:a16="http://schemas.microsoft.com/office/drawing/2014/main" id="{C70D7E8C-8D5D-4B5F-9238-4271875DBFB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420888"/>
            <a:ext cx="2857500" cy="2857500"/>
          </a:xfrm>
          <a:prstGeom prst="rect">
            <a:avLst/>
          </a:prstGeom>
        </p:spPr>
      </p:pic>
    </p:spTree>
    <p:extLst>
      <p:ext uri="{BB962C8B-B14F-4D97-AF65-F5344CB8AC3E}">
        <p14:creationId xmlns:p14="http://schemas.microsoft.com/office/powerpoint/2010/main" val="8023763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38826-ED55-41C7-8693-AA03B1DC1F0D}"/>
              </a:ext>
            </a:extLst>
          </p:cNvPr>
          <p:cNvSpPr>
            <a:spLocks noGrp="1"/>
          </p:cNvSpPr>
          <p:nvPr>
            <p:ph type="title"/>
          </p:nvPr>
        </p:nvSpPr>
        <p:spPr/>
        <p:txBody>
          <a:bodyPr/>
          <a:lstStyle/>
          <a:p>
            <a:r>
              <a:rPr lang="en-US" dirty="0"/>
              <a:t>After the Interview</a:t>
            </a:r>
            <a:endParaRPr lang="en-GB" dirty="0"/>
          </a:p>
        </p:txBody>
      </p:sp>
      <p:sp>
        <p:nvSpPr>
          <p:cNvPr id="3" name="Content Placeholder 2">
            <a:extLst>
              <a:ext uri="{FF2B5EF4-FFF2-40B4-BE49-F238E27FC236}">
                <a16:creationId xmlns:a16="http://schemas.microsoft.com/office/drawing/2014/main" id="{562C0506-E458-49B5-94BD-74C74524A479}"/>
              </a:ext>
            </a:extLst>
          </p:cNvPr>
          <p:cNvSpPr>
            <a:spLocks noGrp="1"/>
          </p:cNvSpPr>
          <p:nvPr>
            <p:ph idx="1"/>
          </p:nvPr>
        </p:nvSpPr>
        <p:spPr>
          <a:xfrm>
            <a:off x="395536" y="1484784"/>
            <a:ext cx="8496944" cy="4351338"/>
          </a:xfrm>
        </p:spPr>
        <p:txBody>
          <a:bodyPr/>
          <a:lstStyle/>
          <a:p>
            <a:pPr marL="0" indent="0">
              <a:buNone/>
            </a:pPr>
            <a:r>
              <a:rPr lang="en-US" dirty="0"/>
              <a:t>What comes next?</a:t>
            </a:r>
          </a:p>
          <a:p>
            <a:r>
              <a:rPr lang="en-US" dirty="0"/>
              <a:t>Fairly deciding on the ‘right’ person</a:t>
            </a:r>
          </a:p>
          <a:p>
            <a:r>
              <a:rPr lang="en-US" dirty="0"/>
              <a:t>Offer letter/written particulars of employment /references</a:t>
            </a:r>
          </a:p>
          <a:p>
            <a:r>
              <a:rPr lang="en-US" dirty="0"/>
              <a:t>Induction</a:t>
            </a:r>
          </a:p>
          <a:p>
            <a:r>
              <a:rPr lang="en-US" dirty="0"/>
              <a:t>Probationary period</a:t>
            </a:r>
            <a:endParaRPr lang="en-GB" dirty="0"/>
          </a:p>
        </p:txBody>
      </p:sp>
    </p:spTree>
    <p:extLst>
      <p:ext uri="{BB962C8B-B14F-4D97-AF65-F5344CB8AC3E}">
        <p14:creationId xmlns:p14="http://schemas.microsoft.com/office/powerpoint/2010/main" val="13415972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CE318-458C-4901-9942-5B88C2011153}"/>
              </a:ext>
            </a:extLst>
          </p:cNvPr>
          <p:cNvSpPr>
            <a:spLocks noGrp="1"/>
          </p:cNvSpPr>
          <p:nvPr>
            <p:ph type="title"/>
          </p:nvPr>
        </p:nvSpPr>
        <p:spPr/>
        <p:txBody>
          <a:bodyPr/>
          <a:lstStyle/>
          <a:p>
            <a:r>
              <a:rPr lang="en-GB" altLang="en-US" dirty="0">
                <a:cs typeface="Arial" panose="020B0604020202020204" pitchFamily="34" charset="0"/>
              </a:rPr>
              <a:t>Job hunting</a:t>
            </a:r>
            <a:endParaRPr lang="en-GB" dirty="0"/>
          </a:p>
        </p:txBody>
      </p:sp>
      <p:sp>
        <p:nvSpPr>
          <p:cNvPr id="3" name="Content Placeholder 2">
            <a:extLst>
              <a:ext uri="{FF2B5EF4-FFF2-40B4-BE49-F238E27FC236}">
                <a16:creationId xmlns:a16="http://schemas.microsoft.com/office/drawing/2014/main" id="{F91BCED8-13E6-40BA-8472-F570B9FAF157}"/>
              </a:ext>
            </a:extLst>
          </p:cNvPr>
          <p:cNvSpPr>
            <a:spLocks noGrp="1"/>
          </p:cNvSpPr>
          <p:nvPr>
            <p:ph idx="1"/>
          </p:nvPr>
        </p:nvSpPr>
        <p:spPr/>
        <p:txBody>
          <a:bodyPr/>
          <a:lstStyle/>
          <a:p>
            <a:r>
              <a:rPr lang="en-GB" altLang="en-US" dirty="0">
                <a:cs typeface="Arial" panose="020B0604020202020204" pitchFamily="34" charset="0"/>
              </a:rPr>
              <a:t>What things should you do /consider when actively job hunting?</a:t>
            </a:r>
          </a:p>
          <a:p>
            <a:endParaRPr lang="en-GB" dirty="0"/>
          </a:p>
        </p:txBody>
      </p:sp>
      <p:pic>
        <p:nvPicPr>
          <p:cNvPr id="4" name="Content Placeholder 4">
            <a:extLst>
              <a:ext uri="{FF2B5EF4-FFF2-40B4-BE49-F238E27FC236}">
                <a16:creationId xmlns:a16="http://schemas.microsoft.com/office/drawing/2014/main" id="{29388EBC-B04C-449C-9082-EFCA7DC5AB6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4510509" y="2891509"/>
            <a:ext cx="4613275" cy="2808287"/>
          </a:xfrm>
          <a:prstGeom prst="rect">
            <a:avLst/>
          </a:prstGeom>
        </p:spPr>
      </p:pic>
    </p:spTree>
    <p:extLst>
      <p:ext uri="{BB962C8B-B14F-4D97-AF65-F5344CB8AC3E}">
        <p14:creationId xmlns:p14="http://schemas.microsoft.com/office/powerpoint/2010/main" val="33425796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7BA2D-99FB-4E68-AEDC-7A10AECC4939}"/>
              </a:ext>
            </a:extLst>
          </p:cNvPr>
          <p:cNvSpPr>
            <a:spLocks noGrp="1"/>
          </p:cNvSpPr>
          <p:nvPr>
            <p:ph type="title"/>
          </p:nvPr>
        </p:nvSpPr>
        <p:spPr/>
        <p:txBody>
          <a:bodyPr/>
          <a:lstStyle/>
          <a:p>
            <a:r>
              <a:rPr lang="en-GB" altLang="en-US" dirty="0">
                <a:cs typeface="Arial" panose="020B0604020202020204" pitchFamily="34" charset="0"/>
              </a:rPr>
              <a:t>Employability – the journey</a:t>
            </a:r>
            <a:endParaRPr lang="en-GB" dirty="0"/>
          </a:p>
        </p:txBody>
      </p:sp>
      <p:graphicFrame>
        <p:nvGraphicFramePr>
          <p:cNvPr id="4" name="Content Placeholder 3">
            <a:extLst>
              <a:ext uri="{FF2B5EF4-FFF2-40B4-BE49-F238E27FC236}">
                <a16:creationId xmlns:a16="http://schemas.microsoft.com/office/drawing/2014/main" id="{EA8C39E9-7F8D-4E84-B1AE-5BBB547AE406}"/>
              </a:ext>
            </a:extLst>
          </p:cNvPr>
          <p:cNvGraphicFramePr>
            <a:graphicFrameLocks noGrp="1"/>
          </p:cNvGraphicFramePr>
          <p:nvPr>
            <p:ph idx="1"/>
            <p:extLst>
              <p:ext uri="{D42A27DB-BD31-4B8C-83A1-F6EECF244321}">
                <p14:modId xmlns:p14="http://schemas.microsoft.com/office/powerpoint/2010/main" val="3382289045"/>
              </p:ext>
            </p:extLst>
          </p:nvPr>
        </p:nvGraphicFramePr>
        <p:xfrm>
          <a:off x="323528" y="1268760"/>
          <a:ext cx="7869560" cy="423306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621592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E282F-CEC4-49DD-A105-A4E39A529D61}"/>
              </a:ext>
            </a:extLst>
          </p:cNvPr>
          <p:cNvSpPr>
            <a:spLocks noGrp="1"/>
          </p:cNvSpPr>
          <p:nvPr>
            <p:ph type="title"/>
          </p:nvPr>
        </p:nvSpPr>
        <p:spPr>
          <a:xfrm>
            <a:off x="428890" y="188640"/>
            <a:ext cx="8574252" cy="1143000"/>
          </a:xfrm>
        </p:spPr>
        <p:txBody>
          <a:bodyPr>
            <a:noAutofit/>
          </a:bodyPr>
          <a:lstStyle/>
          <a:p>
            <a:r>
              <a:rPr lang="en-GB" sz="3600" dirty="0">
                <a:cs typeface="Arial" panose="020B0604020202020204" pitchFamily="34" charset="0"/>
              </a:rPr>
              <a:t>Job adverts: Understanding what they mean?</a:t>
            </a:r>
            <a:endParaRPr lang="en-GB" sz="3600" dirty="0"/>
          </a:p>
        </p:txBody>
      </p:sp>
      <p:sp>
        <p:nvSpPr>
          <p:cNvPr id="4" name="Rectangle 3">
            <a:extLst>
              <a:ext uri="{FF2B5EF4-FFF2-40B4-BE49-F238E27FC236}">
                <a16:creationId xmlns:a16="http://schemas.microsoft.com/office/drawing/2014/main" id="{5D5BA971-7554-4296-947E-9AC91C444F3E}"/>
              </a:ext>
            </a:extLst>
          </p:cNvPr>
          <p:cNvSpPr>
            <a:spLocks noChangeArrowheads="1"/>
          </p:cNvSpPr>
          <p:nvPr/>
        </p:nvSpPr>
        <p:spPr bwMode="auto">
          <a:xfrm>
            <a:off x="428890" y="1417638"/>
            <a:ext cx="4818062" cy="4745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Proven track record</a:t>
            </a:r>
          </a:p>
          <a:p>
            <a:pPr marL="457200" indent="-457200"/>
            <a:r>
              <a:rPr lang="en-GB" altLang="en-US" sz="2400" dirty="0">
                <a:latin typeface="+mn-lt"/>
              </a:rPr>
              <a:t>Self-starter</a:t>
            </a:r>
          </a:p>
          <a:p>
            <a:pPr marL="457200" indent="-457200"/>
            <a:r>
              <a:rPr lang="en-GB" altLang="en-US" sz="2400" dirty="0">
                <a:latin typeface="+mn-lt"/>
              </a:rPr>
              <a:t>Proactive</a:t>
            </a:r>
          </a:p>
          <a:p>
            <a:pPr marL="457200" indent="-457200"/>
            <a:r>
              <a:rPr lang="en-GB" altLang="en-US" sz="2400" dirty="0">
                <a:latin typeface="+mn-lt"/>
              </a:rPr>
              <a:t>Team player</a:t>
            </a:r>
          </a:p>
          <a:p>
            <a:pPr marL="457200" indent="-457200"/>
            <a:r>
              <a:rPr lang="en-GB" altLang="en-US" sz="2400" dirty="0">
                <a:latin typeface="+mn-lt"/>
              </a:rPr>
              <a:t>Flexible</a:t>
            </a:r>
          </a:p>
          <a:p>
            <a:pPr marL="457200" indent="-457200"/>
            <a:r>
              <a:rPr lang="en-GB" altLang="en-US" sz="2400" dirty="0">
                <a:latin typeface="+mn-lt"/>
              </a:rPr>
              <a:t>Competitive salary and                            benefits</a:t>
            </a:r>
          </a:p>
          <a:p>
            <a:pPr marL="457200" indent="-457200"/>
            <a:r>
              <a:rPr lang="en-GB" altLang="en-US" sz="2400" dirty="0">
                <a:latin typeface="+mn-lt"/>
              </a:rPr>
              <a:t>Fast-paced/challenging                        /demanding environment</a:t>
            </a:r>
          </a:p>
          <a:p>
            <a:pPr marL="457200" indent="-457200"/>
            <a:r>
              <a:rPr lang="en-GB" altLang="en-US" sz="2400" dirty="0">
                <a:latin typeface="+mn-lt"/>
              </a:rPr>
              <a:t>Customer-focussed</a:t>
            </a:r>
          </a:p>
          <a:p>
            <a:pPr marL="457200" indent="-457200"/>
            <a:endParaRPr lang="en-GB" altLang="en-US" sz="2400" dirty="0">
              <a:latin typeface="+mn-lt"/>
            </a:endParaRPr>
          </a:p>
        </p:txBody>
      </p:sp>
      <p:sp>
        <p:nvSpPr>
          <p:cNvPr id="5" name="Rectangle 4">
            <a:extLst>
              <a:ext uri="{FF2B5EF4-FFF2-40B4-BE49-F238E27FC236}">
                <a16:creationId xmlns:a16="http://schemas.microsoft.com/office/drawing/2014/main" id="{DB737A98-3DD3-4592-AFFC-97CEB04F7E58}"/>
              </a:ext>
            </a:extLst>
          </p:cNvPr>
          <p:cNvSpPr>
            <a:spLocks noChangeArrowheads="1"/>
          </p:cNvSpPr>
          <p:nvPr/>
        </p:nvSpPr>
        <p:spPr bwMode="auto">
          <a:xfrm>
            <a:off x="4644008" y="1417638"/>
            <a:ext cx="4359134" cy="3859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400" dirty="0">
                <a:latin typeface="+mn-lt"/>
              </a:rPr>
              <a:t>Ability to communicate at all levels</a:t>
            </a:r>
          </a:p>
          <a:p>
            <a:pPr marL="457200" indent="-457200"/>
            <a:r>
              <a:rPr lang="en-GB" altLang="en-US" sz="2400" dirty="0">
                <a:latin typeface="+mn-lt"/>
              </a:rPr>
              <a:t>Core competences</a:t>
            </a:r>
          </a:p>
          <a:p>
            <a:pPr marL="457200" indent="-457200"/>
            <a:r>
              <a:rPr lang="en-GB" altLang="en-US" sz="2400" dirty="0">
                <a:latin typeface="+mn-lt"/>
              </a:rPr>
              <a:t>Commitment to equal opportunities</a:t>
            </a:r>
          </a:p>
          <a:p>
            <a:pPr marL="457200" indent="-457200"/>
            <a:r>
              <a:rPr lang="en-GB" altLang="en-US" sz="2400" dirty="0">
                <a:latin typeface="+mn-lt"/>
              </a:rPr>
              <a:t>Stakeholders</a:t>
            </a:r>
          </a:p>
          <a:p>
            <a:pPr marL="457200" indent="-457200"/>
            <a:r>
              <a:rPr lang="en-GB" altLang="en-US" sz="2400" dirty="0">
                <a:latin typeface="+mn-lt"/>
              </a:rPr>
              <a:t>Fast learner</a:t>
            </a:r>
          </a:p>
          <a:p>
            <a:pPr marL="457200" indent="-457200"/>
            <a:r>
              <a:rPr lang="en-GB" altLang="en-US" sz="2400" dirty="0">
                <a:latin typeface="+mn-lt"/>
              </a:rPr>
              <a:t>Sense of humour required.</a:t>
            </a:r>
          </a:p>
          <a:p>
            <a:pPr marL="457200" indent="-457200"/>
            <a:endParaRPr lang="en-GB" altLang="en-US" sz="2400" dirty="0">
              <a:latin typeface="+mn-lt"/>
            </a:endParaRPr>
          </a:p>
        </p:txBody>
      </p:sp>
    </p:spTree>
    <p:extLst>
      <p:ext uri="{BB962C8B-B14F-4D97-AF65-F5344CB8AC3E}">
        <p14:creationId xmlns:p14="http://schemas.microsoft.com/office/powerpoint/2010/main" val="2217932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4" end="4"/>
                                            </p:txEl>
                                          </p:spTgt>
                                        </p:tgtEl>
                                        <p:attrNameLst>
                                          <p:attrName>ppt_c</p:attrName>
                                        </p:attrNameLst>
                                      </p:cBhvr>
                                      <p:to>
                                        <a:schemeClr val="accent1"/>
                                      </p:to>
                                    </p:animClr>
                                  </p:sub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6" end="6"/>
                                            </p:txEl>
                                          </p:spTgt>
                                        </p:tgtEl>
                                        <p:attrNameLst>
                                          <p:attrName>ppt_c</p:attrName>
                                        </p:attrNameLst>
                                      </p:cBhvr>
                                      <p:to>
                                        <a:schemeClr val="accent1"/>
                                      </p:to>
                                    </p:animClr>
                                  </p:sub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7" end="7"/>
                                            </p:txEl>
                                          </p:spTgt>
                                        </p:tgtEl>
                                        <p:attrNameLst>
                                          <p:attrName>ppt_c</p:attrName>
                                        </p:attrNameLst>
                                      </p:cBhvr>
                                      <p:to>
                                        <a:schemeClr val="accent1"/>
                                      </p:to>
                                    </p:animClr>
                                  </p:sub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0" end="0"/>
                                            </p:txEl>
                                          </p:spTgt>
                                        </p:tgtEl>
                                        <p:attrNameLst>
                                          <p:attrName>ppt_c</p:attrName>
                                        </p:attrNameLst>
                                      </p:cBhvr>
                                      <p:to>
                                        <a:schemeClr val="accent1"/>
                                      </p:to>
                                    </p:animClr>
                                  </p:sub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1" end="1"/>
                                            </p:txEl>
                                          </p:spTgt>
                                        </p:tgtEl>
                                        <p:attrNameLst>
                                          <p:attrName>ppt_c</p:attrName>
                                        </p:attrNameLst>
                                      </p:cBhvr>
                                      <p:to>
                                        <a:schemeClr val="accent1"/>
                                      </p:to>
                                    </p:animClr>
                                  </p:sub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5">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2" end="2"/>
                                            </p:txEl>
                                          </p:spTgt>
                                        </p:tgtEl>
                                        <p:attrNameLst>
                                          <p:attrName>ppt_c</p:attrName>
                                        </p:attrNameLst>
                                      </p:cBhvr>
                                      <p:to>
                                        <a:schemeClr val="accent1"/>
                                      </p:to>
                                    </p:animClr>
                                  </p:sub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3" end="3"/>
                                            </p:txEl>
                                          </p:spTgt>
                                        </p:tgtEl>
                                        <p:attrNameLst>
                                          <p:attrName>ppt_c</p:attrName>
                                        </p:attrNameLst>
                                      </p:cBhvr>
                                      <p:to>
                                        <a:schemeClr val="accent1"/>
                                      </p:to>
                                    </p:animClr>
                                  </p:sub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5">
                                            <p:txEl>
                                              <p:pRg st="4" end="4"/>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4" end="4"/>
                                            </p:txEl>
                                          </p:spTgt>
                                        </p:tgtEl>
                                        <p:attrNameLst>
                                          <p:attrName>ppt_c</p:attrName>
                                        </p:attrNameLst>
                                      </p:cBhvr>
                                      <p:to>
                                        <a:schemeClr val="accent1"/>
                                      </p:to>
                                    </p:animClr>
                                  </p:sub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5">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5">
                                            <p:txEl>
                                              <p:pRg st="5" end="5"/>
                                            </p:txEl>
                                          </p:spTgt>
                                        </p:tgtEl>
                                        <p:attrNameLst>
                                          <p:attrName>ppt_c</p:attrName>
                                        </p:attrNameLst>
                                      </p:cBhvr>
                                      <p:to>
                                        <a:srgbClr val="FC2610"/>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P spid="5" grpId="0" build="p" bldLvl="3"/>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105C8-91F7-49A7-A1B0-4EB4A6A1C531}"/>
              </a:ext>
            </a:extLst>
          </p:cNvPr>
          <p:cNvSpPr>
            <a:spLocks noGrp="1"/>
          </p:cNvSpPr>
          <p:nvPr>
            <p:ph type="title"/>
          </p:nvPr>
        </p:nvSpPr>
        <p:spPr/>
        <p:txBody>
          <a:bodyPr>
            <a:normAutofit/>
          </a:bodyPr>
          <a:lstStyle/>
          <a:p>
            <a:r>
              <a:rPr lang="en-GB" dirty="0">
                <a:cs typeface="Arial" panose="020B0604020202020204" pitchFamily="34" charset="0"/>
              </a:rPr>
              <a:t>Job adverts:  Abbreviations?</a:t>
            </a:r>
            <a:endParaRPr lang="en-GB" dirty="0"/>
          </a:p>
        </p:txBody>
      </p:sp>
      <p:sp>
        <p:nvSpPr>
          <p:cNvPr id="4" name="Rectangle 3">
            <a:extLst>
              <a:ext uri="{FF2B5EF4-FFF2-40B4-BE49-F238E27FC236}">
                <a16:creationId xmlns:a16="http://schemas.microsoft.com/office/drawing/2014/main" id="{F03AE4DD-A4D6-4ABD-9C56-871C134C5755}"/>
              </a:ext>
            </a:extLst>
          </p:cNvPr>
          <p:cNvSpPr>
            <a:spLocks noChangeArrowheads="1"/>
          </p:cNvSpPr>
          <p:nvPr/>
        </p:nvSpPr>
        <p:spPr bwMode="auto">
          <a:xfrm>
            <a:off x="406400" y="1196752"/>
            <a:ext cx="8280400" cy="43150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spcAft>
                <a:spcPts val="1200"/>
              </a:spcAft>
            </a:pPr>
            <a:r>
              <a:rPr lang="en-GB" altLang="en-US" sz="2400" b="1" dirty="0">
                <a:latin typeface="+mn-lt"/>
              </a:rPr>
              <a:t>PA</a:t>
            </a:r>
            <a:r>
              <a:rPr lang="en-GB" altLang="en-US" sz="2400" dirty="0">
                <a:latin typeface="+mn-lt"/>
              </a:rPr>
              <a:t>: short for 'per annum', this means for the whole year - usually in reference to wages</a:t>
            </a:r>
          </a:p>
          <a:p>
            <a:pPr marL="457200" indent="-457200">
              <a:spcAft>
                <a:spcPts val="1200"/>
              </a:spcAft>
            </a:pPr>
            <a:r>
              <a:rPr lang="en-GB" altLang="en-US" sz="2400" b="1" dirty="0">
                <a:latin typeface="+mn-lt"/>
              </a:rPr>
              <a:t>PW</a:t>
            </a:r>
            <a:r>
              <a:rPr lang="en-GB" altLang="en-US" sz="2400" dirty="0">
                <a:latin typeface="+mn-lt"/>
              </a:rPr>
              <a:t>: short for 'per week', this means each week - usually in reference to wages</a:t>
            </a:r>
          </a:p>
          <a:p>
            <a:pPr marL="457200" indent="-457200"/>
            <a:r>
              <a:rPr lang="en-GB" altLang="en-US" sz="2400" b="1" dirty="0">
                <a:latin typeface="+mn-lt"/>
              </a:rPr>
              <a:t>OTE</a:t>
            </a:r>
            <a:r>
              <a:rPr lang="en-GB" altLang="en-US" sz="2400" dirty="0">
                <a:latin typeface="+mn-lt"/>
              </a:rPr>
              <a:t>: short for 'on target earnings', this means that your take-home pay will be part basic salary and part performance-related pay - be sure to ask about the targets at the interview and then decide if they are achievable or not</a:t>
            </a:r>
          </a:p>
          <a:p>
            <a:pPr>
              <a:buFont typeface="Arial" charset="0"/>
              <a:buNone/>
            </a:pPr>
            <a:endParaRPr lang="en-GB" altLang="en-US" sz="2400" dirty="0">
              <a:latin typeface="+mn-lt"/>
            </a:endParaRPr>
          </a:p>
        </p:txBody>
      </p:sp>
    </p:spTree>
    <p:extLst>
      <p:ext uri="{BB962C8B-B14F-4D97-AF65-F5344CB8AC3E}">
        <p14:creationId xmlns:p14="http://schemas.microsoft.com/office/powerpoint/2010/main" val="11059022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9A54-76CE-4122-8548-9EEEC6EFA13A}"/>
              </a:ext>
            </a:extLst>
          </p:cNvPr>
          <p:cNvSpPr>
            <a:spLocks noGrp="1"/>
          </p:cNvSpPr>
          <p:nvPr>
            <p:ph type="title"/>
          </p:nvPr>
        </p:nvSpPr>
        <p:spPr/>
        <p:txBody>
          <a:bodyPr/>
          <a:lstStyle/>
          <a:p>
            <a:r>
              <a:rPr lang="en-GB" dirty="0">
                <a:cs typeface="Arial" panose="020B0604020202020204" pitchFamily="34" charset="0"/>
              </a:rPr>
              <a:t>Job adverts:  Abbreviations?</a:t>
            </a:r>
            <a:endParaRPr lang="en-GB" dirty="0"/>
          </a:p>
        </p:txBody>
      </p:sp>
      <p:sp>
        <p:nvSpPr>
          <p:cNvPr id="4" name="Rectangle 3">
            <a:extLst>
              <a:ext uri="{FF2B5EF4-FFF2-40B4-BE49-F238E27FC236}">
                <a16:creationId xmlns:a16="http://schemas.microsoft.com/office/drawing/2014/main" id="{64E952D2-1515-4554-9822-78B341E542CF}"/>
              </a:ext>
            </a:extLst>
          </p:cNvPr>
          <p:cNvSpPr>
            <a:spLocks noChangeArrowheads="1"/>
          </p:cNvSpPr>
          <p:nvPr/>
        </p:nvSpPr>
        <p:spPr bwMode="auto">
          <a:xfrm>
            <a:off x="251520" y="1417638"/>
            <a:ext cx="8280400" cy="4092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a:buFont typeface="Arial" charset="0"/>
              <a:buNone/>
            </a:pPr>
            <a:endParaRPr lang="en-GB" altLang="en-US" sz="2800" dirty="0">
              <a:latin typeface="+mn-lt"/>
            </a:endParaRPr>
          </a:p>
          <a:p>
            <a:pPr marL="457200" indent="-457200"/>
            <a:r>
              <a:rPr lang="en-GB" altLang="en-US" sz="2800" b="1" dirty="0">
                <a:latin typeface="+mn-lt"/>
              </a:rPr>
              <a:t>Pro Rata</a:t>
            </a:r>
            <a:r>
              <a:rPr lang="en-GB" altLang="en-US" sz="2800" dirty="0">
                <a:latin typeface="+mn-lt"/>
              </a:rPr>
              <a:t>: usually written next to an annual salary where the job is part-time. </a:t>
            </a:r>
          </a:p>
          <a:p>
            <a:pPr>
              <a:buFont typeface="Arial" charset="0"/>
              <a:buNone/>
            </a:pPr>
            <a:endParaRPr lang="en-GB" altLang="en-US" sz="1600" dirty="0">
              <a:latin typeface="+mn-lt"/>
            </a:endParaRPr>
          </a:p>
          <a:p>
            <a:pPr>
              <a:buFont typeface="Arial" charset="0"/>
              <a:buNone/>
            </a:pPr>
            <a:r>
              <a:rPr lang="en-GB" altLang="en-US" sz="2800" dirty="0">
                <a:latin typeface="+mn-lt"/>
              </a:rPr>
              <a:t>It means 'proportionately'. For example, if the wage is £10,000 for full-time (say 40 hours per week) and you are working 20 hours, then you will earn £5,000 in a year</a:t>
            </a:r>
          </a:p>
          <a:p>
            <a:pPr>
              <a:buFont typeface="Arial" charset="0"/>
              <a:buNone/>
            </a:pPr>
            <a:endParaRPr lang="en-GB" altLang="en-US" sz="2800" dirty="0">
              <a:latin typeface="+mn-lt"/>
            </a:endParaRPr>
          </a:p>
        </p:txBody>
      </p:sp>
    </p:spTree>
    <p:extLst>
      <p:ext uri="{BB962C8B-B14F-4D97-AF65-F5344CB8AC3E}">
        <p14:creationId xmlns:p14="http://schemas.microsoft.com/office/powerpoint/2010/main" val="33539214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7540E-0F32-4E31-AA0E-193FCF1C48CB}"/>
              </a:ext>
            </a:extLst>
          </p:cNvPr>
          <p:cNvSpPr>
            <a:spLocks noGrp="1"/>
          </p:cNvSpPr>
          <p:nvPr>
            <p:ph type="title"/>
          </p:nvPr>
        </p:nvSpPr>
        <p:spPr/>
        <p:txBody>
          <a:bodyPr>
            <a:normAutofit/>
          </a:bodyPr>
          <a:lstStyle/>
          <a:p>
            <a:r>
              <a:rPr lang="en-GB" dirty="0">
                <a:cs typeface="Arial" panose="020B0604020202020204" pitchFamily="34" charset="0"/>
              </a:rPr>
              <a:t>Job adverts:  </a:t>
            </a:r>
            <a:br>
              <a:rPr lang="en-GB" dirty="0">
                <a:cs typeface="Arial" panose="020B0604020202020204" pitchFamily="34" charset="0"/>
              </a:rPr>
            </a:br>
            <a:r>
              <a:rPr lang="en-GB" dirty="0">
                <a:cs typeface="Arial" panose="020B0604020202020204" pitchFamily="34" charset="0"/>
              </a:rPr>
              <a:t>What they mean for your CV</a:t>
            </a:r>
            <a:endParaRPr lang="en-GB" dirty="0"/>
          </a:p>
        </p:txBody>
      </p:sp>
      <p:sp>
        <p:nvSpPr>
          <p:cNvPr id="4" name="Rectangle 3">
            <a:extLst>
              <a:ext uri="{FF2B5EF4-FFF2-40B4-BE49-F238E27FC236}">
                <a16:creationId xmlns:a16="http://schemas.microsoft.com/office/drawing/2014/main" id="{2C4A1924-6F8F-4508-82CD-CD4DAA96356D}"/>
              </a:ext>
            </a:extLst>
          </p:cNvPr>
          <p:cNvSpPr>
            <a:spLocks noChangeArrowheads="1"/>
          </p:cNvSpPr>
          <p:nvPr/>
        </p:nvSpPr>
        <p:spPr bwMode="auto">
          <a:xfrm>
            <a:off x="539552" y="1417638"/>
            <a:ext cx="8281988" cy="39949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171450" indent="-171450"/>
            <a:endParaRPr lang="en-GB" altLang="en-US" sz="1200" dirty="0">
              <a:latin typeface="+mn-lt"/>
            </a:endParaRPr>
          </a:p>
          <a:p>
            <a:pPr marL="457200" indent="-457200"/>
            <a:r>
              <a:rPr lang="en-GB" altLang="en-US" sz="2800" dirty="0">
                <a:latin typeface="+mn-lt"/>
              </a:rPr>
              <a:t>What skills do they want applicants to have?</a:t>
            </a:r>
          </a:p>
          <a:p>
            <a:pPr marL="171450" indent="-171450"/>
            <a:endParaRPr lang="en-GB" altLang="en-US" sz="1200" dirty="0">
              <a:latin typeface="+mn-lt"/>
            </a:endParaRPr>
          </a:p>
          <a:p>
            <a:pPr marL="457200" indent="-457200"/>
            <a:r>
              <a:rPr lang="en-GB" altLang="en-US" sz="2800" dirty="0">
                <a:latin typeface="+mn-lt"/>
              </a:rPr>
              <a:t>What knowledge or experience do they want applicants to have?</a:t>
            </a:r>
          </a:p>
          <a:p>
            <a:pPr marL="171450" indent="-171450"/>
            <a:endParaRPr lang="en-GB" altLang="en-US" sz="1200" dirty="0">
              <a:latin typeface="+mn-lt"/>
            </a:endParaRPr>
          </a:p>
          <a:p>
            <a:pPr marL="457200" indent="-457200"/>
            <a:r>
              <a:rPr lang="en-GB" altLang="en-US" sz="2800" dirty="0">
                <a:latin typeface="+mn-lt"/>
              </a:rPr>
              <a:t>Breaking down the job advert enables you to put your finger on what the employer is after. You can then push your relevant skills and experience in your CV and covering letter.</a:t>
            </a:r>
          </a:p>
        </p:txBody>
      </p:sp>
    </p:spTree>
    <p:extLst>
      <p:ext uri="{BB962C8B-B14F-4D97-AF65-F5344CB8AC3E}">
        <p14:creationId xmlns:p14="http://schemas.microsoft.com/office/powerpoint/2010/main" val="3651967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5" end="5"/>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5" end="5"/>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7708B5-4955-4DAF-8EB0-FCF8F80F34A4}"/>
              </a:ext>
            </a:extLst>
          </p:cNvPr>
          <p:cNvSpPr>
            <a:spLocks noGrp="1"/>
          </p:cNvSpPr>
          <p:nvPr>
            <p:ph type="title"/>
          </p:nvPr>
        </p:nvSpPr>
        <p:spPr/>
        <p:txBody>
          <a:bodyPr/>
          <a:lstStyle/>
          <a:p>
            <a:r>
              <a:rPr lang="en-GB" dirty="0"/>
              <a:t>An application form is …</a:t>
            </a:r>
          </a:p>
        </p:txBody>
      </p:sp>
      <p:sp>
        <p:nvSpPr>
          <p:cNvPr id="3" name="Content Placeholder 2">
            <a:extLst>
              <a:ext uri="{FF2B5EF4-FFF2-40B4-BE49-F238E27FC236}">
                <a16:creationId xmlns:a16="http://schemas.microsoft.com/office/drawing/2014/main" id="{E315C9AA-A6E8-4211-A7CB-A64114A8196F}"/>
              </a:ext>
            </a:extLst>
          </p:cNvPr>
          <p:cNvSpPr>
            <a:spLocks noGrp="1"/>
          </p:cNvSpPr>
          <p:nvPr>
            <p:ph idx="1"/>
          </p:nvPr>
        </p:nvSpPr>
        <p:spPr/>
        <p:txBody>
          <a:bodyPr/>
          <a:lstStyle/>
          <a:p>
            <a:pPr marL="0" indent="0">
              <a:buNone/>
            </a:pPr>
            <a:r>
              <a:rPr lang="en-GB" dirty="0"/>
              <a:t>‘a document completed by a job applicant (usually completed online) aimed at gathering information about the applicant’s experience, skills and abilities’.</a:t>
            </a:r>
          </a:p>
          <a:p>
            <a:pPr marL="0" indent="0">
              <a:buNone/>
            </a:pPr>
            <a:endParaRPr lang="en-GB" dirty="0"/>
          </a:p>
        </p:txBody>
      </p:sp>
    </p:spTree>
    <p:extLst>
      <p:ext uri="{BB962C8B-B14F-4D97-AF65-F5344CB8AC3E}">
        <p14:creationId xmlns:p14="http://schemas.microsoft.com/office/powerpoint/2010/main" val="5338447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E437E1-3834-4307-93DB-FA5B3DAEC6A3}"/>
              </a:ext>
            </a:extLst>
          </p:cNvPr>
          <p:cNvSpPr>
            <a:spLocks noGrp="1"/>
          </p:cNvSpPr>
          <p:nvPr>
            <p:ph type="title"/>
          </p:nvPr>
        </p:nvSpPr>
        <p:spPr/>
        <p:txBody>
          <a:bodyPr/>
          <a:lstStyle/>
          <a:p>
            <a:r>
              <a:rPr lang="en-GB" dirty="0">
                <a:cs typeface="Arial" panose="020B0604020202020204" pitchFamily="34" charset="0"/>
              </a:rPr>
              <a:t>Job Application Forms</a:t>
            </a:r>
            <a:endParaRPr lang="en-GB" dirty="0"/>
          </a:p>
        </p:txBody>
      </p:sp>
      <p:sp>
        <p:nvSpPr>
          <p:cNvPr id="4" name="Rectangle 3">
            <a:extLst>
              <a:ext uri="{FF2B5EF4-FFF2-40B4-BE49-F238E27FC236}">
                <a16:creationId xmlns:a16="http://schemas.microsoft.com/office/drawing/2014/main" id="{49AC029A-4A90-43D9-91C2-7186D51E65ED}"/>
              </a:ext>
            </a:extLst>
          </p:cNvPr>
          <p:cNvSpPr>
            <a:spLocks noChangeArrowheads="1"/>
          </p:cNvSpPr>
          <p:nvPr/>
        </p:nvSpPr>
        <p:spPr bwMode="auto">
          <a:xfrm>
            <a:off x="677863" y="1412875"/>
            <a:ext cx="7997825" cy="464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Font typeface="Arial" charset="0"/>
              <a:buChar char="•"/>
              <a:defRPr sz="3200">
                <a:solidFill>
                  <a:schemeClr val="tx1"/>
                </a:solidFill>
                <a:latin typeface="Calibri" pitchFamily="34" charset="0"/>
              </a:defRPr>
            </a:lvl1pPr>
            <a:lvl2pPr marL="742950" indent="-285750" eaLnBrk="0" hangingPunct="0">
              <a:spcBef>
                <a:spcPct val="20000"/>
              </a:spcBef>
              <a:buFont typeface="Arial" charset="0"/>
              <a:buChar char="–"/>
              <a:defRPr sz="2800">
                <a:solidFill>
                  <a:schemeClr val="tx1"/>
                </a:solidFill>
                <a:latin typeface="Calibri" pitchFamily="34" charset="0"/>
              </a:defRPr>
            </a:lvl2pPr>
            <a:lvl3pPr marL="1143000" indent="-228600" eaLnBrk="0" hangingPunct="0">
              <a:spcBef>
                <a:spcPct val="20000"/>
              </a:spcBef>
              <a:buFont typeface="Arial" charset="0"/>
              <a:buChar char="•"/>
              <a:defRPr sz="2400">
                <a:solidFill>
                  <a:schemeClr val="tx1"/>
                </a:solidFill>
                <a:latin typeface="Calibri" pitchFamily="34" charset="0"/>
              </a:defRPr>
            </a:lvl3pPr>
            <a:lvl4pPr marL="1600200" indent="-228600" eaLnBrk="0" hangingPunct="0">
              <a:spcBef>
                <a:spcPct val="20000"/>
              </a:spcBef>
              <a:buFont typeface="Arial" charset="0"/>
              <a:buChar char="–"/>
              <a:defRPr sz="2000">
                <a:solidFill>
                  <a:schemeClr val="tx1"/>
                </a:solidFill>
                <a:latin typeface="Calibri" pitchFamily="34" charset="0"/>
              </a:defRPr>
            </a:lvl4pPr>
            <a:lvl5pPr marL="2057400" indent="-228600" eaLnBrk="0" hangingPunct="0">
              <a:spcBef>
                <a:spcPct val="20000"/>
              </a:spcBef>
              <a:buFont typeface="Arial" charset="0"/>
              <a:buChar char="»"/>
              <a:defRPr sz="2000">
                <a:solidFill>
                  <a:schemeClr val="tx1"/>
                </a:solidFill>
                <a:latin typeface="Calibri" pitchFamily="34" charset="0"/>
              </a:defRPr>
            </a:lvl5pPr>
            <a:lvl6pPr marL="2514600" indent="-228600" eaLnBrk="0" fontAlgn="base" hangingPunct="0">
              <a:spcBef>
                <a:spcPct val="20000"/>
              </a:spcBef>
              <a:spcAft>
                <a:spcPct val="0"/>
              </a:spcAft>
              <a:buFont typeface="Arial" charset="0"/>
              <a:buChar char="»"/>
              <a:defRPr sz="2000">
                <a:solidFill>
                  <a:schemeClr val="tx1"/>
                </a:solidFill>
                <a:latin typeface="Calibri" pitchFamily="34" charset="0"/>
              </a:defRPr>
            </a:lvl6pPr>
            <a:lvl7pPr marL="2971800" indent="-228600" eaLnBrk="0" fontAlgn="base" hangingPunct="0">
              <a:spcBef>
                <a:spcPct val="20000"/>
              </a:spcBef>
              <a:spcAft>
                <a:spcPct val="0"/>
              </a:spcAft>
              <a:buFont typeface="Arial" charset="0"/>
              <a:buChar char="»"/>
              <a:defRPr sz="2000">
                <a:solidFill>
                  <a:schemeClr val="tx1"/>
                </a:solidFill>
                <a:latin typeface="Calibri" pitchFamily="34" charset="0"/>
              </a:defRPr>
            </a:lvl7pPr>
            <a:lvl8pPr marL="3429000" indent="-228600" eaLnBrk="0" fontAlgn="base" hangingPunct="0">
              <a:spcBef>
                <a:spcPct val="20000"/>
              </a:spcBef>
              <a:spcAft>
                <a:spcPct val="0"/>
              </a:spcAft>
              <a:buFont typeface="Arial" charset="0"/>
              <a:buChar char="»"/>
              <a:defRPr sz="2000">
                <a:solidFill>
                  <a:schemeClr val="tx1"/>
                </a:solidFill>
                <a:latin typeface="Calibri" pitchFamily="34" charset="0"/>
              </a:defRPr>
            </a:lvl8pPr>
            <a:lvl9pPr marL="3886200" indent="-228600" eaLnBrk="0" fontAlgn="base" hangingPunct="0">
              <a:spcBef>
                <a:spcPct val="20000"/>
              </a:spcBef>
              <a:spcAft>
                <a:spcPct val="0"/>
              </a:spcAft>
              <a:buFont typeface="Arial" charset="0"/>
              <a:buChar char="»"/>
              <a:defRPr sz="2000">
                <a:solidFill>
                  <a:schemeClr val="tx1"/>
                </a:solidFill>
                <a:latin typeface="Calibri" pitchFamily="34" charset="0"/>
              </a:defRPr>
            </a:lvl9pPr>
          </a:lstStyle>
          <a:p>
            <a:pPr marL="457200" indent="-457200"/>
            <a:r>
              <a:rPr lang="en-GB" altLang="en-US" sz="2800" dirty="0">
                <a:latin typeface="+mn-lt"/>
              </a:rPr>
              <a:t>Research the company, and make references to its activities in your responses</a:t>
            </a:r>
          </a:p>
          <a:p>
            <a:pPr marL="457200" indent="-457200"/>
            <a:r>
              <a:rPr lang="en-GB" altLang="en-US" sz="2800" dirty="0"/>
              <a:t>Consider what you will say about gaps between the job’s requirements and your experience</a:t>
            </a:r>
          </a:p>
          <a:p>
            <a:pPr marL="457200" indent="-457200"/>
            <a:r>
              <a:rPr lang="en-GB" altLang="en-US" sz="2800" dirty="0">
                <a:latin typeface="+mn-lt"/>
              </a:rPr>
              <a:t>Keep all your information on hand so that you can fill in future application forms quickly and easily</a:t>
            </a:r>
          </a:p>
          <a:p>
            <a:pPr algn="r">
              <a:buFont typeface="Arial" charset="0"/>
              <a:buNone/>
            </a:pPr>
            <a:r>
              <a:rPr lang="en-GB" altLang="en-US" sz="1800" i="1" dirty="0">
                <a:latin typeface="+mn-lt"/>
              </a:rPr>
              <a:t>http://www.myworldofwork.co.uk/</a:t>
            </a:r>
          </a:p>
          <a:p>
            <a:pPr>
              <a:buFont typeface="Arial" charset="0"/>
              <a:buNone/>
            </a:pPr>
            <a:endParaRPr lang="en-GB" altLang="en-US" sz="2800" dirty="0">
              <a:latin typeface="+mn-lt"/>
            </a:endParaRPr>
          </a:p>
          <a:p>
            <a:pPr>
              <a:buFont typeface="Arial" charset="0"/>
              <a:buNone/>
            </a:pPr>
            <a:br>
              <a:rPr lang="en-GB" altLang="en-US" sz="2800" dirty="0">
                <a:latin typeface="+mn-lt"/>
              </a:rPr>
            </a:br>
            <a:endParaRPr lang="en-GB" altLang="en-US" sz="2800" dirty="0">
              <a:latin typeface="+mn-lt"/>
            </a:endParaRPr>
          </a:p>
        </p:txBody>
      </p:sp>
    </p:spTree>
    <p:extLst>
      <p:ext uri="{BB962C8B-B14F-4D97-AF65-F5344CB8AC3E}">
        <p14:creationId xmlns:p14="http://schemas.microsoft.com/office/powerpoint/2010/main" val="301516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0" end="0"/>
                                            </p:txEl>
                                          </p:spTgt>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1" end="1"/>
                                            </p:txEl>
                                          </p:spTgt>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2" end="2"/>
                                            </p:txEl>
                                          </p:spTgt>
                                        </p:tgtEl>
                                        <p:attrNameLst>
                                          <p:attrName>ppt_c</p:attrName>
                                        </p:attrNameLst>
                                      </p:cBhvr>
                                      <p:to>
                                        <a:schemeClr val="accent1"/>
                                      </p:to>
                                    </p:animClr>
                                  </p:subTnLst>
                                </p:cTn>
                              </p:par>
                              <p:par>
                                <p:cTn id="15" presetID="1" presetClass="entr" presetSubtype="0" fill="hold" grpId="0" nodeType="with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subTnLst>
                                    <p:animClr clrSpc="rgb" dir="cw">
                                      <p:cBhvr override="childStyle">
                                        <p:cTn dur="1" fill="hold" display="0" masterRel="nextClick" afterEffect="1"/>
                                        <p:tgtEl>
                                          <p:spTgt spid="4">
                                            <p:txEl>
                                              <p:pRg st="3" end="3"/>
                                            </p:txEl>
                                          </p:spTgt>
                                        </p:tgtEl>
                                        <p:attrNameLst>
                                          <p:attrName>ppt_c</p:attrName>
                                        </p:attrNameLst>
                                      </p:cBhvr>
                                      <p:to>
                                        <a:schemeClr val="accent1"/>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bldLvl="3"/>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DB609-458A-410D-812F-E15ED03C3DD5}"/>
              </a:ext>
            </a:extLst>
          </p:cNvPr>
          <p:cNvSpPr>
            <a:spLocks noGrp="1"/>
          </p:cNvSpPr>
          <p:nvPr>
            <p:ph type="title"/>
          </p:nvPr>
        </p:nvSpPr>
        <p:spPr>
          <a:xfrm>
            <a:off x="107504" y="365126"/>
            <a:ext cx="8407846" cy="903636"/>
          </a:xfrm>
        </p:spPr>
        <p:txBody>
          <a:bodyPr>
            <a:normAutofit/>
          </a:bodyPr>
          <a:lstStyle/>
          <a:p>
            <a:r>
              <a:rPr lang="en-GB" dirty="0"/>
              <a:t>Recruitment and Selection Overview</a:t>
            </a:r>
          </a:p>
        </p:txBody>
      </p:sp>
      <p:pic>
        <p:nvPicPr>
          <p:cNvPr id="4" name="Picture 3">
            <a:extLst>
              <a:ext uri="{FF2B5EF4-FFF2-40B4-BE49-F238E27FC236}">
                <a16:creationId xmlns:a16="http://schemas.microsoft.com/office/drawing/2014/main" id="{31AD8433-FC98-4554-9E28-B1B8D907BCF9}"/>
              </a:ext>
            </a:extLst>
          </p:cNvPr>
          <p:cNvPicPr/>
          <p:nvPr/>
        </p:nvPicPr>
        <p:blipFill>
          <a:blip r:embed="rId2">
            <a:extLst>
              <a:ext uri="{28A0092B-C50C-407E-A947-70E740481C1C}">
                <a14:useLocalDpi xmlns:a14="http://schemas.microsoft.com/office/drawing/2010/main" val="0"/>
              </a:ext>
            </a:extLst>
          </a:blip>
          <a:stretch>
            <a:fillRect/>
          </a:stretch>
        </p:blipFill>
        <p:spPr>
          <a:xfrm>
            <a:off x="1475656" y="1124744"/>
            <a:ext cx="6048672" cy="4464495"/>
          </a:xfrm>
          <a:prstGeom prst="rect">
            <a:avLst/>
          </a:prstGeom>
          <a:ln>
            <a:solidFill>
              <a:schemeClr val="accent1"/>
            </a:solidFill>
          </a:ln>
        </p:spPr>
      </p:pic>
    </p:spTree>
    <p:extLst>
      <p:ext uri="{BB962C8B-B14F-4D97-AF65-F5344CB8AC3E}">
        <p14:creationId xmlns:p14="http://schemas.microsoft.com/office/powerpoint/2010/main" val="6183053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24BF3-200C-4955-BBBB-DB5BE37410DC}"/>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F5FBC79F-382C-42AA-B80D-207F53FBFC90}"/>
              </a:ext>
            </a:extLst>
          </p:cNvPr>
          <p:cNvSpPr>
            <a:spLocks noGrp="1"/>
          </p:cNvSpPr>
          <p:nvPr>
            <p:ph idx="1"/>
          </p:nvPr>
        </p:nvSpPr>
        <p:spPr/>
        <p:txBody>
          <a:bodyPr/>
          <a:lstStyle/>
          <a:p>
            <a:r>
              <a:rPr lang="en-GB" dirty="0"/>
              <a:t>Take 5 minutes to reflect on the day and summarise your learning from today.</a:t>
            </a:r>
          </a:p>
          <a:p>
            <a:endParaRPr lang="en-GB" dirty="0"/>
          </a:p>
        </p:txBody>
      </p:sp>
    </p:spTree>
    <p:extLst>
      <p:ext uri="{BB962C8B-B14F-4D97-AF65-F5344CB8AC3E}">
        <p14:creationId xmlns:p14="http://schemas.microsoft.com/office/powerpoint/2010/main" val="51247921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CD38A-EC06-493E-9B98-829245F7005A}"/>
              </a:ext>
            </a:extLst>
          </p:cNvPr>
          <p:cNvSpPr>
            <a:spLocks noGrp="1"/>
          </p:cNvSpPr>
          <p:nvPr>
            <p:ph type="title"/>
          </p:nvPr>
        </p:nvSpPr>
        <p:spPr/>
        <p:txBody>
          <a:bodyPr/>
          <a:lstStyle/>
          <a:p>
            <a:r>
              <a:rPr lang="en-GB" altLang="en-US" dirty="0">
                <a:cs typeface="Arial" panose="020B0604020202020204" pitchFamily="34" charset="0"/>
              </a:rPr>
              <a:t>Bibliography</a:t>
            </a:r>
            <a:endParaRPr lang="en-GB" dirty="0"/>
          </a:p>
        </p:txBody>
      </p:sp>
      <p:sp>
        <p:nvSpPr>
          <p:cNvPr id="3" name="Content Placeholder 2">
            <a:extLst>
              <a:ext uri="{FF2B5EF4-FFF2-40B4-BE49-F238E27FC236}">
                <a16:creationId xmlns:a16="http://schemas.microsoft.com/office/drawing/2014/main" id="{D87116B1-DDE8-460C-BF5D-D162B458B42A}"/>
              </a:ext>
            </a:extLst>
          </p:cNvPr>
          <p:cNvSpPr>
            <a:spLocks noGrp="1"/>
          </p:cNvSpPr>
          <p:nvPr>
            <p:ph idx="1"/>
          </p:nvPr>
        </p:nvSpPr>
        <p:spPr>
          <a:xfrm>
            <a:off x="628650" y="1052737"/>
            <a:ext cx="7886700" cy="4464496"/>
          </a:xfrm>
        </p:spPr>
        <p:txBody>
          <a:bodyPr>
            <a:normAutofit fontScale="62500" lnSpcReduction="20000"/>
          </a:bodyPr>
          <a:lstStyle/>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Armstrong, M. (2001).  </a:t>
            </a:r>
            <a:r>
              <a:rPr lang="en-GB" altLang="en-US" i="1" dirty="0">
                <a:cs typeface="Arial" charset="0"/>
              </a:rPr>
              <a:t>A handbook of Human Resources Management &amp; Practice</a:t>
            </a:r>
            <a:r>
              <a:rPr lang="en-GB" altLang="en-US" dirty="0">
                <a:cs typeface="Arial" charset="0"/>
              </a:rPr>
              <a:t>. 8</a:t>
            </a:r>
            <a:r>
              <a:rPr lang="en-GB" altLang="en-US" baseline="30000" dirty="0">
                <a:cs typeface="Arial" charset="0"/>
              </a:rPr>
              <a:t>th</a:t>
            </a:r>
            <a:r>
              <a:rPr lang="en-GB" altLang="en-US" dirty="0">
                <a:cs typeface="Arial" charset="0"/>
              </a:rPr>
              <a:t> ed. London. Kogan Page. </a:t>
            </a: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Beardwell</a:t>
            </a:r>
            <a:r>
              <a:rPr lang="en-GB" altLang="en-US" dirty="0">
                <a:cs typeface="Arial" charset="0"/>
              </a:rPr>
              <a:t>, I. (1994). </a:t>
            </a:r>
            <a:r>
              <a:rPr lang="en-GB" altLang="en-US" i="1" dirty="0">
                <a:cs typeface="Arial" charset="0"/>
              </a:rPr>
              <a:t>Human Resource Management: A Contemporary Perspective.</a:t>
            </a:r>
            <a:r>
              <a:rPr lang="en-GB" altLang="en-US" dirty="0">
                <a:cs typeface="Arial" charset="0"/>
              </a:rPr>
              <a:t> London: Pitman.</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dirty="0">
              <a:cs typeface="Arial" charset="0"/>
            </a:endParaRPr>
          </a:p>
          <a:p>
            <a:pPr marL="117475" indent="0">
              <a:spcBef>
                <a:spcPct val="0"/>
              </a:spcBef>
              <a:buNone/>
            </a:pPr>
            <a:r>
              <a:rPr lang="en-GB" altLang="en-US" dirty="0" err="1">
                <a:cs typeface="Arial" charset="0"/>
              </a:rPr>
              <a:t>Bolles</a:t>
            </a:r>
            <a:r>
              <a:rPr lang="en-GB" altLang="en-US" dirty="0">
                <a:cs typeface="Arial" charset="0"/>
              </a:rPr>
              <a:t>, R.N. (1994). </a:t>
            </a:r>
            <a:r>
              <a:rPr lang="en-GB" altLang="en-US" i="1" dirty="0">
                <a:cs typeface="Arial" charset="0"/>
              </a:rPr>
              <a:t>What colour is your parachute?: A practical manual for job hunters &amp; career changers. </a:t>
            </a:r>
            <a:r>
              <a:rPr lang="en-GB" altLang="en-US" dirty="0">
                <a:cs typeface="Arial" charset="0"/>
              </a:rPr>
              <a:t>Berkeley. Ten Speed Press.</a:t>
            </a: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Bolton, T. (1997). </a:t>
            </a:r>
            <a:r>
              <a:rPr lang="en-GB" altLang="en-US" i="1" dirty="0">
                <a:cs typeface="Arial" charset="0"/>
              </a:rPr>
              <a:t>Human Resource Management: An Introduction.</a:t>
            </a:r>
            <a:r>
              <a:rPr lang="en-GB" altLang="en-US" dirty="0">
                <a:cs typeface="Arial" charset="0"/>
              </a:rPr>
              <a:t> Oxford, UK: Blackwell Publishers.</a:t>
            </a:r>
          </a:p>
          <a:p>
            <a:pPr marL="117475" indent="0">
              <a:spcBef>
                <a:spcPct val="0"/>
              </a:spcBef>
              <a:buNone/>
            </a:pPr>
            <a:r>
              <a:rPr lang="en-GB" altLang="en-US" dirty="0">
                <a:cs typeface="Arial" charset="0"/>
              </a:rPr>
              <a:t>Hodder &amp; Stoughton. Williams, K. (2006). </a:t>
            </a:r>
            <a:r>
              <a:rPr lang="en-GB" altLang="en-US" i="1" dirty="0">
                <a:cs typeface="Arial" charset="0"/>
              </a:rPr>
              <a:t>Introducing Management a Development Guide</a:t>
            </a:r>
            <a:r>
              <a:rPr lang="en-GB" altLang="en-US" dirty="0">
                <a:cs typeface="Arial" charset="0"/>
              </a:rPr>
              <a:t>. 3rd ed. Oxford: Butterworth-Heinemann.</a:t>
            </a:r>
          </a:p>
          <a:p>
            <a:pPr marL="117475" indent="0">
              <a:spcBef>
                <a:spcPct val="0"/>
              </a:spcBef>
              <a:buNone/>
            </a:pPr>
            <a:endParaRPr lang="en-GB" altLang="en-US" dirty="0">
              <a:cs typeface="Arial" charset="0"/>
            </a:endParaRPr>
          </a:p>
          <a:p>
            <a:pPr marL="117475" indent="0">
              <a:spcBef>
                <a:spcPct val="0"/>
              </a:spcBef>
              <a:buNone/>
            </a:pPr>
            <a:endParaRPr lang="en-GB" altLang="en-US" dirty="0">
              <a:cs typeface="Arial" charset="0"/>
            </a:endParaRPr>
          </a:p>
          <a:p>
            <a:pPr marL="117475" indent="0">
              <a:spcBef>
                <a:spcPct val="0"/>
              </a:spcBef>
              <a:buNone/>
            </a:pPr>
            <a:r>
              <a:rPr lang="en-GB" altLang="en-US" dirty="0">
                <a:cs typeface="Arial" charset="0"/>
              </a:rPr>
              <a:t>Morgan, P. (2017) </a:t>
            </a:r>
            <a:r>
              <a:rPr lang="en-GB" altLang="en-US" i="1" dirty="0">
                <a:cs typeface="Arial" charset="0"/>
              </a:rPr>
              <a:t>The Business Student’s Guide To Study And Employability.</a:t>
            </a:r>
            <a:r>
              <a:rPr lang="en-GB" altLang="en-US" dirty="0">
                <a:cs typeface="Arial" charset="0"/>
              </a:rPr>
              <a:t>  London: Sage Publications Ltd</a:t>
            </a:r>
          </a:p>
          <a:p>
            <a:pPr marL="117475" indent="0">
              <a:spcBef>
                <a:spcPct val="0"/>
              </a:spcBef>
              <a:buFont typeface="Arial" charset="0"/>
              <a:buNone/>
            </a:pPr>
            <a:endParaRPr lang="en-GB" altLang="en-US" dirty="0">
              <a:cs typeface="Arial" charset="0"/>
            </a:endParaRPr>
          </a:p>
          <a:p>
            <a:pPr marL="117475" indent="0">
              <a:spcBef>
                <a:spcPct val="0"/>
              </a:spcBef>
              <a:buFont typeface="Arial" charset="0"/>
              <a:buNone/>
            </a:pPr>
            <a:endParaRPr lang="en-GB" altLang="en-US" sz="1800" dirty="0">
              <a:cs typeface="Arial" charset="0"/>
            </a:endParaRPr>
          </a:p>
          <a:p>
            <a:pPr marL="117475" indent="0">
              <a:spcBef>
                <a:spcPct val="0"/>
              </a:spcBef>
              <a:buFont typeface="Arial" charset="0"/>
              <a:buNone/>
            </a:pPr>
            <a:r>
              <a:rPr lang="en-GB" altLang="en-US" dirty="0">
                <a:cs typeface="Arial" charset="0"/>
              </a:rPr>
              <a:t>Torrington, D. and Hall, L. (1998). </a:t>
            </a:r>
            <a:r>
              <a:rPr lang="en-GB" altLang="en-US" i="1" dirty="0">
                <a:cs typeface="Arial" charset="0"/>
              </a:rPr>
              <a:t>Human Resource Management</a:t>
            </a:r>
            <a:r>
              <a:rPr lang="en-GB" altLang="en-US" dirty="0">
                <a:cs typeface="Arial" charset="0"/>
              </a:rPr>
              <a:t>. 4th ed. London: Prentice Hall Europe.</a:t>
            </a:r>
          </a:p>
          <a:p>
            <a:endParaRPr lang="en-GB" dirty="0"/>
          </a:p>
        </p:txBody>
      </p:sp>
    </p:spTree>
    <p:extLst>
      <p:ext uri="{BB962C8B-B14F-4D97-AF65-F5344CB8AC3E}">
        <p14:creationId xmlns:p14="http://schemas.microsoft.com/office/powerpoint/2010/main" val="408696866"/>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C763F7E-32B0-4723-9025-ADE4DBFE88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UWTSD 200 Template</Template>
  <TotalTime>772</TotalTime>
  <Words>1487</Words>
  <Application>Microsoft Office PowerPoint</Application>
  <PresentationFormat>On-screen Show (4:3)</PresentationFormat>
  <Paragraphs>276</Paragraphs>
  <Slides>39</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Calibri</vt:lpstr>
      <vt:lpstr>Calibri Light</vt:lpstr>
      <vt:lpstr>Custom Design</vt:lpstr>
      <vt:lpstr>CertHE Skills for the Workplace Module: BMSK4005</vt:lpstr>
      <vt:lpstr>Overview of Workshop</vt:lpstr>
      <vt:lpstr>Employment Legislation</vt:lpstr>
      <vt:lpstr>Employment Legislation (continued)</vt:lpstr>
      <vt:lpstr>UK Employment Law</vt:lpstr>
      <vt:lpstr>Common Law</vt:lpstr>
      <vt:lpstr>In addition….</vt:lpstr>
      <vt:lpstr>“Recruitment is the head of the river….get that wrong and you pollute everything downstream” UNKNOWN </vt:lpstr>
      <vt:lpstr>Definitions</vt:lpstr>
      <vt:lpstr>Another Definition</vt:lpstr>
      <vt:lpstr>Recruitment and Selection</vt:lpstr>
      <vt:lpstr>Which Key Legislation Applies?</vt:lpstr>
      <vt:lpstr>What are the 9 ‘protected characteristics’ of the Equality Act (2010)?</vt:lpstr>
      <vt:lpstr>What are the 9 ‘protected characteristics’ of the Equality Act (2010)?</vt:lpstr>
      <vt:lpstr>Policy</vt:lpstr>
      <vt:lpstr>Recruitment Policy - things to consider</vt:lpstr>
      <vt:lpstr>Planning</vt:lpstr>
      <vt:lpstr>The Process</vt:lpstr>
      <vt:lpstr>How an Organisation Develops a Recruitment Process</vt:lpstr>
      <vt:lpstr>What is job analysis?</vt:lpstr>
      <vt:lpstr>Job Analysis Tool   -      The Competency Model</vt:lpstr>
      <vt:lpstr>Person Specification Classification Schemes</vt:lpstr>
      <vt:lpstr>Sourcing Candidates</vt:lpstr>
      <vt:lpstr>What Type of Selection?</vt:lpstr>
      <vt:lpstr>Recruitment Policy Things to consider (cont’d)</vt:lpstr>
      <vt:lpstr>Interviews</vt:lpstr>
      <vt:lpstr>The Three Key Questions</vt:lpstr>
      <vt:lpstr>After the Interview</vt:lpstr>
      <vt:lpstr>Job hunting</vt:lpstr>
      <vt:lpstr>Employability – the journey</vt:lpstr>
      <vt:lpstr>Job adverts: Understanding what they mean?</vt:lpstr>
      <vt:lpstr>Job adverts:  Abbreviations?</vt:lpstr>
      <vt:lpstr>Job adverts:  Abbreviations?</vt:lpstr>
      <vt:lpstr>Job adverts:   What they mean for your CV</vt:lpstr>
      <vt:lpstr>An application form is …</vt:lpstr>
      <vt:lpstr>Job Application Forms</vt:lpstr>
      <vt:lpstr>Recruitment and Selection Overview</vt:lpstr>
      <vt:lpstr>Summary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Michaela Schriek</cp:lastModifiedBy>
  <cp:revision>7</cp:revision>
  <dcterms:created xsi:type="dcterms:W3CDTF">2015-04-14T15:21:28Z</dcterms:created>
  <dcterms:modified xsi:type="dcterms:W3CDTF">2020-09-02T10:12:32Z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