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sldIdLst>
    <p:sldId id="256" r:id="rId5"/>
    <p:sldId id="264" r:id="rId6"/>
    <p:sldId id="257" r:id="rId7"/>
    <p:sldId id="260" r:id="rId8"/>
    <p:sldId id="259" r:id="rId9"/>
    <p:sldId id="266" r:id="rId10"/>
    <p:sldId id="269"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56"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8/16/2021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3553053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103441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8/16/2021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2679728" y="3243813"/>
            <a:ext cx="6363855" cy="1107996"/>
          </a:xfrm>
          <a:prstGeom prst="rect">
            <a:avLst/>
          </a:prstGeom>
          <a:noFill/>
        </p:spPr>
        <p:txBody>
          <a:bodyPr wrap="square" rtlCol="0">
            <a:spAutoFit/>
          </a:bodyPr>
          <a:lstStyle/>
          <a:p>
            <a:r>
              <a:rPr lang="en-GB" sz="6600" dirty="0" smtClean="0">
                <a:latin typeface="Aileron Heavy" panose="00000A00000000000000" pitchFamily="50" charset="0"/>
              </a:rPr>
              <a:t>Accreditation </a:t>
            </a:r>
            <a:endParaRPr lang="en-GB" sz="6600" dirty="0">
              <a:latin typeface="Aileron Heavy" panose="00000A00000000000000" pitchFamily="50" charset="0"/>
            </a:endParaRPr>
          </a:p>
        </p:txBody>
      </p:sp>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937164" y="2438400"/>
            <a:ext cx="6669005" cy="2554545"/>
          </a:xfrm>
          <a:prstGeom prst="rect">
            <a:avLst/>
          </a:prstGeom>
          <a:noFill/>
        </p:spPr>
        <p:txBody>
          <a:bodyPr wrap="none" rtlCol="0">
            <a:spAutoFit/>
          </a:bodyPr>
          <a:lstStyle/>
          <a:p>
            <a:r>
              <a:rPr lang="en-GB" sz="3200" dirty="0" smtClean="0">
                <a:solidFill>
                  <a:schemeClr val="bg1"/>
                </a:solidFill>
                <a:latin typeface="Aileron Bold" panose="00000800000000000000" pitchFamily="50" charset="0"/>
              </a:rPr>
              <a:t>What we will cover:</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What the new scheme looks like</a:t>
            </a:r>
            <a:endParaRPr lang="en-GB" sz="3200" dirty="0" smtClean="0">
              <a:solidFill>
                <a:schemeClr val="bg1"/>
              </a:solidFill>
              <a:latin typeface="Aileron Bold" panose="00000800000000000000" pitchFamily="50" charset="0"/>
            </a:endParaRP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Compulsory requirements</a:t>
            </a:r>
            <a:endParaRPr lang="en-GB" sz="3200" dirty="0" smtClean="0">
              <a:solidFill>
                <a:schemeClr val="bg1"/>
              </a:solidFill>
              <a:latin typeface="Aileron Bold" panose="00000800000000000000" pitchFamily="50" charset="0"/>
            </a:endParaRP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Branches </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Questions </a:t>
            </a: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080653" y="442725"/>
            <a:ext cx="9285477" cy="1200329"/>
          </a:xfrm>
          <a:prstGeom prst="rect">
            <a:avLst/>
          </a:prstGeom>
          <a:noFill/>
        </p:spPr>
        <p:txBody>
          <a:bodyPr wrap="square" rtlCol="0">
            <a:spAutoFit/>
          </a:bodyPr>
          <a:lstStyle/>
          <a:p>
            <a:r>
              <a:rPr lang="en-GB" sz="3600" dirty="0">
                <a:latin typeface="Aileron Heavy" panose="00000A00000000000000" pitchFamily="50" charset="0"/>
              </a:rPr>
              <a:t>Welcome to the new UWTSD Club and Society Accreditation scheme.</a:t>
            </a:r>
            <a:endParaRPr lang="en-GB" sz="6600" dirty="0">
              <a:latin typeface="Aileron Heavy" panose="00000A00000000000000" pitchFamily="50" charset="0"/>
            </a:endParaRPr>
          </a:p>
        </p:txBody>
      </p:sp>
      <p:sp>
        <p:nvSpPr>
          <p:cNvPr id="4" name="TextBox 3"/>
          <p:cNvSpPr txBox="1"/>
          <p:nvPr/>
        </p:nvSpPr>
        <p:spPr>
          <a:xfrm>
            <a:off x="258571" y="1863227"/>
            <a:ext cx="10929639" cy="4678204"/>
          </a:xfrm>
          <a:prstGeom prst="rect">
            <a:avLst/>
          </a:prstGeom>
          <a:noFill/>
        </p:spPr>
        <p:txBody>
          <a:bodyPr wrap="square" rtlCol="0">
            <a:spAutoFit/>
          </a:bodyPr>
          <a:lstStyle/>
          <a:p>
            <a:r>
              <a:rPr lang="en-GB" sz="2000" dirty="0"/>
              <a:t>The aim of the accreditation scheme is to help guide clubs and </a:t>
            </a:r>
            <a:r>
              <a:rPr lang="en-GB" sz="2000" dirty="0" err="1"/>
              <a:t>socs</a:t>
            </a:r>
            <a:r>
              <a:rPr lang="en-GB" sz="2000" dirty="0"/>
              <a:t> to grow, host and participate in successful activity and support your development going forward.</a:t>
            </a:r>
          </a:p>
          <a:p>
            <a:r>
              <a:rPr lang="en-GB" sz="2000" dirty="0"/>
              <a:t>For the new system we have changed a couple of things and this </a:t>
            </a:r>
            <a:r>
              <a:rPr lang="en-GB" sz="2000" dirty="0" err="1" smtClean="0"/>
              <a:t>powerpoint</a:t>
            </a:r>
            <a:r>
              <a:rPr lang="en-GB" sz="2000" dirty="0" smtClean="0"/>
              <a:t> </a:t>
            </a:r>
            <a:r>
              <a:rPr lang="en-GB" sz="2000" dirty="0"/>
              <a:t>is to help explain it to you so you can do what you do best – run engaging activity</a:t>
            </a:r>
            <a:r>
              <a:rPr lang="en-GB" sz="2000" dirty="0" smtClean="0"/>
              <a:t>!</a:t>
            </a:r>
          </a:p>
          <a:p>
            <a:endParaRPr lang="en-GB" sz="2000" dirty="0" smtClean="0"/>
          </a:p>
          <a:p>
            <a:r>
              <a:rPr lang="en-GB" sz="2000" dirty="0"/>
              <a:t>The first big change is that there are no longer Bronze – Gold rating levels. We felt the levels were very linear and didn’t take into account the things that made you as a club unique</a:t>
            </a:r>
            <a:r>
              <a:rPr lang="en-GB" sz="2000" dirty="0" smtClean="0"/>
              <a:t>.</a:t>
            </a:r>
          </a:p>
          <a:p>
            <a:endParaRPr lang="en-GB" sz="2000" dirty="0"/>
          </a:p>
          <a:p>
            <a:r>
              <a:rPr lang="en-GB" sz="2000" dirty="0"/>
              <a:t>The second big change is that we have designed a system that separates society and BUCS specific content, so now you don’t have to worry about certain criteria not applying to your student group</a:t>
            </a:r>
            <a:r>
              <a:rPr lang="en-GB" sz="2000" dirty="0" smtClean="0"/>
              <a:t>.</a:t>
            </a:r>
          </a:p>
          <a:p>
            <a:endParaRPr lang="en-GB" sz="2000" dirty="0"/>
          </a:p>
          <a:p>
            <a:r>
              <a:rPr lang="en-GB" sz="2000" dirty="0"/>
              <a:t>The third big change is that the accreditation scheme is no longer linked to your Club and society grant applications. Meaning while you all have an equal opportunity when applying for grant funding, it will be determined based on the quality of your application.</a:t>
            </a:r>
          </a:p>
          <a:p>
            <a:endParaRPr lang="en-GB" dirty="0"/>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normAutofit fontScale="85000" lnSpcReduction="20000"/>
          </a:bodyPr>
          <a:lstStyle/>
          <a:p>
            <a:r>
              <a:rPr lang="en-GB" dirty="0">
                <a:latin typeface="+mj-lt"/>
              </a:rPr>
              <a:t>It was inspired by video game talent trees that group your abilities in game on your preferred play style, using that as inspiration, we have grouped activities based on their theme into thematic branches.</a:t>
            </a:r>
          </a:p>
          <a:p>
            <a:r>
              <a:rPr lang="en-GB" dirty="0">
                <a:latin typeface="+mj-lt"/>
              </a:rPr>
              <a:t>Before you get the fun stuff, there is some things you need to do first. These activities are called ‘Compulsory Requirements’, as a club you are expected to complete all of these regardless of what branch you want to go on to complete. These requirements include submitting a constitution to the SU, ensuring your club has a risk assessment and making sure your exec are attending training.</a:t>
            </a:r>
          </a:p>
          <a:p>
            <a:r>
              <a:rPr lang="en-GB" dirty="0">
                <a:latin typeface="+mj-lt"/>
              </a:rPr>
              <a:t>The good news? If you are an existing club, and your previous exec did a proper hand over, you will already have completed most of the compulsory requirements. We will ask that you review your risk assessment and a couple other things to make sure your paperwork is up to date.</a:t>
            </a:r>
          </a:p>
          <a:p>
            <a:r>
              <a:rPr lang="en-GB" dirty="0">
                <a:latin typeface="+mj-lt"/>
              </a:rPr>
              <a:t>If you are a new club, not to worry! The SU is on hand to support you with these elements.</a:t>
            </a:r>
          </a:p>
        </p:txBody>
      </p:sp>
      <p:sp>
        <p:nvSpPr>
          <p:cNvPr id="8" name="TextBox 7"/>
          <p:cNvSpPr txBox="1"/>
          <p:nvPr/>
        </p:nvSpPr>
        <p:spPr>
          <a:xfrm>
            <a:off x="1042198" y="718661"/>
            <a:ext cx="9636805" cy="707886"/>
          </a:xfrm>
          <a:prstGeom prst="rect">
            <a:avLst/>
          </a:prstGeom>
          <a:noFill/>
        </p:spPr>
        <p:txBody>
          <a:bodyPr wrap="none" rtlCol="0">
            <a:spAutoFit/>
          </a:bodyPr>
          <a:lstStyle/>
          <a:p>
            <a:r>
              <a:rPr lang="en-GB" sz="4000" dirty="0">
                <a:latin typeface="Aileron SemiBold" panose="00000700000000000000" pitchFamily="50" charset="0"/>
              </a:rPr>
              <a:t>So what does the new scheme look like?</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76266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sp>
        <p:nvSpPr>
          <p:cNvPr id="4" name="TextBox 3"/>
          <p:cNvSpPr txBox="1"/>
          <p:nvPr/>
        </p:nvSpPr>
        <p:spPr>
          <a:xfrm>
            <a:off x="0" y="0"/>
            <a:ext cx="12265891" cy="1938992"/>
          </a:xfrm>
          <a:prstGeom prst="rect">
            <a:avLst/>
          </a:prstGeom>
          <a:noFill/>
        </p:spPr>
        <p:txBody>
          <a:bodyPr wrap="square" rtlCol="0">
            <a:spAutoFit/>
          </a:bodyPr>
          <a:lstStyle/>
          <a:p>
            <a:r>
              <a:rPr lang="en-GB" sz="4000" dirty="0">
                <a:latin typeface="Aileron SemiBold" panose="00000700000000000000" pitchFamily="50" charset="0"/>
              </a:rPr>
              <a:t>So, you might be wondering what the themed branches are and the kinds of activities they include…</a:t>
            </a:r>
            <a:endParaRPr lang="en-GB" sz="4000" dirty="0">
              <a:latin typeface="Aileron SemiBold" panose="00000700000000000000" pitchFamily="50" charset="0"/>
            </a:endParaRPr>
          </a:p>
        </p:txBody>
      </p:sp>
      <p:sp>
        <p:nvSpPr>
          <p:cNvPr id="5" name="Content Placeholder 3"/>
          <p:cNvSpPr>
            <a:spLocks noGrp="1"/>
          </p:cNvSpPr>
          <p:nvPr>
            <p:ph idx="1"/>
          </p:nvPr>
        </p:nvSpPr>
        <p:spPr>
          <a:xfrm>
            <a:off x="0" y="1938992"/>
            <a:ext cx="12191999" cy="4919008"/>
          </a:xfrm>
        </p:spPr>
        <p:txBody>
          <a:bodyPr>
            <a:normAutofit fontScale="77500" lnSpcReduction="20000"/>
          </a:bodyPr>
          <a:lstStyle/>
          <a:p>
            <a:pPr marL="0" indent="0">
              <a:buNone/>
            </a:pPr>
            <a:r>
              <a:rPr lang="en-GB" dirty="0">
                <a:latin typeface="+mj-lt"/>
              </a:rPr>
              <a:t>You have five core branches that you can choose from:</a:t>
            </a:r>
          </a:p>
          <a:p>
            <a:r>
              <a:rPr lang="en-GB" dirty="0">
                <a:latin typeface="+mj-lt"/>
              </a:rPr>
              <a:t>The </a:t>
            </a:r>
            <a:r>
              <a:rPr lang="en-GB" b="1" dirty="0">
                <a:latin typeface="+mj-lt"/>
              </a:rPr>
              <a:t>Club development </a:t>
            </a:r>
            <a:r>
              <a:rPr lang="en-GB" dirty="0">
                <a:latin typeface="+mj-lt"/>
              </a:rPr>
              <a:t>branch aims to have your club take part in activities that aid your growth, from recruitment to fundraising, this branch is ideal if you want to grow your membership.</a:t>
            </a:r>
          </a:p>
          <a:p>
            <a:r>
              <a:rPr lang="en-GB" dirty="0">
                <a:latin typeface="+mj-lt"/>
              </a:rPr>
              <a:t>The </a:t>
            </a:r>
            <a:r>
              <a:rPr lang="en-GB" b="1" dirty="0">
                <a:latin typeface="+mj-lt"/>
              </a:rPr>
              <a:t>Community Outreach </a:t>
            </a:r>
            <a:r>
              <a:rPr lang="en-GB" dirty="0">
                <a:latin typeface="+mj-lt"/>
              </a:rPr>
              <a:t>branch focuses on giving back to the community, through volunteer work and Raising and Giving, this branch is perfect for clubs who enjoy volunteering their time for causes they care about.</a:t>
            </a:r>
          </a:p>
          <a:p>
            <a:r>
              <a:rPr lang="en-GB" dirty="0">
                <a:latin typeface="+mj-lt"/>
              </a:rPr>
              <a:t>The </a:t>
            </a:r>
            <a:r>
              <a:rPr lang="en-GB" b="1" dirty="0">
                <a:latin typeface="+mj-lt"/>
              </a:rPr>
              <a:t>Competitive Sport </a:t>
            </a:r>
            <a:r>
              <a:rPr lang="en-GB" dirty="0">
                <a:latin typeface="+mj-lt"/>
              </a:rPr>
              <a:t>branch encompasses everything from the old system that was BUCS specific, from team sheets to match reports. It also encourages training opportunities specific to competitive sport. Now, we know that some of our sports teams compete competitively outside of BUCS, so we have made sure that all activities can be completed by any competitive team regardless of if they participate in BUCS, a local or friendly league.</a:t>
            </a:r>
          </a:p>
          <a:p>
            <a:r>
              <a:rPr lang="en-GB" dirty="0">
                <a:latin typeface="+mj-lt"/>
              </a:rPr>
              <a:t>The </a:t>
            </a:r>
            <a:r>
              <a:rPr lang="en-GB" b="1" dirty="0">
                <a:latin typeface="+mj-lt"/>
              </a:rPr>
              <a:t>Liberation branch </a:t>
            </a:r>
            <a:r>
              <a:rPr lang="en-GB" dirty="0">
                <a:latin typeface="+mj-lt"/>
              </a:rPr>
              <a:t>is ideal for those who want to champion the causes of Liberation groups. It encourages you to engage with your liberation PTO’s, ensure your club is inclusive and help contribute to a wider University community free of discrimination.</a:t>
            </a:r>
          </a:p>
          <a:p>
            <a:r>
              <a:rPr lang="en-GB" dirty="0">
                <a:latin typeface="+mj-lt"/>
              </a:rPr>
              <a:t>If your club is passionate about the environment and improving sustainability, then the </a:t>
            </a:r>
            <a:r>
              <a:rPr lang="en-GB" b="1" dirty="0">
                <a:latin typeface="+mj-lt"/>
              </a:rPr>
              <a:t>Sustainability branch </a:t>
            </a:r>
            <a:r>
              <a:rPr lang="en-GB" dirty="0">
                <a:latin typeface="+mj-lt"/>
              </a:rPr>
              <a:t>is for you. With activities aimed at improving sustainability in the SU, the University and wider community, it also encourages you to get involved in national green projects.</a:t>
            </a:r>
          </a:p>
        </p:txBody>
      </p:sp>
    </p:spTree>
    <p:extLst>
      <p:ext uri="{BB962C8B-B14F-4D97-AF65-F5344CB8AC3E}">
        <p14:creationId xmlns:p14="http://schemas.microsoft.com/office/powerpoint/2010/main" val="147495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0" y="1646114"/>
            <a:ext cx="11868727" cy="4889211"/>
          </a:xfrm>
        </p:spPr>
        <p:txBody>
          <a:bodyPr>
            <a:normAutofit fontScale="70000" lnSpcReduction="20000"/>
          </a:bodyPr>
          <a:lstStyle/>
          <a:p>
            <a:pPr marL="0" indent="0">
              <a:buNone/>
            </a:pPr>
            <a:r>
              <a:rPr lang="en-GB" b="1" dirty="0">
                <a:latin typeface="+mj-lt"/>
              </a:rPr>
              <a:t>What if you are a new club and aren’t sure which branch you want to complete</a:t>
            </a:r>
            <a:r>
              <a:rPr lang="en-GB" b="1" dirty="0" smtClean="0">
                <a:latin typeface="+mj-lt"/>
              </a:rPr>
              <a:t>?</a:t>
            </a:r>
          </a:p>
          <a:p>
            <a:pPr marL="0" indent="0">
              <a:buNone/>
            </a:pPr>
            <a:endParaRPr lang="en-GB" dirty="0">
              <a:latin typeface="+mj-lt"/>
            </a:endParaRPr>
          </a:p>
          <a:p>
            <a:r>
              <a:rPr lang="en-GB" dirty="0">
                <a:latin typeface="+mj-lt"/>
              </a:rPr>
              <a:t>Not a problem! If you are a new club we have developed a ‘New club’ sub-branch for you to complete over a probation period while you decide if running a club is something for you. It includes activities from the five themed branches and even better, at the end of your probation period your progress will transfer into the themed branches. So, you can pick up where you left off in the branch you choose</a:t>
            </a:r>
            <a:r>
              <a:rPr lang="en-GB" dirty="0" smtClean="0">
                <a:latin typeface="+mj-lt"/>
              </a:rPr>
              <a:t>!</a:t>
            </a:r>
            <a:br>
              <a:rPr lang="en-GB" dirty="0" smtClean="0">
                <a:latin typeface="+mj-lt"/>
              </a:rPr>
            </a:br>
            <a:endParaRPr lang="en-GB" dirty="0" smtClean="0">
              <a:latin typeface="+mj-lt"/>
            </a:endParaRPr>
          </a:p>
          <a:p>
            <a:pPr marL="0" indent="0">
              <a:buNone/>
            </a:pPr>
            <a:r>
              <a:rPr lang="en-GB" b="1" dirty="0">
                <a:latin typeface="+mj-lt"/>
              </a:rPr>
              <a:t>What if we want to complete more than one?</a:t>
            </a:r>
          </a:p>
          <a:p>
            <a:r>
              <a:rPr lang="en-GB" dirty="0">
                <a:latin typeface="+mj-lt"/>
              </a:rPr>
              <a:t>Absolutely fine! This system was designed so you could complete as much or as little as you like. If you want to work on two or more branches at once, or one after the other, we have the support resources available for you</a:t>
            </a:r>
            <a:r>
              <a:rPr lang="en-GB" dirty="0" smtClean="0">
                <a:latin typeface="+mj-lt"/>
              </a:rPr>
              <a:t>.</a:t>
            </a:r>
          </a:p>
          <a:p>
            <a:pPr marL="0" indent="0">
              <a:buNone/>
            </a:pPr>
            <a:endParaRPr lang="en-GB" dirty="0" smtClean="0">
              <a:latin typeface="+mj-lt"/>
            </a:endParaRPr>
          </a:p>
          <a:p>
            <a:pPr marL="0" indent="0">
              <a:buNone/>
            </a:pPr>
            <a:r>
              <a:rPr lang="en-GB" b="1" dirty="0">
                <a:latin typeface="+mj-lt"/>
              </a:rPr>
              <a:t>What if you don’t know where to start?</a:t>
            </a:r>
          </a:p>
          <a:p>
            <a:r>
              <a:rPr lang="en-GB" dirty="0">
                <a:latin typeface="+mj-lt"/>
              </a:rPr>
              <a:t>Each branch, including the New Club and Compulsory Requirements, have a dedicated resource pack which includes toolkits and example templates for every activity in the branch. We have designed these packs to give you everything you need to succeed. I wanted this system to put responsibility on the wider club, not just the Exec, so get your whole club involved in the decision of which direction you want to go in the new Academic year. But if you are still unsure where to start, your Student Opportunities Coordinators are on hand to help!</a:t>
            </a:r>
          </a:p>
          <a:p>
            <a:endParaRPr lang="en-GB" dirty="0"/>
          </a:p>
          <a:p>
            <a:endParaRPr lang="en-GB" dirty="0"/>
          </a:p>
          <a:p>
            <a:pPr marL="0" indent="0">
              <a:buNone/>
            </a:pPr>
            <a:endParaRPr lang="en-GB" dirty="0">
              <a:latin typeface="Aileron Light" panose="00000400000000000000" pitchFamily="50" charset="0"/>
            </a:endParaRPr>
          </a:p>
        </p:txBody>
      </p:sp>
      <p:sp>
        <p:nvSpPr>
          <p:cNvPr id="8" name="TextBox 7"/>
          <p:cNvSpPr txBox="1"/>
          <p:nvPr/>
        </p:nvSpPr>
        <p:spPr>
          <a:xfrm>
            <a:off x="0" y="0"/>
            <a:ext cx="11943644" cy="1323439"/>
          </a:xfrm>
          <a:prstGeom prst="rect">
            <a:avLst/>
          </a:prstGeom>
          <a:noFill/>
        </p:spPr>
        <p:txBody>
          <a:bodyPr wrap="square" rtlCol="0">
            <a:spAutoFit/>
          </a:bodyPr>
          <a:lstStyle/>
          <a:p>
            <a:r>
              <a:rPr lang="en-GB" sz="4000" dirty="0">
                <a:latin typeface="Aileron SemiBold" panose="00000700000000000000" pitchFamily="50" charset="0"/>
              </a:rPr>
              <a:t>We know you will likely have some questions, we have answered a few of them now</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31335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240145" y="1431637"/>
            <a:ext cx="11388437" cy="5310908"/>
          </a:xfrm>
        </p:spPr>
        <p:txBody>
          <a:bodyPr>
            <a:normAutofit fontScale="47500" lnSpcReduction="20000"/>
          </a:bodyPr>
          <a:lstStyle/>
          <a:p>
            <a:pPr marL="0" indent="0">
              <a:buNone/>
            </a:pPr>
            <a:r>
              <a:rPr lang="en-GB" sz="3800" b="1" dirty="0">
                <a:latin typeface="+mj-lt"/>
              </a:rPr>
              <a:t>What if you are an academic society?</a:t>
            </a:r>
          </a:p>
          <a:p>
            <a:r>
              <a:rPr lang="en-GB" sz="3800" dirty="0">
                <a:latin typeface="+mj-lt"/>
              </a:rPr>
              <a:t>We have developed an additional support pack which has resources to support Academic Society specific activity, from ideas for events that suit the branches through to extra considerations you may need.</a:t>
            </a:r>
          </a:p>
          <a:p>
            <a:pPr marL="0" indent="0">
              <a:buNone/>
            </a:pPr>
            <a:endParaRPr lang="en-GB" sz="3800" dirty="0" smtClean="0">
              <a:latin typeface="+mj-lt"/>
            </a:endParaRPr>
          </a:p>
          <a:p>
            <a:pPr marL="0" indent="0">
              <a:buNone/>
            </a:pPr>
            <a:r>
              <a:rPr lang="en-GB" sz="3800" b="1" dirty="0" smtClean="0">
                <a:latin typeface="+mj-lt"/>
              </a:rPr>
              <a:t>A </a:t>
            </a:r>
            <a:r>
              <a:rPr lang="en-GB" sz="3800" b="1" dirty="0">
                <a:latin typeface="+mj-lt"/>
              </a:rPr>
              <a:t>lot of the activities refer to specific types of events, some are hosted by the Union, your officers and other students, how will you know which one's count?</a:t>
            </a:r>
          </a:p>
          <a:p>
            <a:r>
              <a:rPr lang="en-GB" sz="3800" dirty="0">
                <a:latin typeface="+mj-lt"/>
              </a:rPr>
              <a:t>As part of the design, we have developed icons for each branch. On all SU promotional materials, if one of the events count towards activities in that branch, the icon will be featured! So, get your members to keep an eye on the SU social media and the website for those events!</a:t>
            </a:r>
          </a:p>
          <a:p>
            <a:pPr marL="0" indent="0">
              <a:buNone/>
            </a:pPr>
            <a:r>
              <a:rPr lang="en-GB" sz="3800" b="1" dirty="0">
                <a:latin typeface="+mj-lt"/>
              </a:rPr>
              <a:t>How often does the progress reset?</a:t>
            </a:r>
          </a:p>
          <a:p>
            <a:r>
              <a:rPr lang="en-GB" sz="3800" dirty="0">
                <a:latin typeface="+mj-lt"/>
              </a:rPr>
              <a:t>In the previous system, your progress reset each year. With the new one, progress can roll over into the new Academic year but you can only complete a branch once each year. This means that you can continue the amazing work that your previous exec didn’t quite finish, but you can’t just repeat the same activities in the same year to double up your rewards.</a:t>
            </a:r>
          </a:p>
          <a:p>
            <a:pPr marL="0" indent="0">
              <a:buNone/>
            </a:pPr>
            <a:r>
              <a:rPr lang="en-GB" sz="3800" b="1" dirty="0">
                <a:latin typeface="+mj-lt"/>
              </a:rPr>
              <a:t>What are the rewards?</a:t>
            </a:r>
          </a:p>
          <a:p>
            <a:r>
              <a:rPr lang="en-GB" sz="3800" dirty="0">
                <a:latin typeface="+mj-lt"/>
              </a:rPr>
              <a:t>We held consultations with the Exec members of clubs and societies across Lampeter, Carmarthen and Swansea and they asked for some pretty cool stuff, from transport to events, hoodies and social kit, to support with equipment. But we want you to dream bigger! We want these rewards to reflect the incredible work you as clubs do annually, so give it some thought and don’t be afraid to </a:t>
            </a:r>
            <a:r>
              <a:rPr lang="en-GB" sz="3800" dirty="0" smtClean="0">
                <a:latin typeface="+mj-lt"/>
              </a:rPr>
              <a:t>ask. You </a:t>
            </a:r>
            <a:r>
              <a:rPr lang="en-GB" sz="3800" dirty="0">
                <a:latin typeface="+mj-lt"/>
              </a:rPr>
              <a:t>earn a reward for each branch you complete per year, this means the more activity your club engages with, the more you can rewards!</a:t>
            </a:r>
          </a:p>
          <a:p>
            <a:pPr marL="0" indent="0">
              <a:buNone/>
            </a:pPr>
            <a:endParaRPr lang="en-GB" dirty="0">
              <a:latin typeface="Aileron Light" panose="00000400000000000000" pitchFamily="50" charset="0"/>
            </a:endParaRPr>
          </a:p>
        </p:txBody>
      </p:sp>
      <p:sp>
        <p:nvSpPr>
          <p:cNvPr id="8" name="TextBox 7"/>
          <p:cNvSpPr txBox="1"/>
          <p:nvPr/>
        </p:nvSpPr>
        <p:spPr>
          <a:xfrm>
            <a:off x="0" y="0"/>
            <a:ext cx="11943644" cy="1323439"/>
          </a:xfrm>
          <a:prstGeom prst="rect">
            <a:avLst/>
          </a:prstGeom>
          <a:noFill/>
        </p:spPr>
        <p:txBody>
          <a:bodyPr wrap="square" rtlCol="0">
            <a:spAutoFit/>
          </a:bodyPr>
          <a:lstStyle/>
          <a:p>
            <a:r>
              <a:rPr lang="en-GB" sz="4000" dirty="0">
                <a:latin typeface="Aileron SemiBold" panose="00000700000000000000" pitchFamily="50" charset="0"/>
              </a:rPr>
              <a:t>We know you will likely have some questions, we have answered a few of them now</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71660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D4BB9C4-EF3D-4F83-9A14-623C0AB158F9}"/>
              </a:ext>
            </a:extLst>
          </p:cNvPr>
          <p:cNvSpPr>
            <a:spLocks noGrp="1"/>
          </p:cNvSpPr>
          <p:nvPr>
            <p:ph type="title" idx="4294967295"/>
          </p:nvPr>
        </p:nvSpPr>
        <p:spPr>
          <a:xfrm>
            <a:off x="0" y="-22225"/>
            <a:ext cx="11943644" cy="1782763"/>
          </a:xfrm>
          <a:solidFill>
            <a:srgbClr val="4E189A"/>
          </a:solidFill>
        </p:spPr>
        <p:txBody>
          <a:bodyPr vert="horz" lIns="91440" tIns="45720" rIns="91440" bIns="45720" rtlCol="0" anchor="ctr">
            <a:normAutofit/>
          </a:bodyPr>
          <a:lstStyle/>
          <a:p>
            <a:r>
              <a:rPr lang="en-US" b="1" dirty="0" smtClean="0">
                <a:solidFill>
                  <a:schemeClr val="bg1"/>
                </a:solidFill>
                <a:latin typeface="Avenir Next LT Pro"/>
              </a:rPr>
              <a:t>Final Point</a:t>
            </a:r>
            <a:endParaRPr lang="en-US" b="1" dirty="0">
              <a:solidFill>
                <a:schemeClr val="bg1"/>
              </a:solidFill>
              <a:latin typeface="Avenir Next LT Pro"/>
            </a:endParaRPr>
          </a:p>
        </p:txBody>
      </p:sp>
      <p:sp>
        <p:nvSpPr>
          <p:cNvPr id="11" name="Content Placeholder 3"/>
          <p:cNvSpPr>
            <a:spLocks noGrp="1"/>
          </p:cNvSpPr>
          <p:nvPr>
            <p:ph idx="4294967295"/>
          </p:nvPr>
        </p:nvSpPr>
        <p:spPr>
          <a:xfrm>
            <a:off x="421922" y="2133600"/>
            <a:ext cx="11099800" cy="4351337"/>
          </a:xfrm>
        </p:spPr>
        <p:txBody>
          <a:bodyPr>
            <a:normAutofit/>
          </a:bodyPr>
          <a:lstStyle/>
          <a:p>
            <a:pPr marL="0" indent="0">
              <a:buNone/>
            </a:pPr>
            <a:r>
              <a:rPr lang="en-GB" dirty="0">
                <a:latin typeface="+mj-lt"/>
              </a:rPr>
              <a:t>We know this may seem like a lot of information, but the aim of the new system is to be exciting and give you as student groups autonomy in the types of events and activities you participate in to enrich your experience at UWTSD. We have designed a new way of tracking your progress so you can focus on enjoying your activity</a:t>
            </a:r>
            <a:r>
              <a:rPr lang="en-GB" dirty="0" smtClean="0">
                <a:latin typeface="+mj-lt"/>
              </a:rPr>
              <a:t>.</a:t>
            </a:r>
          </a:p>
          <a:p>
            <a:pPr marL="0" indent="0">
              <a:buNone/>
            </a:pPr>
            <a:endParaRPr lang="en-GB" dirty="0">
              <a:latin typeface="+mj-lt"/>
            </a:endParaRPr>
          </a:p>
          <a:p>
            <a:pPr marL="0" indent="0">
              <a:buNone/>
            </a:pPr>
            <a:r>
              <a:rPr lang="en-GB" dirty="0" smtClean="0">
                <a:latin typeface="+mj-lt"/>
              </a:rPr>
              <a:t>Please work with your student opportunities coordinator if you need  any help</a:t>
            </a:r>
            <a:r>
              <a:rPr lang="en-GB" dirty="0" smtClean="0">
                <a:latin typeface="Aileron Light" panose="00000400000000000000" pitchFamily="50" charset="0"/>
              </a:rPr>
              <a:t>.</a:t>
            </a:r>
            <a:endParaRPr lang="en-GB" dirty="0">
              <a:latin typeface="Aileron Light" panose="00000400000000000000" pitchFamily="50" charset="0"/>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7410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3.xml><?xml version="1.0" encoding="utf-8"?>
<ds:datastoreItem xmlns:ds="http://schemas.openxmlformats.org/officeDocument/2006/customXml" ds:itemID="{EDB20151-6644-46DB-AF80-1B5A6C07FEA6}">
  <ds:schemaRefs>
    <ds:schemaRef ds:uri="http://purl.org/dc/elements/1.1/"/>
    <ds:schemaRef ds:uri="http://purl.org/dc/terms/"/>
    <ds:schemaRef ds:uri="5b2a2d34-0285-43f9-9aa2-946ee255fe48"/>
    <ds:schemaRef ds:uri="http://www.w3.org/XML/1998/namespace"/>
    <ds:schemaRef ds:uri="e7248ab6-56ee-45eb-9b7f-1ee7019cb7d5"/>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23</TotalTime>
  <Words>1640</Words>
  <Application>Microsoft Office PowerPoint</Application>
  <PresentationFormat>Widescreen</PresentationFormat>
  <Paragraphs>114</Paragraphs>
  <Slides>8</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Aileron Bold</vt:lpstr>
      <vt:lpstr>Aileron Heavy</vt:lpstr>
      <vt:lpstr>Aileron Light</vt:lpstr>
      <vt:lpstr>Aileron SemiBold</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372</cp:revision>
  <dcterms:created xsi:type="dcterms:W3CDTF">2020-09-02T10:14:26Z</dcterms:created>
  <dcterms:modified xsi:type="dcterms:W3CDTF">2021-08-16T15:24:53Z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