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63"/>
  </p:notesMasterIdLst>
  <p:sldIdLst>
    <p:sldId id="258" r:id="rId23"/>
    <p:sldId id="259" r:id="rId24"/>
    <p:sldId id="261" r:id="rId25"/>
    <p:sldId id="263" r:id="rId26"/>
    <p:sldId id="262" r:id="rId27"/>
    <p:sldId id="264" r:id="rId28"/>
    <p:sldId id="265" r:id="rId29"/>
    <p:sldId id="266" r:id="rId30"/>
    <p:sldId id="267" r:id="rId31"/>
    <p:sldId id="269" r:id="rId32"/>
    <p:sldId id="268" r:id="rId33"/>
    <p:sldId id="270" r:id="rId34"/>
    <p:sldId id="271" r:id="rId35"/>
    <p:sldId id="291" r:id="rId36"/>
    <p:sldId id="292" r:id="rId37"/>
    <p:sldId id="293" r:id="rId38"/>
    <p:sldId id="299" r:id="rId39"/>
    <p:sldId id="294" r:id="rId40"/>
    <p:sldId id="295" r:id="rId41"/>
    <p:sldId id="296" r:id="rId42"/>
    <p:sldId id="297" r:id="rId43"/>
    <p:sldId id="274" r:id="rId44"/>
    <p:sldId id="301" r:id="rId45"/>
    <p:sldId id="298" r:id="rId46"/>
    <p:sldId id="278" r:id="rId47"/>
    <p:sldId id="272" r:id="rId48"/>
    <p:sldId id="273" r:id="rId49"/>
    <p:sldId id="277" r:id="rId50"/>
    <p:sldId id="275" r:id="rId51"/>
    <p:sldId id="279" r:id="rId52"/>
    <p:sldId id="281" r:id="rId53"/>
    <p:sldId id="280" r:id="rId54"/>
    <p:sldId id="282" r:id="rId55"/>
    <p:sldId id="283" r:id="rId56"/>
    <p:sldId id="284" r:id="rId57"/>
    <p:sldId id="285" r:id="rId58"/>
    <p:sldId id="286" r:id="rId59"/>
    <p:sldId id="289" r:id="rId60"/>
    <p:sldId id="288" r:id="rId61"/>
    <p:sldId id="290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639"/>
    <p:restoredTop sz="83151" autoAdjust="0"/>
  </p:normalViewPr>
  <p:slideViewPr>
    <p:cSldViewPr snapToGrid="0" snapToObjects="1">
      <p:cViewPr varScale="1">
        <p:scale>
          <a:sx n="105" d="100"/>
          <a:sy n="105" d="100"/>
        </p:scale>
        <p:origin x="8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9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slide" Target="slides/slide4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 more as necessary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73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67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Students through HWB, or show HWB video: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ALL official communication is via email, rather than social media. If you have specific arrangements for your course, please add them here – BUT students still need to check their email regularly.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about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HD: Give information on what a semester/term/block is and how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any timetable information that they need that is not part of their personalised timetable on HWB.</a:t>
            </a:r>
          </a:p>
          <a:p>
            <a:endParaRPr lang="en-GB" dirty="0"/>
          </a:p>
          <a:p>
            <a:r>
              <a:rPr lang="en-GB" dirty="0"/>
              <a:t>This is a good space to give information to students on how they will be told of cancelled and rescheduled sessions: text, moodle, email,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opportunity to walk students through the basic information they will be able to find in every module (module handbook, assessment information, contact details)</a:t>
            </a:r>
          </a:p>
          <a:p>
            <a:r>
              <a:rPr lang="en-GB" dirty="0"/>
              <a:t>Point out any shared moodle spaces that you wish students to 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57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programme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38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students a few minutes to go through the programme of study handbook.</a:t>
            </a:r>
          </a:p>
          <a:p>
            <a:r>
              <a:rPr lang="en-GB" dirty="0"/>
              <a:t>If you are using the BIT, they can use the suggested questions to navigate the </a:t>
            </a:r>
            <a:r>
              <a:rPr lang="en-GB" dirty="0" err="1"/>
              <a:t>PoSH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323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33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6477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1201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4310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331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6007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434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 good idea to explain how the modules work with each other to bring the programme together. </a:t>
            </a:r>
          </a:p>
          <a:p>
            <a:r>
              <a:rPr lang="en-GB" dirty="0"/>
              <a:t>Include information regarding the Graduate Attributes Framework.</a:t>
            </a:r>
          </a:p>
          <a:p>
            <a:r>
              <a:rPr lang="en-GB" dirty="0"/>
              <a:t>Don’t hesitate to connect content with future or past levels.</a:t>
            </a:r>
          </a:p>
          <a:p>
            <a:r>
              <a:rPr lang="en-GB" dirty="0"/>
              <a:t>HD: Explain what CORE, COMPULSORY, OPTIONAL means as relates to your programme.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4172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HD: Explain how credits work and what they mean in terms of contact time.</a:t>
            </a:r>
          </a:p>
          <a:p>
            <a:r>
              <a:rPr lang="en-GB" dirty="0"/>
              <a:t>Contact Time Information</a:t>
            </a:r>
          </a:p>
          <a:p>
            <a:r>
              <a:rPr lang="en-GB" dirty="0"/>
              <a:t>Attendance and Engagement information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0562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HD: Explain how credits work and what they mean in terms of contact time.</a:t>
            </a:r>
          </a:p>
          <a:p>
            <a:r>
              <a:rPr lang="en-GB" dirty="0"/>
              <a:t>Contact Time Information</a:t>
            </a:r>
          </a:p>
          <a:p>
            <a:r>
              <a:rPr lang="en-GB" dirty="0"/>
              <a:t>Attendance and Engagement information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1772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Essential information on the Welsh language standards. You </a:t>
            </a:r>
            <a:r>
              <a:rPr lang="en-GB" b="1" dirty="0"/>
              <a:t>must</a:t>
            </a:r>
            <a:r>
              <a:rPr lang="en-GB" b="0" dirty="0"/>
              <a:t> include this information if your programme is based on any of the Welsh campuses, or anywhere in Wales. This includes ALL distance learning cohorts that may include </a:t>
            </a:r>
            <a:r>
              <a:rPr lang="en-GB" b="0"/>
              <a:t>Welsh students.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slide </a:t>
            </a:r>
            <a:r>
              <a:rPr lang="en-GB" b="1" dirty="0"/>
              <a:t>only</a:t>
            </a:r>
            <a:r>
              <a:rPr lang="en-GB" b="0" dirty="0"/>
              <a:t> if students can change modules in your programme.</a:t>
            </a:r>
          </a:p>
          <a:p>
            <a:r>
              <a:rPr lang="en-GB" b="0" dirty="0"/>
              <a:t>Include how and when they can change modules.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33536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on how students can change programme and deadlines.</a:t>
            </a:r>
          </a:p>
          <a:p>
            <a:r>
              <a:rPr lang="en-GB" dirty="0"/>
              <a:t>Use this only if relevant to your cohort.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3085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796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who is who in your programme team.</a:t>
            </a:r>
          </a:p>
          <a:p>
            <a:r>
              <a:rPr lang="en-GB" dirty="0"/>
              <a:t>Add any appropriate questions re roles in your programme that students need to know in the yellow circle.</a:t>
            </a:r>
          </a:p>
          <a:p>
            <a:r>
              <a:rPr lang="en-GB" dirty="0"/>
              <a:t>Please concentrate on colleagues who will teach in the current level of study for the cohort.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567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slide with the colleague who fills this role, please provide more information on the specific duties of the role in relation to the cohort. </a:t>
            </a:r>
          </a:p>
          <a:p>
            <a:r>
              <a:rPr lang="en-GB" dirty="0"/>
              <a:t>Students do not need to know about the APR or internal work that the colleague does– the focus here should be in what this role offers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2480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slide with the colleague who fills this role, please provide more information on the specific duties of the role in relation to the cohort. </a:t>
            </a:r>
          </a:p>
          <a:p>
            <a:r>
              <a:rPr lang="en-GB" dirty="0"/>
              <a:t>Students do not need to know about the APR or internal work that the colleague does– the focus here should be in what this role offers them.</a:t>
            </a:r>
          </a:p>
          <a:p>
            <a:endParaRPr lang="en-GB" dirty="0"/>
          </a:p>
          <a:p>
            <a:r>
              <a:rPr lang="en-GB" dirty="0"/>
              <a:t>Include the Academic Director, even if they are not part of your programme team.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7872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slide with the colleague who fills this role, please provide more information on the specific duties of the role in relation to the cohort. </a:t>
            </a:r>
          </a:p>
          <a:p>
            <a:r>
              <a:rPr lang="en-GB" dirty="0"/>
              <a:t>Students do not need to know about the APR or internal work that the colleague does– the focus here should be in what this role offers them.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1441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basic information and signposting to university regulations.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some time to go on HWB and find the Academic Support pages, and then guide them to the Guide to Regulations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06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815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23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EOyrSRLAF4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mailto:wavda@uwtsd.ac.uk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Programme Information</a:t>
            </a:r>
          </a:p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Vocal Performance</a:t>
            </a:r>
            <a:br>
              <a:rPr lang="en-GB" dirty="0"/>
            </a:br>
            <a:r>
              <a:rPr lang="en-GB" dirty="0"/>
              <a:t>BMus (Hons)</a:t>
            </a:r>
          </a:p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Level 5</a:t>
            </a:r>
          </a:p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2025-26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296713"/>
            <a:ext cx="10803903" cy="386498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This session will give you information about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lecturers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programme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University Regulations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Where to find important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46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743200"/>
            <a:ext cx="4535079" cy="105294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Absolute Basics</a:t>
            </a:r>
          </a:p>
        </p:txBody>
      </p:sp>
    </p:spTree>
    <p:extLst>
      <p:ext uri="{BB962C8B-B14F-4D97-AF65-F5344CB8AC3E}">
        <p14:creationId xmlns:p14="http://schemas.microsoft.com/office/powerpoint/2010/main" val="3022645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And 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9541164" y="64654"/>
            <a:ext cx="2189018" cy="19304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 every day.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682182" y="193964"/>
            <a:ext cx="3048000" cy="307571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in the first [semester/term/block]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353097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264908"/>
            <a:ext cx="4535079" cy="921637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</a:t>
            </a:r>
          </a:p>
        </p:txBody>
      </p:sp>
    </p:spTree>
    <p:extLst>
      <p:ext uri="{BB962C8B-B14F-4D97-AF65-F5344CB8AC3E}">
        <p14:creationId xmlns:p14="http://schemas.microsoft.com/office/powerpoint/2010/main" val="3219230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r>
              <a:rPr lang="en-GB" dirty="0"/>
              <a:t>You can find your programme of study handbook at:</a:t>
            </a:r>
          </a:p>
          <a:p>
            <a:endParaRPr lang="en-GB" dirty="0"/>
          </a:p>
          <a:p>
            <a:r>
              <a:rPr lang="en-GB" dirty="0"/>
              <a:t>BMus Moodle Page: </a:t>
            </a:r>
            <a:r>
              <a:rPr lang="en-GB" dirty="0">
                <a:hlinkClick r:id="rId3"/>
              </a:rPr>
              <a:t>https://moodle.uwtsd.ac.uk/course/view.php?id=10230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Programme of Study Handbook.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Find the required information.</a:t>
            </a:r>
          </a:p>
        </p:txBody>
      </p:sp>
    </p:spTree>
    <p:extLst>
      <p:ext uri="{BB962C8B-B14F-4D97-AF65-F5344CB8AC3E}">
        <p14:creationId xmlns:p14="http://schemas.microsoft.com/office/powerpoint/2010/main" val="3575685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vocational programme centred on Vocal Technique</a:t>
            </a:r>
          </a:p>
          <a:p>
            <a:r>
              <a:rPr lang="en-GB" dirty="0"/>
              <a:t>A course purely for singers (2 pathways)</a:t>
            </a:r>
          </a:p>
          <a:p>
            <a:r>
              <a:rPr lang="en-GB" dirty="0"/>
              <a:t>Immersed in a Performing Arts environment</a:t>
            </a:r>
          </a:p>
          <a:p>
            <a:r>
              <a:rPr lang="en-GB" dirty="0"/>
              <a:t>Modules on the programme examine areas such as vocal technique, performance studies, movement, music theory, technologies of performance and performance projects designed to develop a holistic approach to vocal performance. A specific feature of this programme is extensive 1-to-1 vocal tuition and a series of world-renowned visiting artists that work with students at the academy throughout the academic year.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350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82695"/>
          </a:xfrm>
        </p:spPr>
        <p:txBody>
          <a:bodyPr>
            <a:normAutofit fontScale="55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>
                <a:latin typeface="Arial" charset="0"/>
              </a:rPr>
              <a:t>5</a:t>
            </a:r>
            <a:r>
              <a:rPr lang="en-GB" sz="2800" dirty="0">
                <a:latin typeface="Arial" charset="0"/>
              </a:rPr>
              <a:t>x 20 Credit Modules at L5 over terms 1&amp;2</a:t>
            </a: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latin typeface="Arial" charset="0"/>
            </a:endParaRPr>
          </a:p>
          <a:p>
            <a:pPr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ADPA5003 Changemakers</a:t>
            </a:r>
            <a:endParaRPr lang="en-GB" sz="2800" b="1" dirty="0"/>
          </a:p>
          <a:p>
            <a:pPr marL="0" indent="0" algn="just">
              <a:spcBef>
                <a:spcPts val="0"/>
              </a:spcBef>
              <a:buNone/>
            </a:pPr>
            <a:endParaRPr lang="en-GB" sz="2800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ADPA5017 Ensemble Performance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ADPA5019 Presenting Performance</a:t>
            </a: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ADPA5020 Repertoire and Style 2 (Option – Classical Pathway)</a:t>
            </a: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b="1" dirty="0">
                <a:latin typeface="Arial" charset="0"/>
              </a:rPr>
              <a:t>ADPA5021 Vocal Arrangement </a:t>
            </a:r>
            <a:r>
              <a:rPr lang="en-GB" sz="2800" b="1" dirty="0">
                <a:latin typeface="Arial" charset="0"/>
              </a:rPr>
              <a:t>(Option – Popular Pathway)</a:t>
            </a:r>
            <a:endParaRPr lang="en-GB" b="1" dirty="0">
              <a:latin typeface="Arial" charset="0"/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ADPA5022 Vocal Technique 2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GB" sz="2800" b="1" dirty="0"/>
          </a:p>
          <a:p>
            <a:pPr algn="just">
              <a:spcBef>
                <a:spcPts val="0"/>
              </a:spcBef>
            </a:pPr>
            <a:endParaRPr lang="en-GB" sz="2800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2800" b="1" dirty="0">
                <a:latin typeface="Arial" charset="0"/>
              </a:rPr>
              <a:t>ADPA5018 Performance Project 2 (Term 3 Intensive Module)</a:t>
            </a: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endParaRPr lang="en-GB" sz="2800" b="1" dirty="0">
              <a:latin typeface="Arial" charset="0"/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en-GB" sz="2800" b="1" dirty="0">
                <a:latin typeface="Arial" charset="0"/>
              </a:rPr>
              <a:t>Approximately 27 Week Teaching Year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27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L5 Assessments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0BD2157-0B1F-33A4-42A5-9F9161E79E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790963"/>
              </p:ext>
            </p:extLst>
          </p:nvPr>
        </p:nvGraphicFramePr>
        <p:xfrm>
          <a:off x="5041908" y="387458"/>
          <a:ext cx="6683371" cy="624581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89987">
                  <a:extLst>
                    <a:ext uri="{9D8B030D-6E8A-4147-A177-3AD203B41FA5}">
                      <a16:colId xmlns:a16="http://schemas.microsoft.com/office/drawing/2014/main" val="1780225838"/>
                    </a:ext>
                  </a:extLst>
                </a:gridCol>
                <a:gridCol w="2401007">
                  <a:extLst>
                    <a:ext uri="{9D8B030D-6E8A-4147-A177-3AD203B41FA5}">
                      <a16:colId xmlns:a16="http://schemas.microsoft.com/office/drawing/2014/main" val="2863108551"/>
                    </a:ext>
                  </a:extLst>
                </a:gridCol>
                <a:gridCol w="3292377">
                  <a:extLst>
                    <a:ext uri="{9D8B030D-6E8A-4147-A177-3AD203B41FA5}">
                      <a16:colId xmlns:a16="http://schemas.microsoft.com/office/drawing/2014/main" val="191546113"/>
                    </a:ext>
                  </a:extLst>
                </a:gridCol>
              </a:tblGrid>
              <a:tr h="1012187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ADPA5003/C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Changemakers: Building your Personal Brand for Sustainable Employment / Ysgogwyr Newid: Adeiladu eich Brand Personol ar gyfer Cyflogaeth Gynaliadwy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Component 1 – 50% Coursework: Online portfolio (2000 words or equivalent)                                  Component 2 – 50% Coursework: Assignment (2000 words or equivalent)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47" marR="5647" marT="5647" marB="0" anchor="ctr"/>
                </a:tc>
                <a:extLst>
                  <a:ext uri="{0D108BD9-81ED-4DB2-BD59-A6C34878D82A}">
                    <a16:rowId xmlns:a16="http://schemas.microsoft.com/office/drawing/2014/main" val="1650766074"/>
                  </a:ext>
                </a:extLst>
              </a:tr>
              <a:tr h="891656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ADPA5017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Ensemble Performance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Component 1 – 50% Practical: Ensemble Performance 1 (appropriate to the discipline)                          Component 2 – 50% Practical: Ensemble Performance 2 (appropriate to the discipline)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47" marR="5647" marT="5647" marB="0" anchor="ctr"/>
                </a:tc>
                <a:extLst>
                  <a:ext uri="{0D108BD9-81ED-4DB2-BD59-A6C34878D82A}">
                    <a16:rowId xmlns:a16="http://schemas.microsoft.com/office/drawing/2014/main" val="2364293224"/>
                  </a:ext>
                </a:extLst>
              </a:tr>
              <a:tr h="904577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ADPA5018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Performance Project 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Component 1 – 100% Practical: Performance (approximately 45 minutes)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47" marR="5647" marT="5647" marB="0" anchor="ctr"/>
                </a:tc>
                <a:extLst>
                  <a:ext uri="{0D108BD9-81ED-4DB2-BD59-A6C34878D82A}">
                    <a16:rowId xmlns:a16="http://schemas.microsoft.com/office/drawing/2014/main" val="2714491129"/>
                  </a:ext>
                </a:extLst>
              </a:tr>
              <a:tr h="8787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ADPA5019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Presenting Performance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Component 1 – 50% Practical: Mock Audition Component 2 – 50% Practical: Staged Performance (extended project depending on context)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647" marR="5647" marT="5647" marB="0" anchor="ctr"/>
                </a:tc>
                <a:extLst>
                  <a:ext uri="{0D108BD9-81ED-4DB2-BD59-A6C34878D82A}">
                    <a16:rowId xmlns:a16="http://schemas.microsoft.com/office/drawing/2014/main" val="2286164529"/>
                  </a:ext>
                </a:extLst>
              </a:tr>
              <a:tr h="852888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ADPA5020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Repertoire and Style 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</a:rPr>
                        <a:t>Component 1 – 70% Practical: Performance (appropriate to the discipline)                          Component 2 – 30% Coursework: Case Study (equivalent to 1200 words)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extLst>
                  <a:ext uri="{0D108BD9-81ED-4DB2-BD59-A6C34878D82A}">
                    <a16:rowId xmlns:a16="http://schemas.microsoft.com/office/drawing/2014/main" val="669519746"/>
                  </a:ext>
                </a:extLst>
              </a:tr>
              <a:tr h="8787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ADPA5021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Vocal Arrangement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Component 1 – 70% Coursework: Musical Arrangement (appropriate to the discipline) Component 2 – 30% Coursework: Reflection- Equivalent to 1200 words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extLst>
                  <a:ext uri="{0D108BD9-81ED-4DB2-BD59-A6C34878D82A}">
                    <a16:rowId xmlns:a16="http://schemas.microsoft.com/office/drawing/2014/main" val="1276254486"/>
                  </a:ext>
                </a:extLst>
              </a:tr>
              <a:tr h="827043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ADPA5022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Vocal Technique 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</a:rPr>
                        <a:t>Component 1 – 70% Practical: Technical Assessment (approximately 7 minutes)                               Component 2 – 30% Practical: Presentation (approximately 9 minutes)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647" marR="5647" marT="5647" marB="0" anchor="ctr"/>
                </a:tc>
                <a:extLst>
                  <a:ext uri="{0D108BD9-81ED-4DB2-BD59-A6C34878D82A}">
                    <a16:rowId xmlns:a16="http://schemas.microsoft.com/office/drawing/2014/main" val="35153983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7420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Timetable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069464"/>
            <a:ext cx="11481847" cy="3782695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Celcat</a:t>
            </a:r>
            <a:r>
              <a:rPr lang="en-US" dirty="0"/>
              <a:t>/Hwb.</a:t>
            </a:r>
          </a:p>
          <a:p>
            <a:r>
              <a:rPr lang="en-US" dirty="0"/>
              <a:t>There are further sessions that may be added to enhance your timetable – Masterclasses for example</a:t>
            </a:r>
          </a:p>
          <a:p>
            <a:r>
              <a:rPr lang="en-US" dirty="0"/>
              <a:t>You MUST NOT miss any sessions as they are all important</a:t>
            </a:r>
          </a:p>
          <a:p>
            <a:r>
              <a:rPr lang="en-US" dirty="0"/>
              <a:t>We monitor attendance carefully and missing too many sessions can result in you being withdrawn from the course for poor engagement.</a:t>
            </a:r>
          </a:p>
          <a:p>
            <a:endParaRPr lang="en-US" dirty="0"/>
          </a:p>
          <a:p>
            <a:r>
              <a:rPr lang="en-US" dirty="0"/>
              <a:t>Let’s check it…</a:t>
            </a:r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2860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0"/>
            <a:ext cx="11481847" cy="1325563"/>
          </a:xfrm>
        </p:spPr>
        <p:txBody>
          <a:bodyPr/>
          <a:lstStyle/>
          <a:p>
            <a:r>
              <a:rPr lang="en-US" dirty="0"/>
              <a:t>Timetable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B57C191-A3CB-8080-C0C2-B2D9F534D5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5400000">
            <a:off x="2871039" y="-1384587"/>
            <a:ext cx="6670682" cy="9439856"/>
          </a:xfrm>
        </p:spPr>
      </p:pic>
    </p:spTree>
    <p:extLst>
      <p:ext uri="{BB962C8B-B14F-4D97-AF65-F5344CB8AC3E}">
        <p14:creationId xmlns:p14="http://schemas.microsoft.com/office/powerpoint/2010/main" val="1553995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/ </a:t>
            </a:r>
            <a:r>
              <a:rPr lang="en-US" dirty="0" err="1"/>
              <a:t>Practise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28062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You are expected to be engaged in musical activity daily as you would a full time job.</a:t>
            </a:r>
          </a:p>
          <a:p>
            <a:r>
              <a:rPr lang="en-US" dirty="0"/>
              <a:t>A 20 Credit module = 200 hours of study. Each module will have an allocation of ‘contact’ time and ‘individual learning’ time</a:t>
            </a:r>
          </a:p>
          <a:p>
            <a:r>
              <a:rPr lang="en-US" dirty="0"/>
              <a:t>L4 modules: 6 modules x 200 hours = 1200hours / 26 weeks = 46 hours per week</a:t>
            </a:r>
          </a:p>
          <a:p>
            <a:endParaRPr lang="en-US" dirty="0"/>
          </a:p>
          <a:p>
            <a:r>
              <a:rPr lang="en-US" dirty="0"/>
              <a:t>Therefore, you must make sure that you </a:t>
            </a:r>
            <a:r>
              <a:rPr lang="en-US" dirty="0" err="1"/>
              <a:t>practise</a:t>
            </a:r>
            <a:r>
              <a:rPr lang="en-US" dirty="0"/>
              <a:t>/practice during the weekends as well.</a:t>
            </a:r>
          </a:p>
          <a:p>
            <a:endParaRPr lang="en-US" dirty="0"/>
          </a:p>
          <a:p>
            <a:r>
              <a:rPr lang="en-US" dirty="0"/>
              <a:t>You will need well structured and focused practice/</a:t>
            </a:r>
            <a:r>
              <a:rPr lang="en-US" dirty="0" err="1"/>
              <a:t>practise</a:t>
            </a:r>
            <a:r>
              <a:rPr lang="en-US" dirty="0"/>
              <a:t> patterns to aid your working and can use rooms in WAVDA for this.</a:t>
            </a:r>
          </a:p>
          <a:p>
            <a:r>
              <a:rPr lang="en-US" dirty="0"/>
              <a:t>Opening Hours: </a:t>
            </a:r>
          </a:p>
          <a:p>
            <a:pPr marL="0" indent="0">
              <a:buNone/>
            </a:pPr>
            <a:r>
              <a:rPr lang="en-US" dirty="0"/>
              <a:t>Haywood House = 8.00am-9.00pm</a:t>
            </a:r>
          </a:p>
          <a:p>
            <a:pPr marL="0" indent="0">
              <a:buNone/>
            </a:pPr>
            <a:r>
              <a:rPr lang="en-US" dirty="0"/>
              <a:t>Registry Building = 8.00am-5.30pm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029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069464"/>
            <a:ext cx="11481847" cy="4197224"/>
          </a:xfrm>
        </p:spPr>
        <p:txBody>
          <a:bodyPr>
            <a:normAutofit/>
          </a:bodyPr>
          <a:lstStyle/>
          <a:p>
            <a:r>
              <a:rPr lang="en-GB" dirty="0"/>
              <a:t>Write everything you need to do in a diary (print or digital).</a:t>
            </a:r>
          </a:p>
          <a:p>
            <a:r>
              <a:rPr lang="en-GB" dirty="0"/>
              <a:t>Don’t think of times where you don’t have classes as time off  - this is study time!</a:t>
            </a:r>
          </a:p>
          <a:p>
            <a:r>
              <a:rPr lang="en-GB" dirty="0"/>
              <a:t>If you have trouble with organising your time efficiently, please arrange to see someone to help you.</a:t>
            </a:r>
          </a:p>
          <a:p>
            <a:r>
              <a:rPr lang="en-GB" dirty="0"/>
              <a:t>Developing effective practice/practise routines is key to success!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4858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What equipment do I need?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776856"/>
            <a:ext cx="11481847" cy="41972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ALL STUDENTS MUST HAVE – Pens, Pencils and Paper in every class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Recording device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Warming up is very important!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Electronic devices</a:t>
            </a:r>
          </a:p>
          <a:p>
            <a:pPr>
              <a:buFont typeface="Wingdings" pitchFamily="2" charset="2"/>
              <a:buChar char="§"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Please talk to us if any issues. If intending to purchase equipment it is always worth contacting a member of staff to talk it through for advice where we can help.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506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latin typeface="+mj-lt"/>
                <a:ea typeface="+mj-ea"/>
                <a:cs typeface="+mj-cs"/>
              </a:rPr>
              <a:t>Library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776856"/>
            <a:ext cx="11481847" cy="41972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(5) Get to know your Library and Learning Resources 2021 - YouTube</a:t>
            </a:r>
            <a:endParaRPr lang="en-US" sz="28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550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ALL scheduled sessions.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Contact </a:t>
            </a:r>
            <a:r>
              <a:rPr lang="en-GB" dirty="0">
                <a:hlinkClick r:id="rId3"/>
              </a:rPr>
              <a:t>wavda@uwtsd.ac.uk</a:t>
            </a:r>
            <a:r>
              <a:rPr lang="en-GB" dirty="0"/>
              <a:t> if you are going to be absent and why.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ACE679A-2D2B-0052-9F73-85D470A67586}"/>
              </a:ext>
            </a:extLst>
          </p:cNvPr>
          <p:cNvSpPr txBox="1"/>
          <p:nvPr/>
        </p:nvSpPr>
        <p:spPr>
          <a:xfrm>
            <a:off x="1188098" y="771332"/>
            <a:ext cx="7955902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Academic Support Tutor</a:t>
            </a:r>
          </a:p>
          <a:p>
            <a:endParaRPr lang="en-GB" sz="1800" dirty="0"/>
          </a:p>
          <a:p>
            <a:endParaRPr lang="en-GB" dirty="0"/>
          </a:p>
          <a:p>
            <a:r>
              <a:rPr lang="en-GB" sz="2000" dirty="0"/>
              <a:t>The role includes: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Supporting the student’s professional and overall academic development;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Working with the student in partnership;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Serving as an additional means of internal communication;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Liaising, as appropriate, with other staff that support the student;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Providing an additional channel for students to provide feedback and raise queries.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AST session is on (Time TBC).</a:t>
            </a:r>
          </a:p>
        </p:txBody>
      </p:sp>
    </p:spTree>
    <p:extLst>
      <p:ext uri="{BB962C8B-B14F-4D97-AF65-F5344CB8AC3E}">
        <p14:creationId xmlns:p14="http://schemas.microsoft.com/office/powerpoint/2010/main" val="17910927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latin typeface="+mj-lt"/>
                <a:ea typeface="+mj-ea"/>
                <a:cs typeface="+mj-cs"/>
              </a:rPr>
              <a:t>Doctor</a:t>
            </a: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142617"/>
            <a:ext cx="11481847" cy="3575934"/>
          </a:xfrm>
        </p:spPr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Doctor in Cardiff: it is essential to register with a doctor in Cardiff. It is completely impractical on an intensive course to have appointments with your doctor at home.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important that your appointments do not clash with your studies. You know your timetable, set your appointments around them.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3096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814255"/>
              </p:ext>
            </p:extLst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EFBE2-A1CB-6684-4CF6-582C1EDE6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change 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C6514-11C4-F627-A77E-A40AC099B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0559162" cy="3575934"/>
          </a:xfrm>
        </p:spPr>
        <p:txBody>
          <a:bodyPr/>
          <a:lstStyle/>
          <a:p>
            <a:r>
              <a:rPr lang="en-GB" dirty="0"/>
              <a:t>In some cases a student may need to change to a ‘retrieval module’. This can be done via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875EECC-FB77-5DE5-A09F-5BFE980D03D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module change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8218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4D409-1BCE-16B8-059A-DB42D0E29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change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DD261-9B4A-C7ED-BA63-289736587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some cases a student may decide to change their programme. This can be done via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D6A3F2D-0B31-063F-1453-CAE0122AF00B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programme change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0820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826747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Meet your 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Lecturers</a:t>
            </a:r>
          </a:p>
        </p:txBody>
      </p:sp>
    </p:spTree>
    <p:extLst>
      <p:ext uri="{BB962C8B-B14F-4D97-AF65-F5344CB8AC3E}">
        <p14:creationId xmlns:p14="http://schemas.microsoft.com/office/powerpoint/2010/main" val="1280529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Programme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David Bebbington – Academy Director (Quality)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90E9BDB-562B-8B5F-B2CF-A4E2BB01864D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is your Programme Manager?</a:t>
            </a:r>
          </a:p>
        </p:txBody>
      </p:sp>
    </p:spTree>
    <p:extLst>
      <p:ext uri="{BB962C8B-B14F-4D97-AF65-F5344CB8AC3E}">
        <p14:creationId xmlns:p14="http://schemas.microsoft.com/office/powerpoint/2010/main" val="17221659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Interim Academic Director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Lynne Seymour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AB2D9-67F6-1FF8-3EFE-328276AB57E1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is the Academic Director?</a:t>
            </a:r>
          </a:p>
        </p:txBody>
      </p:sp>
    </p:spTree>
    <p:extLst>
      <p:ext uri="{BB962C8B-B14F-4D97-AF65-F5344CB8AC3E}">
        <p14:creationId xmlns:p14="http://schemas.microsoft.com/office/powerpoint/2010/main" val="26223035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 Programme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31" y="1525460"/>
            <a:ext cx="5603669" cy="38070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International Expert Lecturers and Consultants including: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2800" dirty="0"/>
              <a:t>Pierre-Maurice </a:t>
            </a:r>
            <a:r>
              <a:rPr lang="en-US" sz="2800" dirty="0" err="1"/>
              <a:t>Barlier</a:t>
            </a:r>
            <a:r>
              <a:rPr lang="en-US" sz="2800" dirty="0"/>
              <a:t> </a:t>
            </a:r>
            <a:r>
              <a:rPr lang="mr-IN" sz="2800" dirty="0"/>
              <a:t>–</a:t>
            </a:r>
            <a:r>
              <a:rPr lang="en-US" sz="2800" dirty="0"/>
              <a:t> French Coach</a:t>
            </a:r>
          </a:p>
          <a:p>
            <a:r>
              <a:rPr lang="en-US" sz="2800" dirty="0"/>
              <a:t>Jacqueline </a:t>
            </a:r>
            <a:r>
              <a:rPr lang="en-US" sz="2800" dirty="0" err="1"/>
              <a:t>Pischorn</a:t>
            </a:r>
            <a:r>
              <a:rPr lang="en-US" sz="2800" dirty="0"/>
              <a:t> </a:t>
            </a:r>
            <a:r>
              <a:rPr lang="mr-IN" sz="2800" dirty="0"/>
              <a:t>–</a:t>
            </a:r>
            <a:r>
              <a:rPr lang="en-US" sz="2800" dirty="0"/>
              <a:t> German Coach</a:t>
            </a:r>
          </a:p>
          <a:p>
            <a:r>
              <a:rPr lang="en-US" sz="2800" dirty="0"/>
              <a:t>Jolanda </a:t>
            </a:r>
            <a:r>
              <a:rPr lang="en-US" sz="2800" dirty="0" err="1"/>
              <a:t>Pupillo</a:t>
            </a:r>
            <a:r>
              <a:rPr lang="mr-IN" sz="2800" dirty="0"/>
              <a:t>–</a:t>
            </a:r>
            <a:r>
              <a:rPr lang="en-US" sz="2800" dirty="0"/>
              <a:t> Italian Coach</a:t>
            </a:r>
          </a:p>
          <a:p>
            <a:r>
              <a:rPr lang="en-US" sz="2800" dirty="0"/>
              <a:t>Ester </a:t>
            </a:r>
            <a:r>
              <a:rPr lang="en-US" sz="2800" dirty="0" err="1"/>
              <a:t>Borin</a:t>
            </a:r>
            <a:r>
              <a:rPr lang="en-US" sz="2800" dirty="0"/>
              <a:t> Bonillo – Spanish</a:t>
            </a:r>
          </a:p>
          <a:p>
            <a:r>
              <a:rPr lang="en-US" sz="2800" dirty="0"/>
              <a:t>John Asquith - Russian</a:t>
            </a:r>
          </a:p>
          <a:p>
            <a:r>
              <a:rPr lang="en-US" sz="2800" dirty="0" err="1"/>
              <a:t>Iwan</a:t>
            </a:r>
            <a:r>
              <a:rPr lang="en-US" sz="2800" dirty="0"/>
              <a:t> </a:t>
            </a:r>
            <a:r>
              <a:rPr lang="en-US" sz="2800" dirty="0" err="1"/>
              <a:t>Teifion</a:t>
            </a:r>
            <a:r>
              <a:rPr lang="en-US" sz="2800" dirty="0"/>
              <a:t> Davies – Coach</a:t>
            </a:r>
          </a:p>
          <a:p>
            <a:r>
              <a:rPr lang="en-US" sz="2800" dirty="0"/>
              <a:t>Catherine Roe Williams - Accompanist</a:t>
            </a:r>
          </a:p>
          <a:p>
            <a:r>
              <a:rPr lang="en-US" sz="2800" dirty="0"/>
              <a:t>Camilla Roberts – Vocal Technique</a:t>
            </a:r>
          </a:p>
          <a:p>
            <a:r>
              <a:rPr lang="en-US" sz="2800" dirty="0"/>
              <a:t>Philip Lloyd Evans – Repertoire</a:t>
            </a:r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1866D58-879F-7CA3-4401-5E4B91CF6717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is the Programme Team?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1B541DD-7319-371C-4359-60DDF5D35E25}"/>
              </a:ext>
            </a:extLst>
          </p:cNvPr>
          <p:cNvSpPr txBox="1">
            <a:spLocks/>
          </p:cNvSpPr>
          <p:nvPr/>
        </p:nvSpPr>
        <p:spPr>
          <a:xfrm>
            <a:off x="6230112" y="1631408"/>
            <a:ext cx="5603669" cy="3595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r>
              <a:rPr lang="en-US" sz="1800" dirty="0"/>
              <a:t>Sharon Richards – Accompanist</a:t>
            </a:r>
          </a:p>
          <a:p>
            <a:r>
              <a:rPr lang="en-US" sz="1800" dirty="0"/>
              <a:t>Sian Davies - Accompanist</a:t>
            </a:r>
          </a:p>
          <a:p>
            <a:r>
              <a:rPr lang="en-US" sz="1800" dirty="0"/>
              <a:t>Rosario </a:t>
            </a:r>
            <a:r>
              <a:rPr lang="en-US" sz="1800" dirty="0" err="1"/>
              <a:t>Mawby</a:t>
            </a:r>
            <a:r>
              <a:rPr lang="en-US" sz="1800" dirty="0"/>
              <a:t> – Performance </a:t>
            </a:r>
          </a:p>
          <a:p>
            <a:r>
              <a:rPr lang="en-US" sz="1800" dirty="0"/>
              <a:t>Hollie Clark – Performance</a:t>
            </a:r>
          </a:p>
          <a:p>
            <a:r>
              <a:rPr lang="en-US" sz="1800" dirty="0"/>
              <a:t>Lorraine Mahoney – Vocal Anatomy</a:t>
            </a:r>
          </a:p>
          <a:p>
            <a:r>
              <a:rPr lang="en-GB" sz="1800" dirty="0"/>
              <a:t>Elan Isaac – Movement </a:t>
            </a:r>
            <a:endParaRPr lang="en-US" sz="1800" dirty="0"/>
          </a:p>
          <a:p>
            <a:r>
              <a:rPr lang="en-GB" sz="1800" dirty="0"/>
              <a:t>Jennifer </a:t>
            </a:r>
            <a:r>
              <a:rPr lang="en-GB" sz="1800" dirty="0" err="1"/>
              <a:t>Mackerras</a:t>
            </a:r>
            <a:r>
              <a:rPr lang="en-GB" sz="1800" dirty="0"/>
              <a:t> – Alexander Technique</a:t>
            </a:r>
            <a:endParaRPr lang="en-US" sz="1800" dirty="0"/>
          </a:p>
          <a:p>
            <a:r>
              <a:rPr lang="en-US" sz="1800" dirty="0"/>
              <a:t>Sarah Crisp – Director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7976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0092522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1B59-861B-4135-E436-BF6A2FB1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1325563"/>
          </a:xfrm>
        </p:spPr>
        <p:txBody>
          <a:bodyPr/>
          <a:lstStyle/>
          <a:p>
            <a:r>
              <a:rPr lang="en-GB" dirty="0"/>
              <a:t>University Regulations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F6B1ED-FDFD-F177-8579-263C12379B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903" y="964642"/>
            <a:ext cx="8813971" cy="4742822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DEC065A-823C-1286-105A-6D8F3E1BA6B9}"/>
              </a:ext>
            </a:extLst>
          </p:cNvPr>
          <p:cNvSpPr/>
          <p:nvPr/>
        </p:nvSpPr>
        <p:spPr>
          <a:xfrm>
            <a:off x="3024554" y="3429000"/>
            <a:ext cx="2381459" cy="1906675"/>
          </a:xfrm>
          <a:prstGeom prst="ellipse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632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the Programme Manager or Academic Support Tutor of any issues that affect or are expected to affect your engagement with your course.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BB15CC-6892-A1E8-E49F-7519EDD86F1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Student Engagement Policy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629258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8531922"/>
              </p:ext>
            </p:extLst>
          </p:nvPr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Don’t miss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Pregnancy Maternity Paternity and Adoption Leave Policy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Safeguarding Policy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E55A8AA-6D76-D008-80B0-86BB8C3ABBCE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at least one of these policies.</a:t>
            </a:r>
          </a:p>
        </p:txBody>
      </p:sp>
    </p:spTree>
    <p:extLst>
      <p:ext uri="{BB962C8B-B14F-4D97-AF65-F5344CB8AC3E}">
        <p14:creationId xmlns:p14="http://schemas.microsoft.com/office/powerpoint/2010/main" val="33590351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http://schemas.openxmlformats.org/package/2006/metadata/core-properties"/>
    <ds:schemaRef ds:uri="http://schemas.microsoft.com/office/2006/metadata/properties"/>
    <ds:schemaRef ds:uri="1084fe36-8241-4751-a893-1fa9f44ff207"/>
    <ds:schemaRef ds:uri="http://purl.org/dc/elements/1.1/"/>
    <ds:schemaRef ds:uri="58fca413-3b36-4298-af2b-d24aa1f4750f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3200</Words>
  <Application>Microsoft Macintosh PowerPoint</Application>
  <PresentationFormat>Widescreen</PresentationFormat>
  <Paragraphs>376</Paragraphs>
  <Slides>40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40</vt:i4>
      </vt:variant>
    </vt:vector>
  </HeadingPairs>
  <TitlesOfParts>
    <vt:vector size="65" baseType="lpstr">
      <vt:lpstr>Arial</vt:lpstr>
      <vt:lpstr>Calibri</vt:lpstr>
      <vt:lpstr>Calibri Light</vt:lpstr>
      <vt:lpstr>Century Gothic</vt:lpstr>
      <vt:lpstr>Symbol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Your Basic Information</vt:lpstr>
      <vt:lpstr>UWTSD HWB: Your first line of support</vt:lpstr>
      <vt:lpstr>Your University Email</vt:lpstr>
      <vt:lpstr>MyTSD: Your access to your information</vt:lpstr>
      <vt:lpstr>Your Timetable</vt:lpstr>
      <vt:lpstr>Moodle: Your virtual learning environment</vt:lpstr>
      <vt:lpstr>PowerPoint Presentation</vt:lpstr>
      <vt:lpstr>PowerPoint Presentation</vt:lpstr>
      <vt:lpstr>Programme of Study Handbook</vt:lpstr>
      <vt:lpstr>Programme Overview</vt:lpstr>
      <vt:lpstr>Modules</vt:lpstr>
      <vt:lpstr>L5 Assessments</vt:lpstr>
      <vt:lpstr>Timetable</vt:lpstr>
      <vt:lpstr>Timetable</vt:lpstr>
      <vt:lpstr>Practice / Practise</vt:lpstr>
      <vt:lpstr>Time Management</vt:lpstr>
      <vt:lpstr>What equipment do I need?</vt:lpstr>
      <vt:lpstr>Library</vt:lpstr>
      <vt:lpstr>Expectations from you!</vt:lpstr>
      <vt:lpstr>PowerPoint Presentation</vt:lpstr>
      <vt:lpstr>Doctor</vt:lpstr>
      <vt:lpstr>Welsh Language Standards</vt:lpstr>
      <vt:lpstr>How to change modules</vt:lpstr>
      <vt:lpstr>How to change programmes</vt:lpstr>
      <vt:lpstr>PowerPoint Presentation</vt:lpstr>
      <vt:lpstr>PowerPoint Presentation</vt:lpstr>
      <vt:lpstr>The Programme Manager</vt:lpstr>
      <vt:lpstr>The Interim Academic Director</vt:lpstr>
      <vt:lpstr>The Programme Team</vt:lpstr>
      <vt:lpstr>PowerPoint Presentation</vt:lpstr>
      <vt:lpstr>PowerPoint Presentation</vt:lpstr>
      <vt:lpstr>University Regulations</vt:lpstr>
      <vt:lpstr>Student Engagement Requirements</vt:lpstr>
      <vt:lpstr>Mitigating Circumstances</vt:lpstr>
      <vt:lpstr>Non-Academic Misconduct</vt:lpstr>
      <vt:lpstr>Don’t miss out!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David Bebbington</cp:lastModifiedBy>
  <cp:revision>38</cp:revision>
  <dcterms:created xsi:type="dcterms:W3CDTF">2021-03-09T15:35:42Z</dcterms:created>
  <dcterms:modified xsi:type="dcterms:W3CDTF">2025-10-08T11:29:54Z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