
<file path=[Content_Types].xml><?xml version="1.0" encoding="utf-8"?>
<Types xmlns="http://schemas.openxmlformats.org/package/2006/content-types">
  <Default Extension="emf" ContentType="image/x-emf"/>
  <Default Extension="jpeg" ContentType="image/jpeg"/>
  <Default Extension="m4a" ContentType="audio/mp4"/>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701" r:id="rId5"/>
  </p:sldMasterIdLst>
  <p:notesMasterIdLst>
    <p:notesMasterId r:id="rId72"/>
  </p:notesMasterIdLst>
  <p:handoutMasterIdLst>
    <p:handoutMasterId r:id="rId73"/>
  </p:handoutMasterIdLst>
  <p:sldIdLst>
    <p:sldId id="322" r:id="rId6"/>
    <p:sldId id="321" r:id="rId7"/>
    <p:sldId id="320" r:id="rId8"/>
    <p:sldId id="319" r:id="rId9"/>
    <p:sldId id="318" r:id="rId10"/>
    <p:sldId id="323" r:id="rId11"/>
    <p:sldId id="325" r:id="rId12"/>
    <p:sldId id="326" r:id="rId13"/>
    <p:sldId id="324" r:id="rId14"/>
    <p:sldId id="327" r:id="rId15"/>
    <p:sldId id="328" r:id="rId16"/>
    <p:sldId id="329" r:id="rId17"/>
    <p:sldId id="330" r:id="rId18"/>
    <p:sldId id="331" r:id="rId19"/>
    <p:sldId id="332" r:id="rId20"/>
    <p:sldId id="316" r:id="rId21"/>
    <p:sldId id="333" r:id="rId22"/>
    <p:sldId id="317" r:id="rId23"/>
    <p:sldId id="451" r:id="rId24"/>
    <p:sldId id="506" r:id="rId25"/>
    <p:sldId id="507" r:id="rId26"/>
    <p:sldId id="508" r:id="rId27"/>
    <p:sldId id="509" r:id="rId28"/>
    <p:sldId id="510" r:id="rId29"/>
    <p:sldId id="511" r:id="rId30"/>
    <p:sldId id="512" r:id="rId31"/>
    <p:sldId id="513" r:id="rId32"/>
    <p:sldId id="485" r:id="rId33"/>
    <p:sldId id="486" r:id="rId34"/>
    <p:sldId id="487" r:id="rId35"/>
    <p:sldId id="514" r:id="rId36"/>
    <p:sldId id="449" r:id="rId37"/>
    <p:sldId id="478" r:id="rId38"/>
    <p:sldId id="479" r:id="rId39"/>
    <p:sldId id="515" r:id="rId40"/>
    <p:sldId id="516" r:id="rId41"/>
    <p:sldId id="482" r:id="rId42"/>
    <p:sldId id="483" r:id="rId43"/>
    <p:sldId id="484" r:id="rId44"/>
    <p:sldId id="285" r:id="rId45"/>
    <p:sldId id="476" r:id="rId46"/>
    <p:sldId id="462" r:id="rId47"/>
    <p:sldId id="488" r:id="rId48"/>
    <p:sldId id="475" r:id="rId49"/>
    <p:sldId id="477" r:id="rId50"/>
    <p:sldId id="489" r:id="rId51"/>
    <p:sldId id="517" r:id="rId52"/>
    <p:sldId id="492" r:id="rId53"/>
    <p:sldId id="493" r:id="rId54"/>
    <p:sldId id="457" r:id="rId55"/>
    <p:sldId id="467" r:id="rId56"/>
    <p:sldId id="468" r:id="rId57"/>
    <p:sldId id="470" r:id="rId58"/>
    <p:sldId id="473" r:id="rId59"/>
    <p:sldId id="471" r:id="rId60"/>
    <p:sldId id="472" r:id="rId61"/>
    <p:sldId id="494" r:id="rId62"/>
    <p:sldId id="495" r:id="rId63"/>
    <p:sldId id="496" r:id="rId64"/>
    <p:sldId id="497" r:id="rId65"/>
    <p:sldId id="498" r:id="rId66"/>
    <p:sldId id="499" r:id="rId67"/>
    <p:sldId id="500" r:id="rId68"/>
    <p:sldId id="334" r:id="rId69"/>
    <p:sldId id="503" r:id="rId70"/>
    <p:sldId id="504"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BF8FA5-F79A-48E0-84DA-52CB6A3FCD7C}" v="3" dt="2026-10-12T09:24:37.385"/>
  </p1510:revLst>
</p1510:revInfo>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3132" autoAdjust="0"/>
  </p:normalViewPr>
  <p:slideViewPr>
    <p:cSldViewPr snapToGrid="0">
      <p:cViewPr varScale="1">
        <p:scale>
          <a:sx n="66" d="100"/>
          <a:sy n="66" d="100"/>
        </p:scale>
        <p:origin x="448" y="37"/>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notesMaster" Target="notesMasters/notesMaster1.xml"/><Relationship Id="rId80"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handoutMaster" Target="handoutMasters/handoutMaster1.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heme" Target="theme/theme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AFA8BB20-F770-46CD-88B3-F3BC40357B48}"/>
    <pc:docChg chg="undo custSel addSld delSld modSld sldOrd">
      <pc:chgData name="Charlotte Greenway" userId="f3007956-5e20-4c5a-987f-cc7f9910f597" providerId="ADAL" clId="{AFA8BB20-F770-46CD-88B3-F3BC40357B48}" dt="2026-10-12T09:41:27.568" v="1453" actId="47"/>
      <pc:docMkLst>
        <pc:docMk/>
      </pc:docMkLst>
      <pc:sldChg chg="del">
        <pc:chgData name="Charlotte Greenway" userId="f3007956-5e20-4c5a-987f-cc7f9910f597" providerId="ADAL" clId="{AFA8BB20-F770-46CD-88B3-F3BC40357B48}" dt="2026-10-12T09:41:27.568" v="1453" actId="47"/>
        <pc:sldMkLst>
          <pc:docMk/>
          <pc:sldMk cId="704370842" sldId="310"/>
        </pc:sldMkLst>
      </pc:sldChg>
      <pc:sldChg chg="add">
        <pc:chgData name="Charlotte Greenway" userId="f3007956-5e20-4c5a-987f-cc7f9910f597" providerId="ADAL" clId="{AFA8BB20-F770-46CD-88B3-F3BC40357B48}" dt="2026-09-14T11:49:59.232" v="1427"/>
        <pc:sldMkLst>
          <pc:docMk/>
          <pc:sldMk cId="3249722231" sldId="449"/>
        </pc:sldMkLst>
      </pc:sldChg>
      <pc:sldChg chg="modSp mod">
        <pc:chgData name="Charlotte Greenway" userId="f3007956-5e20-4c5a-987f-cc7f9910f597" providerId="ADAL" clId="{AFA8BB20-F770-46CD-88B3-F3BC40357B48}" dt="2026-10-12T09:28:53.327" v="1451" actId="20577"/>
        <pc:sldMkLst>
          <pc:docMk/>
          <pc:sldMk cId="368022822" sldId="451"/>
        </pc:sldMkLst>
        <pc:graphicFrameChg chg="modGraphic">
          <ac:chgData name="Charlotte Greenway" userId="f3007956-5e20-4c5a-987f-cc7f9910f597" providerId="ADAL" clId="{AFA8BB20-F770-46CD-88B3-F3BC40357B48}" dt="2026-10-12T09:28:53.327" v="1451" actId="20577"/>
          <ac:graphicFrameMkLst>
            <pc:docMk/>
            <pc:sldMk cId="368022822" sldId="451"/>
            <ac:graphicFrameMk id="11" creationId="{012C2E15-A4DF-D97A-56D6-675E3D038FB1}"/>
          </ac:graphicFrameMkLst>
        </pc:graphicFrameChg>
      </pc:sldChg>
      <pc:sldChg chg="add">
        <pc:chgData name="Charlotte Greenway" userId="f3007956-5e20-4c5a-987f-cc7f9910f597" providerId="ADAL" clId="{AFA8BB20-F770-46CD-88B3-F3BC40357B48}" dt="2026-09-14T11:56:33.611" v="1446"/>
        <pc:sldMkLst>
          <pc:docMk/>
          <pc:sldMk cId="4282834256" sldId="457"/>
        </pc:sldMkLst>
      </pc:sldChg>
      <pc:sldChg chg="add">
        <pc:chgData name="Charlotte Greenway" userId="f3007956-5e20-4c5a-987f-cc7f9910f597" providerId="ADAL" clId="{AFA8BB20-F770-46CD-88B3-F3BC40357B48}" dt="2026-09-14T11:51:04.827" v="1431"/>
        <pc:sldMkLst>
          <pc:docMk/>
          <pc:sldMk cId="49432951" sldId="467"/>
        </pc:sldMkLst>
      </pc:sldChg>
      <pc:sldChg chg="add">
        <pc:chgData name="Charlotte Greenway" userId="f3007956-5e20-4c5a-987f-cc7f9910f597" providerId="ADAL" clId="{AFA8BB20-F770-46CD-88B3-F3BC40357B48}" dt="2026-09-14T11:51:04.827" v="1431"/>
        <pc:sldMkLst>
          <pc:docMk/>
          <pc:sldMk cId="3812266084" sldId="468"/>
        </pc:sldMkLst>
      </pc:sldChg>
      <pc:sldChg chg="add">
        <pc:chgData name="Charlotte Greenway" userId="f3007956-5e20-4c5a-987f-cc7f9910f597" providerId="ADAL" clId="{AFA8BB20-F770-46CD-88B3-F3BC40357B48}" dt="2026-09-14T11:51:04.827" v="1431"/>
        <pc:sldMkLst>
          <pc:docMk/>
          <pc:sldMk cId="164403766" sldId="470"/>
        </pc:sldMkLst>
      </pc:sldChg>
      <pc:sldChg chg="add">
        <pc:chgData name="Charlotte Greenway" userId="f3007956-5e20-4c5a-987f-cc7f9910f597" providerId="ADAL" clId="{AFA8BB20-F770-46CD-88B3-F3BC40357B48}" dt="2026-09-14T11:51:04.827" v="1431"/>
        <pc:sldMkLst>
          <pc:docMk/>
          <pc:sldMk cId="2125203864" sldId="471"/>
        </pc:sldMkLst>
      </pc:sldChg>
      <pc:sldChg chg="add">
        <pc:chgData name="Charlotte Greenway" userId="f3007956-5e20-4c5a-987f-cc7f9910f597" providerId="ADAL" clId="{AFA8BB20-F770-46CD-88B3-F3BC40357B48}" dt="2026-09-14T11:51:04.827" v="1431"/>
        <pc:sldMkLst>
          <pc:docMk/>
          <pc:sldMk cId="3178578116" sldId="472"/>
        </pc:sldMkLst>
      </pc:sldChg>
      <pc:sldChg chg="add">
        <pc:chgData name="Charlotte Greenway" userId="f3007956-5e20-4c5a-987f-cc7f9910f597" providerId="ADAL" clId="{AFA8BB20-F770-46CD-88B3-F3BC40357B48}" dt="2026-09-14T11:51:04.827" v="1431"/>
        <pc:sldMkLst>
          <pc:docMk/>
          <pc:sldMk cId="2668564784" sldId="473"/>
        </pc:sldMkLst>
      </pc:sldChg>
      <pc:sldChg chg="add">
        <pc:chgData name="Charlotte Greenway" userId="f3007956-5e20-4c5a-987f-cc7f9910f597" providerId="ADAL" clId="{AFA8BB20-F770-46CD-88B3-F3BC40357B48}" dt="2026-09-14T11:56:33.611" v="1446"/>
        <pc:sldMkLst>
          <pc:docMk/>
          <pc:sldMk cId="1765363708" sldId="492"/>
        </pc:sldMkLst>
      </pc:sldChg>
      <pc:sldChg chg="add">
        <pc:chgData name="Charlotte Greenway" userId="f3007956-5e20-4c5a-987f-cc7f9910f597" providerId="ADAL" clId="{AFA8BB20-F770-46CD-88B3-F3BC40357B48}" dt="2026-09-14T11:56:33.611" v="1446"/>
        <pc:sldMkLst>
          <pc:docMk/>
          <pc:sldMk cId="2096095349" sldId="493"/>
        </pc:sldMkLst>
      </pc:sldChg>
      <pc:sldChg chg="add">
        <pc:chgData name="Charlotte Greenway" userId="f3007956-5e20-4c5a-987f-cc7f9910f597" providerId="ADAL" clId="{AFA8BB20-F770-46CD-88B3-F3BC40357B48}" dt="2026-09-14T11:51:04.827" v="1431"/>
        <pc:sldMkLst>
          <pc:docMk/>
          <pc:sldMk cId="2829147994" sldId="494"/>
        </pc:sldMkLst>
      </pc:sldChg>
      <pc:sldChg chg="add">
        <pc:chgData name="Charlotte Greenway" userId="f3007956-5e20-4c5a-987f-cc7f9910f597" providerId="ADAL" clId="{AFA8BB20-F770-46CD-88B3-F3BC40357B48}" dt="2026-09-14T11:51:04.827" v="1431"/>
        <pc:sldMkLst>
          <pc:docMk/>
          <pc:sldMk cId="3421075169" sldId="495"/>
        </pc:sldMkLst>
      </pc:sldChg>
      <pc:sldChg chg="add">
        <pc:chgData name="Charlotte Greenway" userId="f3007956-5e20-4c5a-987f-cc7f9910f597" providerId="ADAL" clId="{AFA8BB20-F770-46CD-88B3-F3BC40357B48}" dt="2026-09-14T11:51:04.827" v="1431"/>
        <pc:sldMkLst>
          <pc:docMk/>
          <pc:sldMk cId="3578328975" sldId="496"/>
        </pc:sldMkLst>
      </pc:sldChg>
      <pc:sldChg chg="add">
        <pc:chgData name="Charlotte Greenway" userId="f3007956-5e20-4c5a-987f-cc7f9910f597" providerId="ADAL" clId="{AFA8BB20-F770-46CD-88B3-F3BC40357B48}" dt="2026-09-14T11:51:04.827" v="1431"/>
        <pc:sldMkLst>
          <pc:docMk/>
          <pc:sldMk cId="1919382957" sldId="497"/>
        </pc:sldMkLst>
      </pc:sldChg>
      <pc:sldChg chg="add">
        <pc:chgData name="Charlotte Greenway" userId="f3007956-5e20-4c5a-987f-cc7f9910f597" providerId="ADAL" clId="{AFA8BB20-F770-46CD-88B3-F3BC40357B48}" dt="2026-09-14T11:51:04.827" v="1431"/>
        <pc:sldMkLst>
          <pc:docMk/>
          <pc:sldMk cId="982798388" sldId="498"/>
        </pc:sldMkLst>
      </pc:sldChg>
      <pc:sldChg chg="add">
        <pc:chgData name="Charlotte Greenway" userId="f3007956-5e20-4c5a-987f-cc7f9910f597" providerId="ADAL" clId="{AFA8BB20-F770-46CD-88B3-F3BC40357B48}" dt="2026-09-14T11:51:04.827" v="1431"/>
        <pc:sldMkLst>
          <pc:docMk/>
          <pc:sldMk cId="2152320224" sldId="499"/>
        </pc:sldMkLst>
      </pc:sldChg>
      <pc:sldChg chg="add">
        <pc:chgData name="Charlotte Greenway" userId="f3007956-5e20-4c5a-987f-cc7f9910f597" providerId="ADAL" clId="{AFA8BB20-F770-46CD-88B3-F3BC40357B48}" dt="2026-09-14T11:51:04.827" v="1431"/>
        <pc:sldMkLst>
          <pc:docMk/>
          <pc:sldMk cId="991821771" sldId="500"/>
        </pc:sldMkLst>
      </pc:sldChg>
      <pc:sldChg chg="modSp mod">
        <pc:chgData name="Charlotte Greenway" userId="f3007956-5e20-4c5a-987f-cc7f9910f597" providerId="ADAL" clId="{AFA8BB20-F770-46CD-88B3-F3BC40357B48}" dt="2026-10-12T09:36:01.724" v="1452" actId="6549"/>
        <pc:sldMkLst>
          <pc:docMk/>
          <pc:sldMk cId="1878428888" sldId="513"/>
        </pc:sldMkLst>
        <pc:spChg chg="mod">
          <ac:chgData name="Charlotte Greenway" userId="f3007956-5e20-4c5a-987f-cc7f9910f597" providerId="ADAL" clId="{AFA8BB20-F770-46CD-88B3-F3BC40357B48}" dt="2026-10-12T09:36:01.724" v="1452" actId="6549"/>
          <ac:spMkLst>
            <pc:docMk/>
            <pc:sldMk cId="1878428888" sldId="513"/>
            <ac:spMk id="7" creationId="{4C165238-1748-048E-7D1B-50D350868C32}"/>
          </ac:spMkLst>
        </pc:spChg>
      </pc:sldChg>
      <pc:sldChg chg="addSp delSp modSp add mod">
        <pc:chgData name="Charlotte Greenway" userId="f3007956-5e20-4c5a-987f-cc7f9910f597" providerId="ADAL" clId="{AFA8BB20-F770-46CD-88B3-F3BC40357B48}" dt="2026-09-14T11:52:59.402" v="1443" actId="14100"/>
        <pc:sldMkLst>
          <pc:docMk/>
          <pc:sldMk cId="1999302996" sldId="517"/>
        </pc:sldMkLst>
        <pc:graphicFrameChg chg="add mod modGraphic">
          <ac:chgData name="Charlotte Greenway" userId="f3007956-5e20-4c5a-987f-cc7f9910f597" providerId="ADAL" clId="{AFA8BB20-F770-46CD-88B3-F3BC40357B48}" dt="2026-09-14T11:52:59.402" v="1443" actId="14100"/>
          <ac:graphicFrameMkLst>
            <pc:docMk/>
            <pc:sldMk cId="1999302996" sldId="517"/>
            <ac:graphicFrameMk id="3" creationId="{8372C8C2-41C8-5862-7DD1-036F32444AB4}"/>
          </ac:graphicFrameMkLst>
        </pc:graphicFrameChg>
      </pc:sldChg>
    </pc:docChg>
  </pc:docChgLst>
</pc:chgInfo>
</file>

<file path=ppt/diagrams/_rels/data15.xml.rels><?xml version="1.0" encoding="UTF-8" standalone="yes"?>
<Relationships xmlns="http://schemas.openxmlformats.org/package/2006/relationships"><Relationship Id="rId1" Type="http://schemas.openxmlformats.org/officeDocument/2006/relationships/image" Target="../media/image23.png"/></Relationships>
</file>

<file path=ppt/diagrams/_rels/data16.xml.rels><?xml version="1.0" encoding="UTF-8" standalone="yes"?>
<Relationships xmlns="http://schemas.openxmlformats.org/package/2006/relationships"><Relationship Id="rId1" Type="http://schemas.openxmlformats.org/officeDocument/2006/relationships/image" Target="../media/image24.png"/></Relationships>
</file>

<file path=ppt/diagrams/_rels/drawing15.xml.rels><?xml version="1.0" encoding="UTF-8" standalone="yes"?>
<Relationships xmlns="http://schemas.openxmlformats.org/package/2006/relationships"><Relationship Id="rId1" Type="http://schemas.openxmlformats.org/officeDocument/2006/relationships/image" Target="../media/image23.png"/></Relationships>
</file>

<file path=ppt/diagrams/_rels/drawing16.xml.rels><?xml version="1.0" encoding="UTF-8" standalone="yes"?>
<Relationships xmlns="http://schemas.openxmlformats.org/package/2006/relationships"><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1">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2">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4">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5">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6_5#1">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2">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3#6">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2#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CC55F0-88EC-4874-8C19-301218579E31}" type="doc">
      <dgm:prSet loTypeId="urn:microsoft.com/office/officeart/2005/8/layout/pyramid2" loCatId="pyramid" qsTypeId="urn:microsoft.com/office/officeart/2005/8/quickstyle/simple1#1" qsCatId="simple" csTypeId="urn:microsoft.com/office/officeart/2005/8/colors/colorful1#1" csCatId="colorful"/>
      <dgm:spPr/>
      <dgm:t>
        <a:bodyPr/>
        <a:lstStyle/>
        <a:p>
          <a:endParaRPr lang="en-GB"/>
        </a:p>
      </dgm:t>
    </dgm:pt>
    <dgm:pt modelId="{D6372487-130C-44B8-9466-A8CD89E543CF}">
      <dgm:prSet/>
      <dgm:spPr/>
      <dgm:t>
        <a:bodyPr/>
        <a:lstStyle/>
        <a:p>
          <a:r>
            <a:rPr lang="en-GB"/>
            <a:t>Low intensity</a:t>
          </a:r>
        </a:p>
      </dgm:t>
    </dgm:pt>
    <dgm:pt modelId="{25245FF5-3ED8-47A2-86F1-D01EB848D2C3}" type="parTrans" cxnId="{74951C67-6B0B-4B28-8C9F-E12CE9D70738}">
      <dgm:prSet/>
      <dgm:spPr/>
      <dgm:t>
        <a:bodyPr/>
        <a:lstStyle/>
        <a:p>
          <a:endParaRPr lang="en-GB"/>
        </a:p>
      </dgm:t>
    </dgm:pt>
    <dgm:pt modelId="{CDEF5910-E318-47AD-A820-CCB806DA50B6}" type="sibTrans" cxnId="{74951C67-6B0B-4B28-8C9F-E12CE9D70738}">
      <dgm:prSet/>
      <dgm:spPr/>
      <dgm:t>
        <a:bodyPr/>
        <a:lstStyle/>
        <a:p>
          <a:endParaRPr lang="en-GB"/>
        </a:p>
      </dgm:t>
    </dgm:pt>
    <dgm:pt modelId="{B50654B3-A09B-42C1-9274-82022A69CD53}">
      <dgm:prSet/>
      <dgm:spPr/>
      <dgm:t>
        <a:bodyPr/>
        <a:lstStyle/>
        <a:p>
          <a:r>
            <a:rPr lang="en-GB"/>
            <a:t>Psychoeducation </a:t>
          </a:r>
        </a:p>
      </dgm:t>
    </dgm:pt>
    <dgm:pt modelId="{F6B587BB-F49E-4D92-97C9-1536D24B024A}" type="parTrans" cxnId="{6FE3B238-61A0-40E2-BC57-A0EE0105F7D3}">
      <dgm:prSet/>
      <dgm:spPr/>
      <dgm:t>
        <a:bodyPr/>
        <a:lstStyle/>
        <a:p>
          <a:endParaRPr lang="en-GB"/>
        </a:p>
      </dgm:t>
    </dgm:pt>
    <dgm:pt modelId="{C18CEC79-CDCF-44A6-AEEE-8D222537191E}" type="sibTrans" cxnId="{6FE3B238-61A0-40E2-BC57-A0EE0105F7D3}">
      <dgm:prSet/>
      <dgm:spPr/>
      <dgm:t>
        <a:bodyPr/>
        <a:lstStyle/>
        <a:p>
          <a:endParaRPr lang="en-GB"/>
        </a:p>
      </dgm:t>
    </dgm:pt>
    <dgm:pt modelId="{8A54ED6A-2488-41F4-86EE-AB58E740417F}">
      <dgm:prSet/>
      <dgm:spPr/>
      <dgm:t>
        <a:bodyPr/>
        <a:lstStyle/>
        <a:p>
          <a:r>
            <a:rPr lang="en-GB"/>
            <a:t>Classroom adaptations </a:t>
          </a:r>
        </a:p>
      </dgm:t>
    </dgm:pt>
    <dgm:pt modelId="{BD0A383D-7AA6-4006-A179-0A91DCE88AD7}" type="parTrans" cxnId="{079E0B4E-0642-482F-B2CC-2891E05903E4}">
      <dgm:prSet/>
      <dgm:spPr/>
      <dgm:t>
        <a:bodyPr/>
        <a:lstStyle/>
        <a:p>
          <a:endParaRPr lang="en-GB"/>
        </a:p>
      </dgm:t>
    </dgm:pt>
    <dgm:pt modelId="{9EE530D9-9E82-4671-AC7B-B78BDAAD4691}" type="sibTrans" cxnId="{079E0B4E-0642-482F-B2CC-2891E05903E4}">
      <dgm:prSet/>
      <dgm:spPr/>
      <dgm:t>
        <a:bodyPr/>
        <a:lstStyle/>
        <a:p>
          <a:endParaRPr lang="en-GB"/>
        </a:p>
      </dgm:t>
    </dgm:pt>
    <dgm:pt modelId="{F7116D72-02B1-47D2-85AF-E3F5B084478A}">
      <dgm:prSet/>
      <dgm:spPr/>
      <dgm:t>
        <a:bodyPr/>
        <a:lstStyle/>
        <a:p>
          <a:r>
            <a:rPr lang="en-GB"/>
            <a:t>Teacher support </a:t>
          </a:r>
        </a:p>
      </dgm:t>
    </dgm:pt>
    <dgm:pt modelId="{DB7A2965-8B17-4662-A124-89733E1D401D}" type="parTrans" cxnId="{E9937740-E35D-455A-96E8-4D1963A7E36B}">
      <dgm:prSet/>
      <dgm:spPr/>
      <dgm:t>
        <a:bodyPr/>
        <a:lstStyle/>
        <a:p>
          <a:endParaRPr lang="en-GB"/>
        </a:p>
      </dgm:t>
    </dgm:pt>
    <dgm:pt modelId="{94153D94-5AA2-426C-86BA-1AE54F5ACDBC}" type="sibTrans" cxnId="{E9937740-E35D-455A-96E8-4D1963A7E36B}">
      <dgm:prSet/>
      <dgm:spPr/>
      <dgm:t>
        <a:bodyPr/>
        <a:lstStyle/>
        <a:p>
          <a:endParaRPr lang="en-GB"/>
        </a:p>
      </dgm:t>
    </dgm:pt>
    <dgm:pt modelId="{0336D573-6FB2-41AD-8F6A-183A44434830}">
      <dgm:prSet/>
      <dgm:spPr/>
      <dgm:t>
        <a:bodyPr/>
        <a:lstStyle/>
        <a:p>
          <a:r>
            <a:rPr lang="en-GB"/>
            <a:t>Parent education </a:t>
          </a:r>
        </a:p>
      </dgm:t>
    </dgm:pt>
    <dgm:pt modelId="{574406E6-C40E-4885-9629-0D7342111970}" type="parTrans" cxnId="{0E25BF21-C136-4DCD-9AA3-4B4EF706564A}">
      <dgm:prSet/>
      <dgm:spPr/>
      <dgm:t>
        <a:bodyPr/>
        <a:lstStyle/>
        <a:p>
          <a:endParaRPr lang="en-GB"/>
        </a:p>
      </dgm:t>
    </dgm:pt>
    <dgm:pt modelId="{35A7D889-9977-450F-8CEA-1375B2F28F42}" type="sibTrans" cxnId="{0E25BF21-C136-4DCD-9AA3-4B4EF706564A}">
      <dgm:prSet/>
      <dgm:spPr/>
      <dgm:t>
        <a:bodyPr/>
        <a:lstStyle/>
        <a:p>
          <a:endParaRPr lang="en-GB"/>
        </a:p>
      </dgm:t>
    </dgm:pt>
    <dgm:pt modelId="{05724A87-9C7C-403E-B39D-B86A02933490}">
      <dgm:prSet/>
      <dgm:spPr/>
      <dgm:t>
        <a:bodyPr/>
        <a:lstStyle/>
        <a:p>
          <a:r>
            <a:rPr lang="en-GB"/>
            <a:t>Moderate intensity</a:t>
          </a:r>
        </a:p>
      </dgm:t>
    </dgm:pt>
    <dgm:pt modelId="{0F34F409-C871-46E9-BA6F-96CE991CF93D}" type="parTrans" cxnId="{0F9A7A90-CCE6-471B-8760-A3EF1AC9EDDF}">
      <dgm:prSet/>
      <dgm:spPr/>
      <dgm:t>
        <a:bodyPr/>
        <a:lstStyle/>
        <a:p>
          <a:endParaRPr lang="en-GB"/>
        </a:p>
      </dgm:t>
    </dgm:pt>
    <dgm:pt modelId="{DB81FD3C-4E70-4E42-83DC-A8D25466AC56}" type="sibTrans" cxnId="{0F9A7A90-CCE6-471B-8760-A3EF1AC9EDDF}">
      <dgm:prSet/>
      <dgm:spPr/>
      <dgm:t>
        <a:bodyPr/>
        <a:lstStyle/>
        <a:p>
          <a:endParaRPr lang="en-GB"/>
        </a:p>
      </dgm:t>
    </dgm:pt>
    <dgm:pt modelId="{B1E89AA2-BA65-4163-AB3C-5F7EF6AF82CE}">
      <dgm:prSet/>
      <dgm:spPr/>
      <dgm:t>
        <a:bodyPr/>
        <a:lstStyle/>
        <a:p>
          <a:r>
            <a:rPr lang="en-GB"/>
            <a:t>Behavioural interventions </a:t>
          </a:r>
        </a:p>
      </dgm:t>
    </dgm:pt>
    <dgm:pt modelId="{919C5BDB-B40D-4FB0-AA10-FEDD0A2C1A3E}" type="parTrans" cxnId="{7B747DA7-0A88-46D6-A455-618186E87575}">
      <dgm:prSet/>
      <dgm:spPr/>
      <dgm:t>
        <a:bodyPr/>
        <a:lstStyle/>
        <a:p>
          <a:endParaRPr lang="en-GB"/>
        </a:p>
      </dgm:t>
    </dgm:pt>
    <dgm:pt modelId="{0F06CE01-E3C8-4CFB-BA58-1130CB1D0EBF}" type="sibTrans" cxnId="{7B747DA7-0A88-46D6-A455-618186E87575}">
      <dgm:prSet/>
      <dgm:spPr/>
      <dgm:t>
        <a:bodyPr/>
        <a:lstStyle/>
        <a:p>
          <a:endParaRPr lang="en-GB"/>
        </a:p>
      </dgm:t>
    </dgm:pt>
    <dgm:pt modelId="{0EE02C94-68EE-4763-8408-3BE74E82D4EB}">
      <dgm:prSet/>
      <dgm:spPr/>
      <dgm:t>
        <a:bodyPr/>
        <a:lstStyle/>
        <a:p>
          <a:r>
            <a:rPr lang="en-GB" dirty="0"/>
            <a:t>Parent training </a:t>
          </a:r>
        </a:p>
      </dgm:t>
    </dgm:pt>
    <dgm:pt modelId="{7FC282B0-F0B0-41D0-B7F6-31D526D094DB}" type="parTrans" cxnId="{09041629-7C9C-4287-91B6-8F521430EB3A}">
      <dgm:prSet/>
      <dgm:spPr/>
      <dgm:t>
        <a:bodyPr/>
        <a:lstStyle/>
        <a:p>
          <a:endParaRPr lang="en-GB"/>
        </a:p>
      </dgm:t>
    </dgm:pt>
    <dgm:pt modelId="{BF042473-FD80-4ADB-BADA-369FE4F49DC0}" type="sibTrans" cxnId="{09041629-7C9C-4287-91B6-8F521430EB3A}">
      <dgm:prSet/>
      <dgm:spPr/>
      <dgm:t>
        <a:bodyPr/>
        <a:lstStyle/>
        <a:p>
          <a:endParaRPr lang="en-GB"/>
        </a:p>
      </dgm:t>
    </dgm:pt>
    <dgm:pt modelId="{F863EDB1-5FF9-458C-B661-0A1F0C4F4A09}">
      <dgm:prSet/>
      <dgm:spPr/>
      <dgm:t>
        <a:bodyPr/>
        <a:lstStyle/>
        <a:p>
          <a:r>
            <a:rPr lang="en-GB"/>
            <a:t>School-home collaboration </a:t>
          </a:r>
        </a:p>
      </dgm:t>
    </dgm:pt>
    <dgm:pt modelId="{4B9E1365-AC98-40FC-8BF2-335239C52546}" type="parTrans" cxnId="{069CA521-AC6E-4130-A5CD-33EFF76797CF}">
      <dgm:prSet/>
      <dgm:spPr/>
      <dgm:t>
        <a:bodyPr/>
        <a:lstStyle/>
        <a:p>
          <a:endParaRPr lang="en-GB"/>
        </a:p>
      </dgm:t>
    </dgm:pt>
    <dgm:pt modelId="{54B28D06-CEB4-4FDA-94A1-40467EA2B285}" type="sibTrans" cxnId="{069CA521-AC6E-4130-A5CD-33EFF76797CF}">
      <dgm:prSet/>
      <dgm:spPr/>
      <dgm:t>
        <a:bodyPr/>
        <a:lstStyle/>
        <a:p>
          <a:endParaRPr lang="en-GB"/>
        </a:p>
      </dgm:t>
    </dgm:pt>
    <dgm:pt modelId="{5F4F464A-9DE5-47E0-B0FC-8EADABDDCB63}">
      <dgm:prSet/>
      <dgm:spPr/>
      <dgm:t>
        <a:bodyPr/>
        <a:lstStyle/>
        <a:p>
          <a:r>
            <a:rPr lang="en-GB"/>
            <a:t>Executive functioning support </a:t>
          </a:r>
        </a:p>
      </dgm:t>
    </dgm:pt>
    <dgm:pt modelId="{38EFA9C5-86E0-4102-8BB5-316AF8636571}" type="parTrans" cxnId="{2045C6ED-0323-4BF1-9C94-8FB01F7AA30E}">
      <dgm:prSet/>
      <dgm:spPr/>
      <dgm:t>
        <a:bodyPr/>
        <a:lstStyle/>
        <a:p>
          <a:endParaRPr lang="en-GB"/>
        </a:p>
      </dgm:t>
    </dgm:pt>
    <dgm:pt modelId="{DC14B5A7-36E6-4C98-94F2-2247308D155B}" type="sibTrans" cxnId="{2045C6ED-0323-4BF1-9C94-8FB01F7AA30E}">
      <dgm:prSet/>
      <dgm:spPr/>
      <dgm:t>
        <a:bodyPr/>
        <a:lstStyle/>
        <a:p>
          <a:endParaRPr lang="en-GB"/>
        </a:p>
      </dgm:t>
    </dgm:pt>
    <dgm:pt modelId="{6AB7385D-C078-4E85-8F91-E5653415E3A7}">
      <dgm:prSet/>
      <dgm:spPr/>
      <dgm:t>
        <a:bodyPr/>
        <a:lstStyle/>
        <a:p>
          <a:r>
            <a:rPr lang="en-GB"/>
            <a:t>Higher intensity</a:t>
          </a:r>
        </a:p>
      </dgm:t>
    </dgm:pt>
    <dgm:pt modelId="{0DEA8E8A-DE12-4611-98AF-0D1387339ECA}" type="parTrans" cxnId="{B0D18418-19C6-4767-A28E-732831273066}">
      <dgm:prSet/>
      <dgm:spPr/>
      <dgm:t>
        <a:bodyPr/>
        <a:lstStyle/>
        <a:p>
          <a:endParaRPr lang="en-GB"/>
        </a:p>
      </dgm:t>
    </dgm:pt>
    <dgm:pt modelId="{55F4D419-0113-46AA-8C16-822A5AB514ED}" type="sibTrans" cxnId="{B0D18418-19C6-4767-A28E-732831273066}">
      <dgm:prSet/>
      <dgm:spPr/>
      <dgm:t>
        <a:bodyPr/>
        <a:lstStyle/>
        <a:p>
          <a:endParaRPr lang="en-GB"/>
        </a:p>
      </dgm:t>
    </dgm:pt>
    <dgm:pt modelId="{9970DBF5-8BD4-4EDD-A8BE-0473154522EA}">
      <dgm:prSet/>
      <dgm:spPr/>
      <dgm:t>
        <a:bodyPr/>
        <a:lstStyle/>
        <a:p>
          <a:r>
            <a:rPr lang="en-GB"/>
            <a:t>Medication </a:t>
          </a:r>
        </a:p>
      </dgm:t>
    </dgm:pt>
    <dgm:pt modelId="{BB34CBE1-5BFB-436E-B73E-72978E36FC99}" type="parTrans" cxnId="{9DD1665D-0712-45F3-814E-44F36FEE2A85}">
      <dgm:prSet/>
      <dgm:spPr/>
      <dgm:t>
        <a:bodyPr/>
        <a:lstStyle/>
        <a:p>
          <a:endParaRPr lang="en-GB"/>
        </a:p>
      </dgm:t>
    </dgm:pt>
    <dgm:pt modelId="{606521D0-7F4B-40BA-BF27-83977A95D216}" type="sibTrans" cxnId="{9DD1665D-0712-45F3-814E-44F36FEE2A85}">
      <dgm:prSet/>
      <dgm:spPr/>
      <dgm:t>
        <a:bodyPr/>
        <a:lstStyle/>
        <a:p>
          <a:endParaRPr lang="en-GB"/>
        </a:p>
      </dgm:t>
    </dgm:pt>
    <dgm:pt modelId="{D13914F8-51C4-4EC9-9DDA-F7BE7B73F44D}">
      <dgm:prSet/>
      <dgm:spPr/>
      <dgm:t>
        <a:bodyPr/>
        <a:lstStyle/>
        <a:p>
          <a:r>
            <a:rPr lang="en-GB"/>
            <a:t>Combined interventions </a:t>
          </a:r>
        </a:p>
      </dgm:t>
    </dgm:pt>
    <dgm:pt modelId="{1D7B9980-FD7B-40CE-B1B3-4D38BD3CBDEA}" type="parTrans" cxnId="{7A48D245-D230-4CD8-B20F-2B5DBF3C7321}">
      <dgm:prSet/>
      <dgm:spPr/>
      <dgm:t>
        <a:bodyPr/>
        <a:lstStyle/>
        <a:p>
          <a:endParaRPr lang="en-GB"/>
        </a:p>
      </dgm:t>
    </dgm:pt>
    <dgm:pt modelId="{0A91A3FB-2059-4893-BEF7-C4FF262D76B5}" type="sibTrans" cxnId="{7A48D245-D230-4CD8-B20F-2B5DBF3C7321}">
      <dgm:prSet/>
      <dgm:spPr/>
      <dgm:t>
        <a:bodyPr/>
        <a:lstStyle/>
        <a:p>
          <a:endParaRPr lang="en-GB"/>
        </a:p>
      </dgm:t>
    </dgm:pt>
    <dgm:pt modelId="{8750C0E4-03D0-43B3-BA11-EF9A0C3B43BF}">
      <dgm:prSet/>
      <dgm:spPr/>
      <dgm:t>
        <a:bodyPr/>
        <a:lstStyle/>
        <a:p>
          <a:r>
            <a:rPr lang="en-GB"/>
            <a:t>Specialist CAMHS input </a:t>
          </a:r>
        </a:p>
      </dgm:t>
    </dgm:pt>
    <dgm:pt modelId="{0AAB166D-D605-478B-A7A2-2D7E59F5B6F9}" type="parTrans" cxnId="{DBBA893D-06EA-4E9F-8182-FECD14D0274D}">
      <dgm:prSet/>
      <dgm:spPr/>
      <dgm:t>
        <a:bodyPr/>
        <a:lstStyle/>
        <a:p>
          <a:endParaRPr lang="en-GB"/>
        </a:p>
      </dgm:t>
    </dgm:pt>
    <dgm:pt modelId="{F40DE959-F086-410E-82A8-5E4DCBA13490}" type="sibTrans" cxnId="{DBBA893D-06EA-4E9F-8182-FECD14D0274D}">
      <dgm:prSet/>
      <dgm:spPr/>
      <dgm:t>
        <a:bodyPr/>
        <a:lstStyle/>
        <a:p>
          <a:endParaRPr lang="en-GB"/>
        </a:p>
      </dgm:t>
    </dgm:pt>
    <dgm:pt modelId="{854CCD75-34A3-471C-969D-9CB9A5848E83}">
      <dgm:prSet/>
      <dgm:spPr/>
      <dgm:t>
        <a:bodyPr/>
        <a:lstStyle/>
        <a:p>
          <a:r>
            <a:rPr lang="en-GB"/>
            <a:t>Multi-agency planning </a:t>
          </a:r>
        </a:p>
      </dgm:t>
    </dgm:pt>
    <dgm:pt modelId="{27736062-DE0D-4A88-BC05-036B2EB4C2C5}" type="parTrans" cxnId="{350BC344-F9DA-461C-B86E-6D2CE747BEB0}">
      <dgm:prSet/>
      <dgm:spPr/>
      <dgm:t>
        <a:bodyPr/>
        <a:lstStyle/>
        <a:p>
          <a:endParaRPr lang="en-GB"/>
        </a:p>
      </dgm:t>
    </dgm:pt>
    <dgm:pt modelId="{FDEA3300-55EA-48C8-B650-5ACD9986ED58}" type="sibTrans" cxnId="{350BC344-F9DA-461C-B86E-6D2CE747BEB0}">
      <dgm:prSet/>
      <dgm:spPr/>
      <dgm:t>
        <a:bodyPr/>
        <a:lstStyle/>
        <a:p>
          <a:endParaRPr lang="en-GB"/>
        </a:p>
      </dgm:t>
    </dgm:pt>
    <dgm:pt modelId="{F0ED1727-9D26-4EAF-9C42-984E33E35F94}" type="pres">
      <dgm:prSet presAssocID="{73CC55F0-88EC-4874-8C19-301218579E31}" presName="compositeShape" presStyleCnt="0">
        <dgm:presLayoutVars>
          <dgm:dir/>
          <dgm:resizeHandles/>
        </dgm:presLayoutVars>
      </dgm:prSet>
      <dgm:spPr/>
    </dgm:pt>
    <dgm:pt modelId="{08306B65-91D3-4D1E-9DE2-83807ADEDB82}" type="pres">
      <dgm:prSet presAssocID="{73CC55F0-88EC-4874-8C19-301218579E31}" presName="pyramid" presStyleLbl="node1" presStyleIdx="0" presStyleCnt="1"/>
      <dgm:spPr/>
    </dgm:pt>
    <dgm:pt modelId="{2A961177-0D3E-4577-B03C-B5830E054C9B}" type="pres">
      <dgm:prSet presAssocID="{73CC55F0-88EC-4874-8C19-301218579E31}" presName="theList" presStyleCnt="0"/>
      <dgm:spPr/>
    </dgm:pt>
    <dgm:pt modelId="{827C88C5-C532-4E13-8919-14ECFB468312}" type="pres">
      <dgm:prSet presAssocID="{D6372487-130C-44B8-9466-A8CD89E543CF}" presName="aNode" presStyleLbl="fgAcc1" presStyleIdx="0" presStyleCnt="3">
        <dgm:presLayoutVars>
          <dgm:bulletEnabled val="1"/>
        </dgm:presLayoutVars>
      </dgm:prSet>
      <dgm:spPr/>
    </dgm:pt>
    <dgm:pt modelId="{DD00608B-C770-4052-9AF1-782B9805CF2F}" type="pres">
      <dgm:prSet presAssocID="{D6372487-130C-44B8-9466-A8CD89E543CF}" presName="aSpace" presStyleCnt="0"/>
      <dgm:spPr/>
    </dgm:pt>
    <dgm:pt modelId="{269B8F92-360D-4B72-8E2D-4E8AED4C202D}" type="pres">
      <dgm:prSet presAssocID="{05724A87-9C7C-403E-B39D-B86A02933490}" presName="aNode" presStyleLbl="fgAcc1" presStyleIdx="1" presStyleCnt="3">
        <dgm:presLayoutVars>
          <dgm:bulletEnabled val="1"/>
        </dgm:presLayoutVars>
      </dgm:prSet>
      <dgm:spPr/>
    </dgm:pt>
    <dgm:pt modelId="{E05FBD57-5CC3-40AD-BB10-8E7A1A234FC0}" type="pres">
      <dgm:prSet presAssocID="{05724A87-9C7C-403E-B39D-B86A02933490}" presName="aSpace" presStyleCnt="0"/>
      <dgm:spPr/>
    </dgm:pt>
    <dgm:pt modelId="{3166DEE0-CFF1-4359-A7D6-A17B5A7F30AD}" type="pres">
      <dgm:prSet presAssocID="{6AB7385D-C078-4E85-8F91-E5653415E3A7}" presName="aNode" presStyleLbl="fgAcc1" presStyleIdx="2" presStyleCnt="3">
        <dgm:presLayoutVars>
          <dgm:bulletEnabled val="1"/>
        </dgm:presLayoutVars>
      </dgm:prSet>
      <dgm:spPr/>
    </dgm:pt>
    <dgm:pt modelId="{14C1CE15-9020-4ADC-8649-FD6D6A3C51D3}" type="pres">
      <dgm:prSet presAssocID="{6AB7385D-C078-4E85-8F91-E5653415E3A7}" presName="aSpace" presStyleCnt="0"/>
      <dgm:spPr/>
    </dgm:pt>
  </dgm:ptLst>
  <dgm:cxnLst>
    <dgm:cxn modelId="{21507D0A-350B-4B69-941E-076E46BE4F63}" type="presOf" srcId="{0EE02C94-68EE-4763-8408-3BE74E82D4EB}" destId="{269B8F92-360D-4B72-8E2D-4E8AED4C202D}" srcOrd="0" destOrd="2" presId="urn:microsoft.com/office/officeart/2005/8/layout/pyramid2"/>
    <dgm:cxn modelId="{F75FCF0E-CCED-4402-8644-3560276B162A}" type="presOf" srcId="{8750C0E4-03D0-43B3-BA11-EF9A0C3B43BF}" destId="{3166DEE0-CFF1-4359-A7D6-A17B5A7F30AD}" srcOrd="0" destOrd="3" presId="urn:microsoft.com/office/officeart/2005/8/layout/pyramid2"/>
    <dgm:cxn modelId="{19991C18-4A20-4923-8A21-EC209738FD8F}" type="presOf" srcId="{5F4F464A-9DE5-47E0-B0FC-8EADABDDCB63}" destId="{269B8F92-360D-4B72-8E2D-4E8AED4C202D}" srcOrd="0" destOrd="4" presId="urn:microsoft.com/office/officeart/2005/8/layout/pyramid2"/>
    <dgm:cxn modelId="{B0D18418-19C6-4767-A28E-732831273066}" srcId="{73CC55F0-88EC-4874-8C19-301218579E31}" destId="{6AB7385D-C078-4E85-8F91-E5653415E3A7}" srcOrd="2" destOrd="0" parTransId="{0DEA8E8A-DE12-4611-98AF-0D1387339ECA}" sibTransId="{55F4D419-0113-46AA-8C16-822A5AB514ED}"/>
    <dgm:cxn modelId="{069CA521-AC6E-4130-A5CD-33EFF76797CF}" srcId="{05724A87-9C7C-403E-B39D-B86A02933490}" destId="{F863EDB1-5FF9-458C-B661-0A1F0C4F4A09}" srcOrd="2" destOrd="0" parTransId="{4B9E1365-AC98-40FC-8BF2-335239C52546}" sibTransId="{54B28D06-CEB4-4FDA-94A1-40467EA2B285}"/>
    <dgm:cxn modelId="{0E25BF21-C136-4DCD-9AA3-4B4EF706564A}" srcId="{D6372487-130C-44B8-9466-A8CD89E543CF}" destId="{0336D573-6FB2-41AD-8F6A-183A44434830}" srcOrd="3" destOrd="0" parTransId="{574406E6-C40E-4885-9629-0D7342111970}" sibTransId="{35A7D889-9977-450F-8CEA-1375B2F28F42}"/>
    <dgm:cxn modelId="{6C699A28-9B1E-4CF7-8254-3DCC3A25A333}" type="presOf" srcId="{9970DBF5-8BD4-4EDD-A8BE-0473154522EA}" destId="{3166DEE0-CFF1-4359-A7D6-A17B5A7F30AD}" srcOrd="0" destOrd="1" presId="urn:microsoft.com/office/officeart/2005/8/layout/pyramid2"/>
    <dgm:cxn modelId="{09041629-7C9C-4287-91B6-8F521430EB3A}" srcId="{05724A87-9C7C-403E-B39D-B86A02933490}" destId="{0EE02C94-68EE-4763-8408-3BE74E82D4EB}" srcOrd="1" destOrd="0" parTransId="{7FC282B0-F0B0-41D0-B7F6-31D526D094DB}" sibTransId="{BF042473-FD80-4ADB-BADA-369FE4F49DC0}"/>
    <dgm:cxn modelId="{71A67B30-9E0C-46C9-9F14-29FB700ADCE5}" type="presOf" srcId="{F7116D72-02B1-47D2-85AF-E3F5B084478A}" destId="{827C88C5-C532-4E13-8919-14ECFB468312}" srcOrd="0" destOrd="3" presId="urn:microsoft.com/office/officeart/2005/8/layout/pyramid2"/>
    <dgm:cxn modelId="{6FE3B238-61A0-40E2-BC57-A0EE0105F7D3}" srcId="{D6372487-130C-44B8-9466-A8CD89E543CF}" destId="{B50654B3-A09B-42C1-9274-82022A69CD53}" srcOrd="0" destOrd="0" parTransId="{F6B587BB-F49E-4D92-97C9-1536D24B024A}" sibTransId="{C18CEC79-CDCF-44A6-AEEE-8D222537191E}"/>
    <dgm:cxn modelId="{DBBA893D-06EA-4E9F-8182-FECD14D0274D}" srcId="{6AB7385D-C078-4E85-8F91-E5653415E3A7}" destId="{8750C0E4-03D0-43B3-BA11-EF9A0C3B43BF}" srcOrd="2" destOrd="0" parTransId="{0AAB166D-D605-478B-A7A2-2D7E59F5B6F9}" sibTransId="{F40DE959-F086-410E-82A8-5E4DCBA13490}"/>
    <dgm:cxn modelId="{E9937740-E35D-455A-96E8-4D1963A7E36B}" srcId="{D6372487-130C-44B8-9466-A8CD89E543CF}" destId="{F7116D72-02B1-47D2-85AF-E3F5B084478A}" srcOrd="2" destOrd="0" parTransId="{DB7A2965-8B17-4662-A124-89733E1D401D}" sibTransId="{94153D94-5AA2-426C-86BA-1AE54F5ACDBC}"/>
    <dgm:cxn modelId="{9DD1665D-0712-45F3-814E-44F36FEE2A85}" srcId="{6AB7385D-C078-4E85-8F91-E5653415E3A7}" destId="{9970DBF5-8BD4-4EDD-A8BE-0473154522EA}" srcOrd="0" destOrd="0" parTransId="{BB34CBE1-5BFB-436E-B73E-72978E36FC99}" sibTransId="{606521D0-7F4B-40BA-BF27-83977A95D216}"/>
    <dgm:cxn modelId="{0D5E1344-F6A1-4247-B0B0-D5014DC805BA}" type="presOf" srcId="{05724A87-9C7C-403E-B39D-B86A02933490}" destId="{269B8F92-360D-4B72-8E2D-4E8AED4C202D}" srcOrd="0" destOrd="0" presId="urn:microsoft.com/office/officeart/2005/8/layout/pyramid2"/>
    <dgm:cxn modelId="{350BC344-F9DA-461C-B86E-6D2CE747BEB0}" srcId="{6AB7385D-C078-4E85-8F91-E5653415E3A7}" destId="{854CCD75-34A3-471C-969D-9CB9A5848E83}" srcOrd="3" destOrd="0" parTransId="{27736062-DE0D-4A88-BC05-036B2EB4C2C5}" sibTransId="{FDEA3300-55EA-48C8-B650-5ACD9986ED58}"/>
    <dgm:cxn modelId="{7A48D245-D230-4CD8-B20F-2B5DBF3C7321}" srcId="{6AB7385D-C078-4E85-8F91-E5653415E3A7}" destId="{D13914F8-51C4-4EC9-9DDA-F7BE7B73F44D}" srcOrd="1" destOrd="0" parTransId="{1D7B9980-FD7B-40CE-B1B3-4D38BD3CBDEA}" sibTransId="{0A91A3FB-2059-4893-BEF7-C4FF262D76B5}"/>
    <dgm:cxn modelId="{74951C67-6B0B-4B28-8C9F-E12CE9D70738}" srcId="{73CC55F0-88EC-4874-8C19-301218579E31}" destId="{D6372487-130C-44B8-9466-A8CD89E543CF}" srcOrd="0" destOrd="0" parTransId="{25245FF5-3ED8-47A2-86F1-D01EB848D2C3}" sibTransId="{CDEF5910-E318-47AD-A820-CCB806DA50B6}"/>
    <dgm:cxn modelId="{1F25D867-1550-4CCE-AF84-940E978F960B}" type="presOf" srcId="{73CC55F0-88EC-4874-8C19-301218579E31}" destId="{F0ED1727-9D26-4EAF-9C42-984E33E35F94}" srcOrd="0" destOrd="0" presId="urn:microsoft.com/office/officeart/2005/8/layout/pyramid2"/>
    <dgm:cxn modelId="{079E0B4E-0642-482F-B2CC-2891E05903E4}" srcId="{D6372487-130C-44B8-9466-A8CD89E543CF}" destId="{8A54ED6A-2488-41F4-86EE-AB58E740417F}" srcOrd="1" destOrd="0" parTransId="{BD0A383D-7AA6-4006-A179-0A91DCE88AD7}" sibTransId="{9EE530D9-9E82-4671-AC7B-B78BDAAD4691}"/>
    <dgm:cxn modelId="{20CBB16E-3277-4FDF-9D71-13FB30B1367A}" type="presOf" srcId="{854CCD75-34A3-471C-969D-9CB9A5848E83}" destId="{3166DEE0-CFF1-4359-A7D6-A17B5A7F30AD}" srcOrd="0" destOrd="4" presId="urn:microsoft.com/office/officeart/2005/8/layout/pyramid2"/>
    <dgm:cxn modelId="{0F9A7A90-CCE6-471B-8760-A3EF1AC9EDDF}" srcId="{73CC55F0-88EC-4874-8C19-301218579E31}" destId="{05724A87-9C7C-403E-B39D-B86A02933490}" srcOrd="1" destOrd="0" parTransId="{0F34F409-C871-46E9-BA6F-96CE991CF93D}" sibTransId="{DB81FD3C-4E70-4E42-83DC-A8D25466AC56}"/>
    <dgm:cxn modelId="{E80E0191-5218-4EFA-A7A8-7FD212F3353E}" type="presOf" srcId="{6AB7385D-C078-4E85-8F91-E5653415E3A7}" destId="{3166DEE0-CFF1-4359-A7D6-A17B5A7F30AD}" srcOrd="0" destOrd="0" presId="urn:microsoft.com/office/officeart/2005/8/layout/pyramid2"/>
    <dgm:cxn modelId="{4878D797-47E6-47A9-82EC-CF24E07EF1A8}" type="presOf" srcId="{D6372487-130C-44B8-9466-A8CD89E543CF}" destId="{827C88C5-C532-4E13-8919-14ECFB468312}" srcOrd="0" destOrd="0" presId="urn:microsoft.com/office/officeart/2005/8/layout/pyramid2"/>
    <dgm:cxn modelId="{7B747DA7-0A88-46D6-A455-618186E87575}" srcId="{05724A87-9C7C-403E-B39D-B86A02933490}" destId="{B1E89AA2-BA65-4163-AB3C-5F7EF6AF82CE}" srcOrd="0" destOrd="0" parTransId="{919C5BDB-B40D-4FB0-AA10-FEDD0A2C1A3E}" sibTransId="{0F06CE01-E3C8-4CFB-BA58-1130CB1D0EBF}"/>
    <dgm:cxn modelId="{5646B2A9-A246-461F-AF9B-68F780ECBFE8}" type="presOf" srcId="{B1E89AA2-BA65-4163-AB3C-5F7EF6AF82CE}" destId="{269B8F92-360D-4B72-8E2D-4E8AED4C202D}" srcOrd="0" destOrd="1" presId="urn:microsoft.com/office/officeart/2005/8/layout/pyramid2"/>
    <dgm:cxn modelId="{A0A2F3AE-D2F2-4C2D-AC79-11368FD2B47E}" type="presOf" srcId="{F863EDB1-5FF9-458C-B661-0A1F0C4F4A09}" destId="{269B8F92-360D-4B72-8E2D-4E8AED4C202D}" srcOrd="0" destOrd="3" presId="urn:microsoft.com/office/officeart/2005/8/layout/pyramid2"/>
    <dgm:cxn modelId="{20BF7DE2-5A72-49C6-B269-B3112F52BFCA}" type="presOf" srcId="{0336D573-6FB2-41AD-8F6A-183A44434830}" destId="{827C88C5-C532-4E13-8919-14ECFB468312}" srcOrd="0" destOrd="4" presId="urn:microsoft.com/office/officeart/2005/8/layout/pyramid2"/>
    <dgm:cxn modelId="{1E4105EB-0153-449D-B17F-40C70FB7FF44}" type="presOf" srcId="{8A54ED6A-2488-41F4-86EE-AB58E740417F}" destId="{827C88C5-C532-4E13-8919-14ECFB468312}" srcOrd="0" destOrd="2" presId="urn:microsoft.com/office/officeart/2005/8/layout/pyramid2"/>
    <dgm:cxn modelId="{2045C6ED-0323-4BF1-9C94-8FB01F7AA30E}" srcId="{05724A87-9C7C-403E-B39D-B86A02933490}" destId="{5F4F464A-9DE5-47E0-B0FC-8EADABDDCB63}" srcOrd="3" destOrd="0" parTransId="{38EFA9C5-86E0-4102-8BB5-316AF8636571}" sibTransId="{DC14B5A7-36E6-4C98-94F2-2247308D155B}"/>
    <dgm:cxn modelId="{A65C39F0-FC02-47FD-895F-BDD8FDE23055}" type="presOf" srcId="{B50654B3-A09B-42C1-9274-82022A69CD53}" destId="{827C88C5-C532-4E13-8919-14ECFB468312}" srcOrd="0" destOrd="1" presId="urn:microsoft.com/office/officeart/2005/8/layout/pyramid2"/>
    <dgm:cxn modelId="{BDB99AFD-DD53-4F7A-B9C2-E5FB21AB10AC}" type="presOf" srcId="{D13914F8-51C4-4EC9-9DDA-F7BE7B73F44D}" destId="{3166DEE0-CFF1-4359-A7D6-A17B5A7F30AD}" srcOrd="0" destOrd="2" presId="urn:microsoft.com/office/officeart/2005/8/layout/pyramid2"/>
    <dgm:cxn modelId="{4F5B23DA-0362-4C5F-982B-FD4806DA3E63}" type="presParOf" srcId="{F0ED1727-9D26-4EAF-9C42-984E33E35F94}" destId="{08306B65-91D3-4D1E-9DE2-83807ADEDB82}" srcOrd="0" destOrd="0" presId="urn:microsoft.com/office/officeart/2005/8/layout/pyramid2"/>
    <dgm:cxn modelId="{8AB644AD-49C8-47B3-95CA-0D107FDEF056}" type="presParOf" srcId="{F0ED1727-9D26-4EAF-9C42-984E33E35F94}" destId="{2A961177-0D3E-4577-B03C-B5830E054C9B}" srcOrd="1" destOrd="0" presId="urn:microsoft.com/office/officeart/2005/8/layout/pyramid2"/>
    <dgm:cxn modelId="{F3C20176-8646-4FAA-9B39-CF4375D77DC5}" type="presParOf" srcId="{2A961177-0D3E-4577-B03C-B5830E054C9B}" destId="{827C88C5-C532-4E13-8919-14ECFB468312}" srcOrd="0" destOrd="0" presId="urn:microsoft.com/office/officeart/2005/8/layout/pyramid2"/>
    <dgm:cxn modelId="{B72D16D0-6BCC-439E-92DC-D2E4768A5847}" type="presParOf" srcId="{2A961177-0D3E-4577-B03C-B5830E054C9B}" destId="{DD00608B-C770-4052-9AF1-782B9805CF2F}" srcOrd="1" destOrd="0" presId="urn:microsoft.com/office/officeart/2005/8/layout/pyramid2"/>
    <dgm:cxn modelId="{BD461F33-3A2E-45BC-B385-6C14F2C988BA}" type="presParOf" srcId="{2A961177-0D3E-4577-B03C-B5830E054C9B}" destId="{269B8F92-360D-4B72-8E2D-4E8AED4C202D}" srcOrd="2" destOrd="0" presId="urn:microsoft.com/office/officeart/2005/8/layout/pyramid2"/>
    <dgm:cxn modelId="{9D32226E-1C0E-450B-9E32-8D5596418CF2}" type="presParOf" srcId="{2A961177-0D3E-4577-B03C-B5830E054C9B}" destId="{E05FBD57-5CC3-40AD-BB10-8E7A1A234FC0}" srcOrd="3" destOrd="0" presId="urn:microsoft.com/office/officeart/2005/8/layout/pyramid2"/>
    <dgm:cxn modelId="{BB6D4FAE-DCD7-43FB-8A4F-E36A5B5AD7DE}" type="presParOf" srcId="{2A961177-0D3E-4577-B03C-B5830E054C9B}" destId="{3166DEE0-CFF1-4359-A7D6-A17B5A7F30AD}" srcOrd="4" destOrd="0" presId="urn:microsoft.com/office/officeart/2005/8/layout/pyramid2"/>
    <dgm:cxn modelId="{2F4BE4D2-2DA2-4701-B311-5BFFD2F6695C}" type="presParOf" srcId="{2A961177-0D3E-4577-B03C-B5830E054C9B}" destId="{14C1CE15-9020-4ADC-8649-FD6D6A3C51D3}"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74E176-B7A6-48B6-BBE0-43F042E399D6}" type="doc">
      <dgm:prSet loTypeId="urn:microsoft.com/office/officeart/2005/8/layout/process2" loCatId="process" qsTypeId="urn:microsoft.com/office/officeart/2005/8/quickstyle/simple1#2" qsCatId="simple" csTypeId="urn:microsoft.com/office/officeart/2005/8/colors/accent0_3#1" csCatId="mainScheme" phldr="1"/>
      <dgm:spPr/>
      <dgm:t>
        <a:bodyPr/>
        <a:lstStyle/>
        <a:p>
          <a:endParaRPr lang="en-GB"/>
        </a:p>
      </dgm:t>
    </dgm:pt>
    <dgm:pt modelId="{6D7ACA9B-D395-49EC-9747-B6968EE1F816}">
      <dgm:prSet/>
      <dgm:spPr/>
      <dgm:t>
        <a:bodyPr/>
        <a:lstStyle/>
        <a:p>
          <a:r>
            <a:rPr lang="en-GB"/>
            <a:t>Executive function coaching</a:t>
          </a:r>
        </a:p>
      </dgm:t>
    </dgm:pt>
    <dgm:pt modelId="{89BB7718-9B6A-4BB7-AC04-6A13DD268121}" type="parTrans" cxnId="{DD83B0BC-2FE8-44DC-9C22-5A1026AD8CA3}">
      <dgm:prSet/>
      <dgm:spPr/>
      <dgm:t>
        <a:bodyPr/>
        <a:lstStyle/>
        <a:p>
          <a:endParaRPr lang="en-GB"/>
        </a:p>
      </dgm:t>
    </dgm:pt>
    <dgm:pt modelId="{25F315B3-0369-43E1-9726-A3AF08E68CE3}" type="sibTrans" cxnId="{DD83B0BC-2FE8-44DC-9C22-5A1026AD8CA3}">
      <dgm:prSet/>
      <dgm:spPr/>
      <dgm:t>
        <a:bodyPr/>
        <a:lstStyle/>
        <a:p>
          <a:endParaRPr lang="en-GB"/>
        </a:p>
      </dgm:t>
    </dgm:pt>
    <dgm:pt modelId="{F1655093-3A09-4C4A-B2EF-A10F3C11FEDC}">
      <dgm:prSet/>
      <dgm:spPr/>
      <dgm:t>
        <a:bodyPr/>
        <a:lstStyle/>
        <a:p>
          <a:r>
            <a:rPr lang="en-GB"/>
            <a:t>Mindfulness</a:t>
          </a:r>
        </a:p>
      </dgm:t>
    </dgm:pt>
    <dgm:pt modelId="{AD6BC7FE-4FD6-429C-80B0-2A8DEAE94501}" type="parTrans" cxnId="{87850400-6CC3-47D7-BCF7-BB5C42E1B362}">
      <dgm:prSet/>
      <dgm:spPr/>
      <dgm:t>
        <a:bodyPr/>
        <a:lstStyle/>
        <a:p>
          <a:endParaRPr lang="en-GB"/>
        </a:p>
      </dgm:t>
    </dgm:pt>
    <dgm:pt modelId="{C7290029-EFAB-4818-A741-9CAEC17A2B75}" type="sibTrans" cxnId="{87850400-6CC3-47D7-BCF7-BB5C42E1B362}">
      <dgm:prSet/>
      <dgm:spPr/>
      <dgm:t>
        <a:bodyPr/>
        <a:lstStyle/>
        <a:p>
          <a:endParaRPr lang="en-GB"/>
        </a:p>
      </dgm:t>
    </dgm:pt>
    <dgm:pt modelId="{F26B0F1A-05B9-46E4-B38E-0BD74178E531}">
      <dgm:prSet/>
      <dgm:spPr/>
      <dgm:t>
        <a:bodyPr/>
        <a:lstStyle/>
        <a:p>
          <a:r>
            <a:rPr lang="en-GB"/>
            <a:t>Physical exercise</a:t>
          </a:r>
        </a:p>
      </dgm:t>
    </dgm:pt>
    <dgm:pt modelId="{BD5B5788-0DDB-4553-9D3F-C807984E005C}" type="parTrans" cxnId="{854A3BF1-A669-434D-8A18-E4FAEEFC4565}">
      <dgm:prSet/>
      <dgm:spPr/>
      <dgm:t>
        <a:bodyPr/>
        <a:lstStyle/>
        <a:p>
          <a:endParaRPr lang="en-GB"/>
        </a:p>
      </dgm:t>
    </dgm:pt>
    <dgm:pt modelId="{A576D110-4545-4340-A7DD-D0AC9E27C8A2}" type="sibTrans" cxnId="{854A3BF1-A669-434D-8A18-E4FAEEFC4565}">
      <dgm:prSet/>
      <dgm:spPr/>
      <dgm:t>
        <a:bodyPr/>
        <a:lstStyle/>
        <a:p>
          <a:endParaRPr lang="en-GB"/>
        </a:p>
      </dgm:t>
    </dgm:pt>
    <dgm:pt modelId="{416207D9-CC11-46C2-A17E-EE1302FD05E1}">
      <dgm:prSet/>
      <dgm:spPr/>
      <dgm:t>
        <a:bodyPr/>
        <a:lstStyle/>
        <a:p>
          <a:r>
            <a:rPr lang="en-GB"/>
            <a:t>Sleep interventions</a:t>
          </a:r>
        </a:p>
      </dgm:t>
    </dgm:pt>
    <dgm:pt modelId="{59819041-8EB7-461D-8E63-EB8B22EBA322}" type="parTrans" cxnId="{20D1653E-FE4B-4A0F-BC8D-8061A3F55310}">
      <dgm:prSet/>
      <dgm:spPr/>
      <dgm:t>
        <a:bodyPr/>
        <a:lstStyle/>
        <a:p>
          <a:endParaRPr lang="en-GB"/>
        </a:p>
      </dgm:t>
    </dgm:pt>
    <dgm:pt modelId="{C0CA854C-33A5-4B55-B41C-DB3ECF15C0D9}" type="sibTrans" cxnId="{20D1653E-FE4B-4A0F-BC8D-8061A3F55310}">
      <dgm:prSet/>
      <dgm:spPr/>
      <dgm:t>
        <a:bodyPr/>
        <a:lstStyle/>
        <a:p>
          <a:endParaRPr lang="en-GB"/>
        </a:p>
      </dgm:t>
    </dgm:pt>
    <dgm:pt modelId="{E4E183A8-7146-4217-9D09-2D518693223C}">
      <dgm:prSet/>
      <dgm:spPr/>
      <dgm:t>
        <a:bodyPr/>
        <a:lstStyle/>
        <a:p>
          <a:r>
            <a:rPr lang="en-GB"/>
            <a:t>Digital supports</a:t>
          </a:r>
        </a:p>
      </dgm:t>
    </dgm:pt>
    <dgm:pt modelId="{91F03B79-E085-44A9-84B6-647538704DE9}" type="parTrans" cxnId="{36E49F63-C85A-4F19-80F5-14A2B6933B29}">
      <dgm:prSet/>
      <dgm:spPr/>
      <dgm:t>
        <a:bodyPr/>
        <a:lstStyle/>
        <a:p>
          <a:endParaRPr lang="en-GB"/>
        </a:p>
      </dgm:t>
    </dgm:pt>
    <dgm:pt modelId="{0472D436-6445-4F73-95FC-21B28CBEC93E}" type="sibTrans" cxnId="{36E49F63-C85A-4F19-80F5-14A2B6933B29}">
      <dgm:prSet/>
      <dgm:spPr/>
      <dgm:t>
        <a:bodyPr/>
        <a:lstStyle/>
        <a:p>
          <a:endParaRPr lang="en-GB"/>
        </a:p>
      </dgm:t>
    </dgm:pt>
    <dgm:pt modelId="{2B6CB5BC-24C0-4A4F-A472-66633A419D35}">
      <dgm:prSet/>
      <dgm:spPr/>
      <dgm:t>
        <a:bodyPr/>
        <a:lstStyle/>
        <a:p>
          <a:r>
            <a:rPr lang="en-GB"/>
            <a:t>Virtual coaching</a:t>
          </a:r>
        </a:p>
      </dgm:t>
    </dgm:pt>
    <dgm:pt modelId="{BFCE989E-A7FE-4DC3-B4F8-BBC984A583B6}" type="parTrans" cxnId="{90071AF4-B1ED-468C-A77B-AEBC82E0E7B0}">
      <dgm:prSet/>
      <dgm:spPr/>
      <dgm:t>
        <a:bodyPr/>
        <a:lstStyle/>
        <a:p>
          <a:endParaRPr lang="en-GB"/>
        </a:p>
      </dgm:t>
    </dgm:pt>
    <dgm:pt modelId="{C395AEF5-FEA1-4175-8658-B48B563C0E06}" type="sibTrans" cxnId="{90071AF4-B1ED-468C-A77B-AEBC82E0E7B0}">
      <dgm:prSet/>
      <dgm:spPr/>
      <dgm:t>
        <a:bodyPr/>
        <a:lstStyle/>
        <a:p>
          <a:endParaRPr lang="en-GB"/>
        </a:p>
      </dgm:t>
    </dgm:pt>
    <dgm:pt modelId="{54B6EDBC-EFE3-42BF-B6DF-F13C2203519A}">
      <dgm:prSet/>
      <dgm:spPr/>
      <dgm:t>
        <a:bodyPr/>
        <a:lstStyle/>
        <a:p>
          <a:r>
            <a:rPr lang="en-GB"/>
            <a:t>Evidence is promising but remains less robust than medication and behavioural interventions.</a:t>
          </a:r>
        </a:p>
      </dgm:t>
    </dgm:pt>
    <dgm:pt modelId="{09BC10D8-B2E3-46C2-86EE-2917A8719BCD}" type="parTrans" cxnId="{5A14E87B-BDA0-48D3-85C3-0C7F74543240}">
      <dgm:prSet/>
      <dgm:spPr/>
      <dgm:t>
        <a:bodyPr/>
        <a:lstStyle/>
        <a:p>
          <a:endParaRPr lang="en-GB"/>
        </a:p>
      </dgm:t>
    </dgm:pt>
    <dgm:pt modelId="{4A48BC7D-FC95-4D82-9347-79ECC4C23845}" type="sibTrans" cxnId="{5A14E87B-BDA0-48D3-85C3-0C7F74543240}">
      <dgm:prSet/>
      <dgm:spPr/>
      <dgm:t>
        <a:bodyPr/>
        <a:lstStyle/>
        <a:p>
          <a:endParaRPr lang="en-GB"/>
        </a:p>
      </dgm:t>
    </dgm:pt>
    <dgm:pt modelId="{562676E6-83B3-4ECD-AB4F-CDB458020E9B}" type="pres">
      <dgm:prSet presAssocID="{D174E176-B7A6-48B6-BBE0-43F042E399D6}" presName="linearFlow" presStyleCnt="0">
        <dgm:presLayoutVars>
          <dgm:resizeHandles val="exact"/>
        </dgm:presLayoutVars>
      </dgm:prSet>
      <dgm:spPr/>
    </dgm:pt>
    <dgm:pt modelId="{F35FD24B-C22D-4F1F-B25C-A6AFED113367}" type="pres">
      <dgm:prSet presAssocID="{6D7ACA9B-D395-49EC-9747-B6968EE1F816}" presName="node" presStyleLbl="node1" presStyleIdx="0" presStyleCnt="7">
        <dgm:presLayoutVars>
          <dgm:bulletEnabled val="1"/>
        </dgm:presLayoutVars>
      </dgm:prSet>
      <dgm:spPr/>
    </dgm:pt>
    <dgm:pt modelId="{72DB875E-7E46-47C8-828D-BAF749252617}" type="pres">
      <dgm:prSet presAssocID="{25F315B3-0369-43E1-9726-A3AF08E68CE3}" presName="sibTrans" presStyleLbl="sibTrans2D1" presStyleIdx="0" presStyleCnt="6"/>
      <dgm:spPr/>
    </dgm:pt>
    <dgm:pt modelId="{D6A39D6C-8244-46A5-A3E2-D0E413567B33}" type="pres">
      <dgm:prSet presAssocID="{25F315B3-0369-43E1-9726-A3AF08E68CE3}" presName="connectorText" presStyleLbl="sibTrans2D1" presStyleIdx="0" presStyleCnt="6"/>
      <dgm:spPr/>
    </dgm:pt>
    <dgm:pt modelId="{A6D69F24-3F37-487F-97A9-E0F0B8F391FA}" type="pres">
      <dgm:prSet presAssocID="{F1655093-3A09-4C4A-B2EF-A10F3C11FEDC}" presName="node" presStyleLbl="node1" presStyleIdx="1" presStyleCnt="7">
        <dgm:presLayoutVars>
          <dgm:bulletEnabled val="1"/>
        </dgm:presLayoutVars>
      </dgm:prSet>
      <dgm:spPr/>
    </dgm:pt>
    <dgm:pt modelId="{26819FFD-4C72-46B0-BCCD-34622E5E3C7F}" type="pres">
      <dgm:prSet presAssocID="{C7290029-EFAB-4818-A741-9CAEC17A2B75}" presName="sibTrans" presStyleLbl="sibTrans2D1" presStyleIdx="1" presStyleCnt="6"/>
      <dgm:spPr/>
    </dgm:pt>
    <dgm:pt modelId="{F30E1226-EA43-4F7B-882F-08D1B092A9D0}" type="pres">
      <dgm:prSet presAssocID="{C7290029-EFAB-4818-A741-9CAEC17A2B75}" presName="connectorText" presStyleLbl="sibTrans2D1" presStyleIdx="1" presStyleCnt="6"/>
      <dgm:spPr/>
    </dgm:pt>
    <dgm:pt modelId="{C819709E-C5C3-442A-901A-5B605BCFB4E0}" type="pres">
      <dgm:prSet presAssocID="{F26B0F1A-05B9-46E4-B38E-0BD74178E531}" presName="node" presStyleLbl="node1" presStyleIdx="2" presStyleCnt="7">
        <dgm:presLayoutVars>
          <dgm:bulletEnabled val="1"/>
        </dgm:presLayoutVars>
      </dgm:prSet>
      <dgm:spPr/>
    </dgm:pt>
    <dgm:pt modelId="{07BB0B7C-0ECC-4A33-8F17-22034DF9CC3E}" type="pres">
      <dgm:prSet presAssocID="{A576D110-4545-4340-A7DD-D0AC9E27C8A2}" presName="sibTrans" presStyleLbl="sibTrans2D1" presStyleIdx="2" presStyleCnt="6"/>
      <dgm:spPr/>
    </dgm:pt>
    <dgm:pt modelId="{3D9D87BC-A71B-421A-BD7B-B69A8BEDE53B}" type="pres">
      <dgm:prSet presAssocID="{A576D110-4545-4340-A7DD-D0AC9E27C8A2}" presName="connectorText" presStyleLbl="sibTrans2D1" presStyleIdx="2" presStyleCnt="6"/>
      <dgm:spPr/>
    </dgm:pt>
    <dgm:pt modelId="{D160DD77-0212-4ACF-B3FF-E60F1C6EAB11}" type="pres">
      <dgm:prSet presAssocID="{416207D9-CC11-46C2-A17E-EE1302FD05E1}" presName="node" presStyleLbl="node1" presStyleIdx="3" presStyleCnt="7">
        <dgm:presLayoutVars>
          <dgm:bulletEnabled val="1"/>
        </dgm:presLayoutVars>
      </dgm:prSet>
      <dgm:spPr/>
    </dgm:pt>
    <dgm:pt modelId="{50361D11-BE2E-4527-8765-8BCD5E7FCEA0}" type="pres">
      <dgm:prSet presAssocID="{C0CA854C-33A5-4B55-B41C-DB3ECF15C0D9}" presName="sibTrans" presStyleLbl="sibTrans2D1" presStyleIdx="3" presStyleCnt="6"/>
      <dgm:spPr/>
    </dgm:pt>
    <dgm:pt modelId="{E9787429-9833-43CB-9DD8-0D142E8D6798}" type="pres">
      <dgm:prSet presAssocID="{C0CA854C-33A5-4B55-B41C-DB3ECF15C0D9}" presName="connectorText" presStyleLbl="sibTrans2D1" presStyleIdx="3" presStyleCnt="6"/>
      <dgm:spPr/>
    </dgm:pt>
    <dgm:pt modelId="{AE1FE67F-C863-44D2-A7F9-B05B48A4FEF5}" type="pres">
      <dgm:prSet presAssocID="{E4E183A8-7146-4217-9D09-2D518693223C}" presName="node" presStyleLbl="node1" presStyleIdx="4" presStyleCnt="7">
        <dgm:presLayoutVars>
          <dgm:bulletEnabled val="1"/>
        </dgm:presLayoutVars>
      </dgm:prSet>
      <dgm:spPr/>
    </dgm:pt>
    <dgm:pt modelId="{3F8306AB-7CFD-4836-829D-9E0E07C11B4D}" type="pres">
      <dgm:prSet presAssocID="{0472D436-6445-4F73-95FC-21B28CBEC93E}" presName="sibTrans" presStyleLbl="sibTrans2D1" presStyleIdx="4" presStyleCnt="6"/>
      <dgm:spPr/>
    </dgm:pt>
    <dgm:pt modelId="{8905F622-FB67-408A-8E96-1E7AA131A93C}" type="pres">
      <dgm:prSet presAssocID="{0472D436-6445-4F73-95FC-21B28CBEC93E}" presName="connectorText" presStyleLbl="sibTrans2D1" presStyleIdx="4" presStyleCnt="6"/>
      <dgm:spPr/>
    </dgm:pt>
    <dgm:pt modelId="{2031FCAC-0099-43E8-B4EF-CF84E19675FA}" type="pres">
      <dgm:prSet presAssocID="{2B6CB5BC-24C0-4A4F-A472-66633A419D35}" presName="node" presStyleLbl="node1" presStyleIdx="5" presStyleCnt="7">
        <dgm:presLayoutVars>
          <dgm:bulletEnabled val="1"/>
        </dgm:presLayoutVars>
      </dgm:prSet>
      <dgm:spPr/>
    </dgm:pt>
    <dgm:pt modelId="{2F13F2F3-37CF-49F0-9F94-B28DB20053AE}" type="pres">
      <dgm:prSet presAssocID="{C395AEF5-FEA1-4175-8658-B48B563C0E06}" presName="sibTrans" presStyleLbl="sibTrans2D1" presStyleIdx="5" presStyleCnt="6"/>
      <dgm:spPr/>
    </dgm:pt>
    <dgm:pt modelId="{4F58D761-205E-4EF0-B3D4-B189A1BF8443}" type="pres">
      <dgm:prSet presAssocID="{C395AEF5-FEA1-4175-8658-B48B563C0E06}" presName="connectorText" presStyleLbl="sibTrans2D1" presStyleIdx="5" presStyleCnt="6"/>
      <dgm:spPr/>
    </dgm:pt>
    <dgm:pt modelId="{FCAD6C58-24C2-4883-95D3-75DF8FACB2E2}" type="pres">
      <dgm:prSet presAssocID="{54B6EDBC-EFE3-42BF-B6DF-F13C2203519A}" presName="node" presStyleLbl="node1" presStyleIdx="6" presStyleCnt="7">
        <dgm:presLayoutVars>
          <dgm:bulletEnabled val="1"/>
        </dgm:presLayoutVars>
      </dgm:prSet>
      <dgm:spPr/>
    </dgm:pt>
  </dgm:ptLst>
  <dgm:cxnLst>
    <dgm:cxn modelId="{87850400-6CC3-47D7-BCF7-BB5C42E1B362}" srcId="{D174E176-B7A6-48B6-BBE0-43F042E399D6}" destId="{F1655093-3A09-4C4A-B2EF-A10F3C11FEDC}" srcOrd="1" destOrd="0" parTransId="{AD6BC7FE-4FD6-429C-80B0-2A8DEAE94501}" sibTransId="{C7290029-EFAB-4818-A741-9CAEC17A2B75}"/>
    <dgm:cxn modelId="{4D130106-7AAF-478C-AC1A-6DE5D807A71D}" type="presOf" srcId="{C7290029-EFAB-4818-A741-9CAEC17A2B75}" destId="{26819FFD-4C72-46B0-BCCD-34622E5E3C7F}" srcOrd="0" destOrd="0" presId="urn:microsoft.com/office/officeart/2005/8/layout/process2"/>
    <dgm:cxn modelId="{796F2A12-DDE5-44CB-BD60-73D4B27EA637}" type="presOf" srcId="{E4E183A8-7146-4217-9D09-2D518693223C}" destId="{AE1FE67F-C863-44D2-A7F9-B05B48A4FEF5}" srcOrd="0" destOrd="0" presId="urn:microsoft.com/office/officeart/2005/8/layout/process2"/>
    <dgm:cxn modelId="{A4945118-1309-4DEE-96E5-3F5EE1278E5F}" type="presOf" srcId="{D174E176-B7A6-48B6-BBE0-43F042E399D6}" destId="{562676E6-83B3-4ECD-AB4F-CDB458020E9B}" srcOrd="0" destOrd="0" presId="urn:microsoft.com/office/officeart/2005/8/layout/process2"/>
    <dgm:cxn modelId="{BB5A7E37-112F-4078-B2BD-FA48593CF6D0}" type="presOf" srcId="{416207D9-CC11-46C2-A17E-EE1302FD05E1}" destId="{D160DD77-0212-4ACF-B3FF-E60F1C6EAB11}" srcOrd="0" destOrd="0" presId="urn:microsoft.com/office/officeart/2005/8/layout/process2"/>
    <dgm:cxn modelId="{20D1653E-FE4B-4A0F-BC8D-8061A3F55310}" srcId="{D174E176-B7A6-48B6-BBE0-43F042E399D6}" destId="{416207D9-CC11-46C2-A17E-EE1302FD05E1}" srcOrd="3" destOrd="0" parTransId="{59819041-8EB7-461D-8E63-EB8B22EBA322}" sibTransId="{C0CA854C-33A5-4B55-B41C-DB3ECF15C0D9}"/>
    <dgm:cxn modelId="{090E6943-805D-4EFB-9526-84E1B17736E6}" type="presOf" srcId="{C0CA854C-33A5-4B55-B41C-DB3ECF15C0D9}" destId="{50361D11-BE2E-4527-8765-8BCD5E7FCEA0}" srcOrd="0" destOrd="0" presId="urn:microsoft.com/office/officeart/2005/8/layout/process2"/>
    <dgm:cxn modelId="{36E49F63-C85A-4F19-80F5-14A2B6933B29}" srcId="{D174E176-B7A6-48B6-BBE0-43F042E399D6}" destId="{E4E183A8-7146-4217-9D09-2D518693223C}" srcOrd="4" destOrd="0" parTransId="{91F03B79-E085-44A9-84B6-647538704DE9}" sibTransId="{0472D436-6445-4F73-95FC-21B28CBEC93E}"/>
    <dgm:cxn modelId="{F3F47C68-0F87-4F0A-B117-62397173BC44}" type="presOf" srcId="{0472D436-6445-4F73-95FC-21B28CBEC93E}" destId="{3F8306AB-7CFD-4836-829D-9E0E07C11B4D}" srcOrd="0" destOrd="0" presId="urn:microsoft.com/office/officeart/2005/8/layout/process2"/>
    <dgm:cxn modelId="{AE4A8169-61D9-4470-8214-2984AE552ED6}" type="presOf" srcId="{25F315B3-0369-43E1-9726-A3AF08E68CE3}" destId="{D6A39D6C-8244-46A5-A3E2-D0E413567B33}" srcOrd="1" destOrd="0" presId="urn:microsoft.com/office/officeart/2005/8/layout/process2"/>
    <dgm:cxn modelId="{ADBCB369-1FEB-45ED-8CF0-DA30589AB584}" type="presOf" srcId="{C7290029-EFAB-4818-A741-9CAEC17A2B75}" destId="{F30E1226-EA43-4F7B-882F-08D1B092A9D0}" srcOrd="1" destOrd="0" presId="urn:microsoft.com/office/officeart/2005/8/layout/process2"/>
    <dgm:cxn modelId="{AED4524D-D1CF-4449-8A08-4C655FD300AC}" type="presOf" srcId="{2B6CB5BC-24C0-4A4F-A472-66633A419D35}" destId="{2031FCAC-0099-43E8-B4EF-CF84E19675FA}" srcOrd="0" destOrd="0" presId="urn:microsoft.com/office/officeart/2005/8/layout/process2"/>
    <dgm:cxn modelId="{EF1AAA4F-7B12-4650-9DBF-2D43EB033FC5}" type="presOf" srcId="{F1655093-3A09-4C4A-B2EF-A10F3C11FEDC}" destId="{A6D69F24-3F37-487F-97A9-E0F0B8F391FA}" srcOrd="0" destOrd="0" presId="urn:microsoft.com/office/officeart/2005/8/layout/process2"/>
    <dgm:cxn modelId="{72DDEE4F-0AC9-452E-8C3A-548C5AF9F086}" type="presOf" srcId="{54B6EDBC-EFE3-42BF-B6DF-F13C2203519A}" destId="{FCAD6C58-24C2-4883-95D3-75DF8FACB2E2}" srcOrd="0" destOrd="0" presId="urn:microsoft.com/office/officeart/2005/8/layout/process2"/>
    <dgm:cxn modelId="{5A14E87B-BDA0-48D3-85C3-0C7F74543240}" srcId="{D174E176-B7A6-48B6-BBE0-43F042E399D6}" destId="{54B6EDBC-EFE3-42BF-B6DF-F13C2203519A}" srcOrd="6" destOrd="0" parTransId="{09BC10D8-B2E3-46C2-86EE-2917A8719BCD}" sibTransId="{4A48BC7D-FC95-4D82-9347-79ECC4C23845}"/>
    <dgm:cxn modelId="{9EA150A3-8939-47C5-99BC-07E5D5831A29}" type="presOf" srcId="{C0CA854C-33A5-4B55-B41C-DB3ECF15C0D9}" destId="{E9787429-9833-43CB-9DD8-0D142E8D6798}" srcOrd="1" destOrd="0" presId="urn:microsoft.com/office/officeart/2005/8/layout/process2"/>
    <dgm:cxn modelId="{717D65AE-F897-4D4A-AE30-39B14AE9A37B}" type="presOf" srcId="{C395AEF5-FEA1-4175-8658-B48B563C0E06}" destId="{4F58D761-205E-4EF0-B3D4-B189A1BF8443}" srcOrd="1" destOrd="0" presId="urn:microsoft.com/office/officeart/2005/8/layout/process2"/>
    <dgm:cxn modelId="{DD83B0BC-2FE8-44DC-9C22-5A1026AD8CA3}" srcId="{D174E176-B7A6-48B6-BBE0-43F042E399D6}" destId="{6D7ACA9B-D395-49EC-9747-B6968EE1F816}" srcOrd="0" destOrd="0" parTransId="{89BB7718-9B6A-4BB7-AC04-6A13DD268121}" sibTransId="{25F315B3-0369-43E1-9726-A3AF08E68CE3}"/>
    <dgm:cxn modelId="{215ECEBD-59B4-447A-9548-C6803E58153F}" type="presOf" srcId="{A576D110-4545-4340-A7DD-D0AC9E27C8A2}" destId="{3D9D87BC-A71B-421A-BD7B-B69A8BEDE53B}" srcOrd="1" destOrd="0" presId="urn:microsoft.com/office/officeart/2005/8/layout/process2"/>
    <dgm:cxn modelId="{2F93F7C0-97BB-4F26-8052-FFAD557747E5}" type="presOf" srcId="{C395AEF5-FEA1-4175-8658-B48B563C0E06}" destId="{2F13F2F3-37CF-49F0-9F94-B28DB20053AE}" srcOrd="0" destOrd="0" presId="urn:microsoft.com/office/officeart/2005/8/layout/process2"/>
    <dgm:cxn modelId="{EB347DC8-3A0B-471C-9FD0-BC62EDB29974}" type="presOf" srcId="{0472D436-6445-4F73-95FC-21B28CBEC93E}" destId="{8905F622-FB67-408A-8E96-1E7AA131A93C}" srcOrd="1" destOrd="0" presId="urn:microsoft.com/office/officeart/2005/8/layout/process2"/>
    <dgm:cxn modelId="{67DC43D9-95E3-4DD4-B1CD-6DA2B15F81F1}" type="presOf" srcId="{6D7ACA9B-D395-49EC-9747-B6968EE1F816}" destId="{F35FD24B-C22D-4F1F-B25C-A6AFED113367}" srcOrd="0" destOrd="0" presId="urn:microsoft.com/office/officeart/2005/8/layout/process2"/>
    <dgm:cxn modelId="{5FDA70DF-05B7-4F6A-A196-095FFB8264BB}" type="presOf" srcId="{F26B0F1A-05B9-46E4-B38E-0BD74178E531}" destId="{C819709E-C5C3-442A-901A-5B605BCFB4E0}" srcOrd="0" destOrd="0" presId="urn:microsoft.com/office/officeart/2005/8/layout/process2"/>
    <dgm:cxn modelId="{257610E1-AD7A-4C2C-8F27-E1F42460A8C4}" type="presOf" srcId="{A576D110-4545-4340-A7DD-D0AC9E27C8A2}" destId="{07BB0B7C-0ECC-4A33-8F17-22034DF9CC3E}" srcOrd="0" destOrd="0" presId="urn:microsoft.com/office/officeart/2005/8/layout/process2"/>
    <dgm:cxn modelId="{854A3BF1-A669-434D-8A18-E4FAEEFC4565}" srcId="{D174E176-B7A6-48B6-BBE0-43F042E399D6}" destId="{F26B0F1A-05B9-46E4-B38E-0BD74178E531}" srcOrd="2" destOrd="0" parTransId="{BD5B5788-0DDB-4553-9D3F-C807984E005C}" sibTransId="{A576D110-4545-4340-A7DD-D0AC9E27C8A2}"/>
    <dgm:cxn modelId="{90071AF4-B1ED-468C-A77B-AEBC82E0E7B0}" srcId="{D174E176-B7A6-48B6-BBE0-43F042E399D6}" destId="{2B6CB5BC-24C0-4A4F-A472-66633A419D35}" srcOrd="5" destOrd="0" parTransId="{BFCE989E-A7FE-4DC3-B4F8-BBC984A583B6}" sibTransId="{C395AEF5-FEA1-4175-8658-B48B563C0E06}"/>
    <dgm:cxn modelId="{09766EFE-3A9B-4B22-BF19-56A0600EAD15}" type="presOf" srcId="{25F315B3-0369-43E1-9726-A3AF08E68CE3}" destId="{72DB875E-7E46-47C8-828D-BAF749252617}" srcOrd="0" destOrd="0" presId="urn:microsoft.com/office/officeart/2005/8/layout/process2"/>
    <dgm:cxn modelId="{D52880AA-51D7-4A71-9CDF-3802BECA5A58}" type="presParOf" srcId="{562676E6-83B3-4ECD-AB4F-CDB458020E9B}" destId="{F35FD24B-C22D-4F1F-B25C-A6AFED113367}" srcOrd="0" destOrd="0" presId="urn:microsoft.com/office/officeart/2005/8/layout/process2"/>
    <dgm:cxn modelId="{F5378B85-7491-4E9A-8278-6320A08E4497}" type="presParOf" srcId="{562676E6-83B3-4ECD-AB4F-CDB458020E9B}" destId="{72DB875E-7E46-47C8-828D-BAF749252617}" srcOrd="1" destOrd="0" presId="urn:microsoft.com/office/officeart/2005/8/layout/process2"/>
    <dgm:cxn modelId="{13724A98-5592-420D-801D-BB48430BB888}" type="presParOf" srcId="{72DB875E-7E46-47C8-828D-BAF749252617}" destId="{D6A39D6C-8244-46A5-A3E2-D0E413567B33}" srcOrd="0" destOrd="0" presId="urn:microsoft.com/office/officeart/2005/8/layout/process2"/>
    <dgm:cxn modelId="{59231F3F-A6CF-4DA5-B13A-5B4881B420DA}" type="presParOf" srcId="{562676E6-83B3-4ECD-AB4F-CDB458020E9B}" destId="{A6D69F24-3F37-487F-97A9-E0F0B8F391FA}" srcOrd="2" destOrd="0" presId="urn:microsoft.com/office/officeart/2005/8/layout/process2"/>
    <dgm:cxn modelId="{393A37DE-30DD-4F94-A0FE-CAF2B234B341}" type="presParOf" srcId="{562676E6-83B3-4ECD-AB4F-CDB458020E9B}" destId="{26819FFD-4C72-46B0-BCCD-34622E5E3C7F}" srcOrd="3" destOrd="0" presId="urn:microsoft.com/office/officeart/2005/8/layout/process2"/>
    <dgm:cxn modelId="{1C5464C2-1B86-41AE-B740-610A98E505DA}" type="presParOf" srcId="{26819FFD-4C72-46B0-BCCD-34622E5E3C7F}" destId="{F30E1226-EA43-4F7B-882F-08D1B092A9D0}" srcOrd="0" destOrd="0" presId="urn:microsoft.com/office/officeart/2005/8/layout/process2"/>
    <dgm:cxn modelId="{61C73FBA-A375-4779-9355-86B8386B5C66}" type="presParOf" srcId="{562676E6-83B3-4ECD-AB4F-CDB458020E9B}" destId="{C819709E-C5C3-442A-901A-5B605BCFB4E0}" srcOrd="4" destOrd="0" presId="urn:microsoft.com/office/officeart/2005/8/layout/process2"/>
    <dgm:cxn modelId="{43FB9E58-7BA9-41BD-9AE3-8DBE1A146EC8}" type="presParOf" srcId="{562676E6-83B3-4ECD-AB4F-CDB458020E9B}" destId="{07BB0B7C-0ECC-4A33-8F17-22034DF9CC3E}" srcOrd="5" destOrd="0" presId="urn:microsoft.com/office/officeart/2005/8/layout/process2"/>
    <dgm:cxn modelId="{43B67A19-E1C5-4F0B-BB05-6D145A4B3E89}" type="presParOf" srcId="{07BB0B7C-0ECC-4A33-8F17-22034DF9CC3E}" destId="{3D9D87BC-A71B-421A-BD7B-B69A8BEDE53B}" srcOrd="0" destOrd="0" presId="urn:microsoft.com/office/officeart/2005/8/layout/process2"/>
    <dgm:cxn modelId="{950F7D53-DCC4-461F-B1D3-0D4514E1B733}" type="presParOf" srcId="{562676E6-83B3-4ECD-AB4F-CDB458020E9B}" destId="{D160DD77-0212-4ACF-B3FF-E60F1C6EAB11}" srcOrd="6" destOrd="0" presId="urn:microsoft.com/office/officeart/2005/8/layout/process2"/>
    <dgm:cxn modelId="{911180B0-07D5-4368-832E-3DA1D5ABEF72}" type="presParOf" srcId="{562676E6-83B3-4ECD-AB4F-CDB458020E9B}" destId="{50361D11-BE2E-4527-8765-8BCD5E7FCEA0}" srcOrd="7" destOrd="0" presId="urn:microsoft.com/office/officeart/2005/8/layout/process2"/>
    <dgm:cxn modelId="{5F518D9F-B72A-4E59-815D-8552F0B23681}" type="presParOf" srcId="{50361D11-BE2E-4527-8765-8BCD5E7FCEA0}" destId="{E9787429-9833-43CB-9DD8-0D142E8D6798}" srcOrd="0" destOrd="0" presId="urn:microsoft.com/office/officeart/2005/8/layout/process2"/>
    <dgm:cxn modelId="{D3964CE2-55B2-49AA-878D-12023ECBD8CC}" type="presParOf" srcId="{562676E6-83B3-4ECD-AB4F-CDB458020E9B}" destId="{AE1FE67F-C863-44D2-A7F9-B05B48A4FEF5}" srcOrd="8" destOrd="0" presId="urn:microsoft.com/office/officeart/2005/8/layout/process2"/>
    <dgm:cxn modelId="{271DD085-BA6C-4C7D-96CF-35D1ADC25E69}" type="presParOf" srcId="{562676E6-83B3-4ECD-AB4F-CDB458020E9B}" destId="{3F8306AB-7CFD-4836-829D-9E0E07C11B4D}" srcOrd="9" destOrd="0" presId="urn:microsoft.com/office/officeart/2005/8/layout/process2"/>
    <dgm:cxn modelId="{7A0C6490-4854-4A5C-90C3-144DBA2E3F1E}" type="presParOf" srcId="{3F8306AB-7CFD-4836-829D-9E0E07C11B4D}" destId="{8905F622-FB67-408A-8E96-1E7AA131A93C}" srcOrd="0" destOrd="0" presId="urn:microsoft.com/office/officeart/2005/8/layout/process2"/>
    <dgm:cxn modelId="{90AB0D7F-4B2E-415B-9674-6A405938A17D}" type="presParOf" srcId="{562676E6-83B3-4ECD-AB4F-CDB458020E9B}" destId="{2031FCAC-0099-43E8-B4EF-CF84E19675FA}" srcOrd="10" destOrd="0" presId="urn:microsoft.com/office/officeart/2005/8/layout/process2"/>
    <dgm:cxn modelId="{FCE9413B-9D56-4F4B-87F9-53A40F017B5F}" type="presParOf" srcId="{562676E6-83B3-4ECD-AB4F-CDB458020E9B}" destId="{2F13F2F3-37CF-49F0-9F94-B28DB20053AE}" srcOrd="11" destOrd="0" presId="urn:microsoft.com/office/officeart/2005/8/layout/process2"/>
    <dgm:cxn modelId="{284A2514-1F15-49B0-A2BC-FBDC7C30A7D0}" type="presParOf" srcId="{2F13F2F3-37CF-49F0-9F94-B28DB20053AE}" destId="{4F58D761-205E-4EF0-B3D4-B189A1BF8443}" srcOrd="0" destOrd="0" presId="urn:microsoft.com/office/officeart/2005/8/layout/process2"/>
    <dgm:cxn modelId="{75399A1C-049A-47D9-B488-540FF75C2DF5}" type="presParOf" srcId="{562676E6-83B3-4ECD-AB4F-CDB458020E9B}" destId="{FCAD6C58-24C2-4883-95D3-75DF8FACB2E2}" srcOrd="12"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C3D2B2-0700-4386-86BB-11D14BABBF3F}" type="doc">
      <dgm:prSet loTypeId="urn:microsoft.com/office/officeart/2005/8/layout/process4" loCatId="list" qsTypeId="urn:microsoft.com/office/officeart/2005/8/quickstyle/simple2#1" qsCatId="simple" csTypeId="urn:microsoft.com/office/officeart/2005/8/colors/accent0_2#1" csCatId="mainScheme" phldr="1"/>
      <dgm:spPr/>
      <dgm:t>
        <a:bodyPr/>
        <a:lstStyle/>
        <a:p>
          <a:endParaRPr lang="en-GB"/>
        </a:p>
      </dgm:t>
    </dgm:pt>
    <dgm:pt modelId="{5D9B1726-C0FC-4DD2-A3CE-8564806C988F}">
      <dgm:prSet custT="1"/>
      <dgm:spPr/>
      <dgm:t>
        <a:bodyPr/>
        <a:lstStyle/>
        <a:p>
          <a:r>
            <a:rPr lang="en-GB" sz="2400" b="1" dirty="0"/>
            <a:t>Well-managed classrooms: </a:t>
          </a:r>
          <a:endParaRPr lang="en-GB" sz="2400" dirty="0"/>
        </a:p>
      </dgm:t>
    </dgm:pt>
    <dgm:pt modelId="{A41B87F6-97B6-43DD-8D70-E6F4411DC749}" type="parTrans" cxnId="{42C47050-269B-4D69-A64A-82AF1EBB07E5}">
      <dgm:prSet/>
      <dgm:spPr/>
      <dgm:t>
        <a:bodyPr/>
        <a:lstStyle/>
        <a:p>
          <a:endParaRPr lang="en-GB"/>
        </a:p>
      </dgm:t>
    </dgm:pt>
    <dgm:pt modelId="{646907D0-06B8-48DE-B5D2-7F014F27BE7A}" type="sibTrans" cxnId="{42C47050-269B-4D69-A64A-82AF1EBB07E5}">
      <dgm:prSet/>
      <dgm:spPr/>
      <dgm:t>
        <a:bodyPr/>
        <a:lstStyle/>
        <a:p>
          <a:endParaRPr lang="en-GB"/>
        </a:p>
      </dgm:t>
    </dgm:pt>
    <dgm:pt modelId="{C117E52C-4A5B-4C90-BE13-D33C223635B6}">
      <dgm:prSet/>
      <dgm:spPr/>
      <dgm:t>
        <a:bodyPr/>
        <a:lstStyle/>
        <a:p>
          <a:r>
            <a:rPr lang="en-GB" dirty="0"/>
            <a:t>• rules and routines which are understood by all children </a:t>
          </a:r>
        </a:p>
      </dgm:t>
    </dgm:pt>
    <dgm:pt modelId="{71DC53C6-9659-433C-85B0-92267DC6BCEC}" type="parTrans" cxnId="{82F11853-37B4-49FE-B592-B18F662570E1}">
      <dgm:prSet/>
      <dgm:spPr/>
      <dgm:t>
        <a:bodyPr/>
        <a:lstStyle/>
        <a:p>
          <a:endParaRPr lang="en-GB"/>
        </a:p>
      </dgm:t>
    </dgm:pt>
    <dgm:pt modelId="{8C3965CD-F3D8-43DF-8CCB-B4B846BA1A28}" type="sibTrans" cxnId="{82F11853-37B4-49FE-B592-B18F662570E1}">
      <dgm:prSet/>
      <dgm:spPr/>
      <dgm:t>
        <a:bodyPr/>
        <a:lstStyle/>
        <a:p>
          <a:endParaRPr lang="en-GB"/>
        </a:p>
      </dgm:t>
    </dgm:pt>
    <dgm:pt modelId="{A8E77094-9FA0-4259-8707-99AB70F58E96}">
      <dgm:prSet/>
      <dgm:spPr/>
      <dgm:t>
        <a:bodyPr/>
        <a:lstStyle/>
        <a:p>
          <a:r>
            <a:rPr lang="en-GB"/>
            <a:t>• have agreed rewards and positive reinforcements • have set sanctions for misbehaviour </a:t>
          </a:r>
        </a:p>
      </dgm:t>
    </dgm:pt>
    <dgm:pt modelId="{68864C71-F36E-41D8-A8C7-F135A96F9855}" type="parTrans" cxnId="{0BE67070-1791-45DA-A77F-6C01548F9C92}">
      <dgm:prSet/>
      <dgm:spPr/>
      <dgm:t>
        <a:bodyPr/>
        <a:lstStyle/>
        <a:p>
          <a:endParaRPr lang="en-GB"/>
        </a:p>
      </dgm:t>
    </dgm:pt>
    <dgm:pt modelId="{8EF7F93C-07AE-4D21-9F16-DD4BFCD09671}" type="sibTrans" cxnId="{0BE67070-1791-45DA-A77F-6C01548F9C92}">
      <dgm:prSet/>
      <dgm:spPr/>
      <dgm:t>
        <a:bodyPr/>
        <a:lstStyle/>
        <a:p>
          <a:endParaRPr lang="en-GB"/>
        </a:p>
      </dgm:t>
    </dgm:pt>
    <dgm:pt modelId="{3D473BCD-928B-4073-B2E9-8A6D62214BBF}">
      <dgm:prSet/>
      <dgm:spPr/>
      <dgm:t>
        <a:bodyPr/>
        <a:lstStyle/>
        <a:p>
          <a:r>
            <a:rPr lang="en-GB"/>
            <a:t>• have a selection of options for dealing with disciplinary problems </a:t>
          </a:r>
        </a:p>
      </dgm:t>
    </dgm:pt>
    <dgm:pt modelId="{8404E54A-C2B4-4A9B-8978-72AFE6E1906A}" type="parTrans" cxnId="{FDB48D6E-880C-41EB-B67D-EFD89BE2E126}">
      <dgm:prSet/>
      <dgm:spPr/>
      <dgm:t>
        <a:bodyPr/>
        <a:lstStyle/>
        <a:p>
          <a:endParaRPr lang="en-GB"/>
        </a:p>
      </dgm:t>
    </dgm:pt>
    <dgm:pt modelId="{692B4E30-7A60-4DAB-B0C7-CED499E14F19}" type="sibTrans" cxnId="{FDB48D6E-880C-41EB-B67D-EFD89BE2E126}">
      <dgm:prSet/>
      <dgm:spPr/>
      <dgm:t>
        <a:bodyPr/>
        <a:lstStyle/>
        <a:p>
          <a:endParaRPr lang="en-GB"/>
        </a:p>
      </dgm:t>
    </dgm:pt>
    <dgm:pt modelId="{5F65CCAB-0D16-4B42-B68D-E7DB4B5AFEE7}">
      <dgm:prSet/>
      <dgm:spPr/>
      <dgm:t>
        <a:bodyPr/>
        <a:lstStyle/>
        <a:p>
          <a:r>
            <a:rPr lang="en-GB"/>
            <a:t>• make use of their physical space</a:t>
          </a:r>
        </a:p>
      </dgm:t>
    </dgm:pt>
    <dgm:pt modelId="{40547A8A-53E5-4B57-A34E-3067B49DBDA4}" type="parTrans" cxnId="{477B7C1E-4D2A-4763-9110-75E666BF3B15}">
      <dgm:prSet/>
      <dgm:spPr/>
      <dgm:t>
        <a:bodyPr/>
        <a:lstStyle/>
        <a:p>
          <a:endParaRPr lang="en-GB"/>
        </a:p>
      </dgm:t>
    </dgm:pt>
    <dgm:pt modelId="{4147D854-8CC8-4FF0-9A1D-D63AE13D4219}" type="sibTrans" cxnId="{477B7C1E-4D2A-4763-9110-75E666BF3B15}">
      <dgm:prSet/>
      <dgm:spPr/>
      <dgm:t>
        <a:bodyPr/>
        <a:lstStyle/>
        <a:p>
          <a:endParaRPr lang="en-GB"/>
        </a:p>
      </dgm:t>
    </dgm:pt>
    <dgm:pt modelId="{04D0512E-A7D7-4A71-BC8D-22D0CC4F3F11}">
      <dgm:prSet/>
      <dgm:spPr/>
      <dgm:t>
        <a:bodyPr/>
        <a:lstStyle/>
        <a:p>
          <a:r>
            <a:rPr lang="en-GB"/>
            <a:t>• have well-planned lessons </a:t>
          </a:r>
        </a:p>
      </dgm:t>
    </dgm:pt>
    <dgm:pt modelId="{84F88658-1EEB-4CD5-9A0D-C20CF20983CF}" type="parTrans" cxnId="{A6927B1C-9C79-4F42-AB5A-AE9AC7DF7AB6}">
      <dgm:prSet/>
      <dgm:spPr/>
      <dgm:t>
        <a:bodyPr/>
        <a:lstStyle/>
        <a:p>
          <a:endParaRPr lang="en-GB"/>
        </a:p>
      </dgm:t>
    </dgm:pt>
    <dgm:pt modelId="{F44527A6-4AFD-4DF8-A535-19D8CCF7A844}" type="sibTrans" cxnId="{A6927B1C-9C79-4F42-AB5A-AE9AC7DF7AB6}">
      <dgm:prSet/>
      <dgm:spPr/>
      <dgm:t>
        <a:bodyPr/>
        <a:lstStyle/>
        <a:p>
          <a:endParaRPr lang="en-GB"/>
        </a:p>
      </dgm:t>
    </dgm:pt>
    <dgm:pt modelId="{809CA196-0AB1-4B21-AD6D-0B6633B755ED}">
      <dgm:prSet/>
      <dgm:spPr/>
      <dgm:t>
        <a:bodyPr/>
        <a:lstStyle/>
        <a:p>
          <a:r>
            <a:rPr lang="en-GB"/>
            <a:t>• encourage respect and develop positive relationships.</a:t>
          </a:r>
        </a:p>
      </dgm:t>
    </dgm:pt>
    <dgm:pt modelId="{1AA0ED81-7DC8-4BFC-BC25-57196A2C8EBA}" type="parTrans" cxnId="{53ECD3E2-C79E-4C2E-958D-F422C68DE394}">
      <dgm:prSet/>
      <dgm:spPr/>
      <dgm:t>
        <a:bodyPr/>
        <a:lstStyle/>
        <a:p>
          <a:endParaRPr lang="en-GB"/>
        </a:p>
      </dgm:t>
    </dgm:pt>
    <dgm:pt modelId="{6BB57C47-5001-4CA3-B85A-054F88676209}" type="sibTrans" cxnId="{53ECD3E2-C79E-4C2E-958D-F422C68DE394}">
      <dgm:prSet/>
      <dgm:spPr/>
      <dgm:t>
        <a:bodyPr/>
        <a:lstStyle/>
        <a:p>
          <a:endParaRPr lang="en-GB"/>
        </a:p>
      </dgm:t>
    </dgm:pt>
    <dgm:pt modelId="{92142061-1EBF-497F-BAC1-D1436A212BC5}" type="pres">
      <dgm:prSet presAssocID="{92C3D2B2-0700-4386-86BB-11D14BABBF3F}" presName="Name0" presStyleCnt="0">
        <dgm:presLayoutVars>
          <dgm:dir/>
          <dgm:animLvl val="lvl"/>
          <dgm:resizeHandles val="exact"/>
        </dgm:presLayoutVars>
      </dgm:prSet>
      <dgm:spPr/>
    </dgm:pt>
    <dgm:pt modelId="{02FD88B7-459C-4B44-90C9-4C7B401FD2CD}" type="pres">
      <dgm:prSet presAssocID="{809CA196-0AB1-4B21-AD6D-0B6633B755ED}" presName="boxAndChildren" presStyleCnt="0"/>
      <dgm:spPr/>
    </dgm:pt>
    <dgm:pt modelId="{31F437D9-B42F-418D-9854-D28711A93C2E}" type="pres">
      <dgm:prSet presAssocID="{809CA196-0AB1-4B21-AD6D-0B6633B755ED}" presName="parentTextBox" presStyleLbl="node1" presStyleIdx="0" presStyleCnt="7"/>
      <dgm:spPr/>
    </dgm:pt>
    <dgm:pt modelId="{92E0D371-C71B-4121-A89E-74D12D730837}" type="pres">
      <dgm:prSet presAssocID="{F44527A6-4AFD-4DF8-A535-19D8CCF7A844}" presName="sp" presStyleCnt="0"/>
      <dgm:spPr/>
    </dgm:pt>
    <dgm:pt modelId="{1727BFBF-065F-449D-AC14-BEA59C31C16E}" type="pres">
      <dgm:prSet presAssocID="{04D0512E-A7D7-4A71-BC8D-22D0CC4F3F11}" presName="arrowAndChildren" presStyleCnt="0"/>
      <dgm:spPr/>
    </dgm:pt>
    <dgm:pt modelId="{449E2A15-9BF6-4AD2-925D-3996FB23B40C}" type="pres">
      <dgm:prSet presAssocID="{04D0512E-A7D7-4A71-BC8D-22D0CC4F3F11}" presName="parentTextArrow" presStyleLbl="node1" presStyleIdx="1" presStyleCnt="7"/>
      <dgm:spPr/>
    </dgm:pt>
    <dgm:pt modelId="{EAEE1843-BDAD-4419-8420-13661683C5A0}" type="pres">
      <dgm:prSet presAssocID="{4147D854-8CC8-4FF0-9A1D-D63AE13D4219}" presName="sp" presStyleCnt="0"/>
      <dgm:spPr/>
    </dgm:pt>
    <dgm:pt modelId="{EC4BBCE1-E26B-4C50-9077-9A90BE40217D}" type="pres">
      <dgm:prSet presAssocID="{5F65CCAB-0D16-4B42-B68D-E7DB4B5AFEE7}" presName="arrowAndChildren" presStyleCnt="0"/>
      <dgm:spPr/>
    </dgm:pt>
    <dgm:pt modelId="{23124576-F4AD-4CAB-ABE1-572E5FB5DC3F}" type="pres">
      <dgm:prSet presAssocID="{5F65CCAB-0D16-4B42-B68D-E7DB4B5AFEE7}" presName="parentTextArrow" presStyleLbl="node1" presStyleIdx="2" presStyleCnt="7"/>
      <dgm:spPr/>
    </dgm:pt>
    <dgm:pt modelId="{69603738-777D-4891-B4DA-07FC6E286159}" type="pres">
      <dgm:prSet presAssocID="{692B4E30-7A60-4DAB-B0C7-CED499E14F19}" presName="sp" presStyleCnt="0"/>
      <dgm:spPr/>
    </dgm:pt>
    <dgm:pt modelId="{5FF7D7CB-3412-46FE-922F-2BE45FD9BA02}" type="pres">
      <dgm:prSet presAssocID="{3D473BCD-928B-4073-B2E9-8A6D62214BBF}" presName="arrowAndChildren" presStyleCnt="0"/>
      <dgm:spPr/>
    </dgm:pt>
    <dgm:pt modelId="{DD3A645F-C1B9-4E70-B3C5-EC14E32CDCE4}" type="pres">
      <dgm:prSet presAssocID="{3D473BCD-928B-4073-B2E9-8A6D62214BBF}" presName="parentTextArrow" presStyleLbl="node1" presStyleIdx="3" presStyleCnt="7"/>
      <dgm:spPr/>
    </dgm:pt>
    <dgm:pt modelId="{746016F3-239E-440E-BD8A-B9FFC92DBA10}" type="pres">
      <dgm:prSet presAssocID="{8EF7F93C-07AE-4D21-9F16-DD4BFCD09671}" presName="sp" presStyleCnt="0"/>
      <dgm:spPr/>
    </dgm:pt>
    <dgm:pt modelId="{32A38D42-622D-4D52-A562-4B4ED6F77015}" type="pres">
      <dgm:prSet presAssocID="{A8E77094-9FA0-4259-8707-99AB70F58E96}" presName="arrowAndChildren" presStyleCnt="0"/>
      <dgm:spPr/>
    </dgm:pt>
    <dgm:pt modelId="{75DE447E-B81B-442C-954C-E5CD6E968AEF}" type="pres">
      <dgm:prSet presAssocID="{A8E77094-9FA0-4259-8707-99AB70F58E96}" presName="parentTextArrow" presStyleLbl="node1" presStyleIdx="4" presStyleCnt="7"/>
      <dgm:spPr/>
    </dgm:pt>
    <dgm:pt modelId="{AA18A7D8-7FBB-4BAA-BBD4-F0EEA0C666AF}" type="pres">
      <dgm:prSet presAssocID="{8C3965CD-F3D8-43DF-8CCB-B4B846BA1A28}" presName="sp" presStyleCnt="0"/>
      <dgm:spPr/>
    </dgm:pt>
    <dgm:pt modelId="{19A4A27D-F948-495B-9E3C-BBE0CCF00FFC}" type="pres">
      <dgm:prSet presAssocID="{C117E52C-4A5B-4C90-BE13-D33C223635B6}" presName="arrowAndChildren" presStyleCnt="0"/>
      <dgm:spPr/>
    </dgm:pt>
    <dgm:pt modelId="{287AC4E3-9DAA-44B6-B106-BDE7A0703106}" type="pres">
      <dgm:prSet presAssocID="{C117E52C-4A5B-4C90-BE13-D33C223635B6}" presName="parentTextArrow" presStyleLbl="node1" presStyleIdx="5" presStyleCnt="7"/>
      <dgm:spPr/>
    </dgm:pt>
    <dgm:pt modelId="{07831DD3-9745-41AA-93E7-411B45CCF6E6}" type="pres">
      <dgm:prSet presAssocID="{646907D0-06B8-48DE-B5D2-7F014F27BE7A}" presName="sp" presStyleCnt="0"/>
      <dgm:spPr/>
    </dgm:pt>
    <dgm:pt modelId="{7ED7A859-C9FE-495E-8DF2-A071D8F43BC9}" type="pres">
      <dgm:prSet presAssocID="{5D9B1726-C0FC-4DD2-A3CE-8564806C988F}" presName="arrowAndChildren" presStyleCnt="0"/>
      <dgm:spPr/>
    </dgm:pt>
    <dgm:pt modelId="{E54B927B-2771-4A90-BD7F-FC3DCFFCD11B}" type="pres">
      <dgm:prSet presAssocID="{5D9B1726-C0FC-4DD2-A3CE-8564806C988F}" presName="parentTextArrow" presStyleLbl="node1" presStyleIdx="6" presStyleCnt="7"/>
      <dgm:spPr/>
    </dgm:pt>
  </dgm:ptLst>
  <dgm:cxnLst>
    <dgm:cxn modelId="{5855AF12-F870-4C59-A88D-49F1A9D44BAE}" type="presOf" srcId="{04D0512E-A7D7-4A71-BC8D-22D0CC4F3F11}" destId="{449E2A15-9BF6-4AD2-925D-3996FB23B40C}" srcOrd="0" destOrd="0" presId="urn:microsoft.com/office/officeart/2005/8/layout/process4"/>
    <dgm:cxn modelId="{A6927B1C-9C79-4F42-AB5A-AE9AC7DF7AB6}" srcId="{92C3D2B2-0700-4386-86BB-11D14BABBF3F}" destId="{04D0512E-A7D7-4A71-BC8D-22D0CC4F3F11}" srcOrd="5" destOrd="0" parTransId="{84F88658-1EEB-4CD5-9A0D-C20CF20983CF}" sibTransId="{F44527A6-4AFD-4DF8-A535-19D8CCF7A844}"/>
    <dgm:cxn modelId="{477B7C1E-4D2A-4763-9110-75E666BF3B15}" srcId="{92C3D2B2-0700-4386-86BB-11D14BABBF3F}" destId="{5F65CCAB-0D16-4B42-B68D-E7DB4B5AFEE7}" srcOrd="4" destOrd="0" parTransId="{40547A8A-53E5-4B57-A34E-3067B49DBDA4}" sibTransId="{4147D854-8CC8-4FF0-9A1D-D63AE13D4219}"/>
    <dgm:cxn modelId="{FDB48D6E-880C-41EB-B67D-EFD89BE2E126}" srcId="{92C3D2B2-0700-4386-86BB-11D14BABBF3F}" destId="{3D473BCD-928B-4073-B2E9-8A6D62214BBF}" srcOrd="3" destOrd="0" parTransId="{8404E54A-C2B4-4A9B-8978-72AFE6E1906A}" sibTransId="{692B4E30-7A60-4DAB-B0C7-CED499E14F19}"/>
    <dgm:cxn modelId="{EB273550-CF22-43A0-90B4-79F20CF706CF}" type="presOf" srcId="{5F65CCAB-0D16-4B42-B68D-E7DB4B5AFEE7}" destId="{23124576-F4AD-4CAB-ABE1-572E5FB5DC3F}" srcOrd="0" destOrd="0" presId="urn:microsoft.com/office/officeart/2005/8/layout/process4"/>
    <dgm:cxn modelId="{42C47050-269B-4D69-A64A-82AF1EBB07E5}" srcId="{92C3D2B2-0700-4386-86BB-11D14BABBF3F}" destId="{5D9B1726-C0FC-4DD2-A3CE-8564806C988F}" srcOrd="0" destOrd="0" parTransId="{A41B87F6-97B6-43DD-8D70-E6F4411DC749}" sibTransId="{646907D0-06B8-48DE-B5D2-7F014F27BE7A}"/>
    <dgm:cxn modelId="{0BE67070-1791-45DA-A77F-6C01548F9C92}" srcId="{92C3D2B2-0700-4386-86BB-11D14BABBF3F}" destId="{A8E77094-9FA0-4259-8707-99AB70F58E96}" srcOrd="2" destOrd="0" parTransId="{68864C71-F36E-41D8-A8C7-F135A96F9855}" sibTransId="{8EF7F93C-07AE-4D21-9F16-DD4BFCD09671}"/>
    <dgm:cxn modelId="{82F11853-37B4-49FE-B592-B18F662570E1}" srcId="{92C3D2B2-0700-4386-86BB-11D14BABBF3F}" destId="{C117E52C-4A5B-4C90-BE13-D33C223635B6}" srcOrd="1" destOrd="0" parTransId="{71DC53C6-9659-433C-85B0-92267DC6BCEC}" sibTransId="{8C3965CD-F3D8-43DF-8CCB-B4B846BA1A28}"/>
    <dgm:cxn modelId="{D86A277F-2D47-4F15-9777-445086A58D55}" type="presOf" srcId="{809CA196-0AB1-4B21-AD6D-0B6633B755ED}" destId="{31F437D9-B42F-418D-9854-D28711A93C2E}" srcOrd="0" destOrd="0" presId="urn:microsoft.com/office/officeart/2005/8/layout/process4"/>
    <dgm:cxn modelId="{DDF9C188-905A-4977-8DA9-63D5F67542F8}" type="presOf" srcId="{92C3D2B2-0700-4386-86BB-11D14BABBF3F}" destId="{92142061-1EBF-497F-BAC1-D1436A212BC5}" srcOrd="0" destOrd="0" presId="urn:microsoft.com/office/officeart/2005/8/layout/process4"/>
    <dgm:cxn modelId="{6A28C8A8-0CAD-4C61-A795-83AEAE30254B}" type="presOf" srcId="{C117E52C-4A5B-4C90-BE13-D33C223635B6}" destId="{287AC4E3-9DAA-44B6-B106-BDE7A0703106}" srcOrd="0" destOrd="0" presId="urn:microsoft.com/office/officeart/2005/8/layout/process4"/>
    <dgm:cxn modelId="{E8DF12B4-ADB7-406D-98EE-87EBBFE6916D}" type="presOf" srcId="{3D473BCD-928B-4073-B2E9-8A6D62214BBF}" destId="{DD3A645F-C1B9-4E70-B3C5-EC14E32CDCE4}" srcOrd="0" destOrd="0" presId="urn:microsoft.com/office/officeart/2005/8/layout/process4"/>
    <dgm:cxn modelId="{066AEEC3-FE6F-4334-8732-5F032EC82A70}" type="presOf" srcId="{5D9B1726-C0FC-4DD2-A3CE-8564806C988F}" destId="{E54B927B-2771-4A90-BD7F-FC3DCFFCD11B}" srcOrd="0" destOrd="0" presId="urn:microsoft.com/office/officeart/2005/8/layout/process4"/>
    <dgm:cxn modelId="{53ECD3E2-C79E-4C2E-958D-F422C68DE394}" srcId="{92C3D2B2-0700-4386-86BB-11D14BABBF3F}" destId="{809CA196-0AB1-4B21-AD6D-0B6633B755ED}" srcOrd="6" destOrd="0" parTransId="{1AA0ED81-7DC8-4BFC-BC25-57196A2C8EBA}" sibTransId="{6BB57C47-5001-4CA3-B85A-054F88676209}"/>
    <dgm:cxn modelId="{E1F236F2-833F-4966-9128-1CB95FDBFF72}" type="presOf" srcId="{A8E77094-9FA0-4259-8707-99AB70F58E96}" destId="{75DE447E-B81B-442C-954C-E5CD6E968AEF}" srcOrd="0" destOrd="0" presId="urn:microsoft.com/office/officeart/2005/8/layout/process4"/>
    <dgm:cxn modelId="{9B8CD5DC-B866-45DD-A82C-4D088DB1A311}" type="presParOf" srcId="{92142061-1EBF-497F-BAC1-D1436A212BC5}" destId="{02FD88B7-459C-4B44-90C9-4C7B401FD2CD}" srcOrd="0" destOrd="0" presId="urn:microsoft.com/office/officeart/2005/8/layout/process4"/>
    <dgm:cxn modelId="{C51C072C-15D9-4445-8E38-F0700528245C}" type="presParOf" srcId="{02FD88B7-459C-4B44-90C9-4C7B401FD2CD}" destId="{31F437D9-B42F-418D-9854-D28711A93C2E}" srcOrd="0" destOrd="0" presId="urn:microsoft.com/office/officeart/2005/8/layout/process4"/>
    <dgm:cxn modelId="{B24B0361-1D17-4F79-ABC3-64173EA6CD37}" type="presParOf" srcId="{92142061-1EBF-497F-BAC1-D1436A212BC5}" destId="{92E0D371-C71B-4121-A89E-74D12D730837}" srcOrd="1" destOrd="0" presId="urn:microsoft.com/office/officeart/2005/8/layout/process4"/>
    <dgm:cxn modelId="{78FD1AA4-A543-4D9A-92F9-7B7F62B7983C}" type="presParOf" srcId="{92142061-1EBF-497F-BAC1-D1436A212BC5}" destId="{1727BFBF-065F-449D-AC14-BEA59C31C16E}" srcOrd="2" destOrd="0" presId="urn:microsoft.com/office/officeart/2005/8/layout/process4"/>
    <dgm:cxn modelId="{4D62342E-0586-46CC-A12C-B3388805F144}" type="presParOf" srcId="{1727BFBF-065F-449D-AC14-BEA59C31C16E}" destId="{449E2A15-9BF6-4AD2-925D-3996FB23B40C}" srcOrd="0" destOrd="0" presId="urn:microsoft.com/office/officeart/2005/8/layout/process4"/>
    <dgm:cxn modelId="{A5A484B4-1462-495B-8116-A0A4BC30E26C}" type="presParOf" srcId="{92142061-1EBF-497F-BAC1-D1436A212BC5}" destId="{EAEE1843-BDAD-4419-8420-13661683C5A0}" srcOrd="3" destOrd="0" presId="urn:microsoft.com/office/officeart/2005/8/layout/process4"/>
    <dgm:cxn modelId="{BC0BF9C0-74A1-42B9-8E9B-C8735E22001C}" type="presParOf" srcId="{92142061-1EBF-497F-BAC1-D1436A212BC5}" destId="{EC4BBCE1-E26B-4C50-9077-9A90BE40217D}" srcOrd="4" destOrd="0" presId="urn:microsoft.com/office/officeart/2005/8/layout/process4"/>
    <dgm:cxn modelId="{C7176EF8-C598-4BA4-966C-7DC389A53A96}" type="presParOf" srcId="{EC4BBCE1-E26B-4C50-9077-9A90BE40217D}" destId="{23124576-F4AD-4CAB-ABE1-572E5FB5DC3F}" srcOrd="0" destOrd="0" presId="urn:microsoft.com/office/officeart/2005/8/layout/process4"/>
    <dgm:cxn modelId="{302EB69D-45BF-4E7A-8E39-705EEC465C5A}" type="presParOf" srcId="{92142061-1EBF-497F-BAC1-D1436A212BC5}" destId="{69603738-777D-4891-B4DA-07FC6E286159}" srcOrd="5" destOrd="0" presId="urn:microsoft.com/office/officeart/2005/8/layout/process4"/>
    <dgm:cxn modelId="{43BEC99A-98AC-4302-A960-674A477D3EBE}" type="presParOf" srcId="{92142061-1EBF-497F-BAC1-D1436A212BC5}" destId="{5FF7D7CB-3412-46FE-922F-2BE45FD9BA02}" srcOrd="6" destOrd="0" presId="urn:microsoft.com/office/officeart/2005/8/layout/process4"/>
    <dgm:cxn modelId="{E9168F7C-37D6-46DF-B095-56457448E6CB}" type="presParOf" srcId="{5FF7D7CB-3412-46FE-922F-2BE45FD9BA02}" destId="{DD3A645F-C1B9-4E70-B3C5-EC14E32CDCE4}" srcOrd="0" destOrd="0" presId="urn:microsoft.com/office/officeart/2005/8/layout/process4"/>
    <dgm:cxn modelId="{6A5198A8-AB07-497E-98A2-1564FD002DF0}" type="presParOf" srcId="{92142061-1EBF-497F-BAC1-D1436A212BC5}" destId="{746016F3-239E-440E-BD8A-B9FFC92DBA10}" srcOrd="7" destOrd="0" presId="urn:microsoft.com/office/officeart/2005/8/layout/process4"/>
    <dgm:cxn modelId="{0DD7FF16-7E07-4CC1-985F-7E27985D35D5}" type="presParOf" srcId="{92142061-1EBF-497F-BAC1-D1436A212BC5}" destId="{32A38D42-622D-4D52-A562-4B4ED6F77015}" srcOrd="8" destOrd="0" presId="urn:microsoft.com/office/officeart/2005/8/layout/process4"/>
    <dgm:cxn modelId="{8BA7A861-649C-4790-BF2A-A3A546D241B7}" type="presParOf" srcId="{32A38D42-622D-4D52-A562-4B4ED6F77015}" destId="{75DE447E-B81B-442C-954C-E5CD6E968AEF}" srcOrd="0" destOrd="0" presId="urn:microsoft.com/office/officeart/2005/8/layout/process4"/>
    <dgm:cxn modelId="{FFF129DE-DD8F-4A94-A812-F4C2646E4437}" type="presParOf" srcId="{92142061-1EBF-497F-BAC1-D1436A212BC5}" destId="{AA18A7D8-7FBB-4BAA-BBD4-F0EEA0C666AF}" srcOrd="9" destOrd="0" presId="urn:microsoft.com/office/officeart/2005/8/layout/process4"/>
    <dgm:cxn modelId="{C7A44B1E-6139-4B39-9FD3-04E51655D9BE}" type="presParOf" srcId="{92142061-1EBF-497F-BAC1-D1436A212BC5}" destId="{19A4A27D-F948-495B-9E3C-BBE0CCF00FFC}" srcOrd="10" destOrd="0" presId="urn:microsoft.com/office/officeart/2005/8/layout/process4"/>
    <dgm:cxn modelId="{FE7B44C9-4E46-4C99-ABA8-D11311A4DB1E}" type="presParOf" srcId="{19A4A27D-F948-495B-9E3C-BBE0CCF00FFC}" destId="{287AC4E3-9DAA-44B6-B106-BDE7A0703106}" srcOrd="0" destOrd="0" presId="urn:microsoft.com/office/officeart/2005/8/layout/process4"/>
    <dgm:cxn modelId="{A43AB28B-41A0-49D1-902A-ADA69F6B0628}" type="presParOf" srcId="{92142061-1EBF-497F-BAC1-D1436A212BC5}" destId="{07831DD3-9745-41AA-93E7-411B45CCF6E6}" srcOrd="11" destOrd="0" presId="urn:microsoft.com/office/officeart/2005/8/layout/process4"/>
    <dgm:cxn modelId="{31BB81D8-84A2-4C37-A323-D41378EC3C78}" type="presParOf" srcId="{92142061-1EBF-497F-BAC1-D1436A212BC5}" destId="{7ED7A859-C9FE-495E-8DF2-A071D8F43BC9}" srcOrd="12" destOrd="0" presId="urn:microsoft.com/office/officeart/2005/8/layout/process4"/>
    <dgm:cxn modelId="{B16864BD-1064-4654-98A4-B2D8BDD00BC0}" type="presParOf" srcId="{7ED7A859-C9FE-495E-8DF2-A071D8F43BC9}" destId="{E54B927B-2771-4A90-BD7F-FC3DCFFCD1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F1A867-548E-45B9-891D-15B8CF1FD93C}" type="doc">
      <dgm:prSet loTypeId="urn:microsoft.com/office/officeart/2005/8/layout/hChevron3" loCatId="process" qsTypeId="urn:microsoft.com/office/officeart/2005/8/quickstyle/simple1#3" qsCatId="simple" csTypeId="urn:microsoft.com/office/officeart/2005/8/colors/colorful5#1" csCatId="colorful" phldr="1"/>
      <dgm:spPr/>
      <dgm:t>
        <a:bodyPr/>
        <a:lstStyle/>
        <a:p>
          <a:endParaRPr lang="en-GB"/>
        </a:p>
      </dgm:t>
    </dgm:pt>
    <dgm:pt modelId="{DF8BC31E-F144-40AB-8BA6-A480C7466EB5}">
      <dgm:prSet/>
      <dgm:spPr/>
      <dgm:t>
        <a:bodyPr/>
        <a:lstStyle/>
        <a:p>
          <a:r>
            <a:rPr lang="en-GB"/>
            <a:t>Effective behaviour management is based on the teacher‘s ability to successfully create a well-managed, structured classroom environment so that learning can occur. </a:t>
          </a:r>
        </a:p>
      </dgm:t>
    </dgm:pt>
    <dgm:pt modelId="{D44CEBA6-99A2-42B4-9C61-50D6CD9ED928}" type="parTrans" cxnId="{D691C5CA-7ED6-45CF-BB1D-CE6B2DB227CE}">
      <dgm:prSet/>
      <dgm:spPr/>
      <dgm:t>
        <a:bodyPr/>
        <a:lstStyle/>
        <a:p>
          <a:endParaRPr lang="en-GB"/>
        </a:p>
      </dgm:t>
    </dgm:pt>
    <dgm:pt modelId="{7DC463A8-AC39-4E92-B1B7-944F27F08262}" type="sibTrans" cxnId="{D691C5CA-7ED6-45CF-BB1D-CE6B2DB227CE}">
      <dgm:prSet/>
      <dgm:spPr/>
      <dgm:t>
        <a:bodyPr/>
        <a:lstStyle/>
        <a:p>
          <a:endParaRPr lang="en-GB"/>
        </a:p>
      </dgm:t>
    </dgm:pt>
    <dgm:pt modelId="{04A1E0E1-0BA4-4BBE-850E-458F716FB8F1}" type="pres">
      <dgm:prSet presAssocID="{51F1A867-548E-45B9-891D-15B8CF1FD93C}" presName="Name0" presStyleCnt="0">
        <dgm:presLayoutVars>
          <dgm:dir/>
          <dgm:resizeHandles val="exact"/>
        </dgm:presLayoutVars>
      </dgm:prSet>
      <dgm:spPr/>
    </dgm:pt>
    <dgm:pt modelId="{BAE00A61-AF58-40E6-BDD9-932A76DC383E}" type="pres">
      <dgm:prSet presAssocID="{DF8BC31E-F144-40AB-8BA6-A480C7466EB5}" presName="parTxOnly" presStyleLbl="node1" presStyleIdx="0" presStyleCnt="1" custScaleX="94880" custScaleY="74128">
        <dgm:presLayoutVars>
          <dgm:bulletEnabled val="1"/>
        </dgm:presLayoutVars>
      </dgm:prSet>
      <dgm:spPr/>
    </dgm:pt>
  </dgm:ptLst>
  <dgm:cxnLst>
    <dgm:cxn modelId="{49207668-31B8-4B7D-B36E-C28486C60C83}" type="presOf" srcId="{DF8BC31E-F144-40AB-8BA6-A480C7466EB5}" destId="{BAE00A61-AF58-40E6-BDD9-932A76DC383E}" srcOrd="0" destOrd="0" presId="urn:microsoft.com/office/officeart/2005/8/layout/hChevron3"/>
    <dgm:cxn modelId="{898E42A8-A812-4DD7-B667-82DFADCF12AA}" type="presOf" srcId="{51F1A867-548E-45B9-891D-15B8CF1FD93C}" destId="{04A1E0E1-0BA4-4BBE-850E-458F716FB8F1}" srcOrd="0" destOrd="0" presId="urn:microsoft.com/office/officeart/2005/8/layout/hChevron3"/>
    <dgm:cxn modelId="{D691C5CA-7ED6-45CF-BB1D-CE6B2DB227CE}" srcId="{51F1A867-548E-45B9-891D-15B8CF1FD93C}" destId="{DF8BC31E-F144-40AB-8BA6-A480C7466EB5}" srcOrd="0" destOrd="0" parTransId="{D44CEBA6-99A2-42B4-9C61-50D6CD9ED928}" sibTransId="{7DC463A8-AC39-4E92-B1B7-944F27F08262}"/>
    <dgm:cxn modelId="{A8A0D49F-9775-4B67-A5B3-C128B72615BA}" type="presParOf" srcId="{04A1E0E1-0BA4-4BBE-850E-458F716FB8F1}" destId="{BAE00A61-AF58-40E6-BDD9-932A76DC383E}" srcOrd="0" destOrd="0" presId="urn:microsoft.com/office/officeart/2005/8/layout/hChevro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399A56-9AD4-4DA5-9785-A989E3752466}" type="doc">
      <dgm:prSet loTypeId="urn:microsoft.com/office/officeart/2005/8/layout/venn1" loCatId="relationship" qsTypeId="urn:microsoft.com/office/officeart/2005/8/quickstyle/simple1#4" qsCatId="simple" csTypeId="urn:microsoft.com/office/officeart/2005/8/colors/colorful3#1" csCatId="colorful" phldr="1"/>
      <dgm:spPr/>
      <dgm:t>
        <a:bodyPr/>
        <a:lstStyle/>
        <a:p>
          <a:endParaRPr lang="en-GB"/>
        </a:p>
      </dgm:t>
    </dgm:pt>
    <dgm:pt modelId="{087539DA-17C3-4E61-818A-21837491FEF1}">
      <dgm:prSet/>
      <dgm:spPr/>
      <dgm:t>
        <a:bodyPr/>
        <a:lstStyle/>
        <a:p>
          <a:r>
            <a:rPr lang="en-GB" dirty="0"/>
            <a:t>Teaching several children with different needs, behaviours and attention spans can be challenging. </a:t>
          </a:r>
        </a:p>
      </dgm:t>
    </dgm:pt>
    <dgm:pt modelId="{38C209B4-F7AA-4F37-B535-68231746F90F}" type="parTrans" cxnId="{B9A0BCCF-D350-4C30-93C6-B9A4E3DAB95E}">
      <dgm:prSet/>
      <dgm:spPr/>
      <dgm:t>
        <a:bodyPr/>
        <a:lstStyle/>
        <a:p>
          <a:endParaRPr lang="en-GB"/>
        </a:p>
      </dgm:t>
    </dgm:pt>
    <dgm:pt modelId="{48551A8A-B35C-4BDB-9D65-F242B56C56A9}" type="sibTrans" cxnId="{B9A0BCCF-D350-4C30-93C6-B9A4E3DAB95E}">
      <dgm:prSet/>
      <dgm:spPr/>
      <dgm:t>
        <a:bodyPr/>
        <a:lstStyle/>
        <a:p>
          <a:endParaRPr lang="en-GB"/>
        </a:p>
      </dgm:t>
    </dgm:pt>
    <dgm:pt modelId="{BC8C4AEA-FB76-43B8-8C38-8CC2457EEA20}" type="pres">
      <dgm:prSet presAssocID="{4D399A56-9AD4-4DA5-9785-A989E3752466}" presName="compositeShape" presStyleCnt="0">
        <dgm:presLayoutVars>
          <dgm:chMax val="7"/>
          <dgm:dir/>
          <dgm:resizeHandles val="exact"/>
        </dgm:presLayoutVars>
      </dgm:prSet>
      <dgm:spPr/>
    </dgm:pt>
    <dgm:pt modelId="{128F5506-49EC-4683-8219-65FCB2FFDF19}" type="pres">
      <dgm:prSet presAssocID="{087539DA-17C3-4E61-818A-21837491FEF1}" presName="circ1TxSh" presStyleLbl="vennNode1" presStyleIdx="0" presStyleCnt="1" custScaleX="266704" custLinFactNeighborX="2670"/>
      <dgm:spPr/>
    </dgm:pt>
  </dgm:ptLst>
  <dgm:cxnLst>
    <dgm:cxn modelId="{131B0626-4EE7-4910-B8D2-45AC3D0F2E47}" type="presOf" srcId="{087539DA-17C3-4E61-818A-21837491FEF1}" destId="{128F5506-49EC-4683-8219-65FCB2FFDF19}" srcOrd="0" destOrd="0" presId="urn:microsoft.com/office/officeart/2005/8/layout/venn1"/>
    <dgm:cxn modelId="{C634F4C7-6B3A-4919-AB6E-357533E9430B}" type="presOf" srcId="{4D399A56-9AD4-4DA5-9785-A989E3752466}" destId="{BC8C4AEA-FB76-43B8-8C38-8CC2457EEA20}" srcOrd="0" destOrd="0" presId="urn:microsoft.com/office/officeart/2005/8/layout/venn1"/>
    <dgm:cxn modelId="{B9A0BCCF-D350-4C30-93C6-B9A4E3DAB95E}" srcId="{4D399A56-9AD4-4DA5-9785-A989E3752466}" destId="{087539DA-17C3-4E61-818A-21837491FEF1}" srcOrd="0" destOrd="0" parTransId="{38C209B4-F7AA-4F37-B535-68231746F90F}" sibTransId="{48551A8A-B35C-4BDB-9D65-F242B56C56A9}"/>
    <dgm:cxn modelId="{8CB087BE-2D6E-42D7-B1F6-90A0A33A48CA}" type="presParOf" srcId="{BC8C4AEA-FB76-43B8-8C38-8CC2457EEA20}" destId="{128F5506-49EC-4683-8219-65FCB2FFDF19}" srcOrd="0" destOrd="0" presId="urn:microsoft.com/office/officeart/2005/8/layout/ven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4BBAA81-83EA-4A99-ADFF-68835621B141}" type="doc">
      <dgm:prSet loTypeId="urn:microsoft.com/office/officeart/2005/8/layout/vList5" loCatId="list" qsTypeId="urn:microsoft.com/office/officeart/2005/8/quickstyle/simple1#5" qsCatId="simple" csTypeId="urn:microsoft.com/office/officeart/2005/8/colors/colorful3#2" csCatId="colorful" phldr="1"/>
      <dgm:spPr/>
      <dgm:t>
        <a:bodyPr/>
        <a:lstStyle/>
        <a:p>
          <a:endParaRPr lang="en-GB"/>
        </a:p>
      </dgm:t>
    </dgm:pt>
    <dgm:pt modelId="{FD8195F1-4CFD-4D9C-980E-2593FD5900C6}">
      <dgm:prSet/>
      <dgm:spPr/>
      <dgm:t>
        <a:bodyPr/>
        <a:lstStyle/>
        <a:p>
          <a:r>
            <a:rPr lang="en-GB"/>
            <a:t>Positive learning culture - children will learn better because they will know what is expected of them. </a:t>
          </a:r>
        </a:p>
      </dgm:t>
    </dgm:pt>
    <dgm:pt modelId="{CF2C6931-5183-4B3E-870D-8A3D4E1DFE96}" type="parTrans" cxnId="{6EA112A2-B91B-4771-83E8-3B4504E26274}">
      <dgm:prSet/>
      <dgm:spPr/>
      <dgm:t>
        <a:bodyPr/>
        <a:lstStyle/>
        <a:p>
          <a:endParaRPr lang="en-GB"/>
        </a:p>
      </dgm:t>
    </dgm:pt>
    <dgm:pt modelId="{6A444088-5051-4DCD-A9D2-05E321F4AB6F}" type="sibTrans" cxnId="{6EA112A2-B91B-4771-83E8-3B4504E26274}">
      <dgm:prSet/>
      <dgm:spPr/>
      <dgm:t>
        <a:bodyPr/>
        <a:lstStyle/>
        <a:p>
          <a:endParaRPr lang="en-GB"/>
        </a:p>
      </dgm:t>
    </dgm:pt>
    <dgm:pt modelId="{FE3A7681-DB90-49B9-B0DD-1C063C0C4227}" type="pres">
      <dgm:prSet presAssocID="{64BBAA81-83EA-4A99-ADFF-68835621B141}" presName="Name0" presStyleCnt="0">
        <dgm:presLayoutVars>
          <dgm:dir/>
          <dgm:animLvl val="lvl"/>
          <dgm:resizeHandles val="exact"/>
        </dgm:presLayoutVars>
      </dgm:prSet>
      <dgm:spPr/>
    </dgm:pt>
    <dgm:pt modelId="{C08E2363-ECAA-41A9-9070-30B2503376DA}" type="pres">
      <dgm:prSet presAssocID="{FD8195F1-4CFD-4D9C-980E-2593FD5900C6}" presName="linNode" presStyleCnt="0"/>
      <dgm:spPr/>
    </dgm:pt>
    <dgm:pt modelId="{6513CE73-0BF8-4ECA-897D-3DCDA5EF0815}" type="pres">
      <dgm:prSet presAssocID="{FD8195F1-4CFD-4D9C-980E-2593FD5900C6}" presName="parentText" presStyleLbl="node1" presStyleIdx="0" presStyleCnt="1" custScaleX="244253">
        <dgm:presLayoutVars>
          <dgm:chMax val="1"/>
          <dgm:bulletEnabled val="1"/>
        </dgm:presLayoutVars>
      </dgm:prSet>
      <dgm:spPr/>
    </dgm:pt>
  </dgm:ptLst>
  <dgm:cxnLst>
    <dgm:cxn modelId="{BB7F7862-E5A6-4093-AC80-07FA89C0919D}" type="presOf" srcId="{64BBAA81-83EA-4A99-ADFF-68835621B141}" destId="{FE3A7681-DB90-49B9-B0DD-1C063C0C4227}" srcOrd="0" destOrd="0" presId="urn:microsoft.com/office/officeart/2005/8/layout/vList5"/>
    <dgm:cxn modelId="{2C150E75-0EC8-4855-AD60-0E212ACC49D1}" type="presOf" srcId="{FD8195F1-4CFD-4D9C-980E-2593FD5900C6}" destId="{6513CE73-0BF8-4ECA-897D-3DCDA5EF0815}" srcOrd="0" destOrd="0" presId="urn:microsoft.com/office/officeart/2005/8/layout/vList5"/>
    <dgm:cxn modelId="{6EA112A2-B91B-4771-83E8-3B4504E26274}" srcId="{64BBAA81-83EA-4A99-ADFF-68835621B141}" destId="{FD8195F1-4CFD-4D9C-980E-2593FD5900C6}" srcOrd="0" destOrd="0" parTransId="{CF2C6931-5183-4B3E-870D-8A3D4E1DFE96}" sibTransId="{6A444088-5051-4DCD-A9D2-05E321F4AB6F}"/>
    <dgm:cxn modelId="{BC88FAC3-A32E-4475-ADC6-E8DD04B5D4C5}" type="presParOf" srcId="{FE3A7681-DB90-49B9-B0DD-1C063C0C4227}" destId="{C08E2363-ECAA-41A9-9070-30B2503376DA}" srcOrd="0" destOrd="0" presId="urn:microsoft.com/office/officeart/2005/8/layout/vList5"/>
    <dgm:cxn modelId="{9810A20E-606E-4EE6-921C-ABF8AC7AB0B0}" type="presParOf" srcId="{C08E2363-ECAA-41A9-9070-30B2503376DA}" destId="{6513CE73-0BF8-4ECA-897D-3DCDA5EF0815}" srcOrd="0" destOrd="0" presId="urn:microsoft.com/office/officeart/2005/8/layout/vList5"/>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084379-2D8C-4CD5-AE27-4DDD74F76BDE}" type="doc">
      <dgm:prSet loTypeId="urn:microsoft.com/office/officeart/2005/8/layout/vList2" loCatId="list" qsTypeId="urn:microsoft.com/office/officeart/2005/8/quickstyle/simple1#6" qsCatId="simple" csTypeId="urn:microsoft.com/office/officeart/2005/8/colors/accent3_2#1" csCatId="accent3"/>
      <dgm:spPr/>
      <dgm:t>
        <a:bodyPr/>
        <a:lstStyle/>
        <a:p>
          <a:endParaRPr lang="en-GB"/>
        </a:p>
      </dgm:t>
    </dgm:pt>
    <dgm:pt modelId="{A86DF3A0-59D7-42F2-8F74-0EE1970691D1}">
      <dgm:prSet custT="1"/>
      <dgm:spPr/>
      <dgm:t>
        <a:bodyPr/>
        <a:lstStyle/>
        <a:p>
          <a:pPr algn="ctr"/>
          <a:r>
            <a:rPr lang="en-GB" sz="1800" b="1" dirty="0"/>
            <a:t>Consequence-based approaches </a:t>
          </a:r>
          <a:r>
            <a:rPr lang="en-GB" sz="1800" dirty="0"/>
            <a:t>-strategies that aim to influence behaviour by providing consequences after a behaviour has occurred. </a:t>
          </a:r>
        </a:p>
      </dgm:t>
    </dgm:pt>
    <dgm:pt modelId="{C13031F1-59A8-450C-915E-B959424B7DF3}" type="parTrans" cxnId="{1EB74D0D-3CC1-4B35-AD40-FB42E19D6551}">
      <dgm:prSet/>
      <dgm:spPr/>
      <dgm:t>
        <a:bodyPr/>
        <a:lstStyle/>
        <a:p>
          <a:endParaRPr lang="en-GB"/>
        </a:p>
      </dgm:t>
    </dgm:pt>
    <dgm:pt modelId="{B1F30959-B4E5-47D6-8FED-3D5FB5570DAA}" type="sibTrans" cxnId="{1EB74D0D-3CC1-4B35-AD40-FB42E19D6551}">
      <dgm:prSet/>
      <dgm:spPr/>
      <dgm:t>
        <a:bodyPr/>
        <a:lstStyle/>
        <a:p>
          <a:endParaRPr lang="en-GB"/>
        </a:p>
      </dgm:t>
    </dgm:pt>
    <dgm:pt modelId="{7C9132D1-CBC1-4DCA-AAC1-98810B93CED1}">
      <dgm:prSet custT="1"/>
      <dgm:spPr/>
      <dgm:t>
        <a:bodyPr/>
        <a:lstStyle/>
        <a:p>
          <a:r>
            <a:rPr lang="en-GB" sz="1600" dirty="0"/>
            <a:t>Increase desirable behaviours (through reinforcement) or decrease inappropriate behaviours (through punishment or response cost). </a:t>
          </a:r>
        </a:p>
      </dgm:t>
    </dgm:pt>
    <dgm:pt modelId="{9FB30F62-F821-4645-9C56-2CEED03F06F4}" type="parTrans" cxnId="{43CB5637-E990-4F50-9C94-B197C39B397F}">
      <dgm:prSet/>
      <dgm:spPr/>
      <dgm:t>
        <a:bodyPr/>
        <a:lstStyle/>
        <a:p>
          <a:endParaRPr lang="en-GB"/>
        </a:p>
      </dgm:t>
    </dgm:pt>
    <dgm:pt modelId="{E9267C1E-BA74-4C7F-9563-5C2A3669C990}" type="sibTrans" cxnId="{43CB5637-E990-4F50-9C94-B197C39B397F}">
      <dgm:prSet/>
      <dgm:spPr/>
      <dgm:t>
        <a:bodyPr/>
        <a:lstStyle/>
        <a:p>
          <a:endParaRPr lang="en-GB"/>
        </a:p>
      </dgm:t>
    </dgm:pt>
    <dgm:pt modelId="{1D46CE53-C55C-4D46-AD17-B6D7FD919B21}">
      <dgm:prSet custT="1"/>
      <dgm:spPr/>
      <dgm:t>
        <a:bodyPr/>
        <a:lstStyle/>
        <a:p>
          <a:r>
            <a:rPr lang="en-GB" sz="1600" dirty="0"/>
            <a:t>These approaches are largely rooted in behaviourist learning theory, particularly the work of Skinner and principles of operant conditioning.</a:t>
          </a:r>
        </a:p>
      </dgm:t>
    </dgm:pt>
    <dgm:pt modelId="{B2EBE6E8-4235-4CC1-BCEB-A999E0C06CAC}" type="parTrans" cxnId="{DB94D313-5B64-42C5-A379-5D401D3B400A}">
      <dgm:prSet/>
      <dgm:spPr/>
      <dgm:t>
        <a:bodyPr/>
        <a:lstStyle/>
        <a:p>
          <a:endParaRPr lang="en-GB"/>
        </a:p>
      </dgm:t>
    </dgm:pt>
    <dgm:pt modelId="{723FF1CF-738C-4919-97AB-A03FAF302F61}" type="sibTrans" cxnId="{DB94D313-5B64-42C5-A379-5D401D3B400A}">
      <dgm:prSet/>
      <dgm:spPr/>
      <dgm:t>
        <a:bodyPr/>
        <a:lstStyle/>
        <a:p>
          <a:endParaRPr lang="en-GB"/>
        </a:p>
      </dgm:t>
    </dgm:pt>
    <dgm:pt modelId="{CF0A3142-5DEF-4DFE-8C13-A18E5D5F086A}" type="pres">
      <dgm:prSet presAssocID="{7C084379-2D8C-4CD5-AE27-4DDD74F76BDE}" presName="linear" presStyleCnt="0">
        <dgm:presLayoutVars>
          <dgm:animLvl val="lvl"/>
          <dgm:resizeHandles val="exact"/>
        </dgm:presLayoutVars>
      </dgm:prSet>
      <dgm:spPr/>
    </dgm:pt>
    <dgm:pt modelId="{150722F4-6547-4564-9DCC-D5D4B3A8FCCE}" type="pres">
      <dgm:prSet presAssocID="{A86DF3A0-59D7-42F2-8F74-0EE1970691D1}" presName="parentText" presStyleLbl="node1" presStyleIdx="0" presStyleCnt="1">
        <dgm:presLayoutVars>
          <dgm:chMax val="0"/>
          <dgm:bulletEnabled val="1"/>
        </dgm:presLayoutVars>
      </dgm:prSet>
      <dgm:spPr/>
    </dgm:pt>
    <dgm:pt modelId="{F5E9C29F-05DA-4047-833B-945E93800046}" type="pres">
      <dgm:prSet presAssocID="{A86DF3A0-59D7-42F2-8F74-0EE1970691D1}" presName="childText" presStyleLbl="revTx" presStyleIdx="0" presStyleCnt="1">
        <dgm:presLayoutVars>
          <dgm:bulletEnabled val="1"/>
        </dgm:presLayoutVars>
      </dgm:prSet>
      <dgm:spPr/>
    </dgm:pt>
  </dgm:ptLst>
  <dgm:cxnLst>
    <dgm:cxn modelId="{7B121B07-4BEF-4396-B314-1ADD9BD145C2}" type="presOf" srcId="{7C084379-2D8C-4CD5-AE27-4DDD74F76BDE}" destId="{CF0A3142-5DEF-4DFE-8C13-A18E5D5F086A}" srcOrd="0" destOrd="0" presId="urn:microsoft.com/office/officeart/2005/8/layout/vList2"/>
    <dgm:cxn modelId="{1EB74D0D-3CC1-4B35-AD40-FB42E19D6551}" srcId="{7C084379-2D8C-4CD5-AE27-4DDD74F76BDE}" destId="{A86DF3A0-59D7-42F2-8F74-0EE1970691D1}" srcOrd="0" destOrd="0" parTransId="{C13031F1-59A8-450C-915E-B959424B7DF3}" sibTransId="{B1F30959-B4E5-47D6-8FED-3D5FB5570DAA}"/>
    <dgm:cxn modelId="{DB94D313-5B64-42C5-A379-5D401D3B400A}" srcId="{A86DF3A0-59D7-42F2-8F74-0EE1970691D1}" destId="{1D46CE53-C55C-4D46-AD17-B6D7FD919B21}" srcOrd="1" destOrd="0" parTransId="{B2EBE6E8-4235-4CC1-BCEB-A999E0C06CAC}" sibTransId="{723FF1CF-738C-4919-97AB-A03FAF302F61}"/>
    <dgm:cxn modelId="{43CB5637-E990-4F50-9C94-B197C39B397F}" srcId="{A86DF3A0-59D7-42F2-8F74-0EE1970691D1}" destId="{7C9132D1-CBC1-4DCA-AAC1-98810B93CED1}" srcOrd="0" destOrd="0" parTransId="{9FB30F62-F821-4645-9C56-2CEED03F06F4}" sibTransId="{E9267C1E-BA74-4C7F-9563-5C2A3669C990}"/>
    <dgm:cxn modelId="{160C6A60-E6F7-4D7F-849C-7D7FD44CA04D}" type="presOf" srcId="{7C9132D1-CBC1-4DCA-AAC1-98810B93CED1}" destId="{F5E9C29F-05DA-4047-833B-945E93800046}" srcOrd="0" destOrd="0" presId="urn:microsoft.com/office/officeart/2005/8/layout/vList2"/>
    <dgm:cxn modelId="{89EA74D1-73E2-4903-8DAC-90E3E7414A66}" type="presOf" srcId="{1D46CE53-C55C-4D46-AD17-B6D7FD919B21}" destId="{F5E9C29F-05DA-4047-833B-945E93800046}" srcOrd="0" destOrd="1" presId="urn:microsoft.com/office/officeart/2005/8/layout/vList2"/>
    <dgm:cxn modelId="{07BDA8D1-3FC4-4A06-AFF9-CA31940DCB9D}" type="presOf" srcId="{A86DF3A0-59D7-42F2-8F74-0EE1970691D1}" destId="{150722F4-6547-4564-9DCC-D5D4B3A8FCCE}" srcOrd="0" destOrd="0" presId="urn:microsoft.com/office/officeart/2005/8/layout/vList2"/>
    <dgm:cxn modelId="{483948BD-9210-449D-87BA-424075E4CF20}" type="presParOf" srcId="{CF0A3142-5DEF-4DFE-8C13-A18E5D5F086A}" destId="{150722F4-6547-4564-9DCC-D5D4B3A8FCCE}" srcOrd="0" destOrd="0" presId="urn:microsoft.com/office/officeart/2005/8/layout/vList2"/>
    <dgm:cxn modelId="{E27B1165-B73E-473F-A566-A590BA8A30EA}" type="presParOf" srcId="{CF0A3142-5DEF-4DFE-8C13-A18E5D5F086A}" destId="{F5E9C29F-05DA-4047-833B-945E93800046}"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3A3BE2C-8875-4802-ABD2-4E71598B267E}" type="doc">
      <dgm:prSet loTypeId="urn:microsoft.com/office/officeart/2005/8/layout/target3" loCatId="relationship" qsTypeId="urn:microsoft.com/office/officeart/2005/8/quickstyle/simple1#7" qsCatId="simple" csTypeId="urn:microsoft.com/office/officeart/2005/8/colors/accent1_2#1" csCatId="accent1"/>
      <dgm:spPr/>
      <dgm:t>
        <a:bodyPr/>
        <a:lstStyle/>
        <a:p>
          <a:endParaRPr lang="en-GB"/>
        </a:p>
      </dgm:t>
    </dgm:pt>
    <dgm:pt modelId="{42B0AC2C-D31E-41CE-9D81-69A19DD84377}">
      <dgm:prSet/>
      <dgm:spPr/>
      <dgm:t>
        <a:bodyPr/>
        <a:lstStyle/>
        <a:p>
          <a:r>
            <a:rPr lang="en-GB"/>
            <a:t>Self-management and skills coaching approaches take a different perspective. Rather than asking </a:t>
          </a:r>
          <a:r>
            <a:rPr lang="en-GB" i="1"/>
            <a:t>'How can we control behaviour?'</a:t>
          </a:r>
          <a:r>
            <a:rPr lang="en-GB"/>
            <a:t>, they ask </a:t>
          </a:r>
          <a:r>
            <a:rPr lang="en-GB" i="1"/>
            <a:t>'What skills does this child need in order to succeed?'</a:t>
          </a:r>
          <a:endParaRPr lang="en-GB"/>
        </a:p>
      </dgm:t>
    </dgm:pt>
    <dgm:pt modelId="{A06774F9-AA2C-4398-A3C4-5D9B97FCD378}" type="parTrans" cxnId="{46F9E66D-3DCB-4304-96EE-E7901A00F954}">
      <dgm:prSet/>
      <dgm:spPr/>
      <dgm:t>
        <a:bodyPr/>
        <a:lstStyle/>
        <a:p>
          <a:endParaRPr lang="en-GB"/>
        </a:p>
      </dgm:t>
    </dgm:pt>
    <dgm:pt modelId="{3077CB49-AA3F-418A-871C-B6F00ECE215C}" type="sibTrans" cxnId="{46F9E66D-3DCB-4304-96EE-E7901A00F954}">
      <dgm:prSet/>
      <dgm:spPr/>
      <dgm:t>
        <a:bodyPr/>
        <a:lstStyle/>
        <a:p>
          <a:endParaRPr lang="en-GB"/>
        </a:p>
      </dgm:t>
    </dgm:pt>
    <dgm:pt modelId="{EBC6C0B0-073E-42C1-8245-8A8F39B9E40B}">
      <dgm:prSet/>
      <dgm:spPr/>
      <dgm:t>
        <a:bodyPr/>
        <a:lstStyle/>
        <a:p>
          <a:r>
            <a:rPr lang="en-GB" dirty="0"/>
            <a:t>This recognises that many children with ADHD know what they should do but struggle to do it consistently because of differences in executive functioning."</a:t>
          </a:r>
        </a:p>
      </dgm:t>
    </dgm:pt>
    <dgm:pt modelId="{624B33FD-B5D6-4CA5-8DDC-49817EDDDB71}" type="parTrans" cxnId="{EB1C1BB6-AB89-4286-B0E7-6B1A652EE1A6}">
      <dgm:prSet/>
      <dgm:spPr/>
      <dgm:t>
        <a:bodyPr/>
        <a:lstStyle/>
        <a:p>
          <a:endParaRPr lang="en-GB"/>
        </a:p>
      </dgm:t>
    </dgm:pt>
    <dgm:pt modelId="{265A7918-60B4-49E3-805B-913D39519C0A}" type="sibTrans" cxnId="{EB1C1BB6-AB89-4286-B0E7-6B1A652EE1A6}">
      <dgm:prSet/>
      <dgm:spPr/>
      <dgm:t>
        <a:bodyPr/>
        <a:lstStyle/>
        <a:p>
          <a:endParaRPr lang="en-GB"/>
        </a:p>
      </dgm:t>
    </dgm:pt>
    <dgm:pt modelId="{473DD447-2A0F-40B3-88D1-1A953C40BDE4}" type="pres">
      <dgm:prSet presAssocID="{63A3BE2C-8875-4802-ABD2-4E71598B267E}" presName="Name0" presStyleCnt="0">
        <dgm:presLayoutVars>
          <dgm:chMax val="7"/>
          <dgm:dir/>
          <dgm:animLvl val="lvl"/>
          <dgm:resizeHandles val="exact"/>
        </dgm:presLayoutVars>
      </dgm:prSet>
      <dgm:spPr/>
    </dgm:pt>
    <dgm:pt modelId="{5649CDBA-BDF4-4865-B955-CC7C53D3DDA8}" type="pres">
      <dgm:prSet presAssocID="{42B0AC2C-D31E-41CE-9D81-69A19DD84377}" presName="circle1" presStyleLbl="node1" presStyleIdx="0" presStyleCnt="2"/>
      <dgm:spPr/>
    </dgm:pt>
    <dgm:pt modelId="{6F6C4F2E-636D-453A-A210-E5E76769CDA7}" type="pres">
      <dgm:prSet presAssocID="{42B0AC2C-D31E-41CE-9D81-69A19DD84377}" presName="space" presStyleCnt="0"/>
      <dgm:spPr/>
    </dgm:pt>
    <dgm:pt modelId="{032961E2-C7D4-4B28-A619-D3F73A841239}" type="pres">
      <dgm:prSet presAssocID="{42B0AC2C-D31E-41CE-9D81-69A19DD84377}" presName="rect1" presStyleLbl="alignAcc1" presStyleIdx="0" presStyleCnt="2"/>
      <dgm:spPr/>
    </dgm:pt>
    <dgm:pt modelId="{3D739BB5-7A47-4A14-94DD-6CA31B12FE42}" type="pres">
      <dgm:prSet presAssocID="{EBC6C0B0-073E-42C1-8245-8A8F39B9E40B}" presName="vertSpace2" presStyleLbl="node1" presStyleIdx="0" presStyleCnt="2"/>
      <dgm:spPr/>
    </dgm:pt>
    <dgm:pt modelId="{1531C1BD-48C7-4BBC-A790-A19B96F49111}" type="pres">
      <dgm:prSet presAssocID="{EBC6C0B0-073E-42C1-8245-8A8F39B9E40B}" presName="circle2" presStyleLbl="node1" presStyleIdx="1" presStyleCnt="2"/>
      <dgm:spPr/>
    </dgm:pt>
    <dgm:pt modelId="{798F87D6-E1DC-41B4-AED4-91A0300EE213}" type="pres">
      <dgm:prSet presAssocID="{EBC6C0B0-073E-42C1-8245-8A8F39B9E40B}" presName="rect2" presStyleLbl="alignAcc1" presStyleIdx="1" presStyleCnt="2"/>
      <dgm:spPr/>
    </dgm:pt>
    <dgm:pt modelId="{FF80524A-6198-4E3C-82A4-B7652010EFDA}" type="pres">
      <dgm:prSet presAssocID="{42B0AC2C-D31E-41CE-9D81-69A19DD84377}" presName="rect1ParTxNoCh" presStyleLbl="alignAcc1" presStyleIdx="1" presStyleCnt="2">
        <dgm:presLayoutVars>
          <dgm:chMax val="1"/>
          <dgm:bulletEnabled val="1"/>
        </dgm:presLayoutVars>
      </dgm:prSet>
      <dgm:spPr/>
    </dgm:pt>
    <dgm:pt modelId="{0B0A9154-2EA3-4E88-8CEC-5E1DAC10192D}" type="pres">
      <dgm:prSet presAssocID="{EBC6C0B0-073E-42C1-8245-8A8F39B9E40B}" presName="rect2ParTxNoCh" presStyleLbl="alignAcc1" presStyleIdx="1" presStyleCnt="2">
        <dgm:presLayoutVars>
          <dgm:chMax val="1"/>
          <dgm:bulletEnabled val="1"/>
        </dgm:presLayoutVars>
      </dgm:prSet>
      <dgm:spPr/>
    </dgm:pt>
  </dgm:ptLst>
  <dgm:cxnLst>
    <dgm:cxn modelId="{FF772336-258E-455F-B3E6-F623A54B4E56}" type="presOf" srcId="{42B0AC2C-D31E-41CE-9D81-69A19DD84377}" destId="{FF80524A-6198-4E3C-82A4-B7652010EFDA}" srcOrd="1" destOrd="0" presId="urn:microsoft.com/office/officeart/2005/8/layout/target3"/>
    <dgm:cxn modelId="{7C0D943A-859A-470C-B28C-DD3A2B8B33D3}" type="presOf" srcId="{EBC6C0B0-073E-42C1-8245-8A8F39B9E40B}" destId="{798F87D6-E1DC-41B4-AED4-91A0300EE213}" srcOrd="0" destOrd="0" presId="urn:microsoft.com/office/officeart/2005/8/layout/target3"/>
    <dgm:cxn modelId="{2812CE6D-C8F6-4643-8CE8-6948B57BD23F}" type="presOf" srcId="{63A3BE2C-8875-4802-ABD2-4E71598B267E}" destId="{473DD447-2A0F-40B3-88D1-1A953C40BDE4}" srcOrd="0" destOrd="0" presId="urn:microsoft.com/office/officeart/2005/8/layout/target3"/>
    <dgm:cxn modelId="{46F9E66D-3DCB-4304-96EE-E7901A00F954}" srcId="{63A3BE2C-8875-4802-ABD2-4E71598B267E}" destId="{42B0AC2C-D31E-41CE-9D81-69A19DD84377}" srcOrd="0" destOrd="0" parTransId="{A06774F9-AA2C-4398-A3C4-5D9B97FCD378}" sibTransId="{3077CB49-AA3F-418A-871C-B6F00ECE215C}"/>
    <dgm:cxn modelId="{62AFB950-3BAF-46F3-9727-F483BA7CF374}" type="presOf" srcId="{42B0AC2C-D31E-41CE-9D81-69A19DD84377}" destId="{032961E2-C7D4-4B28-A619-D3F73A841239}" srcOrd="0" destOrd="0" presId="urn:microsoft.com/office/officeart/2005/8/layout/target3"/>
    <dgm:cxn modelId="{6854B295-B57B-4011-B4BD-5020BA484097}" type="presOf" srcId="{EBC6C0B0-073E-42C1-8245-8A8F39B9E40B}" destId="{0B0A9154-2EA3-4E88-8CEC-5E1DAC10192D}" srcOrd="1" destOrd="0" presId="urn:microsoft.com/office/officeart/2005/8/layout/target3"/>
    <dgm:cxn modelId="{EB1C1BB6-AB89-4286-B0E7-6B1A652EE1A6}" srcId="{63A3BE2C-8875-4802-ABD2-4E71598B267E}" destId="{EBC6C0B0-073E-42C1-8245-8A8F39B9E40B}" srcOrd="1" destOrd="0" parTransId="{624B33FD-B5D6-4CA5-8DDC-49817EDDDB71}" sibTransId="{265A7918-60B4-49E3-805B-913D39519C0A}"/>
    <dgm:cxn modelId="{4E2D9A67-B313-480F-8C8C-975BF253B23E}" type="presParOf" srcId="{473DD447-2A0F-40B3-88D1-1A953C40BDE4}" destId="{5649CDBA-BDF4-4865-B955-CC7C53D3DDA8}" srcOrd="0" destOrd="0" presId="urn:microsoft.com/office/officeart/2005/8/layout/target3"/>
    <dgm:cxn modelId="{A3347661-0976-48FB-99CB-6719F38AD1F5}" type="presParOf" srcId="{473DD447-2A0F-40B3-88D1-1A953C40BDE4}" destId="{6F6C4F2E-636D-453A-A210-E5E76769CDA7}" srcOrd="1" destOrd="0" presId="urn:microsoft.com/office/officeart/2005/8/layout/target3"/>
    <dgm:cxn modelId="{EE7155AF-92D3-4325-8EC8-2A4E81DEBF0F}" type="presParOf" srcId="{473DD447-2A0F-40B3-88D1-1A953C40BDE4}" destId="{032961E2-C7D4-4B28-A619-D3F73A841239}" srcOrd="2" destOrd="0" presId="urn:microsoft.com/office/officeart/2005/8/layout/target3"/>
    <dgm:cxn modelId="{44437088-1B00-4B1B-8FB1-65E009659C76}" type="presParOf" srcId="{473DD447-2A0F-40B3-88D1-1A953C40BDE4}" destId="{3D739BB5-7A47-4A14-94DD-6CA31B12FE42}" srcOrd="3" destOrd="0" presId="urn:microsoft.com/office/officeart/2005/8/layout/target3"/>
    <dgm:cxn modelId="{58F379CE-86C1-4692-9773-027074A863F2}" type="presParOf" srcId="{473DD447-2A0F-40B3-88D1-1A953C40BDE4}" destId="{1531C1BD-48C7-4BBC-A790-A19B96F49111}" srcOrd="4" destOrd="0" presId="urn:microsoft.com/office/officeart/2005/8/layout/target3"/>
    <dgm:cxn modelId="{B63359BE-670B-4231-9DF0-7CE310850B4D}" type="presParOf" srcId="{473DD447-2A0F-40B3-88D1-1A953C40BDE4}" destId="{798F87D6-E1DC-41B4-AED4-91A0300EE213}" srcOrd="5" destOrd="0" presId="urn:microsoft.com/office/officeart/2005/8/layout/target3"/>
    <dgm:cxn modelId="{44B28F5B-E20C-40CE-AC73-D51E713C8DC1}" type="presParOf" srcId="{473DD447-2A0F-40B3-88D1-1A953C40BDE4}" destId="{FF80524A-6198-4E3C-82A4-B7652010EFDA}" srcOrd="6" destOrd="0" presId="urn:microsoft.com/office/officeart/2005/8/layout/target3"/>
    <dgm:cxn modelId="{2D314A47-2946-4C67-9E90-71048B297B67}" type="presParOf" srcId="{473DD447-2A0F-40B3-88D1-1A953C40BDE4}" destId="{0B0A9154-2EA3-4E88-8CEC-5E1DAC10192D}"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B8C18CC-2E98-49E1-A292-99BF3B6CB25E}" type="doc">
      <dgm:prSet loTypeId="urn:microsoft.com/office/officeart/2009/3/layout/RandomtoResultProcess" loCatId="process" qsTypeId="urn:microsoft.com/office/officeart/2005/8/quickstyle/simple1#8" qsCatId="simple" csTypeId="urn:microsoft.com/office/officeart/2005/8/colors/colorful1#2" csCatId="colorful" phldr="1"/>
      <dgm:spPr/>
      <dgm:t>
        <a:bodyPr/>
        <a:lstStyle/>
        <a:p>
          <a:endParaRPr lang="en-GB"/>
        </a:p>
      </dgm:t>
    </dgm:pt>
    <dgm:pt modelId="{B19CE9E1-E64A-43A9-88DF-50B0DAC293CF}">
      <dgm:prSet/>
      <dgm:spPr/>
      <dgm:t>
        <a:bodyPr/>
        <a:lstStyle/>
        <a:p>
          <a:pPr rtl="0"/>
          <a:r>
            <a:rPr lang="en-GB"/>
            <a:t>Individualised short stories designed to improve or teach social skills and positive social interactions. </a:t>
          </a:r>
        </a:p>
      </dgm:t>
    </dgm:pt>
    <dgm:pt modelId="{2A025DC9-510E-4722-824F-D6B4E88D4920}" type="parTrans" cxnId="{3550E43F-1B52-460E-ADB7-559E83EB35DC}">
      <dgm:prSet/>
      <dgm:spPr/>
      <dgm:t>
        <a:bodyPr/>
        <a:lstStyle/>
        <a:p>
          <a:endParaRPr lang="en-GB"/>
        </a:p>
      </dgm:t>
    </dgm:pt>
    <dgm:pt modelId="{D0D9DBDD-F6FA-4F5D-8AD4-44784CDD6B52}" type="sibTrans" cxnId="{3550E43F-1B52-460E-ADB7-559E83EB35DC}">
      <dgm:prSet/>
      <dgm:spPr/>
      <dgm:t>
        <a:bodyPr/>
        <a:lstStyle/>
        <a:p>
          <a:endParaRPr lang="en-GB"/>
        </a:p>
      </dgm:t>
    </dgm:pt>
    <dgm:pt modelId="{93EB8BDB-B76C-4C78-8475-C0813310B79C}">
      <dgm:prSet/>
      <dgm:spPr/>
      <dgm:t>
        <a:bodyPr/>
        <a:lstStyle/>
        <a:p>
          <a:pPr rtl="0"/>
          <a:r>
            <a:rPr lang="en-GB" dirty="0"/>
            <a:t>SS describe a situation, specific activity or behaviours related to social cues.</a:t>
          </a:r>
        </a:p>
      </dgm:t>
    </dgm:pt>
    <dgm:pt modelId="{8A9F80BC-32EF-4A62-ACA4-4362FF9C0162}" type="parTrans" cxnId="{55142911-48A5-4F6D-89AB-3A726279CBA5}">
      <dgm:prSet/>
      <dgm:spPr/>
      <dgm:t>
        <a:bodyPr/>
        <a:lstStyle/>
        <a:p>
          <a:endParaRPr lang="en-GB"/>
        </a:p>
      </dgm:t>
    </dgm:pt>
    <dgm:pt modelId="{17171B8A-E0D8-4092-81E2-FCEA0F15DACA}" type="sibTrans" cxnId="{55142911-48A5-4F6D-89AB-3A726279CBA5}">
      <dgm:prSet/>
      <dgm:spPr/>
      <dgm:t>
        <a:bodyPr/>
        <a:lstStyle/>
        <a:p>
          <a:endParaRPr lang="en-GB"/>
        </a:p>
      </dgm:t>
    </dgm:pt>
    <dgm:pt modelId="{659B67CF-965D-4724-B397-144DB891D6D1}">
      <dgm:prSet/>
      <dgm:spPr/>
      <dgm:t>
        <a:bodyPr/>
        <a:lstStyle/>
        <a:p>
          <a:pPr rtl="0"/>
          <a:r>
            <a:rPr lang="en-GB" dirty="0"/>
            <a:t>Stories are age-specific and may include pictures, drawings and texts. </a:t>
          </a:r>
        </a:p>
      </dgm:t>
    </dgm:pt>
    <dgm:pt modelId="{74FCBD0E-0DB0-48FD-952B-9B08D0616964}" type="parTrans" cxnId="{694A33E8-739C-4FDA-875B-C1C92E5544B8}">
      <dgm:prSet/>
      <dgm:spPr/>
      <dgm:t>
        <a:bodyPr/>
        <a:lstStyle/>
        <a:p>
          <a:endParaRPr lang="en-GB"/>
        </a:p>
      </dgm:t>
    </dgm:pt>
    <dgm:pt modelId="{5125324F-8A0C-41E7-A0A6-DB0FC8C80A8A}" type="sibTrans" cxnId="{694A33E8-739C-4FDA-875B-C1C92E5544B8}">
      <dgm:prSet/>
      <dgm:spPr/>
      <dgm:t>
        <a:bodyPr/>
        <a:lstStyle/>
        <a:p>
          <a:endParaRPr lang="en-GB"/>
        </a:p>
      </dgm:t>
    </dgm:pt>
    <dgm:pt modelId="{65C3A0B6-6AF6-4021-8348-BA1126C3E489}" type="pres">
      <dgm:prSet presAssocID="{3B8C18CC-2E98-49E1-A292-99BF3B6CB25E}" presName="Name0" presStyleCnt="0">
        <dgm:presLayoutVars>
          <dgm:dir/>
          <dgm:animOne val="branch"/>
          <dgm:animLvl val="lvl"/>
        </dgm:presLayoutVars>
      </dgm:prSet>
      <dgm:spPr/>
    </dgm:pt>
    <dgm:pt modelId="{6192CF61-C9AC-45E9-8CE2-03D48FCE75F0}" type="pres">
      <dgm:prSet presAssocID="{B19CE9E1-E64A-43A9-88DF-50B0DAC293CF}" presName="chaos" presStyleCnt="0"/>
      <dgm:spPr/>
    </dgm:pt>
    <dgm:pt modelId="{E3083AC7-8CC7-4C98-BFA3-E18B8A07FC14}" type="pres">
      <dgm:prSet presAssocID="{B19CE9E1-E64A-43A9-88DF-50B0DAC293CF}" presName="parTx1" presStyleLbl="revTx" presStyleIdx="0" presStyleCnt="2"/>
      <dgm:spPr/>
    </dgm:pt>
    <dgm:pt modelId="{11E4567D-B5FB-4E38-8C05-A7D5F893CF9A}" type="pres">
      <dgm:prSet presAssocID="{B19CE9E1-E64A-43A9-88DF-50B0DAC293CF}" presName="c1" presStyleLbl="node1" presStyleIdx="0" presStyleCnt="19"/>
      <dgm:spPr/>
    </dgm:pt>
    <dgm:pt modelId="{391551AF-6CBC-40B6-9E8E-ED40E4BFF74B}" type="pres">
      <dgm:prSet presAssocID="{B19CE9E1-E64A-43A9-88DF-50B0DAC293CF}" presName="c2" presStyleLbl="node1" presStyleIdx="1" presStyleCnt="19"/>
      <dgm:spPr/>
    </dgm:pt>
    <dgm:pt modelId="{D764D080-E8BC-42B1-B3E5-FAD527DCC74B}" type="pres">
      <dgm:prSet presAssocID="{B19CE9E1-E64A-43A9-88DF-50B0DAC293CF}" presName="c3" presStyleLbl="node1" presStyleIdx="2" presStyleCnt="19"/>
      <dgm:spPr/>
    </dgm:pt>
    <dgm:pt modelId="{1C46F88C-143B-47D0-9C4D-9ECB24369A94}" type="pres">
      <dgm:prSet presAssocID="{B19CE9E1-E64A-43A9-88DF-50B0DAC293CF}" presName="c4" presStyleLbl="node1" presStyleIdx="3" presStyleCnt="19"/>
      <dgm:spPr/>
    </dgm:pt>
    <dgm:pt modelId="{A8E4C925-567D-418D-8C5E-2743D9A48E44}" type="pres">
      <dgm:prSet presAssocID="{B19CE9E1-E64A-43A9-88DF-50B0DAC293CF}" presName="c5" presStyleLbl="node1" presStyleIdx="4" presStyleCnt="19"/>
      <dgm:spPr/>
    </dgm:pt>
    <dgm:pt modelId="{A140732A-067B-4866-B16F-A8BC0F2ADCB5}" type="pres">
      <dgm:prSet presAssocID="{B19CE9E1-E64A-43A9-88DF-50B0DAC293CF}" presName="c6" presStyleLbl="node1" presStyleIdx="5" presStyleCnt="19"/>
      <dgm:spPr/>
    </dgm:pt>
    <dgm:pt modelId="{6FBCFD73-AF7C-4F58-BBD7-066910F21579}" type="pres">
      <dgm:prSet presAssocID="{B19CE9E1-E64A-43A9-88DF-50B0DAC293CF}" presName="c7" presStyleLbl="node1" presStyleIdx="6" presStyleCnt="19"/>
      <dgm:spPr/>
    </dgm:pt>
    <dgm:pt modelId="{8B40B3C0-938A-4D8D-8CC9-6EFFAF858DCD}" type="pres">
      <dgm:prSet presAssocID="{B19CE9E1-E64A-43A9-88DF-50B0DAC293CF}" presName="c8" presStyleLbl="node1" presStyleIdx="7" presStyleCnt="19"/>
      <dgm:spPr/>
    </dgm:pt>
    <dgm:pt modelId="{36C19E7B-DC9F-463F-8CCE-7AAE4335C69B}" type="pres">
      <dgm:prSet presAssocID="{B19CE9E1-E64A-43A9-88DF-50B0DAC293CF}" presName="c9" presStyleLbl="node1" presStyleIdx="8" presStyleCnt="19"/>
      <dgm:spPr/>
    </dgm:pt>
    <dgm:pt modelId="{8EDF65B2-8443-4A34-9D30-37BB2E48BD65}" type="pres">
      <dgm:prSet presAssocID="{B19CE9E1-E64A-43A9-88DF-50B0DAC293CF}" presName="c10" presStyleLbl="node1" presStyleIdx="9" presStyleCnt="19"/>
      <dgm:spPr/>
    </dgm:pt>
    <dgm:pt modelId="{39A580D6-04A7-470D-8C67-D97DC396E96B}" type="pres">
      <dgm:prSet presAssocID="{B19CE9E1-E64A-43A9-88DF-50B0DAC293CF}" presName="c11" presStyleLbl="node1" presStyleIdx="10" presStyleCnt="19"/>
      <dgm:spPr/>
    </dgm:pt>
    <dgm:pt modelId="{740A9B58-4FDE-4113-88D4-D1E9928EEB8D}" type="pres">
      <dgm:prSet presAssocID="{B19CE9E1-E64A-43A9-88DF-50B0DAC293CF}" presName="c12" presStyleLbl="node1" presStyleIdx="11" presStyleCnt="19"/>
      <dgm:spPr/>
    </dgm:pt>
    <dgm:pt modelId="{FAA6EBC7-E4A5-44EA-A01F-D5997CA13504}" type="pres">
      <dgm:prSet presAssocID="{B19CE9E1-E64A-43A9-88DF-50B0DAC293CF}" presName="c13" presStyleLbl="node1" presStyleIdx="12" presStyleCnt="19"/>
      <dgm:spPr/>
    </dgm:pt>
    <dgm:pt modelId="{1E6DFAF3-31B6-4904-8A32-351BADF3D0A6}" type="pres">
      <dgm:prSet presAssocID="{B19CE9E1-E64A-43A9-88DF-50B0DAC293CF}" presName="c14" presStyleLbl="node1" presStyleIdx="13" presStyleCnt="19"/>
      <dgm:spPr/>
    </dgm:pt>
    <dgm:pt modelId="{ADB034EE-766E-4A5C-BE63-690385A96A56}" type="pres">
      <dgm:prSet presAssocID="{B19CE9E1-E64A-43A9-88DF-50B0DAC293CF}" presName="c15" presStyleLbl="node1" presStyleIdx="14" presStyleCnt="19"/>
      <dgm:spPr/>
    </dgm:pt>
    <dgm:pt modelId="{58EDFEB4-D2E5-4C7D-9F48-7210E6DCBCC6}" type="pres">
      <dgm:prSet presAssocID="{B19CE9E1-E64A-43A9-88DF-50B0DAC293CF}" presName="c16" presStyleLbl="node1" presStyleIdx="15" presStyleCnt="19"/>
      <dgm:spPr/>
    </dgm:pt>
    <dgm:pt modelId="{D35B19FC-F4A9-431A-80B8-5AD2DFCF6ACF}" type="pres">
      <dgm:prSet presAssocID="{B19CE9E1-E64A-43A9-88DF-50B0DAC293CF}" presName="c17" presStyleLbl="node1" presStyleIdx="16" presStyleCnt="19"/>
      <dgm:spPr/>
    </dgm:pt>
    <dgm:pt modelId="{692D0D17-D41D-41CC-B2AE-9393D63C9367}" type="pres">
      <dgm:prSet presAssocID="{B19CE9E1-E64A-43A9-88DF-50B0DAC293CF}" presName="c18" presStyleLbl="node1" presStyleIdx="17" presStyleCnt="19"/>
      <dgm:spPr/>
    </dgm:pt>
    <dgm:pt modelId="{D8601BF5-A6A7-403B-A64A-231857FDA8A0}" type="pres">
      <dgm:prSet presAssocID="{D0D9DBDD-F6FA-4F5D-8AD4-44784CDD6B52}" presName="chevronComposite1" presStyleCnt="0"/>
      <dgm:spPr/>
    </dgm:pt>
    <dgm:pt modelId="{AA7D1A24-C2CE-4141-A511-1FDFD975BC63}" type="pres">
      <dgm:prSet presAssocID="{D0D9DBDD-F6FA-4F5D-8AD4-44784CDD6B52}" presName="chevron1" presStyleLbl="sibTrans2D1" presStyleIdx="0" presStyleCnt="2" custScaleX="97802" custScaleY="94521" custLinFactNeighborY="391"/>
      <dgm:spPr/>
    </dgm:pt>
    <dgm:pt modelId="{D2D5EEA6-4B33-45D4-9BC8-F900242BB00E}" type="pres">
      <dgm:prSet presAssocID="{D0D9DBDD-F6FA-4F5D-8AD4-44784CDD6B52}" presName="spChevron1" presStyleCnt="0"/>
      <dgm:spPr/>
    </dgm:pt>
    <dgm:pt modelId="{99323889-25D5-42D2-A6E4-D435282D8396}" type="pres">
      <dgm:prSet presAssocID="{93EB8BDB-B76C-4C78-8475-C0813310B79C}" presName="middle" presStyleCnt="0"/>
      <dgm:spPr/>
    </dgm:pt>
    <dgm:pt modelId="{7CC99650-627B-409E-AF4B-1A7A505791DA}" type="pres">
      <dgm:prSet presAssocID="{93EB8BDB-B76C-4C78-8475-C0813310B79C}" presName="parTxMid" presStyleLbl="revTx" presStyleIdx="1" presStyleCnt="2"/>
      <dgm:spPr/>
    </dgm:pt>
    <dgm:pt modelId="{890E2F93-E0D0-41CA-B495-A7F1193DB658}" type="pres">
      <dgm:prSet presAssocID="{93EB8BDB-B76C-4C78-8475-C0813310B79C}" presName="spMid" presStyleCnt="0"/>
      <dgm:spPr/>
    </dgm:pt>
    <dgm:pt modelId="{574D5865-B51F-46BB-BD13-4CC1DDC43164}" type="pres">
      <dgm:prSet presAssocID="{17171B8A-E0D8-4092-81E2-FCEA0F15DACA}" presName="chevronComposite1" presStyleCnt="0"/>
      <dgm:spPr/>
    </dgm:pt>
    <dgm:pt modelId="{9A2E786D-75C9-463C-A5A6-685F1E715604}" type="pres">
      <dgm:prSet presAssocID="{17171B8A-E0D8-4092-81E2-FCEA0F15DACA}" presName="chevron1" presStyleLbl="sibTrans2D1" presStyleIdx="1" presStyleCnt="2"/>
      <dgm:spPr/>
    </dgm:pt>
    <dgm:pt modelId="{AC6FAAC8-282A-460E-9DE9-448202850408}" type="pres">
      <dgm:prSet presAssocID="{17171B8A-E0D8-4092-81E2-FCEA0F15DACA}" presName="spChevron1" presStyleCnt="0"/>
      <dgm:spPr/>
    </dgm:pt>
    <dgm:pt modelId="{9934FD11-F2AA-4350-8CC6-7032F3A7B332}" type="pres">
      <dgm:prSet presAssocID="{659B67CF-965D-4724-B397-144DB891D6D1}" presName="last" presStyleCnt="0"/>
      <dgm:spPr/>
    </dgm:pt>
    <dgm:pt modelId="{51F52F94-D404-4A19-B9F0-0CA24685D2BC}" type="pres">
      <dgm:prSet presAssocID="{659B67CF-965D-4724-B397-144DB891D6D1}" presName="circleTx" presStyleLbl="node1" presStyleIdx="18" presStyleCnt="19"/>
      <dgm:spPr/>
    </dgm:pt>
    <dgm:pt modelId="{B2690D8F-0D37-4D49-B7BE-B0EC7B085564}" type="pres">
      <dgm:prSet presAssocID="{659B67CF-965D-4724-B397-144DB891D6D1}" presName="spN" presStyleCnt="0"/>
      <dgm:spPr/>
    </dgm:pt>
  </dgm:ptLst>
  <dgm:cxnLst>
    <dgm:cxn modelId="{55142911-48A5-4F6D-89AB-3A726279CBA5}" srcId="{3B8C18CC-2E98-49E1-A292-99BF3B6CB25E}" destId="{93EB8BDB-B76C-4C78-8475-C0813310B79C}" srcOrd="1" destOrd="0" parTransId="{8A9F80BC-32EF-4A62-ACA4-4362FF9C0162}" sibTransId="{17171B8A-E0D8-4092-81E2-FCEA0F15DACA}"/>
    <dgm:cxn modelId="{3550E43F-1B52-460E-ADB7-559E83EB35DC}" srcId="{3B8C18CC-2E98-49E1-A292-99BF3B6CB25E}" destId="{B19CE9E1-E64A-43A9-88DF-50B0DAC293CF}" srcOrd="0" destOrd="0" parTransId="{2A025DC9-510E-4722-824F-D6B4E88D4920}" sibTransId="{D0D9DBDD-F6FA-4F5D-8AD4-44784CDD6B52}"/>
    <dgm:cxn modelId="{1BDD4B4C-46BE-484F-B642-B96450F1CB62}" type="presOf" srcId="{3B8C18CC-2E98-49E1-A292-99BF3B6CB25E}" destId="{65C3A0B6-6AF6-4021-8348-BA1126C3E489}" srcOrd="0" destOrd="0" presId="urn:microsoft.com/office/officeart/2009/3/layout/RandomtoResultProcess"/>
    <dgm:cxn modelId="{1D3FA38A-0647-41EB-9DEB-C8492360F949}" type="presOf" srcId="{659B67CF-965D-4724-B397-144DB891D6D1}" destId="{51F52F94-D404-4A19-B9F0-0CA24685D2BC}" srcOrd="0" destOrd="0" presId="urn:microsoft.com/office/officeart/2009/3/layout/RandomtoResultProcess"/>
    <dgm:cxn modelId="{1D92C994-3DA9-473C-A687-CB91A0A42E32}" type="presOf" srcId="{93EB8BDB-B76C-4C78-8475-C0813310B79C}" destId="{7CC99650-627B-409E-AF4B-1A7A505791DA}" srcOrd="0" destOrd="0" presId="urn:microsoft.com/office/officeart/2009/3/layout/RandomtoResultProcess"/>
    <dgm:cxn modelId="{A58321A9-A31B-459D-8E98-626655ECD68D}" type="presOf" srcId="{B19CE9E1-E64A-43A9-88DF-50B0DAC293CF}" destId="{E3083AC7-8CC7-4C98-BFA3-E18B8A07FC14}" srcOrd="0" destOrd="0" presId="urn:microsoft.com/office/officeart/2009/3/layout/RandomtoResultProcess"/>
    <dgm:cxn modelId="{694A33E8-739C-4FDA-875B-C1C92E5544B8}" srcId="{3B8C18CC-2E98-49E1-A292-99BF3B6CB25E}" destId="{659B67CF-965D-4724-B397-144DB891D6D1}" srcOrd="2" destOrd="0" parTransId="{74FCBD0E-0DB0-48FD-952B-9B08D0616964}" sibTransId="{5125324F-8A0C-41E7-A0A6-DB0FC8C80A8A}"/>
    <dgm:cxn modelId="{C85F202C-6C6A-4FB8-BE7B-D3044CCF2E3C}" type="presParOf" srcId="{65C3A0B6-6AF6-4021-8348-BA1126C3E489}" destId="{6192CF61-C9AC-45E9-8CE2-03D48FCE75F0}" srcOrd="0" destOrd="0" presId="urn:microsoft.com/office/officeart/2009/3/layout/RandomtoResultProcess"/>
    <dgm:cxn modelId="{FB323ABC-F97B-44D8-BE6A-3B30E4895018}" type="presParOf" srcId="{6192CF61-C9AC-45E9-8CE2-03D48FCE75F0}" destId="{E3083AC7-8CC7-4C98-BFA3-E18B8A07FC14}" srcOrd="0" destOrd="0" presId="urn:microsoft.com/office/officeart/2009/3/layout/RandomtoResultProcess"/>
    <dgm:cxn modelId="{228E77FD-4EA0-4185-9BEA-0F21616A97C2}" type="presParOf" srcId="{6192CF61-C9AC-45E9-8CE2-03D48FCE75F0}" destId="{11E4567D-B5FB-4E38-8C05-A7D5F893CF9A}" srcOrd="1" destOrd="0" presId="urn:microsoft.com/office/officeart/2009/3/layout/RandomtoResultProcess"/>
    <dgm:cxn modelId="{46D91759-16FF-4D3D-98A0-BC5C7A22090C}" type="presParOf" srcId="{6192CF61-C9AC-45E9-8CE2-03D48FCE75F0}" destId="{391551AF-6CBC-40B6-9E8E-ED40E4BFF74B}" srcOrd="2" destOrd="0" presId="urn:microsoft.com/office/officeart/2009/3/layout/RandomtoResultProcess"/>
    <dgm:cxn modelId="{61BE4806-CC1E-421A-A562-51B5AE5E2D21}" type="presParOf" srcId="{6192CF61-C9AC-45E9-8CE2-03D48FCE75F0}" destId="{D764D080-E8BC-42B1-B3E5-FAD527DCC74B}" srcOrd="3" destOrd="0" presId="urn:microsoft.com/office/officeart/2009/3/layout/RandomtoResultProcess"/>
    <dgm:cxn modelId="{33ED7DB2-6A1C-46E7-9F4D-5374757B32E1}" type="presParOf" srcId="{6192CF61-C9AC-45E9-8CE2-03D48FCE75F0}" destId="{1C46F88C-143B-47D0-9C4D-9ECB24369A94}" srcOrd="4" destOrd="0" presId="urn:microsoft.com/office/officeart/2009/3/layout/RandomtoResultProcess"/>
    <dgm:cxn modelId="{863F093F-4053-4E1E-96CD-BF6DD561CD2D}" type="presParOf" srcId="{6192CF61-C9AC-45E9-8CE2-03D48FCE75F0}" destId="{A8E4C925-567D-418D-8C5E-2743D9A48E44}" srcOrd="5" destOrd="0" presId="urn:microsoft.com/office/officeart/2009/3/layout/RandomtoResultProcess"/>
    <dgm:cxn modelId="{D17A9EEC-2220-4647-AAEB-99B828A1087A}" type="presParOf" srcId="{6192CF61-C9AC-45E9-8CE2-03D48FCE75F0}" destId="{A140732A-067B-4866-B16F-A8BC0F2ADCB5}" srcOrd="6" destOrd="0" presId="urn:microsoft.com/office/officeart/2009/3/layout/RandomtoResultProcess"/>
    <dgm:cxn modelId="{80109E1D-B642-494F-95A9-91CC9F031048}" type="presParOf" srcId="{6192CF61-C9AC-45E9-8CE2-03D48FCE75F0}" destId="{6FBCFD73-AF7C-4F58-BBD7-066910F21579}" srcOrd="7" destOrd="0" presId="urn:microsoft.com/office/officeart/2009/3/layout/RandomtoResultProcess"/>
    <dgm:cxn modelId="{E8138AD5-DED7-4600-B89F-3C3B03D7B046}" type="presParOf" srcId="{6192CF61-C9AC-45E9-8CE2-03D48FCE75F0}" destId="{8B40B3C0-938A-4D8D-8CC9-6EFFAF858DCD}" srcOrd="8" destOrd="0" presId="urn:microsoft.com/office/officeart/2009/3/layout/RandomtoResultProcess"/>
    <dgm:cxn modelId="{CFE399CB-211C-4E0F-95E4-F3033FA2576D}" type="presParOf" srcId="{6192CF61-C9AC-45E9-8CE2-03D48FCE75F0}" destId="{36C19E7B-DC9F-463F-8CCE-7AAE4335C69B}" srcOrd="9" destOrd="0" presId="urn:microsoft.com/office/officeart/2009/3/layout/RandomtoResultProcess"/>
    <dgm:cxn modelId="{18F21805-1242-4D8C-988D-E1F2E1BA3993}" type="presParOf" srcId="{6192CF61-C9AC-45E9-8CE2-03D48FCE75F0}" destId="{8EDF65B2-8443-4A34-9D30-37BB2E48BD65}" srcOrd="10" destOrd="0" presId="urn:microsoft.com/office/officeart/2009/3/layout/RandomtoResultProcess"/>
    <dgm:cxn modelId="{035AC254-1813-4626-AAB5-C4BE2672F54B}" type="presParOf" srcId="{6192CF61-C9AC-45E9-8CE2-03D48FCE75F0}" destId="{39A580D6-04A7-470D-8C67-D97DC396E96B}" srcOrd="11" destOrd="0" presId="urn:microsoft.com/office/officeart/2009/3/layout/RandomtoResultProcess"/>
    <dgm:cxn modelId="{E4EA1662-04D8-47B6-8605-4A413B6AB8E4}" type="presParOf" srcId="{6192CF61-C9AC-45E9-8CE2-03D48FCE75F0}" destId="{740A9B58-4FDE-4113-88D4-D1E9928EEB8D}" srcOrd="12" destOrd="0" presId="urn:microsoft.com/office/officeart/2009/3/layout/RandomtoResultProcess"/>
    <dgm:cxn modelId="{00B41F13-7854-43B2-A611-51273F9BD234}" type="presParOf" srcId="{6192CF61-C9AC-45E9-8CE2-03D48FCE75F0}" destId="{FAA6EBC7-E4A5-44EA-A01F-D5997CA13504}" srcOrd="13" destOrd="0" presId="urn:microsoft.com/office/officeart/2009/3/layout/RandomtoResultProcess"/>
    <dgm:cxn modelId="{E6081B02-C350-4ACE-AFBE-D69328F24F9F}" type="presParOf" srcId="{6192CF61-C9AC-45E9-8CE2-03D48FCE75F0}" destId="{1E6DFAF3-31B6-4904-8A32-351BADF3D0A6}" srcOrd="14" destOrd="0" presId="urn:microsoft.com/office/officeart/2009/3/layout/RandomtoResultProcess"/>
    <dgm:cxn modelId="{8D0A63A6-858A-4E6E-9E2E-D14313EBEA4F}" type="presParOf" srcId="{6192CF61-C9AC-45E9-8CE2-03D48FCE75F0}" destId="{ADB034EE-766E-4A5C-BE63-690385A96A56}" srcOrd="15" destOrd="0" presId="urn:microsoft.com/office/officeart/2009/3/layout/RandomtoResultProcess"/>
    <dgm:cxn modelId="{6D2AAC22-4845-429D-AA2A-4B6949EEA512}" type="presParOf" srcId="{6192CF61-C9AC-45E9-8CE2-03D48FCE75F0}" destId="{58EDFEB4-D2E5-4C7D-9F48-7210E6DCBCC6}" srcOrd="16" destOrd="0" presId="urn:microsoft.com/office/officeart/2009/3/layout/RandomtoResultProcess"/>
    <dgm:cxn modelId="{5140E2B9-3CC9-4480-A376-AE590B954590}" type="presParOf" srcId="{6192CF61-C9AC-45E9-8CE2-03D48FCE75F0}" destId="{D35B19FC-F4A9-431A-80B8-5AD2DFCF6ACF}" srcOrd="17" destOrd="0" presId="urn:microsoft.com/office/officeart/2009/3/layout/RandomtoResultProcess"/>
    <dgm:cxn modelId="{2B962337-6078-4FC5-9A9D-B9E7FF14E0EF}" type="presParOf" srcId="{6192CF61-C9AC-45E9-8CE2-03D48FCE75F0}" destId="{692D0D17-D41D-41CC-B2AE-9393D63C9367}" srcOrd="18" destOrd="0" presId="urn:microsoft.com/office/officeart/2009/3/layout/RandomtoResultProcess"/>
    <dgm:cxn modelId="{EF2B08B6-1044-477B-9047-4BEC634AA207}" type="presParOf" srcId="{65C3A0B6-6AF6-4021-8348-BA1126C3E489}" destId="{D8601BF5-A6A7-403B-A64A-231857FDA8A0}" srcOrd="1" destOrd="0" presId="urn:microsoft.com/office/officeart/2009/3/layout/RandomtoResultProcess"/>
    <dgm:cxn modelId="{0917C2E7-AEA6-401B-8A13-51E92C269332}" type="presParOf" srcId="{D8601BF5-A6A7-403B-A64A-231857FDA8A0}" destId="{AA7D1A24-C2CE-4141-A511-1FDFD975BC63}" srcOrd="0" destOrd="0" presId="urn:microsoft.com/office/officeart/2009/3/layout/RandomtoResultProcess"/>
    <dgm:cxn modelId="{FA5BA449-6A52-48D7-B94B-93088DB8FE17}" type="presParOf" srcId="{D8601BF5-A6A7-403B-A64A-231857FDA8A0}" destId="{D2D5EEA6-4B33-45D4-9BC8-F900242BB00E}" srcOrd="1" destOrd="0" presId="urn:microsoft.com/office/officeart/2009/3/layout/RandomtoResultProcess"/>
    <dgm:cxn modelId="{2236E14C-F828-4A87-893B-85FB21180786}" type="presParOf" srcId="{65C3A0B6-6AF6-4021-8348-BA1126C3E489}" destId="{99323889-25D5-42D2-A6E4-D435282D8396}" srcOrd="2" destOrd="0" presId="urn:microsoft.com/office/officeart/2009/3/layout/RandomtoResultProcess"/>
    <dgm:cxn modelId="{9FE1E232-F9C0-47F9-A473-BDDDC9D3E5CD}" type="presParOf" srcId="{99323889-25D5-42D2-A6E4-D435282D8396}" destId="{7CC99650-627B-409E-AF4B-1A7A505791DA}" srcOrd="0" destOrd="0" presId="urn:microsoft.com/office/officeart/2009/3/layout/RandomtoResultProcess"/>
    <dgm:cxn modelId="{CCBF34B0-B30C-4124-AE4C-180634466769}" type="presParOf" srcId="{99323889-25D5-42D2-A6E4-D435282D8396}" destId="{890E2F93-E0D0-41CA-B495-A7F1193DB658}" srcOrd="1" destOrd="0" presId="urn:microsoft.com/office/officeart/2009/3/layout/RandomtoResultProcess"/>
    <dgm:cxn modelId="{79563D3D-B747-4312-9711-088663E2B114}" type="presParOf" srcId="{65C3A0B6-6AF6-4021-8348-BA1126C3E489}" destId="{574D5865-B51F-46BB-BD13-4CC1DDC43164}" srcOrd="3" destOrd="0" presId="urn:microsoft.com/office/officeart/2009/3/layout/RandomtoResultProcess"/>
    <dgm:cxn modelId="{903E8EC4-33E8-489D-9D58-2B25049E931D}" type="presParOf" srcId="{574D5865-B51F-46BB-BD13-4CC1DDC43164}" destId="{9A2E786D-75C9-463C-A5A6-685F1E715604}" srcOrd="0" destOrd="0" presId="urn:microsoft.com/office/officeart/2009/3/layout/RandomtoResultProcess"/>
    <dgm:cxn modelId="{938986CD-44E7-4A8A-B9BA-ED3F2C21883C}" type="presParOf" srcId="{574D5865-B51F-46BB-BD13-4CC1DDC43164}" destId="{AC6FAAC8-282A-460E-9DE9-448202850408}" srcOrd="1" destOrd="0" presId="urn:microsoft.com/office/officeart/2009/3/layout/RandomtoResultProcess"/>
    <dgm:cxn modelId="{DA45CD24-5CBE-42A0-B918-5961BBBE4CE0}" type="presParOf" srcId="{65C3A0B6-6AF6-4021-8348-BA1126C3E489}" destId="{9934FD11-F2AA-4350-8CC6-7032F3A7B332}" srcOrd="4" destOrd="0" presId="urn:microsoft.com/office/officeart/2009/3/layout/RandomtoResultProcess"/>
    <dgm:cxn modelId="{889C3D5B-799F-410F-A711-BDE312C354A8}" type="presParOf" srcId="{9934FD11-F2AA-4350-8CC6-7032F3A7B332}" destId="{51F52F94-D404-4A19-B9F0-0CA24685D2BC}" srcOrd="0" destOrd="0" presId="urn:microsoft.com/office/officeart/2009/3/layout/RandomtoResultProcess"/>
    <dgm:cxn modelId="{AD939BA2-7B95-4F0C-949A-8A04E535574F}" type="presParOf" srcId="{9934FD11-F2AA-4350-8CC6-7032F3A7B332}" destId="{B2690D8F-0D37-4D49-B7BE-B0EC7B085564}"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9F919BB-99E8-4FA0-B6EE-5BF571307299}" type="doc">
      <dgm:prSet loTypeId="urn:microsoft.com/office/officeart/2005/8/layout/vList2" loCatId="list" qsTypeId="urn:microsoft.com/office/officeart/2005/8/quickstyle/simple1#9" qsCatId="simple" csTypeId="urn:microsoft.com/office/officeart/2005/8/colors/accent0_1#1" csCatId="mainScheme"/>
      <dgm:spPr/>
      <dgm:t>
        <a:bodyPr/>
        <a:lstStyle/>
        <a:p>
          <a:endParaRPr lang="en-GB"/>
        </a:p>
      </dgm:t>
    </dgm:pt>
    <dgm:pt modelId="{65A67FF5-3F64-4B1B-9A45-1C9292290E79}">
      <dgm:prSet/>
      <dgm:spPr/>
      <dgm:t>
        <a:bodyPr/>
        <a:lstStyle/>
        <a:p>
          <a:r>
            <a:rPr lang="en-GB" dirty="0"/>
            <a:t>SS are used to address the acquisition of new social skills and improve existing behaviours that may be causing the individual or those around them concern or difficulty </a:t>
          </a:r>
        </a:p>
      </dgm:t>
    </dgm:pt>
    <dgm:pt modelId="{EEB07D8E-FF95-4376-B494-BDD91959F9A9}" type="parTrans" cxnId="{F2E6E020-9276-4BCE-AA2F-B5C848CB58C2}">
      <dgm:prSet/>
      <dgm:spPr/>
      <dgm:t>
        <a:bodyPr/>
        <a:lstStyle/>
        <a:p>
          <a:endParaRPr lang="en-GB"/>
        </a:p>
      </dgm:t>
    </dgm:pt>
    <dgm:pt modelId="{BCC24062-3864-4409-8BDE-419B2E975CE4}" type="sibTrans" cxnId="{F2E6E020-9276-4BCE-AA2F-B5C848CB58C2}">
      <dgm:prSet/>
      <dgm:spPr/>
      <dgm:t>
        <a:bodyPr/>
        <a:lstStyle/>
        <a:p>
          <a:endParaRPr lang="en-GB"/>
        </a:p>
      </dgm:t>
    </dgm:pt>
    <dgm:pt modelId="{74DCF5B4-EBCE-4B9E-A154-7A258F7F9A1D}" type="pres">
      <dgm:prSet presAssocID="{89F919BB-99E8-4FA0-B6EE-5BF571307299}" presName="linear" presStyleCnt="0">
        <dgm:presLayoutVars>
          <dgm:animLvl val="lvl"/>
          <dgm:resizeHandles val="exact"/>
        </dgm:presLayoutVars>
      </dgm:prSet>
      <dgm:spPr/>
    </dgm:pt>
    <dgm:pt modelId="{9A155FDC-B2F6-46BA-8AA8-B1C075D59EB1}" type="pres">
      <dgm:prSet presAssocID="{65A67FF5-3F64-4B1B-9A45-1C9292290E79}" presName="parentText" presStyleLbl="node1" presStyleIdx="0" presStyleCnt="1">
        <dgm:presLayoutVars>
          <dgm:chMax val="0"/>
          <dgm:bulletEnabled val="1"/>
        </dgm:presLayoutVars>
      </dgm:prSet>
      <dgm:spPr/>
    </dgm:pt>
  </dgm:ptLst>
  <dgm:cxnLst>
    <dgm:cxn modelId="{F2E6E020-9276-4BCE-AA2F-B5C848CB58C2}" srcId="{89F919BB-99E8-4FA0-B6EE-5BF571307299}" destId="{65A67FF5-3F64-4B1B-9A45-1C9292290E79}" srcOrd="0" destOrd="0" parTransId="{EEB07D8E-FF95-4376-B494-BDD91959F9A9}" sibTransId="{BCC24062-3864-4409-8BDE-419B2E975CE4}"/>
    <dgm:cxn modelId="{B0F0E06A-3F02-4B54-97AF-1DE2FBE13E74}" type="presOf" srcId="{89F919BB-99E8-4FA0-B6EE-5BF571307299}" destId="{74DCF5B4-EBCE-4B9E-A154-7A258F7F9A1D}" srcOrd="0" destOrd="0" presId="urn:microsoft.com/office/officeart/2005/8/layout/vList2"/>
    <dgm:cxn modelId="{D8764256-95BD-46D9-B57C-E5604F4FE76A}" type="presOf" srcId="{65A67FF5-3F64-4B1B-9A45-1C9292290E79}" destId="{9A155FDC-B2F6-46BA-8AA8-B1C075D59EB1}" srcOrd="0" destOrd="0" presId="urn:microsoft.com/office/officeart/2005/8/layout/vList2"/>
    <dgm:cxn modelId="{0C34C63E-070D-4BE1-8A2D-2078D0A7B1D8}" type="presParOf" srcId="{74DCF5B4-EBCE-4B9E-A154-7A258F7F9A1D}" destId="{9A155FDC-B2F6-46BA-8AA8-B1C075D59EB1}"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5512406-5CAF-4E73-951F-2F06C585066E}" type="doc">
      <dgm:prSet loTypeId="urn:microsoft.com/office/officeart/2005/8/layout/venn3" loCatId="relationship" qsTypeId="urn:microsoft.com/office/officeart/2005/8/quickstyle/simple1#10" qsCatId="simple" csTypeId="urn:microsoft.com/office/officeart/2005/8/colors/colorful3#3" csCatId="colorful" phldr="1"/>
      <dgm:spPr/>
      <dgm:t>
        <a:bodyPr/>
        <a:lstStyle/>
        <a:p>
          <a:endParaRPr lang="en-GB"/>
        </a:p>
      </dgm:t>
    </dgm:pt>
    <dgm:pt modelId="{153610B4-3222-4D37-AB89-8BCA96CEE380}">
      <dgm:prSet/>
      <dgm:spPr/>
      <dgm:t>
        <a:bodyPr/>
        <a:lstStyle/>
        <a:p>
          <a:pPr rtl="0"/>
          <a:r>
            <a:rPr lang="en-US" dirty="0"/>
            <a:t>Once the scenario has been established, the story would include information of what sharing looks like (e.g., “A friendly person would never snatch the toys from other children while playing in the toy corner. That hurts their feelings”). </a:t>
          </a:r>
          <a:endParaRPr lang="en-GB" dirty="0"/>
        </a:p>
      </dgm:t>
    </dgm:pt>
    <dgm:pt modelId="{245FA816-8D8F-4865-A252-79F8E0D5EEFA}" type="parTrans" cxnId="{17428FCA-60F0-46C2-9422-4926DA567B70}">
      <dgm:prSet/>
      <dgm:spPr/>
      <dgm:t>
        <a:bodyPr/>
        <a:lstStyle/>
        <a:p>
          <a:endParaRPr lang="en-GB"/>
        </a:p>
      </dgm:t>
    </dgm:pt>
    <dgm:pt modelId="{F18600A4-E80A-431A-A451-A52753F4BEA5}" type="sibTrans" cxnId="{17428FCA-60F0-46C2-9422-4926DA567B70}">
      <dgm:prSet/>
      <dgm:spPr/>
      <dgm:t>
        <a:bodyPr/>
        <a:lstStyle/>
        <a:p>
          <a:endParaRPr lang="en-GB"/>
        </a:p>
      </dgm:t>
    </dgm:pt>
    <dgm:pt modelId="{0C8B0A2C-6A7E-453D-8206-24DDC6CFCD4C}">
      <dgm:prSet/>
      <dgm:spPr/>
      <dgm:t>
        <a:bodyPr/>
        <a:lstStyle/>
        <a:p>
          <a:pPr rtl="0"/>
          <a:r>
            <a:rPr lang="en-US" dirty="0"/>
            <a:t>This information presents to the child an accurate understanding of social information for a specific social situation.</a:t>
          </a:r>
          <a:endParaRPr lang="en-GB" dirty="0"/>
        </a:p>
      </dgm:t>
    </dgm:pt>
    <dgm:pt modelId="{91F3159D-DDAE-484C-998A-324E341F3209}" type="parTrans" cxnId="{227BEE7E-35BB-411A-955F-AC90A084D7ED}">
      <dgm:prSet/>
      <dgm:spPr/>
      <dgm:t>
        <a:bodyPr/>
        <a:lstStyle/>
        <a:p>
          <a:endParaRPr lang="en-GB"/>
        </a:p>
      </dgm:t>
    </dgm:pt>
    <dgm:pt modelId="{67670C56-C66B-47CB-92F8-4EA9B6C7A561}" type="sibTrans" cxnId="{227BEE7E-35BB-411A-955F-AC90A084D7ED}">
      <dgm:prSet/>
      <dgm:spPr/>
      <dgm:t>
        <a:bodyPr/>
        <a:lstStyle/>
        <a:p>
          <a:endParaRPr lang="en-GB"/>
        </a:p>
      </dgm:t>
    </dgm:pt>
    <dgm:pt modelId="{527314AD-7362-4DDA-BB27-13BF22251FDF}" type="pres">
      <dgm:prSet presAssocID="{D5512406-5CAF-4E73-951F-2F06C585066E}" presName="Name0" presStyleCnt="0">
        <dgm:presLayoutVars>
          <dgm:dir/>
          <dgm:resizeHandles val="exact"/>
        </dgm:presLayoutVars>
      </dgm:prSet>
      <dgm:spPr/>
    </dgm:pt>
    <dgm:pt modelId="{46969552-FC16-40EE-A812-9D000153C83D}" type="pres">
      <dgm:prSet presAssocID="{153610B4-3222-4D37-AB89-8BCA96CEE380}" presName="Name5" presStyleLbl="vennNode1" presStyleIdx="0" presStyleCnt="2">
        <dgm:presLayoutVars>
          <dgm:bulletEnabled val="1"/>
        </dgm:presLayoutVars>
      </dgm:prSet>
      <dgm:spPr/>
    </dgm:pt>
    <dgm:pt modelId="{F0B1CE7A-352F-47A6-A08C-504590C79FDD}" type="pres">
      <dgm:prSet presAssocID="{F18600A4-E80A-431A-A451-A52753F4BEA5}" presName="space" presStyleCnt="0"/>
      <dgm:spPr/>
    </dgm:pt>
    <dgm:pt modelId="{529182E0-4A80-4000-80AD-1E719D581DC5}" type="pres">
      <dgm:prSet presAssocID="{0C8B0A2C-6A7E-453D-8206-24DDC6CFCD4C}" presName="Name5" presStyleLbl="vennNode1" presStyleIdx="1" presStyleCnt="2">
        <dgm:presLayoutVars>
          <dgm:bulletEnabled val="1"/>
        </dgm:presLayoutVars>
      </dgm:prSet>
      <dgm:spPr/>
    </dgm:pt>
  </dgm:ptLst>
  <dgm:cxnLst>
    <dgm:cxn modelId="{B71B7562-C0D3-48F2-B020-4C4684DE4EE6}" type="presOf" srcId="{153610B4-3222-4D37-AB89-8BCA96CEE380}" destId="{46969552-FC16-40EE-A812-9D000153C83D}" srcOrd="0" destOrd="0" presId="urn:microsoft.com/office/officeart/2005/8/layout/venn3"/>
    <dgm:cxn modelId="{65EFDC65-83B4-4C3D-B09E-E75F99F1622A}" type="presOf" srcId="{D5512406-5CAF-4E73-951F-2F06C585066E}" destId="{527314AD-7362-4DDA-BB27-13BF22251FDF}" srcOrd="0" destOrd="0" presId="urn:microsoft.com/office/officeart/2005/8/layout/venn3"/>
    <dgm:cxn modelId="{B1A0BE6A-6361-43BF-9F7E-D8706954F3E3}" type="presOf" srcId="{0C8B0A2C-6A7E-453D-8206-24DDC6CFCD4C}" destId="{529182E0-4A80-4000-80AD-1E719D581DC5}" srcOrd="0" destOrd="0" presId="urn:microsoft.com/office/officeart/2005/8/layout/venn3"/>
    <dgm:cxn modelId="{227BEE7E-35BB-411A-955F-AC90A084D7ED}" srcId="{D5512406-5CAF-4E73-951F-2F06C585066E}" destId="{0C8B0A2C-6A7E-453D-8206-24DDC6CFCD4C}" srcOrd="1" destOrd="0" parTransId="{91F3159D-DDAE-484C-998A-324E341F3209}" sibTransId="{67670C56-C66B-47CB-92F8-4EA9B6C7A561}"/>
    <dgm:cxn modelId="{17428FCA-60F0-46C2-9422-4926DA567B70}" srcId="{D5512406-5CAF-4E73-951F-2F06C585066E}" destId="{153610B4-3222-4D37-AB89-8BCA96CEE380}" srcOrd="0" destOrd="0" parTransId="{245FA816-8D8F-4865-A252-79F8E0D5EEFA}" sibTransId="{F18600A4-E80A-431A-A451-A52753F4BEA5}"/>
    <dgm:cxn modelId="{F679C3D4-D8BD-4A42-91F3-4B71A0AD272F}" type="presParOf" srcId="{527314AD-7362-4DDA-BB27-13BF22251FDF}" destId="{46969552-FC16-40EE-A812-9D000153C83D}" srcOrd="0" destOrd="0" presId="urn:microsoft.com/office/officeart/2005/8/layout/venn3"/>
    <dgm:cxn modelId="{42D3842E-178D-4B82-A593-C268406118A8}" type="presParOf" srcId="{527314AD-7362-4DDA-BB27-13BF22251FDF}" destId="{F0B1CE7A-352F-47A6-A08C-504590C79FDD}" srcOrd="1" destOrd="0" presId="urn:microsoft.com/office/officeart/2005/8/layout/venn3"/>
    <dgm:cxn modelId="{3542241F-6B4E-407C-89E8-F9750AD9E737}" type="presParOf" srcId="{527314AD-7362-4DDA-BB27-13BF22251FDF}" destId="{529182E0-4A80-4000-80AD-1E719D581DC5}"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378520C-320F-4AE2-B801-EAD80FAC99EB}" type="doc">
      <dgm:prSet loTypeId="urn:microsoft.com/office/officeart/2008/layout/VerticalCurvedList" loCatId="list" qsTypeId="urn:microsoft.com/office/officeart/2005/8/quickstyle/simple1#11" qsCatId="simple" csTypeId="urn:microsoft.com/office/officeart/2005/8/colors/colorful3#4" csCatId="colorful" phldr="1"/>
      <dgm:spPr/>
      <dgm:t>
        <a:bodyPr/>
        <a:lstStyle/>
        <a:p>
          <a:endParaRPr lang="en-GB"/>
        </a:p>
      </dgm:t>
    </dgm:pt>
    <dgm:pt modelId="{EB037BC7-A753-46C8-B8DF-2444F0B60611}">
      <dgm:prSet/>
      <dgm:spPr/>
      <dgm:t>
        <a:bodyPr/>
        <a:lstStyle/>
        <a:p>
          <a:pPr rtl="0"/>
          <a:r>
            <a:rPr lang="en-US" dirty="0"/>
            <a:t>The story would then instruct the child how to respond and maintain appropriate social reactions (e.g., “Sharing toys with other children is a nice thing to do, it makes them happy. “In future I will try to share the toys”. </a:t>
          </a:r>
          <a:endParaRPr lang="en-GB" dirty="0"/>
        </a:p>
      </dgm:t>
    </dgm:pt>
    <dgm:pt modelId="{E385900A-F5FE-4D4A-852E-0A337DCECD14}" type="parTrans" cxnId="{457A7316-2B3E-433B-B951-9FE1928481E8}">
      <dgm:prSet/>
      <dgm:spPr/>
      <dgm:t>
        <a:bodyPr/>
        <a:lstStyle/>
        <a:p>
          <a:endParaRPr lang="en-GB"/>
        </a:p>
      </dgm:t>
    </dgm:pt>
    <dgm:pt modelId="{0452BC66-2BA1-4B54-8BD0-B91202530838}" type="sibTrans" cxnId="{457A7316-2B3E-433B-B951-9FE1928481E8}">
      <dgm:prSet/>
      <dgm:spPr/>
      <dgm:t>
        <a:bodyPr/>
        <a:lstStyle/>
        <a:p>
          <a:endParaRPr lang="en-GB"/>
        </a:p>
      </dgm:t>
    </dgm:pt>
    <dgm:pt modelId="{AD85CA6E-ED1B-4B2C-B66C-9FDF4DEDF718}">
      <dgm:prSet/>
      <dgm:spPr/>
      <dgm:t>
        <a:bodyPr/>
        <a:lstStyle/>
        <a:p>
          <a:pPr rtl="0"/>
          <a:r>
            <a:rPr lang="en-US" dirty="0"/>
            <a:t>To affirm what they have just learnt the story will end with positive statements such as “the other children will be happy that I am sharing. I will be happy too.”</a:t>
          </a:r>
          <a:endParaRPr lang="en-GB" dirty="0"/>
        </a:p>
      </dgm:t>
    </dgm:pt>
    <dgm:pt modelId="{332647B6-499D-48EC-B216-2F1BCDD130F5}" type="parTrans" cxnId="{9DF153DA-7DE8-489C-A543-374848382440}">
      <dgm:prSet/>
      <dgm:spPr/>
      <dgm:t>
        <a:bodyPr/>
        <a:lstStyle/>
        <a:p>
          <a:endParaRPr lang="en-GB"/>
        </a:p>
      </dgm:t>
    </dgm:pt>
    <dgm:pt modelId="{2AB19F90-B5EE-4409-8611-1DE987E5E9B9}" type="sibTrans" cxnId="{9DF153DA-7DE8-489C-A543-374848382440}">
      <dgm:prSet/>
      <dgm:spPr/>
      <dgm:t>
        <a:bodyPr/>
        <a:lstStyle/>
        <a:p>
          <a:endParaRPr lang="en-GB"/>
        </a:p>
      </dgm:t>
    </dgm:pt>
    <dgm:pt modelId="{8842E322-FC32-47CC-8985-7A057E35C18D}" type="pres">
      <dgm:prSet presAssocID="{F378520C-320F-4AE2-B801-EAD80FAC99EB}" presName="Name0" presStyleCnt="0">
        <dgm:presLayoutVars>
          <dgm:chMax val="7"/>
          <dgm:chPref val="7"/>
          <dgm:dir/>
        </dgm:presLayoutVars>
      </dgm:prSet>
      <dgm:spPr/>
    </dgm:pt>
    <dgm:pt modelId="{4296589C-C05E-4B4E-AE0A-938D8D50C973}" type="pres">
      <dgm:prSet presAssocID="{F378520C-320F-4AE2-B801-EAD80FAC99EB}" presName="Name1" presStyleCnt="0"/>
      <dgm:spPr/>
    </dgm:pt>
    <dgm:pt modelId="{0587076A-4CEB-4CB2-88F4-4A6096EC64BE}" type="pres">
      <dgm:prSet presAssocID="{F378520C-320F-4AE2-B801-EAD80FAC99EB}" presName="cycle" presStyleCnt="0"/>
      <dgm:spPr/>
    </dgm:pt>
    <dgm:pt modelId="{C0C6446D-B090-4878-B00B-A694EA94401D}" type="pres">
      <dgm:prSet presAssocID="{F378520C-320F-4AE2-B801-EAD80FAC99EB}" presName="srcNode" presStyleLbl="node1" presStyleIdx="0" presStyleCnt="2"/>
      <dgm:spPr/>
    </dgm:pt>
    <dgm:pt modelId="{381EAB01-F182-489C-A5D6-E956D0B9114B}" type="pres">
      <dgm:prSet presAssocID="{F378520C-320F-4AE2-B801-EAD80FAC99EB}" presName="conn" presStyleLbl="parChTrans1D2" presStyleIdx="0" presStyleCnt="1"/>
      <dgm:spPr/>
    </dgm:pt>
    <dgm:pt modelId="{6FCA6587-85BE-4BAF-9026-7002C6212AAB}" type="pres">
      <dgm:prSet presAssocID="{F378520C-320F-4AE2-B801-EAD80FAC99EB}" presName="extraNode" presStyleLbl="node1" presStyleIdx="0" presStyleCnt="2"/>
      <dgm:spPr/>
    </dgm:pt>
    <dgm:pt modelId="{DC7169C5-7DE1-46AF-BCC5-9165E950E45D}" type="pres">
      <dgm:prSet presAssocID="{F378520C-320F-4AE2-B801-EAD80FAC99EB}" presName="dstNode" presStyleLbl="node1" presStyleIdx="0" presStyleCnt="2"/>
      <dgm:spPr/>
    </dgm:pt>
    <dgm:pt modelId="{8FB45A8F-832B-41F5-BD18-FD4831630704}" type="pres">
      <dgm:prSet presAssocID="{EB037BC7-A753-46C8-B8DF-2444F0B60611}" presName="text_1" presStyleLbl="node1" presStyleIdx="0" presStyleCnt="2">
        <dgm:presLayoutVars>
          <dgm:bulletEnabled val="1"/>
        </dgm:presLayoutVars>
      </dgm:prSet>
      <dgm:spPr/>
    </dgm:pt>
    <dgm:pt modelId="{92524C63-A4FD-4F5A-91D8-61DBEC290357}" type="pres">
      <dgm:prSet presAssocID="{EB037BC7-A753-46C8-B8DF-2444F0B60611}" presName="accent_1" presStyleCnt="0"/>
      <dgm:spPr/>
    </dgm:pt>
    <dgm:pt modelId="{2E42B12B-14BB-490A-8CD3-0F4C9210FAAF}" type="pres">
      <dgm:prSet presAssocID="{EB037BC7-A753-46C8-B8DF-2444F0B60611}" presName="accentRepeatNode" presStyleLbl="solidFgAcc1" presStyleIdx="0" presStyleCnt="2"/>
      <dgm:spPr/>
    </dgm:pt>
    <dgm:pt modelId="{39E14208-A3F8-4169-8BD1-1AE36155AAFF}" type="pres">
      <dgm:prSet presAssocID="{AD85CA6E-ED1B-4B2C-B66C-9FDF4DEDF718}" presName="text_2" presStyleLbl="node1" presStyleIdx="1" presStyleCnt="2">
        <dgm:presLayoutVars>
          <dgm:bulletEnabled val="1"/>
        </dgm:presLayoutVars>
      </dgm:prSet>
      <dgm:spPr/>
    </dgm:pt>
    <dgm:pt modelId="{417A4C0F-5B78-47D8-94FF-6B34B180BA4D}" type="pres">
      <dgm:prSet presAssocID="{AD85CA6E-ED1B-4B2C-B66C-9FDF4DEDF718}" presName="accent_2" presStyleCnt="0"/>
      <dgm:spPr/>
    </dgm:pt>
    <dgm:pt modelId="{D11C1F60-B014-46D1-A46A-B311045DC1F2}" type="pres">
      <dgm:prSet presAssocID="{AD85CA6E-ED1B-4B2C-B66C-9FDF4DEDF718}" presName="accentRepeatNode" presStyleLbl="solidFgAcc1" presStyleIdx="1" presStyleCnt="2"/>
      <dgm:spPr/>
    </dgm:pt>
  </dgm:ptLst>
  <dgm:cxnLst>
    <dgm:cxn modelId="{70A71C05-9865-4F47-B698-BA983D35239C}" type="presOf" srcId="{AD85CA6E-ED1B-4B2C-B66C-9FDF4DEDF718}" destId="{39E14208-A3F8-4169-8BD1-1AE36155AAFF}" srcOrd="0" destOrd="0" presId="urn:microsoft.com/office/officeart/2008/layout/VerticalCurvedList"/>
    <dgm:cxn modelId="{457A7316-2B3E-433B-B951-9FE1928481E8}" srcId="{F378520C-320F-4AE2-B801-EAD80FAC99EB}" destId="{EB037BC7-A753-46C8-B8DF-2444F0B60611}" srcOrd="0" destOrd="0" parTransId="{E385900A-F5FE-4D4A-852E-0A337DCECD14}" sibTransId="{0452BC66-2BA1-4B54-8BD0-B91202530838}"/>
    <dgm:cxn modelId="{89F2303F-BB0F-40DE-B0C2-CD2A0EF16628}" type="presOf" srcId="{F378520C-320F-4AE2-B801-EAD80FAC99EB}" destId="{8842E322-FC32-47CC-8985-7A057E35C18D}" srcOrd="0" destOrd="0" presId="urn:microsoft.com/office/officeart/2008/layout/VerticalCurvedList"/>
    <dgm:cxn modelId="{47032157-BA2A-4960-A962-4CCB8BF9647E}" type="presOf" srcId="{EB037BC7-A753-46C8-B8DF-2444F0B60611}" destId="{8FB45A8F-832B-41F5-BD18-FD4831630704}" srcOrd="0" destOrd="0" presId="urn:microsoft.com/office/officeart/2008/layout/VerticalCurvedList"/>
    <dgm:cxn modelId="{239A70A3-AA1B-4A53-9E15-CBB70C48F378}" type="presOf" srcId="{0452BC66-2BA1-4B54-8BD0-B91202530838}" destId="{381EAB01-F182-489C-A5D6-E956D0B9114B}" srcOrd="0" destOrd="0" presId="urn:microsoft.com/office/officeart/2008/layout/VerticalCurvedList"/>
    <dgm:cxn modelId="{9DF153DA-7DE8-489C-A543-374848382440}" srcId="{F378520C-320F-4AE2-B801-EAD80FAC99EB}" destId="{AD85CA6E-ED1B-4B2C-B66C-9FDF4DEDF718}" srcOrd="1" destOrd="0" parTransId="{332647B6-499D-48EC-B216-2F1BCDD130F5}" sibTransId="{2AB19F90-B5EE-4409-8611-1DE987E5E9B9}"/>
    <dgm:cxn modelId="{BD2A2DF0-D087-4622-9B44-CEBD2306D6C3}" type="presParOf" srcId="{8842E322-FC32-47CC-8985-7A057E35C18D}" destId="{4296589C-C05E-4B4E-AE0A-938D8D50C973}" srcOrd="0" destOrd="0" presId="urn:microsoft.com/office/officeart/2008/layout/VerticalCurvedList"/>
    <dgm:cxn modelId="{E9FE0A07-5797-4BBA-8CDC-57C93665C83B}" type="presParOf" srcId="{4296589C-C05E-4B4E-AE0A-938D8D50C973}" destId="{0587076A-4CEB-4CB2-88F4-4A6096EC64BE}" srcOrd="0" destOrd="0" presId="urn:microsoft.com/office/officeart/2008/layout/VerticalCurvedList"/>
    <dgm:cxn modelId="{BC3406B5-120C-40B5-9C94-24C74D20BB9B}" type="presParOf" srcId="{0587076A-4CEB-4CB2-88F4-4A6096EC64BE}" destId="{C0C6446D-B090-4878-B00B-A694EA94401D}" srcOrd="0" destOrd="0" presId="urn:microsoft.com/office/officeart/2008/layout/VerticalCurvedList"/>
    <dgm:cxn modelId="{FF90F46F-5717-49FF-92F5-4550E257C81E}" type="presParOf" srcId="{0587076A-4CEB-4CB2-88F4-4A6096EC64BE}" destId="{381EAB01-F182-489C-A5D6-E956D0B9114B}" srcOrd="1" destOrd="0" presId="urn:microsoft.com/office/officeart/2008/layout/VerticalCurvedList"/>
    <dgm:cxn modelId="{6C1ACECB-F3E1-4DF4-A274-0EF5A35A1F66}" type="presParOf" srcId="{0587076A-4CEB-4CB2-88F4-4A6096EC64BE}" destId="{6FCA6587-85BE-4BAF-9026-7002C6212AAB}" srcOrd="2" destOrd="0" presId="urn:microsoft.com/office/officeart/2008/layout/VerticalCurvedList"/>
    <dgm:cxn modelId="{9D57512B-F866-4966-B548-7222CB18A185}" type="presParOf" srcId="{0587076A-4CEB-4CB2-88F4-4A6096EC64BE}" destId="{DC7169C5-7DE1-46AF-BCC5-9165E950E45D}" srcOrd="3" destOrd="0" presId="urn:microsoft.com/office/officeart/2008/layout/VerticalCurvedList"/>
    <dgm:cxn modelId="{B5CD923A-7F0B-4DDA-BB5C-A4B768AD1C47}" type="presParOf" srcId="{4296589C-C05E-4B4E-AE0A-938D8D50C973}" destId="{8FB45A8F-832B-41F5-BD18-FD4831630704}" srcOrd="1" destOrd="0" presId="urn:microsoft.com/office/officeart/2008/layout/VerticalCurvedList"/>
    <dgm:cxn modelId="{9317EFAF-3AD8-4508-8480-9B701D1614EF}" type="presParOf" srcId="{4296589C-C05E-4B4E-AE0A-938D8D50C973}" destId="{92524C63-A4FD-4F5A-91D8-61DBEC290357}" srcOrd="2" destOrd="0" presId="urn:microsoft.com/office/officeart/2008/layout/VerticalCurvedList"/>
    <dgm:cxn modelId="{1BC47970-76A1-4623-BB02-B8AE1C8211FC}" type="presParOf" srcId="{92524C63-A4FD-4F5A-91D8-61DBEC290357}" destId="{2E42B12B-14BB-490A-8CD3-0F4C9210FAAF}" srcOrd="0" destOrd="0" presId="urn:microsoft.com/office/officeart/2008/layout/VerticalCurvedList"/>
    <dgm:cxn modelId="{A94F21C3-33BC-4A75-8508-A3ED7A33AA49}" type="presParOf" srcId="{4296589C-C05E-4B4E-AE0A-938D8D50C973}" destId="{39E14208-A3F8-4169-8BD1-1AE36155AAFF}" srcOrd="3" destOrd="0" presId="urn:microsoft.com/office/officeart/2008/layout/VerticalCurvedList"/>
    <dgm:cxn modelId="{8157CA9A-CBB2-497D-9C36-E3BBF0B9F328}" type="presParOf" srcId="{4296589C-C05E-4B4E-AE0A-938D8D50C973}" destId="{417A4C0F-5B78-47D8-94FF-6B34B180BA4D}" srcOrd="4" destOrd="0" presId="urn:microsoft.com/office/officeart/2008/layout/VerticalCurvedList"/>
    <dgm:cxn modelId="{5EB28A0A-9178-40E2-BDE6-6B6BBF994927}" type="presParOf" srcId="{417A4C0F-5B78-47D8-94FF-6B34B180BA4D}" destId="{D11C1F60-B014-46D1-A46A-B311045DC1F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4DB08A0-CC41-4D42-A96A-31F1931768DA}" type="doc">
      <dgm:prSet loTypeId="urn:microsoft.com/office/officeart/2005/8/layout/vList2" loCatId="list" qsTypeId="urn:microsoft.com/office/officeart/2005/8/quickstyle/simple1#12" qsCatId="simple" csTypeId="urn:microsoft.com/office/officeart/2005/8/colors/colorful5#2" csCatId="colorful"/>
      <dgm:spPr/>
      <dgm:t>
        <a:bodyPr/>
        <a:lstStyle/>
        <a:p>
          <a:endParaRPr lang="en-GB"/>
        </a:p>
      </dgm:t>
    </dgm:pt>
    <dgm:pt modelId="{7D65C8E3-BEE8-40AC-953F-881006529849}">
      <dgm:prSet/>
      <dgm:spPr/>
      <dgm:t>
        <a:bodyPr/>
        <a:lstStyle/>
        <a:p>
          <a:r>
            <a:rPr lang="en-GB" b="0" i="0" baseline="0"/>
            <a:t>Exercise regulates behaviour, improves mood, develops coordination, improves self-esteem, focuses attention, and regulates activation. </a:t>
          </a:r>
          <a:endParaRPr lang="en-GB"/>
        </a:p>
      </dgm:t>
    </dgm:pt>
    <dgm:pt modelId="{8EF62130-AB26-4D86-9F0B-90B856F47E97}" type="parTrans" cxnId="{DD966FA6-E6CA-4DDC-AAEC-D3D458917160}">
      <dgm:prSet/>
      <dgm:spPr/>
      <dgm:t>
        <a:bodyPr/>
        <a:lstStyle/>
        <a:p>
          <a:endParaRPr lang="en-GB"/>
        </a:p>
      </dgm:t>
    </dgm:pt>
    <dgm:pt modelId="{521EAB19-9E4B-4BA3-A63C-92CE21E426AD}" type="sibTrans" cxnId="{DD966FA6-E6CA-4DDC-AAEC-D3D458917160}">
      <dgm:prSet/>
      <dgm:spPr/>
      <dgm:t>
        <a:bodyPr/>
        <a:lstStyle/>
        <a:p>
          <a:endParaRPr lang="en-GB"/>
        </a:p>
      </dgm:t>
    </dgm:pt>
    <dgm:pt modelId="{88EE22E0-521E-4B4F-80EF-AC529B9F1029}">
      <dgm:prSet/>
      <dgm:spPr/>
      <dgm:t>
        <a:bodyPr/>
        <a:lstStyle/>
        <a:p>
          <a:r>
            <a:rPr lang="en-GB" b="0" i="0" baseline="0"/>
            <a:t>Body training and daily walks in natural surroundings can enhance cognitive processes and free tensions in feelings. </a:t>
          </a:r>
          <a:endParaRPr lang="en-GB"/>
        </a:p>
      </dgm:t>
    </dgm:pt>
    <dgm:pt modelId="{F1893687-A1E2-4FFD-A0F5-9308222EB5E1}" type="parTrans" cxnId="{B87889B4-D482-40C9-A35D-D0F7CCD00285}">
      <dgm:prSet/>
      <dgm:spPr/>
      <dgm:t>
        <a:bodyPr/>
        <a:lstStyle/>
        <a:p>
          <a:endParaRPr lang="en-GB"/>
        </a:p>
      </dgm:t>
    </dgm:pt>
    <dgm:pt modelId="{642344AF-87F9-4A76-9318-B5B348707166}" type="sibTrans" cxnId="{B87889B4-D482-40C9-A35D-D0F7CCD00285}">
      <dgm:prSet/>
      <dgm:spPr/>
      <dgm:t>
        <a:bodyPr/>
        <a:lstStyle/>
        <a:p>
          <a:endParaRPr lang="en-GB"/>
        </a:p>
      </dgm:t>
    </dgm:pt>
    <dgm:pt modelId="{A519BD83-C4CE-4972-858D-F71311F90AB0}">
      <dgm:prSet/>
      <dgm:spPr/>
      <dgm:t>
        <a:bodyPr/>
        <a:lstStyle/>
        <a:p>
          <a:r>
            <a:rPr lang="en-GB" b="0" i="0" baseline="0"/>
            <a:t>Psychomotor education encourages the use of all senses and promotes movement, emphasising the link between physical and emotional behaviour. </a:t>
          </a:r>
          <a:endParaRPr lang="en-GB"/>
        </a:p>
      </dgm:t>
    </dgm:pt>
    <dgm:pt modelId="{EB047D7F-77E2-4B90-8D7E-EEBEFAA29D16}" type="parTrans" cxnId="{A0C9C0DB-75DE-479D-AF3D-EA3D84D27ACE}">
      <dgm:prSet/>
      <dgm:spPr/>
      <dgm:t>
        <a:bodyPr/>
        <a:lstStyle/>
        <a:p>
          <a:endParaRPr lang="en-GB"/>
        </a:p>
      </dgm:t>
    </dgm:pt>
    <dgm:pt modelId="{587A9708-31F0-41F8-8A4A-056C4985BCDA}" type="sibTrans" cxnId="{A0C9C0DB-75DE-479D-AF3D-EA3D84D27ACE}">
      <dgm:prSet/>
      <dgm:spPr/>
      <dgm:t>
        <a:bodyPr/>
        <a:lstStyle/>
        <a:p>
          <a:endParaRPr lang="en-GB"/>
        </a:p>
      </dgm:t>
    </dgm:pt>
    <dgm:pt modelId="{6B388F48-4DD8-486E-A7DD-CCC68DB8CCFD}">
      <dgm:prSet/>
      <dgm:spPr/>
      <dgm:t>
        <a:bodyPr/>
        <a:lstStyle/>
        <a:p>
          <a:r>
            <a:rPr lang="en-GB" b="0" i="0" baseline="0"/>
            <a:t>Exercise reduces anxiety, impulsiveness and hyperactivity associated with ADHD, improves sleep quality and contributes to weight management.</a:t>
          </a:r>
          <a:endParaRPr lang="en-GB"/>
        </a:p>
      </dgm:t>
    </dgm:pt>
    <dgm:pt modelId="{C1034F15-47B8-4939-9B06-BC4E69640FFE}" type="parTrans" cxnId="{23E098AB-FEF4-4684-B3CC-40B70CA4BBD3}">
      <dgm:prSet/>
      <dgm:spPr/>
      <dgm:t>
        <a:bodyPr/>
        <a:lstStyle/>
        <a:p>
          <a:endParaRPr lang="en-GB"/>
        </a:p>
      </dgm:t>
    </dgm:pt>
    <dgm:pt modelId="{B142EFAD-7BE2-4679-B0EF-037B780E7CC3}" type="sibTrans" cxnId="{23E098AB-FEF4-4684-B3CC-40B70CA4BBD3}">
      <dgm:prSet/>
      <dgm:spPr/>
      <dgm:t>
        <a:bodyPr/>
        <a:lstStyle/>
        <a:p>
          <a:endParaRPr lang="en-GB"/>
        </a:p>
      </dgm:t>
    </dgm:pt>
    <dgm:pt modelId="{03C2F48D-0CC2-4235-B75F-0EBF72672DD7}">
      <dgm:prSet/>
      <dgm:spPr/>
      <dgm:t>
        <a:bodyPr/>
        <a:lstStyle/>
        <a:p>
          <a:r>
            <a:rPr lang="en-GB" b="0" i="0" baseline="0"/>
            <a:t>Working out empowers people to release pent-up energy. Post-exercise elevation of brain chemicals improves concentration.</a:t>
          </a:r>
          <a:endParaRPr lang="en-GB"/>
        </a:p>
      </dgm:t>
    </dgm:pt>
    <dgm:pt modelId="{12FF3E88-45AC-41C9-BEF0-760A77493F77}" type="parTrans" cxnId="{7CDA589A-9EA5-44EA-9FEE-496954BC5ED1}">
      <dgm:prSet/>
      <dgm:spPr/>
      <dgm:t>
        <a:bodyPr/>
        <a:lstStyle/>
        <a:p>
          <a:endParaRPr lang="en-GB"/>
        </a:p>
      </dgm:t>
    </dgm:pt>
    <dgm:pt modelId="{FA58FD7D-17DE-4981-ADA1-943C1AEF9DA2}" type="sibTrans" cxnId="{7CDA589A-9EA5-44EA-9FEE-496954BC5ED1}">
      <dgm:prSet/>
      <dgm:spPr/>
      <dgm:t>
        <a:bodyPr/>
        <a:lstStyle/>
        <a:p>
          <a:endParaRPr lang="en-GB"/>
        </a:p>
      </dgm:t>
    </dgm:pt>
    <dgm:pt modelId="{0010782E-98C9-41FF-B49E-B4E3F66D348E}">
      <dgm:prSet/>
      <dgm:spPr/>
      <dgm:t>
        <a:bodyPr/>
        <a:lstStyle/>
        <a:p>
          <a:r>
            <a:rPr lang="en-GB" b="0" i="0" baseline="0"/>
            <a:t>Scheduling workouts and adhering to that schedule creates order and establishes a routine, both of which benefit someone with ADHD.</a:t>
          </a:r>
          <a:endParaRPr lang="en-GB"/>
        </a:p>
      </dgm:t>
    </dgm:pt>
    <dgm:pt modelId="{10AF88E5-B242-4908-8CD8-B014891402E8}" type="parTrans" cxnId="{E54C220A-9503-4C9A-A420-6719C1BD1B30}">
      <dgm:prSet/>
      <dgm:spPr/>
      <dgm:t>
        <a:bodyPr/>
        <a:lstStyle/>
        <a:p>
          <a:endParaRPr lang="en-GB"/>
        </a:p>
      </dgm:t>
    </dgm:pt>
    <dgm:pt modelId="{C78BCE92-B847-4DB6-8221-EED7285506DF}" type="sibTrans" cxnId="{E54C220A-9503-4C9A-A420-6719C1BD1B30}">
      <dgm:prSet/>
      <dgm:spPr/>
      <dgm:t>
        <a:bodyPr/>
        <a:lstStyle/>
        <a:p>
          <a:endParaRPr lang="en-GB"/>
        </a:p>
      </dgm:t>
    </dgm:pt>
    <dgm:pt modelId="{0B6903BC-6A9A-4E8A-8CC8-745292413D16}" type="pres">
      <dgm:prSet presAssocID="{34DB08A0-CC41-4D42-A96A-31F1931768DA}" presName="linear" presStyleCnt="0">
        <dgm:presLayoutVars>
          <dgm:animLvl val="lvl"/>
          <dgm:resizeHandles val="exact"/>
        </dgm:presLayoutVars>
      </dgm:prSet>
      <dgm:spPr/>
    </dgm:pt>
    <dgm:pt modelId="{AC5CE6B6-1B31-4F73-8971-AA90C96E534B}" type="pres">
      <dgm:prSet presAssocID="{7D65C8E3-BEE8-40AC-953F-881006529849}" presName="parentText" presStyleLbl="node1" presStyleIdx="0" presStyleCnt="6">
        <dgm:presLayoutVars>
          <dgm:chMax val="0"/>
          <dgm:bulletEnabled val="1"/>
        </dgm:presLayoutVars>
      </dgm:prSet>
      <dgm:spPr/>
    </dgm:pt>
    <dgm:pt modelId="{18E0CA30-DB9C-4DA7-BE1A-8B681AFA047F}" type="pres">
      <dgm:prSet presAssocID="{521EAB19-9E4B-4BA3-A63C-92CE21E426AD}" presName="spacer" presStyleCnt="0"/>
      <dgm:spPr/>
    </dgm:pt>
    <dgm:pt modelId="{EF28D97B-EC56-4677-BD43-4D9F5039CF98}" type="pres">
      <dgm:prSet presAssocID="{88EE22E0-521E-4B4F-80EF-AC529B9F1029}" presName="parentText" presStyleLbl="node1" presStyleIdx="1" presStyleCnt="6">
        <dgm:presLayoutVars>
          <dgm:chMax val="0"/>
          <dgm:bulletEnabled val="1"/>
        </dgm:presLayoutVars>
      </dgm:prSet>
      <dgm:spPr/>
    </dgm:pt>
    <dgm:pt modelId="{30657D9E-593E-47F7-B494-0314F35E7D8A}" type="pres">
      <dgm:prSet presAssocID="{642344AF-87F9-4A76-9318-B5B348707166}" presName="spacer" presStyleCnt="0"/>
      <dgm:spPr/>
    </dgm:pt>
    <dgm:pt modelId="{E26DC463-1A0A-4C35-8BD9-1E8BF0DF7FF1}" type="pres">
      <dgm:prSet presAssocID="{A519BD83-C4CE-4972-858D-F71311F90AB0}" presName="parentText" presStyleLbl="node1" presStyleIdx="2" presStyleCnt="6">
        <dgm:presLayoutVars>
          <dgm:chMax val="0"/>
          <dgm:bulletEnabled val="1"/>
        </dgm:presLayoutVars>
      </dgm:prSet>
      <dgm:spPr/>
    </dgm:pt>
    <dgm:pt modelId="{246452FF-348D-46A1-9310-540FCC4B1C75}" type="pres">
      <dgm:prSet presAssocID="{587A9708-31F0-41F8-8A4A-056C4985BCDA}" presName="spacer" presStyleCnt="0"/>
      <dgm:spPr/>
    </dgm:pt>
    <dgm:pt modelId="{89DC3E4D-1DAD-4A05-A4D6-3E2D9E480C36}" type="pres">
      <dgm:prSet presAssocID="{6B388F48-4DD8-486E-A7DD-CCC68DB8CCFD}" presName="parentText" presStyleLbl="node1" presStyleIdx="3" presStyleCnt="6">
        <dgm:presLayoutVars>
          <dgm:chMax val="0"/>
          <dgm:bulletEnabled val="1"/>
        </dgm:presLayoutVars>
      </dgm:prSet>
      <dgm:spPr/>
    </dgm:pt>
    <dgm:pt modelId="{69C9C34B-F934-4ECE-860B-A28295E0A816}" type="pres">
      <dgm:prSet presAssocID="{B142EFAD-7BE2-4679-B0EF-037B780E7CC3}" presName="spacer" presStyleCnt="0"/>
      <dgm:spPr/>
    </dgm:pt>
    <dgm:pt modelId="{8EB4EF6C-3D66-474D-A61D-29280920A2E9}" type="pres">
      <dgm:prSet presAssocID="{03C2F48D-0CC2-4235-B75F-0EBF72672DD7}" presName="parentText" presStyleLbl="node1" presStyleIdx="4" presStyleCnt="6">
        <dgm:presLayoutVars>
          <dgm:chMax val="0"/>
          <dgm:bulletEnabled val="1"/>
        </dgm:presLayoutVars>
      </dgm:prSet>
      <dgm:spPr/>
    </dgm:pt>
    <dgm:pt modelId="{389E93D6-B4B1-46EC-B32D-2B5C6BE6BE1A}" type="pres">
      <dgm:prSet presAssocID="{FA58FD7D-17DE-4981-ADA1-943C1AEF9DA2}" presName="spacer" presStyleCnt="0"/>
      <dgm:spPr/>
    </dgm:pt>
    <dgm:pt modelId="{4EFA745D-3EE6-42A4-9521-36DBD3974371}" type="pres">
      <dgm:prSet presAssocID="{0010782E-98C9-41FF-B49E-B4E3F66D348E}" presName="parentText" presStyleLbl="node1" presStyleIdx="5" presStyleCnt="6">
        <dgm:presLayoutVars>
          <dgm:chMax val="0"/>
          <dgm:bulletEnabled val="1"/>
        </dgm:presLayoutVars>
      </dgm:prSet>
      <dgm:spPr/>
    </dgm:pt>
  </dgm:ptLst>
  <dgm:cxnLst>
    <dgm:cxn modelId="{E54C220A-9503-4C9A-A420-6719C1BD1B30}" srcId="{34DB08A0-CC41-4D42-A96A-31F1931768DA}" destId="{0010782E-98C9-41FF-B49E-B4E3F66D348E}" srcOrd="5" destOrd="0" parTransId="{10AF88E5-B242-4908-8CD8-B014891402E8}" sibTransId="{C78BCE92-B847-4DB6-8221-EED7285506DF}"/>
    <dgm:cxn modelId="{A491AD1B-161E-459C-9758-6A9A009E6DBC}" type="presOf" srcId="{0010782E-98C9-41FF-B49E-B4E3F66D348E}" destId="{4EFA745D-3EE6-42A4-9521-36DBD3974371}" srcOrd="0" destOrd="0" presId="urn:microsoft.com/office/officeart/2005/8/layout/vList2"/>
    <dgm:cxn modelId="{0048C072-B6E0-4B14-9723-30B26EE56093}" type="presOf" srcId="{7D65C8E3-BEE8-40AC-953F-881006529849}" destId="{AC5CE6B6-1B31-4F73-8971-AA90C96E534B}" srcOrd="0" destOrd="0" presId="urn:microsoft.com/office/officeart/2005/8/layout/vList2"/>
    <dgm:cxn modelId="{1B175783-728A-4CD0-8D6A-061EB21EB5CC}" type="presOf" srcId="{34DB08A0-CC41-4D42-A96A-31F1931768DA}" destId="{0B6903BC-6A9A-4E8A-8CC8-745292413D16}" srcOrd="0" destOrd="0" presId="urn:microsoft.com/office/officeart/2005/8/layout/vList2"/>
    <dgm:cxn modelId="{B9C8C88E-9D31-4778-B752-C6FB09A36ED5}" type="presOf" srcId="{03C2F48D-0CC2-4235-B75F-0EBF72672DD7}" destId="{8EB4EF6C-3D66-474D-A61D-29280920A2E9}" srcOrd="0" destOrd="0" presId="urn:microsoft.com/office/officeart/2005/8/layout/vList2"/>
    <dgm:cxn modelId="{E97FB892-C953-49F7-B738-F179CF2EA383}" type="presOf" srcId="{6B388F48-4DD8-486E-A7DD-CCC68DB8CCFD}" destId="{89DC3E4D-1DAD-4A05-A4D6-3E2D9E480C36}" srcOrd="0" destOrd="0" presId="urn:microsoft.com/office/officeart/2005/8/layout/vList2"/>
    <dgm:cxn modelId="{7CDA589A-9EA5-44EA-9FEE-496954BC5ED1}" srcId="{34DB08A0-CC41-4D42-A96A-31F1931768DA}" destId="{03C2F48D-0CC2-4235-B75F-0EBF72672DD7}" srcOrd="4" destOrd="0" parTransId="{12FF3E88-45AC-41C9-BEF0-760A77493F77}" sibTransId="{FA58FD7D-17DE-4981-ADA1-943C1AEF9DA2}"/>
    <dgm:cxn modelId="{DD966FA6-E6CA-4DDC-AAEC-D3D458917160}" srcId="{34DB08A0-CC41-4D42-A96A-31F1931768DA}" destId="{7D65C8E3-BEE8-40AC-953F-881006529849}" srcOrd="0" destOrd="0" parTransId="{8EF62130-AB26-4D86-9F0B-90B856F47E97}" sibTransId="{521EAB19-9E4B-4BA3-A63C-92CE21E426AD}"/>
    <dgm:cxn modelId="{23E098AB-FEF4-4684-B3CC-40B70CA4BBD3}" srcId="{34DB08A0-CC41-4D42-A96A-31F1931768DA}" destId="{6B388F48-4DD8-486E-A7DD-CCC68DB8CCFD}" srcOrd="3" destOrd="0" parTransId="{C1034F15-47B8-4939-9B06-BC4E69640FFE}" sibTransId="{B142EFAD-7BE2-4679-B0EF-037B780E7CC3}"/>
    <dgm:cxn modelId="{B87889B4-D482-40C9-A35D-D0F7CCD00285}" srcId="{34DB08A0-CC41-4D42-A96A-31F1931768DA}" destId="{88EE22E0-521E-4B4F-80EF-AC529B9F1029}" srcOrd="1" destOrd="0" parTransId="{F1893687-A1E2-4FFD-A0F5-9308222EB5E1}" sibTransId="{642344AF-87F9-4A76-9318-B5B348707166}"/>
    <dgm:cxn modelId="{936D56B9-EDDD-475A-B1BC-C83F3E43E26A}" type="presOf" srcId="{88EE22E0-521E-4B4F-80EF-AC529B9F1029}" destId="{EF28D97B-EC56-4677-BD43-4D9F5039CF98}" srcOrd="0" destOrd="0" presId="urn:microsoft.com/office/officeart/2005/8/layout/vList2"/>
    <dgm:cxn modelId="{305760BD-1BF4-4D15-9099-B984FA6BDAB2}" type="presOf" srcId="{A519BD83-C4CE-4972-858D-F71311F90AB0}" destId="{E26DC463-1A0A-4C35-8BD9-1E8BF0DF7FF1}" srcOrd="0" destOrd="0" presId="urn:microsoft.com/office/officeart/2005/8/layout/vList2"/>
    <dgm:cxn modelId="{A0C9C0DB-75DE-479D-AF3D-EA3D84D27ACE}" srcId="{34DB08A0-CC41-4D42-A96A-31F1931768DA}" destId="{A519BD83-C4CE-4972-858D-F71311F90AB0}" srcOrd="2" destOrd="0" parTransId="{EB047D7F-77E2-4B90-8D7E-EEBEFAA29D16}" sibTransId="{587A9708-31F0-41F8-8A4A-056C4985BCDA}"/>
    <dgm:cxn modelId="{E777623B-76CB-4915-9E4A-445F98F7783D}" type="presParOf" srcId="{0B6903BC-6A9A-4E8A-8CC8-745292413D16}" destId="{AC5CE6B6-1B31-4F73-8971-AA90C96E534B}" srcOrd="0" destOrd="0" presId="urn:microsoft.com/office/officeart/2005/8/layout/vList2"/>
    <dgm:cxn modelId="{5EC92FBB-E5A1-4558-B1C5-9182AFF7BF3E}" type="presParOf" srcId="{0B6903BC-6A9A-4E8A-8CC8-745292413D16}" destId="{18E0CA30-DB9C-4DA7-BE1A-8B681AFA047F}" srcOrd="1" destOrd="0" presId="urn:microsoft.com/office/officeart/2005/8/layout/vList2"/>
    <dgm:cxn modelId="{94773551-5402-4A60-8E82-29ADF5B414BF}" type="presParOf" srcId="{0B6903BC-6A9A-4E8A-8CC8-745292413D16}" destId="{EF28D97B-EC56-4677-BD43-4D9F5039CF98}" srcOrd="2" destOrd="0" presId="urn:microsoft.com/office/officeart/2005/8/layout/vList2"/>
    <dgm:cxn modelId="{7888BF22-E39B-4DB2-A8D0-D8CB0853158E}" type="presParOf" srcId="{0B6903BC-6A9A-4E8A-8CC8-745292413D16}" destId="{30657D9E-593E-47F7-B494-0314F35E7D8A}" srcOrd="3" destOrd="0" presId="urn:microsoft.com/office/officeart/2005/8/layout/vList2"/>
    <dgm:cxn modelId="{86B894EE-B34F-4034-9F0E-771755000E39}" type="presParOf" srcId="{0B6903BC-6A9A-4E8A-8CC8-745292413D16}" destId="{E26DC463-1A0A-4C35-8BD9-1E8BF0DF7FF1}" srcOrd="4" destOrd="0" presId="urn:microsoft.com/office/officeart/2005/8/layout/vList2"/>
    <dgm:cxn modelId="{180D6528-DC6C-4248-8725-8C4431809380}" type="presParOf" srcId="{0B6903BC-6A9A-4E8A-8CC8-745292413D16}" destId="{246452FF-348D-46A1-9310-540FCC4B1C75}" srcOrd="5" destOrd="0" presId="urn:microsoft.com/office/officeart/2005/8/layout/vList2"/>
    <dgm:cxn modelId="{E284A5E4-43F1-4BE4-BE16-4A9EC2A23062}" type="presParOf" srcId="{0B6903BC-6A9A-4E8A-8CC8-745292413D16}" destId="{89DC3E4D-1DAD-4A05-A4D6-3E2D9E480C36}" srcOrd="6" destOrd="0" presId="urn:microsoft.com/office/officeart/2005/8/layout/vList2"/>
    <dgm:cxn modelId="{B0D98101-17F1-455D-AA9F-AA864615375B}" type="presParOf" srcId="{0B6903BC-6A9A-4E8A-8CC8-745292413D16}" destId="{69C9C34B-F934-4ECE-860B-A28295E0A816}" srcOrd="7" destOrd="0" presId="urn:microsoft.com/office/officeart/2005/8/layout/vList2"/>
    <dgm:cxn modelId="{DAE43AF5-E37D-4E57-AB93-9F704E415CD8}" type="presParOf" srcId="{0B6903BC-6A9A-4E8A-8CC8-745292413D16}" destId="{8EB4EF6C-3D66-474D-A61D-29280920A2E9}" srcOrd="8" destOrd="0" presId="urn:microsoft.com/office/officeart/2005/8/layout/vList2"/>
    <dgm:cxn modelId="{EF86B415-4A6C-477D-9DFE-D01EEBF812FD}" type="presParOf" srcId="{0B6903BC-6A9A-4E8A-8CC8-745292413D16}" destId="{389E93D6-B4B1-46EC-B32D-2B5C6BE6BE1A}" srcOrd="9" destOrd="0" presId="urn:microsoft.com/office/officeart/2005/8/layout/vList2"/>
    <dgm:cxn modelId="{9455E447-91F7-438E-AEE8-131AD2FDBF6C}" type="presParOf" srcId="{0B6903BC-6A9A-4E8A-8CC8-745292413D16}" destId="{4EFA745D-3EE6-42A4-9521-36DBD397437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1505B66-2E18-48E3-8A5D-5326E69BBC8F}" type="doc">
      <dgm:prSet loTypeId="urn:microsoft.com/office/officeart/2005/8/layout/vList2" loCatId="list" qsTypeId="urn:microsoft.com/office/officeart/2005/8/quickstyle/simple1#13" qsCatId="simple" csTypeId="urn:microsoft.com/office/officeart/2005/8/colors/accent1_2#2" csCatId="accent1"/>
      <dgm:spPr/>
      <dgm:t>
        <a:bodyPr/>
        <a:lstStyle/>
        <a:p>
          <a:endParaRPr lang="en-GB"/>
        </a:p>
      </dgm:t>
    </dgm:pt>
    <dgm:pt modelId="{ABE2E3F5-89A8-4059-A2D6-159CAB98810C}">
      <dgm:prSet custT="1"/>
      <dgm:spPr/>
      <dgm:t>
        <a:bodyPr/>
        <a:lstStyle/>
        <a:p>
          <a:r>
            <a:rPr lang="en-GB" sz="8000"/>
            <a:t>Resources for you to look at</a:t>
          </a:r>
        </a:p>
      </dgm:t>
    </dgm:pt>
    <dgm:pt modelId="{FBA4FAD5-03D7-4E54-90BB-E9DEC56ADD39}" type="parTrans" cxnId="{D9038F30-13A1-4152-A521-71889325758B}">
      <dgm:prSet/>
      <dgm:spPr/>
      <dgm:t>
        <a:bodyPr/>
        <a:lstStyle/>
        <a:p>
          <a:endParaRPr lang="en-GB"/>
        </a:p>
      </dgm:t>
    </dgm:pt>
    <dgm:pt modelId="{4FF6A195-CBAF-4545-93D6-DE34A20B67B7}" type="sibTrans" cxnId="{D9038F30-13A1-4152-A521-71889325758B}">
      <dgm:prSet/>
      <dgm:spPr/>
      <dgm:t>
        <a:bodyPr/>
        <a:lstStyle/>
        <a:p>
          <a:endParaRPr lang="en-GB"/>
        </a:p>
      </dgm:t>
    </dgm:pt>
    <dgm:pt modelId="{B272CE9D-EA8C-46BF-9DC9-F374326838E7}" type="pres">
      <dgm:prSet presAssocID="{E1505B66-2E18-48E3-8A5D-5326E69BBC8F}" presName="linear" presStyleCnt="0">
        <dgm:presLayoutVars>
          <dgm:animLvl val="lvl"/>
          <dgm:resizeHandles val="exact"/>
        </dgm:presLayoutVars>
      </dgm:prSet>
      <dgm:spPr/>
    </dgm:pt>
    <dgm:pt modelId="{81BD0352-4610-4A04-9519-88D39E03D5F9}" type="pres">
      <dgm:prSet presAssocID="{ABE2E3F5-89A8-4059-A2D6-159CAB98810C}" presName="parentText" presStyleLbl="node1" presStyleIdx="0" presStyleCnt="1">
        <dgm:presLayoutVars>
          <dgm:chMax val="0"/>
          <dgm:bulletEnabled val="1"/>
        </dgm:presLayoutVars>
      </dgm:prSet>
      <dgm:spPr/>
    </dgm:pt>
  </dgm:ptLst>
  <dgm:cxnLst>
    <dgm:cxn modelId="{D9038F30-13A1-4152-A521-71889325758B}" srcId="{E1505B66-2E18-48E3-8A5D-5326E69BBC8F}" destId="{ABE2E3F5-89A8-4059-A2D6-159CAB98810C}" srcOrd="0" destOrd="0" parTransId="{FBA4FAD5-03D7-4E54-90BB-E9DEC56ADD39}" sibTransId="{4FF6A195-CBAF-4545-93D6-DE34A20B67B7}"/>
    <dgm:cxn modelId="{BAF3BC79-B40E-4E5B-8CD3-648684138C57}" type="presOf" srcId="{E1505B66-2E18-48E3-8A5D-5326E69BBC8F}" destId="{B272CE9D-EA8C-46BF-9DC9-F374326838E7}" srcOrd="0" destOrd="0" presId="urn:microsoft.com/office/officeart/2005/8/layout/vList2"/>
    <dgm:cxn modelId="{8B3D017E-2D19-4D9D-B64E-8B37028A751E}" type="presOf" srcId="{ABE2E3F5-89A8-4059-A2D6-159CAB98810C}" destId="{81BD0352-4610-4A04-9519-88D39E03D5F9}" srcOrd="0" destOrd="0" presId="urn:microsoft.com/office/officeart/2005/8/layout/vList2"/>
    <dgm:cxn modelId="{2F877B98-02E2-4C73-B1C1-579708486074}" type="presParOf" srcId="{B272CE9D-EA8C-46BF-9DC9-F374326838E7}" destId="{81BD0352-4610-4A04-9519-88D39E03D5F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F20F16B-B172-444A-B7A3-E412BA32B980}" type="doc">
      <dgm:prSet loTypeId="urn:microsoft.com/office/officeart/2008/layout/AscendingPictureAccentProcess" loCatId="picture" qsTypeId="urn:microsoft.com/office/officeart/2005/8/quickstyle/simple1#14" qsCatId="simple" csTypeId="urn:microsoft.com/office/officeart/2005/8/colors/colorful3#5" csCatId="colorful" phldr="1"/>
      <dgm:spPr/>
      <dgm:t>
        <a:bodyPr/>
        <a:lstStyle/>
        <a:p>
          <a:endParaRPr lang="en-GB"/>
        </a:p>
      </dgm:t>
    </dgm:pt>
    <dgm:pt modelId="{1A066BC5-7C8F-4B8C-974D-52A403816041}">
      <dgm:prSet/>
      <dgm:spPr/>
      <dgm:t>
        <a:bodyPr/>
        <a:lstStyle/>
        <a:p>
          <a:r>
            <a:rPr lang="en-GB" dirty="0"/>
            <a:t>Provide plenty of opportunities for children to immerse themselves in imaginative play, including dressing up and role-play. Imaginative play supports the development of cognitive skills, self-regulation and planning/problem-solving. Adults should support the children by role-modelling this style of play.</a:t>
          </a:r>
        </a:p>
      </dgm:t>
    </dgm:pt>
    <dgm:pt modelId="{01F2481A-FB91-4FF9-9301-77C5FE490768}" type="parTrans" cxnId="{3F7DDCF8-B73D-4243-9ECA-CE3E717F0E66}">
      <dgm:prSet/>
      <dgm:spPr/>
      <dgm:t>
        <a:bodyPr/>
        <a:lstStyle/>
        <a:p>
          <a:endParaRPr lang="en-GB"/>
        </a:p>
      </dgm:t>
    </dgm:pt>
    <dgm:pt modelId="{EC55FAF0-075B-4377-A689-4EFB4117BC09}" type="sibTrans" cxnId="{3F7DDCF8-B73D-4243-9ECA-CE3E717F0E66}">
      <dgm:prSet/>
      <dgm:spPr>
        <a:blipFill rotWithShape="1">
          <a:blip xmlns:r="http://schemas.openxmlformats.org/officeDocument/2006/relationships" r:embed="rId1"/>
          <a:srcRect/>
          <a:stretch>
            <a:fillRect l="-25000" r="-25000"/>
          </a:stretch>
        </a:blipFill>
      </dgm:spPr>
      <dgm:t>
        <a:bodyPr/>
        <a:lstStyle/>
        <a:p>
          <a:endParaRPr lang="en-GB"/>
        </a:p>
      </dgm:t>
    </dgm:pt>
    <dgm:pt modelId="{B70739E4-4865-4845-AB15-B2EEEBC8967C}" type="pres">
      <dgm:prSet presAssocID="{2F20F16B-B172-444A-B7A3-E412BA32B980}" presName="Name0" presStyleCnt="0">
        <dgm:presLayoutVars>
          <dgm:chMax val="7"/>
          <dgm:chPref val="7"/>
          <dgm:dir/>
        </dgm:presLayoutVars>
      </dgm:prSet>
      <dgm:spPr/>
    </dgm:pt>
    <dgm:pt modelId="{7D1F5AF3-2BA5-4250-A74D-635E1C51EE4D}" type="pres">
      <dgm:prSet presAssocID="{1A066BC5-7C8F-4B8C-974D-52A403816041}" presName="parTx1" presStyleLbl="node1" presStyleIdx="0" presStyleCnt="1" custScaleX="117352" custScaleY="172485"/>
      <dgm:spPr/>
    </dgm:pt>
    <dgm:pt modelId="{EC05CB09-A25F-45FE-8875-058010A0E8E8}" type="pres">
      <dgm:prSet presAssocID="{EC55FAF0-075B-4377-A689-4EFB4117BC09}" presName="picture1" presStyleCnt="0"/>
      <dgm:spPr/>
    </dgm:pt>
    <dgm:pt modelId="{B4D7C489-67B8-4FD2-89E5-E3F6BCF1A27B}" type="pres">
      <dgm:prSet presAssocID="{EC55FAF0-075B-4377-A689-4EFB4117BC09}" presName="imageRepeatNode" presStyleLbl="fgImgPlace1" presStyleIdx="0" presStyleCnt="1" custScaleX="108316" custScaleY="108016" custLinFactNeighborX="-48432" custLinFactNeighborY="-16920"/>
      <dgm:spPr/>
    </dgm:pt>
  </dgm:ptLst>
  <dgm:cxnLst>
    <dgm:cxn modelId="{6B531630-83A3-48F7-B4E7-3E39918A5B31}" type="presOf" srcId="{EC55FAF0-075B-4377-A689-4EFB4117BC09}" destId="{B4D7C489-67B8-4FD2-89E5-E3F6BCF1A27B}" srcOrd="0" destOrd="0" presId="urn:microsoft.com/office/officeart/2008/layout/AscendingPictureAccentProcess"/>
    <dgm:cxn modelId="{2E885C6F-5AEA-4214-8332-3A8425A2CD05}" type="presOf" srcId="{2F20F16B-B172-444A-B7A3-E412BA32B980}" destId="{B70739E4-4865-4845-AB15-B2EEEBC8967C}" srcOrd="0" destOrd="0" presId="urn:microsoft.com/office/officeart/2008/layout/AscendingPictureAccentProcess"/>
    <dgm:cxn modelId="{71109F8D-F48D-4F2F-BD80-4170EB6416F1}" type="presOf" srcId="{1A066BC5-7C8F-4B8C-974D-52A403816041}" destId="{7D1F5AF3-2BA5-4250-A74D-635E1C51EE4D}" srcOrd="0" destOrd="0" presId="urn:microsoft.com/office/officeart/2008/layout/AscendingPictureAccentProcess"/>
    <dgm:cxn modelId="{3F7DDCF8-B73D-4243-9ECA-CE3E717F0E66}" srcId="{2F20F16B-B172-444A-B7A3-E412BA32B980}" destId="{1A066BC5-7C8F-4B8C-974D-52A403816041}" srcOrd="0" destOrd="0" parTransId="{01F2481A-FB91-4FF9-9301-77C5FE490768}" sibTransId="{EC55FAF0-075B-4377-A689-4EFB4117BC09}"/>
    <dgm:cxn modelId="{2185E467-BF19-44DE-902B-0BA557201FA2}" type="presParOf" srcId="{B70739E4-4865-4845-AB15-B2EEEBC8967C}" destId="{7D1F5AF3-2BA5-4250-A74D-635E1C51EE4D}" srcOrd="0" destOrd="0" presId="urn:microsoft.com/office/officeart/2008/layout/AscendingPictureAccentProcess"/>
    <dgm:cxn modelId="{BCB9B3B0-560E-4681-9E23-412271EE0472}" type="presParOf" srcId="{B70739E4-4865-4845-AB15-B2EEEBC8967C}" destId="{EC05CB09-A25F-45FE-8875-058010A0E8E8}" srcOrd="1" destOrd="0" presId="urn:microsoft.com/office/officeart/2008/layout/AscendingPictureAccentProcess"/>
    <dgm:cxn modelId="{07A7ADCC-C725-4990-87B9-39AE90419166}" type="presParOf" srcId="{EC05CB09-A25F-45FE-8875-058010A0E8E8}" destId="{B4D7C489-67B8-4FD2-89E5-E3F6BCF1A27B}" srcOrd="0" destOrd="0" presId="urn:microsoft.com/office/officeart/2008/layout/AscendingPictureAccen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A727CDE-55E5-41B3-B69B-1774F9345429}" type="doc">
      <dgm:prSet loTypeId="urn:microsoft.com/office/officeart/2005/8/layout/vList4" loCatId="picture" qsTypeId="urn:microsoft.com/office/officeart/2005/8/quickstyle/simple1#15" qsCatId="simple" csTypeId="urn:microsoft.com/office/officeart/2005/8/colors/colorful4#1" csCatId="colorful" phldr="1"/>
      <dgm:spPr/>
      <dgm:t>
        <a:bodyPr/>
        <a:lstStyle/>
        <a:p>
          <a:endParaRPr lang="en-GB"/>
        </a:p>
      </dgm:t>
    </dgm:pt>
    <dgm:pt modelId="{A7D40C90-3911-4441-8280-EF3037999D72}">
      <dgm:prSet/>
      <dgm:spPr/>
      <dgm:t>
        <a:bodyPr/>
        <a:lstStyle/>
        <a:p>
          <a:r>
            <a:rPr lang="en-GB" dirty="0"/>
            <a:t>Use story-time and the book corner to encourage an early interest in books. Use this as an opportunity to share stories and allow the child to predict what might happen next, think about the characters thoughts and feelings and, if appropriate, begin to imagine their own story.</a:t>
          </a:r>
        </a:p>
      </dgm:t>
    </dgm:pt>
    <dgm:pt modelId="{988EE53F-CE1B-41E4-B960-B5EA79568CE6}" type="parTrans" cxnId="{55D2BC6C-FF6C-43C6-97A4-2A0A57448984}">
      <dgm:prSet/>
      <dgm:spPr/>
      <dgm:t>
        <a:bodyPr/>
        <a:lstStyle/>
        <a:p>
          <a:endParaRPr lang="en-GB"/>
        </a:p>
      </dgm:t>
    </dgm:pt>
    <dgm:pt modelId="{879E927D-13EE-40FA-9CDD-0B0E60B2C03D}" type="sibTrans" cxnId="{55D2BC6C-FF6C-43C6-97A4-2A0A57448984}">
      <dgm:prSet/>
      <dgm:spPr/>
      <dgm:t>
        <a:bodyPr/>
        <a:lstStyle/>
        <a:p>
          <a:endParaRPr lang="en-GB"/>
        </a:p>
      </dgm:t>
    </dgm:pt>
    <dgm:pt modelId="{43BD53DF-6753-4E56-9555-7AA84BDE20D1}" type="pres">
      <dgm:prSet presAssocID="{2A727CDE-55E5-41B3-B69B-1774F9345429}" presName="linear" presStyleCnt="0">
        <dgm:presLayoutVars>
          <dgm:dir/>
          <dgm:resizeHandles val="exact"/>
        </dgm:presLayoutVars>
      </dgm:prSet>
      <dgm:spPr/>
    </dgm:pt>
    <dgm:pt modelId="{4E6D235D-69EB-455F-A040-2ABE78CC2E8C}" type="pres">
      <dgm:prSet presAssocID="{A7D40C90-3911-4441-8280-EF3037999D72}" presName="comp" presStyleCnt="0"/>
      <dgm:spPr/>
    </dgm:pt>
    <dgm:pt modelId="{81E3CDA4-F043-4D83-9AAB-C314821C10F7}" type="pres">
      <dgm:prSet presAssocID="{A7D40C90-3911-4441-8280-EF3037999D72}" presName="box" presStyleLbl="node1" presStyleIdx="0" presStyleCnt="1" custScaleY="83189"/>
      <dgm:spPr/>
    </dgm:pt>
    <dgm:pt modelId="{535306B6-5454-41CF-87D7-CE397F8B5F24}" type="pres">
      <dgm:prSet presAssocID="{A7D40C90-3911-4441-8280-EF3037999D72}" presName="img" presStyleLbl="fgImgPlace1" presStyleIdx="0" presStyleCnt="1" custScaleX="104055" custLinFactNeighborX="-7223" custLinFactNeighborY="-248"/>
      <dgm:spPr>
        <a:blipFill rotWithShape="1">
          <a:blip xmlns:r="http://schemas.openxmlformats.org/officeDocument/2006/relationships" r:embed="rId1"/>
          <a:srcRect/>
          <a:stretch>
            <a:fillRect l="-75000" r="-75000"/>
          </a:stretch>
        </a:blipFill>
      </dgm:spPr>
    </dgm:pt>
    <dgm:pt modelId="{BE6E9F74-7473-4540-8630-244BC68A9BB5}" type="pres">
      <dgm:prSet presAssocID="{A7D40C90-3911-4441-8280-EF3037999D72}" presName="text" presStyleLbl="node1" presStyleIdx="0" presStyleCnt="1">
        <dgm:presLayoutVars>
          <dgm:bulletEnabled val="1"/>
        </dgm:presLayoutVars>
      </dgm:prSet>
      <dgm:spPr/>
    </dgm:pt>
  </dgm:ptLst>
  <dgm:cxnLst>
    <dgm:cxn modelId="{04DF3C0A-F588-4A79-9E6E-E8F27D7E81CA}" type="presOf" srcId="{2A727CDE-55E5-41B3-B69B-1774F9345429}" destId="{43BD53DF-6753-4E56-9555-7AA84BDE20D1}" srcOrd="0" destOrd="0" presId="urn:microsoft.com/office/officeart/2005/8/layout/vList4"/>
    <dgm:cxn modelId="{55D2BC6C-FF6C-43C6-97A4-2A0A57448984}" srcId="{2A727CDE-55E5-41B3-B69B-1774F9345429}" destId="{A7D40C90-3911-4441-8280-EF3037999D72}" srcOrd="0" destOrd="0" parTransId="{988EE53F-CE1B-41E4-B960-B5EA79568CE6}" sibTransId="{879E927D-13EE-40FA-9CDD-0B0E60B2C03D}"/>
    <dgm:cxn modelId="{43BB33BD-76FE-40AA-B921-BE7B96BEF241}" type="presOf" srcId="{A7D40C90-3911-4441-8280-EF3037999D72}" destId="{BE6E9F74-7473-4540-8630-244BC68A9BB5}" srcOrd="1" destOrd="0" presId="urn:microsoft.com/office/officeart/2005/8/layout/vList4"/>
    <dgm:cxn modelId="{8A6DF8F0-0DD8-4ED6-A773-C1E69E88C7A8}" type="presOf" srcId="{A7D40C90-3911-4441-8280-EF3037999D72}" destId="{81E3CDA4-F043-4D83-9AAB-C314821C10F7}" srcOrd="0" destOrd="0" presId="urn:microsoft.com/office/officeart/2005/8/layout/vList4"/>
    <dgm:cxn modelId="{91CA49C8-E796-4205-AB87-90E24FEB5789}" type="presParOf" srcId="{43BD53DF-6753-4E56-9555-7AA84BDE20D1}" destId="{4E6D235D-69EB-455F-A040-2ABE78CC2E8C}" srcOrd="0" destOrd="0" presId="urn:microsoft.com/office/officeart/2005/8/layout/vList4"/>
    <dgm:cxn modelId="{36F0F508-E8C7-40FA-B101-3C655657C955}" type="presParOf" srcId="{4E6D235D-69EB-455F-A040-2ABE78CC2E8C}" destId="{81E3CDA4-F043-4D83-9AAB-C314821C10F7}" srcOrd="0" destOrd="0" presId="urn:microsoft.com/office/officeart/2005/8/layout/vList4"/>
    <dgm:cxn modelId="{9241D35B-65C6-4005-8CD8-245D30C020EC}" type="presParOf" srcId="{4E6D235D-69EB-455F-A040-2ABE78CC2E8C}" destId="{535306B6-5454-41CF-87D7-CE397F8B5F24}" srcOrd="1" destOrd="0" presId="urn:microsoft.com/office/officeart/2005/8/layout/vList4"/>
    <dgm:cxn modelId="{3D42E8E4-D560-4903-A846-C047D76D76F7}" type="presParOf" srcId="{4E6D235D-69EB-455F-A040-2ABE78CC2E8C}" destId="{BE6E9F74-7473-4540-8630-244BC68A9BB5}"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2B1CB4C-DDD4-4CF7-8F36-19559EE0117F}" type="doc">
      <dgm:prSet loTypeId="urn:microsoft.com/office/officeart/2005/8/layout/lProcess3" loCatId="process" qsTypeId="urn:microsoft.com/office/officeart/2005/8/quickstyle/simple1#16" qsCatId="simple" csTypeId="urn:microsoft.com/office/officeart/2005/8/colors/accent6_5#1" csCatId="accent6" phldr="1"/>
      <dgm:spPr/>
      <dgm:t>
        <a:bodyPr/>
        <a:lstStyle/>
        <a:p>
          <a:endParaRPr lang="en-GB"/>
        </a:p>
      </dgm:t>
    </dgm:pt>
    <dgm:pt modelId="{EDDAA545-6415-40D2-9A11-AEF682473F8D}">
      <dgm:prSet/>
      <dgm:spPr/>
      <dgm:t>
        <a:bodyPr/>
        <a:lstStyle/>
        <a:p>
          <a:r>
            <a:rPr lang="en-GB" dirty="0"/>
            <a:t>Games that provide the opportunity to develop impulse control, for example Jenga and Snap. Hide and Seek is another great way to develop, not only impulse control, but planning and organising skills. Additionally, games that develop visual and verbal working memory, would include memory games such as ‘pairs’.</a:t>
          </a:r>
        </a:p>
      </dgm:t>
    </dgm:pt>
    <dgm:pt modelId="{3814E223-DB12-4AAA-993F-3E6AEFC92B9E}" type="parTrans" cxnId="{8A7777DF-D121-4CCB-8B32-287617E3CCB3}">
      <dgm:prSet/>
      <dgm:spPr/>
      <dgm:t>
        <a:bodyPr/>
        <a:lstStyle/>
        <a:p>
          <a:endParaRPr lang="en-GB"/>
        </a:p>
      </dgm:t>
    </dgm:pt>
    <dgm:pt modelId="{150AD72E-D3D0-47CE-A2C7-EC076AE07810}" type="sibTrans" cxnId="{8A7777DF-D121-4CCB-8B32-287617E3CCB3}">
      <dgm:prSet/>
      <dgm:spPr/>
      <dgm:t>
        <a:bodyPr/>
        <a:lstStyle/>
        <a:p>
          <a:endParaRPr lang="en-GB"/>
        </a:p>
      </dgm:t>
    </dgm:pt>
    <dgm:pt modelId="{9775FD88-96FF-438C-AFC0-9D2E8E2A6D62}" type="pres">
      <dgm:prSet presAssocID="{32B1CB4C-DDD4-4CF7-8F36-19559EE0117F}" presName="Name0" presStyleCnt="0">
        <dgm:presLayoutVars>
          <dgm:chPref val="3"/>
          <dgm:dir/>
          <dgm:animLvl val="lvl"/>
          <dgm:resizeHandles/>
        </dgm:presLayoutVars>
      </dgm:prSet>
      <dgm:spPr/>
    </dgm:pt>
    <dgm:pt modelId="{2369C1F1-F33A-420A-BEB6-5A64C2045756}" type="pres">
      <dgm:prSet presAssocID="{EDDAA545-6415-40D2-9A11-AEF682473F8D}" presName="horFlow" presStyleCnt="0"/>
      <dgm:spPr/>
    </dgm:pt>
    <dgm:pt modelId="{64F197AF-04FF-498D-9000-29145EF5D4A3}" type="pres">
      <dgm:prSet presAssocID="{EDDAA545-6415-40D2-9A11-AEF682473F8D}" presName="bigChev" presStyleLbl="node1" presStyleIdx="0" presStyleCnt="1" custScaleY="123528" custLinFactNeighborX="-28389" custLinFactNeighborY="8969"/>
      <dgm:spPr/>
    </dgm:pt>
  </dgm:ptLst>
  <dgm:cxnLst>
    <dgm:cxn modelId="{45CF4A42-4350-45E9-B851-D7422B7C84C2}" type="presOf" srcId="{32B1CB4C-DDD4-4CF7-8F36-19559EE0117F}" destId="{9775FD88-96FF-438C-AFC0-9D2E8E2A6D62}" srcOrd="0" destOrd="0" presId="urn:microsoft.com/office/officeart/2005/8/layout/lProcess3"/>
    <dgm:cxn modelId="{8134A150-357F-43B2-9DCF-D26FFFE71F2B}" type="presOf" srcId="{EDDAA545-6415-40D2-9A11-AEF682473F8D}" destId="{64F197AF-04FF-498D-9000-29145EF5D4A3}" srcOrd="0" destOrd="0" presId="urn:microsoft.com/office/officeart/2005/8/layout/lProcess3"/>
    <dgm:cxn modelId="{8A7777DF-D121-4CCB-8B32-287617E3CCB3}" srcId="{32B1CB4C-DDD4-4CF7-8F36-19559EE0117F}" destId="{EDDAA545-6415-40D2-9A11-AEF682473F8D}" srcOrd="0" destOrd="0" parTransId="{3814E223-DB12-4AAA-993F-3E6AEFC92B9E}" sibTransId="{150AD72E-D3D0-47CE-A2C7-EC076AE07810}"/>
    <dgm:cxn modelId="{8180BD07-F488-431D-86D6-E40557171AFB}" type="presParOf" srcId="{9775FD88-96FF-438C-AFC0-9D2E8E2A6D62}" destId="{2369C1F1-F33A-420A-BEB6-5A64C2045756}" srcOrd="0" destOrd="0" presId="urn:microsoft.com/office/officeart/2005/8/layout/lProcess3"/>
    <dgm:cxn modelId="{92FBAD40-1B44-40FD-B5BA-0B24919EC30D}" type="presParOf" srcId="{2369C1F1-F33A-420A-BEB6-5A64C2045756}" destId="{64F197AF-04FF-498D-9000-29145EF5D4A3}" srcOrd="0"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1ECD950-E2A0-4890-B692-8FA6BA6570F9}" type="doc">
      <dgm:prSet loTypeId="urn:microsoft.com/office/officeart/2005/8/layout/target3" loCatId="relationship" qsTypeId="urn:microsoft.com/office/officeart/2005/8/quickstyle/simple1#17" qsCatId="simple" csTypeId="urn:microsoft.com/office/officeart/2005/8/colors/colorful2#1" csCatId="colorful" phldr="1"/>
      <dgm:spPr/>
      <dgm:t>
        <a:bodyPr/>
        <a:lstStyle/>
        <a:p>
          <a:endParaRPr lang="en-GB"/>
        </a:p>
      </dgm:t>
    </dgm:pt>
    <dgm:pt modelId="{01EF1DCF-A839-4457-9E40-588D46255659}">
      <dgm:prSet/>
      <dgm:spPr/>
      <dgm:t>
        <a:bodyPr/>
        <a:lstStyle/>
        <a:p>
          <a:r>
            <a:rPr lang="en-GB"/>
            <a:t>Using the outdoor space provides the perfect opportunity to support the development of executive function skills. By setting up obstacle courses that encourage climbing and balancing, children need to focus and pay attention to the activity in hand. Include activities that develop organising skills, for example throwing bean-bags into hoops.</a:t>
          </a:r>
        </a:p>
      </dgm:t>
    </dgm:pt>
    <dgm:pt modelId="{A4895377-952B-4FE6-9D58-A9E1FF1B8833}" type="parTrans" cxnId="{7F09A778-8629-49F4-A69A-6BEABFC86CC4}">
      <dgm:prSet/>
      <dgm:spPr/>
      <dgm:t>
        <a:bodyPr/>
        <a:lstStyle/>
        <a:p>
          <a:endParaRPr lang="en-GB"/>
        </a:p>
      </dgm:t>
    </dgm:pt>
    <dgm:pt modelId="{AD9D2A70-E036-4B35-A5E1-96D8389ECE00}" type="sibTrans" cxnId="{7F09A778-8629-49F4-A69A-6BEABFC86CC4}">
      <dgm:prSet/>
      <dgm:spPr/>
      <dgm:t>
        <a:bodyPr/>
        <a:lstStyle/>
        <a:p>
          <a:endParaRPr lang="en-GB"/>
        </a:p>
      </dgm:t>
    </dgm:pt>
    <dgm:pt modelId="{D53B347A-B7A2-4590-A4BE-CB0E0586FDAC}" type="pres">
      <dgm:prSet presAssocID="{B1ECD950-E2A0-4890-B692-8FA6BA6570F9}" presName="Name0" presStyleCnt="0">
        <dgm:presLayoutVars>
          <dgm:chMax val="7"/>
          <dgm:dir/>
          <dgm:animLvl val="lvl"/>
          <dgm:resizeHandles val="exact"/>
        </dgm:presLayoutVars>
      </dgm:prSet>
      <dgm:spPr/>
    </dgm:pt>
    <dgm:pt modelId="{98E4161F-16D2-4F51-AE07-17DBE04E177F}" type="pres">
      <dgm:prSet presAssocID="{01EF1DCF-A839-4457-9E40-588D46255659}" presName="circle1" presStyleLbl="node1" presStyleIdx="0" presStyleCnt="1"/>
      <dgm:spPr/>
    </dgm:pt>
    <dgm:pt modelId="{BBD6B88F-9A3D-4026-A277-417DE161B5B0}" type="pres">
      <dgm:prSet presAssocID="{01EF1DCF-A839-4457-9E40-588D46255659}" presName="space" presStyleCnt="0"/>
      <dgm:spPr/>
    </dgm:pt>
    <dgm:pt modelId="{07A536E1-6F62-469C-B253-2539AC04AC4B}" type="pres">
      <dgm:prSet presAssocID="{01EF1DCF-A839-4457-9E40-588D46255659}" presName="rect1" presStyleLbl="alignAcc1" presStyleIdx="0" presStyleCnt="1" custScaleX="100000"/>
      <dgm:spPr/>
    </dgm:pt>
    <dgm:pt modelId="{A241F9D2-388A-4909-AF72-F03C24F101E1}" type="pres">
      <dgm:prSet presAssocID="{01EF1DCF-A839-4457-9E40-588D46255659}" presName="rect1ParTxNoCh" presStyleLbl="alignAcc1" presStyleIdx="0" presStyleCnt="1">
        <dgm:presLayoutVars>
          <dgm:chMax val="1"/>
          <dgm:bulletEnabled val="1"/>
        </dgm:presLayoutVars>
      </dgm:prSet>
      <dgm:spPr/>
    </dgm:pt>
  </dgm:ptLst>
  <dgm:cxnLst>
    <dgm:cxn modelId="{3D37F122-EB97-4C4C-8015-76FE7B1995DF}" type="presOf" srcId="{01EF1DCF-A839-4457-9E40-588D46255659}" destId="{07A536E1-6F62-469C-B253-2539AC04AC4B}" srcOrd="0" destOrd="0" presId="urn:microsoft.com/office/officeart/2005/8/layout/target3"/>
    <dgm:cxn modelId="{F8878D3C-D79D-4D2D-9FBC-B1DF64C0422E}" type="presOf" srcId="{B1ECD950-E2A0-4890-B692-8FA6BA6570F9}" destId="{D53B347A-B7A2-4590-A4BE-CB0E0586FDAC}" srcOrd="0" destOrd="0" presId="urn:microsoft.com/office/officeart/2005/8/layout/target3"/>
    <dgm:cxn modelId="{7F09A778-8629-49F4-A69A-6BEABFC86CC4}" srcId="{B1ECD950-E2A0-4890-B692-8FA6BA6570F9}" destId="{01EF1DCF-A839-4457-9E40-588D46255659}" srcOrd="0" destOrd="0" parTransId="{A4895377-952B-4FE6-9D58-A9E1FF1B8833}" sibTransId="{AD9D2A70-E036-4B35-A5E1-96D8389ECE00}"/>
    <dgm:cxn modelId="{0312A5E0-BEF4-4607-8829-AFAADA013551}" type="presOf" srcId="{01EF1DCF-A839-4457-9E40-588D46255659}" destId="{A241F9D2-388A-4909-AF72-F03C24F101E1}" srcOrd="1" destOrd="0" presId="urn:microsoft.com/office/officeart/2005/8/layout/target3"/>
    <dgm:cxn modelId="{0B4189A4-7E26-4C8E-B85C-C3898EBDB38D}" type="presParOf" srcId="{D53B347A-B7A2-4590-A4BE-CB0E0586FDAC}" destId="{98E4161F-16D2-4F51-AE07-17DBE04E177F}" srcOrd="0" destOrd="0" presId="urn:microsoft.com/office/officeart/2005/8/layout/target3"/>
    <dgm:cxn modelId="{27149DF3-CC11-4475-B6D4-86E5649D7026}" type="presParOf" srcId="{D53B347A-B7A2-4590-A4BE-CB0E0586FDAC}" destId="{BBD6B88F-9A3D-4026-A277-417DE161B5B0}" srcOrd="1" destOrd="0" presId="urn:microsoft.com/office/officeart/2005/8/layout/target3"/>
    <dgm:cxn modelId="{408683D0-4E53-4146-ADD8-9995A81AA0ED}" type="presParOf" srcId="{D53B347A-B7A2-4590-A4BE-CB0E0586FDAC}" destId="{07A536E1-6F62-469C-B253-2539AC04AC4B}" srcOrd="2" destOrd="0" presId="urn:microsoft.com/office/officeart/2005/8/layout/target3"/>
    <dgm:cxn modelId="{FDDFCFB4-0E0F-4D82-9849-636A237977FF}" type="presParOf" srcId="{D53B347A-B7A2-4590-A4BE-CB0E0586FDAC}" destId="{A241F9D2-388A-4909-AF72-F03C24F101E1}" srcOrd="3" destOrd="0" presId="urn:microsoft.com/office/officeart/2005/8/layout/target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FED1193-70E5-4905-B272-5C406CCF5A14}" type="doc">
      <dgm:prSet loTypeId="urn:microsoft.com/office/officeart/2008/layout/LinedList" loCatId="list" qsTypeId="urn:microsoft.com/office/officeart/2005/8/quickstyle/simple1#18" qsCatId="simple" csTypeId="urn:microsoft.com/office/officeart/2005/8/colors/accent1_2#3" csCatId="accent1"/>
      <dgm:spPr/>
      <dgm:t>
        <a:bodyPr/>
        <a:lstStyle/>
        <a:p>
          <a:endParaRPr lang="en-GB"/>
        </a:p>
      </dgm:t>
    </dgm:pt>
    <dgm:pt modelId="{33B9EF2D-C0A2-4AFC-8BE6-8AC9660E58CF}">
      <dgm:prSet/>
      <dgm:spPr/>
      <dgm:t>
        <a:bodyPr/>
        <a:lstStyle/>
        <a:p>
          <a:r>
            <a:rPr lang="en-GB" dirty="0"/>
            <a:t>Anxiety can become an issue when children have very intense feelings of worry and are worried more often than not. </a:t>
          </a:r>
        </a:p>
      </dgm:t>
    </dgm:pt>
    <dgm:pt modelId="{1A69BF9D-AEF0-49BB-9E08-0BBC2C085586}" type="parTrans" cxnId="{C614DD1F-A0F6-48EE-AA76-B9C43E986A09}">
      <dgm:prSet/>
      <dgm:spPr/>
      <dgm:t>
        <a:bodyPr/>
        <a:lstStyle/>
        <a:p>
          <a:endParaRPr lang="en-GB"/>
        </a:p>
      </dgm:t>
    </dgm:pt>
    <dgm:pt modelId="{EC8C4F08-3BA6-47DC-B4EB-7B3318C234AC}" type="sibTrans" cxnId="{C614DD1F-A0F6-48EE-AA76-B9C43E986A09}">
      <dgm:prSet/>
      <dgm:spPr/>
      <dgm:t>
        <a:bodyPr/>
        <a:lstStyle/>
        <a:p>
          <a:endParaRPr lang="en-GB"/>
        </a:p>
      </dgm:t>
    </dgm:pt>
    <dgm:pt modelId="{C7450ADB-1F36-4617-846E-F160F9A0531B}">
      <dgm:prSet/>
      <dgm:spPr/>
      <dgm:t>
        <a:bodyPr/>
        <a:lstStyle/>
        <a:p>
          <a:r>
            <a:rPr lang="en-GB"/>
            <a:t>Their anxiety might be related to socialising with others, separation from a parent or many things at once. </a:t>
          </a:r>
        </a:p>
      </dgm:t>
    </dgm:pt>
    <dgm:pt modelId="{B625AC71-C71F-42A0-824E-216680CD44B9}" type="parTrans" cxnId="{79BD47C4-1D7F-4F64-BB8B-A607C13CE6C8}">
      <dgm:prSet/>
      <dgm:spPr/>
      <dgm:t>
        <a:bodyPr/>
        <a:lstStyle/>
        <a:p>
          <a:endParaRPr lang="en-GB"/>
        </a:p>
      </dgm:t>
    </dgm:pt>
    <dgm:pt modelId="{F9E23423-99A6-42D8-8835-9EC395F97935}" type="sibTrans" cxnId="{79BD47C4-1D7F-4F64-BB8B-A607C13CE6C8}">
      <dgm:prSet/>
      <dgm:spPr/>
      <dgm:t>
        <a:bodyPr/>
        <a:lstStyle/>
        <a:p>
          <a:endParaRPr lang="en-GB"/>
        </a:p>
      </dgm:t>
    </dgm:pt>
    <dgm:pt modelId="{738504B3-4475-434F-BCE1-AB825CDF9505}" type="pres">
      <dgm:prSet presAssocID="{3FED1193-70E5-4905-B272-5C406CCF5A14}" presName="vert0" presStyleCnt="0">
        <dgm:presLayoutVars>
          <dgm:dir/>
          <dgm:animOne val="branch"/>
          <dgm:animLvl val="lvl"/>
        </dgm:presLayoutVars>
      </dgm:prSet>
      <dgm:spPr/>
    </dgm:pt>
    <dgm:pt modelId="{92360D1E-C962-47E6-98C7-18CEC526F7D2}" type="pres">
      <dgm:prSet presAssocID="{33B9EF2D-C0A2-4AFC-8BE6-8AC9660E58CF}" presName="thickLine" presStyleLbl="alignNode1" presStyleIdx="0" presStyleCnt="2"/>
      <dgm:spPr/>
    </dgm:pt>
    <dgm:pt modelId="{58B780DF-B1ED-4852-8143-E4BD2CB27B07}" type="pres">
      <dgm:prSet presAssocID="{33B9EF2D-C0A2-4AFC-8BE6-8AC9660E58CF}" presName="horz1" presStyleCnt="0"/>
      <dgm:spPr/>
    </dgm:pt>
    <dgm:pt modelId="{18668753-74A1-4B76-A088-F2B7B24ECF12}" type="pres">
      <dgm:prSet presAssocID="{33B9EF2D-C0A2-4AFC-8BE6-8AC9660E58CF}" presName="tx1" presStyleLbl="revTx" presStyleIdx="0" presStyleCnt="2"/>
      <dgm:spPr/>
    </dgm:pt>
    <dgm:pt modelId="{2AD5CD27-30D0-40A8-90C1-D4EB5CAD5187}" type="pres">
      <dgm:prSet presAssocID="{33B9EF2D-C0A2-4AFC-8BE6-8AC9660E58CF}" presName="vert1" presStyleCnt="0"/>
      <dgm:spPr/>
    </dgm:pt>
    <dgm:pt modelId="{C9B7530F-ED91-44CE-BEFE-E54ED37DD79A}" type="pres">
      <dgm:prSet presAssocID="{C7450ADB-1F36-4617-846E-F160F9A0531B}" presName="thickLine" presStyleLbl="alignNode1" presStyleIdx="1" presStyleCnt="2"/>
      <dgm:spPr/>
    </dgm:pt>
    <dgm:pt modelId="{46D110BD-1048-41C7-B7E6-4EA1AF48E001}" type="pres">
      <dgm:prSet presAssocID="{C7450ADB-1F36-4617-846E-F160F9A0531B}" presName="horz1" presStyleCnt="0"/>
      <dgm:spPr/>
    </dgm:pt>
    <dgm:pt modelId="{063929AE-FE30-44C0-8D8C-104704C716F9}" type="pres">
      <dgm:prSet presAssocID="{C7450ADB-1F36-4617-846E-F160F9A0531B}" presName="tx1" presStyleLbl="revTx" presStyleIdx="1" presStyleCnt="2"/>
      <dgm:spPr/>
    </dgm:pt>
    <dgm:pt modelId="{A73F0F72-B245-42CF-8060-8D5657627E8F}" type="pres">
      <dgm:prSet presAssocID="{C7450ADB-1F36-4617-846E-F160F9A0531B}" presName="vert1" presStyleCnt="0"/>
      <dgm:spPr/>
    </dgm:pt>
  </dgm:ptLst>
  <dgm:cxnLst>
    <dgm:cxn modelId="{2CD0A603-CEC1-4078-BDC1-A60BFD6C4653}" type="presOf" srcId="{3FED1193-70E5-4905-B272-5C406CCF5A14}" destId="{738504B3-4475-434F-BCE1-AB825CDF9505}" srcOrd="0" destOrd="0" presId="urn:microsoft.com/office/officeart/2008/layout/LinedList"/>
    <dgm:cxn modelId="{C614DD1F-A0F6-48EE-AA76-B9C43E986A09}" srcId="{3FED1193-70E5-4905-B272-5C406CCF5A14}" destId="{33B9EF2D-C0A2-4AFC-8BE6-8AC9660E58CF}" srcOrd="0" destOrd="0" parTransId="{1A69BF9D-AEF0-49BB-9E08-0BBC2C085586}" sibTransId="{EC8C4F08-3BA6-47DC-B4EB-7B3318C234AC}"/>
    <dgm:cxn modelId="{488A71B5-45C8-4F39-9C56-CB3DE4CB3976}" type="presOf" srcId="{C7450ADB-1F36-4617-846E-F160F9A0531B}" destId="{063929AE-FE30-44C0-8D8C-104704C716F9}" srcOrd="0" destOrd="0" presId="urn:microsoft.com/office/officeart/2008/layout/LinedList"/>
    <dgm:cxn modelId="{7A89ACBB-D363-4EB3-B43F-1EF5E39C75FB}" type="presOf" srcId="{33B9EF2D-C0A2-4AFC-8BE6-8AC9660E58CF}" destId="{18668753-74A1-4B76-A088-F2B7B24ECF12}" srcOrd="0" destOrd="0" presId="urn:microsoft.com/office/officeart/2008/layout/LinedList"/>
    <dgm:cxn modelId="{79BD47C4-1D7F-4F64-BB8B-A607C13CE6C8}" srcId="{3FED1193-70E5-4905-B272-5C406CCF5A14}" destId="{C7450ADB-1F36-4617-846E-F160F9A0531B}" srcOrd="1" destOrd="0" parTransId="{B625AC71-C71F-42A0-824E-216680CD44B9}" sibTransId="{F9E23423-99A6-42D8-8835-9EC395F97935}"/>
    <dgm:cxn modelId="{61FA7136-4D61-44B1-9206-98A76E346007}" type="presParOf" srcId="{738504B3-4475-434F-BCE1-AB825CDF9505}" destId="{92360D1E-C962-47E6-98C7-18CEC526F7D2}" srcOrd="0" destOrd="0" presId="urn:microsoft.com/office/officeart/2008/layout/LinedList"/>
    <dgm:cxn modelId="{8F393888-29F8-485D-BADA-A617AC9447BF}" type="presParOf" srcId="{738504B3-4475-434F-BCE1-AB825CDF9505}" destId="{58B780DF-B1ED-4852-8143-E4BD2CB27B07}" srcOrd="1" destOrd="0" presId="urn:microsoft.com/office/officeart/2008/layout/LinedList"/>
    <dgm:cxn modelId="{3A749CB7-AB71-4482-8E6F-3EE1F7966379}" type="presParOf" srcId="{58B780DF-B1ED-4852-8143-E4BD2CB27B07}" destId="{18668753-74A1-4B76-A088-F2B7B24ECF12}" srcOrd="0" destOrd="0" presId="urn:microsoft.com/office/officeart/2008/layout/LinedList"/>
    <dgm:cxn modelId="{F5CB7E34-D865-48E1-9FD2-CF6CEB729259}" type="presParOf" srcId="{58B780DF-B1ED-4852-8143-E4BD2CB27B07}" destId="{2AD5CD27-30D0-40A8-90C1-D4EB5CAD5187}" srcOrd="1" destOrd="0" presId="urn:microsoft.com/office/officeart/2008/layout/LinedList"/>
    <dgm:cxn modelId="{D2E87470-1AA5-4222-9674-C25A82604D3C}" type="presParOf" srcId="{738504B3-4475-434F-BCE1-AB825CDF9505}" destId="{C9B7530F-ED91-44CE-BEFE-E54ED37DD79A}" srcOrd="2" destOrd="0" presId="urn:microsoft.com/office/officeart/2008/layout/LinedList"/>
    <dgm:cxn modelId="{E05AC322-F6E6-4B3D-AB8F-D683C3E6668A}" type="presParOf" srcId="{738504B3-4475-434F-BCE1-AB825CDF9505}" destId="{46D110BD-1048-41C7-B7E6-4EA1AF48E001}" srcOrd="3" destOrd="0" presId="urn:microsoft.com/office/officeart/2008/layout/LinedList"/>
    <dgm:cxn modelId="{4456CC47-4004-4965-B1F7-1B5C5AD6C5DE}" type="presParOf" srcId="{46D110BD-1048-41C7-B7E6-4EA1AF48E001}" destId="{063929AE-FE30-44C0-8D8C-104704C716F9}" srcOrd="0" destOrd="0" presId="urn:microsoft.com/office/officeart/2008/layout/LinedList"/>
    <dgm:cxn modelId="{D65A6DA8-485C-4F9B-A839-0ED64A2F17D8}" type="presParOf" srcId="{46D110BD-1048-41C7-B7E6-4EA1AF48E001}" destId="{A73F0F72-B245-42CF-8060-8D5657627E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56380C5-EE63-4DF7-96C9-454F9566DA72}" type="doc">
      <dgm:prSet loTypeId="urn:microsoft.com/office/officeart/2005/8/layout/hList1" loCatId="list" qsTypeId="urn:microsoft.com/office/officeart/2005/8/quickstyle/simple1#19" qsCatId="simple" csTypeId="urn:microsoft.com/office/officeart/2005/8/colors/colorful4#2" csCatId="colorful" phldr="1"/>
      <dgm:spPr/>
      <dgm:t>
        <a:bodyPr/>
        <a:lstStyle/>
        <a:p>
          <a:endParaRPr lang="en-GB"/>
        </a:p>
      </dgm:t>
    </dgm:pt>
    <dgm:pt modelId="{2A26A1DB-EBAC-49D7-B00B-DBE5BD4432B7}">
      <dgm:prSet/>
      <dgm:spPr/>
      <dgm:t>
        <a:bodyPr/>
        <a:lstStyle/>
        <a:p>
          <a:r>
            <a:rPr lang="en-GB" dirty="0"/>
            <a:t>What can it look like? </a:t>
          </a:r>
        </a:p>
        <a:p>
          <a:r>
            <a:rPr lang="en-GB" dirty="0"/>
            <a:t>Some potential indicators might include: </a:t>
          </a:r>
        </a:p>
      </dgm:t>
    </dgm:pt>
    <dgm:pt modelId="{49D6A1E1-00DB-470A-BD2C-E5538FC70F32}" type="parTrans" cxnId="{41248136-64AD-4CD4-A1EB-13AC3CBD0D71}">
      <dgm:prSet/>
      <dgm:spPr/>
      <dgm:t>
        <a:bodyPr/>
        <a:lstStyle/>
        <a:p>
          <a:endParaRPr lang="en-GB"/>
        </a:p>
      </dgm:t>
    </dgm:pt>
    <dgm:pt modelId="{7795AB7F-0F72-4B4B-9071-65484E779F7B}" type="sibTrans" cxnId="{41248136-64AD-4CD4-A1EB-13AC3CBD0D71}">
      <dgm:prSet/>
      <dgm:spPr/>
      <dgm:t>
        <a:bodyPr/>
        <a:lstStyle/>
        <a:p>
          <a:endParaRPr lang="en-GB"/>
        </a:p>
      </dgm:t>
    </dgm:pt>
    <dgm:pt modelId="{BCA21D18-7975-4914-8565-8C7DAC1EC765}">
      <dgm:prSet/>
      <dgm:spPr/>
      <dgm:t>
        <a:bodyPr/>
        <a:lstStyle/>
        <a:p>
          <a:r>
            <a:rPr lang="en-GB"/>
            <a:t>Changes to eating, toileting and sleep habits.  Complaining of head or tummy aches.  Repetitive questions (directed towards one or multiple adults) or ‘checking’ behaviours (such as repeatedly checking where their belongings are). </a:t>
          </a:r>
        </a:p>
      </dgm:t>
    </dgm:pt>
    <dgm:pt modelId="{B57B0D31-1FD7-42CF-BFF5-356895B67736}" type="parTrans" cxnId="{EABC0E4B-BBCF-44F9-A2F9-702699CD2C9E}">
      <dgm:prSet/>
      <dgm:spPr/>
      <dgm:t>
        <a:bodyPr/>
        <a:lstStyle/>
        <a:p>
          <a:endParaRPr lang="en-GB"/>
        </a:p>
      </dgm:t>
    </dgm:pt>
    <dgm:pt modelId="{884C2D5D-8281-4D19-82C1-D203C98FE0C3}" type="sibTrans" cxnId="{EABC0E4B-BBCF-44F9-A2F9-702699CD2C9E}">
      <dgm:prSet/>
      <dgm:spPr/>
      <dgm:t>
        <a:bodyPr/>
        <a:lstStyle/>
        <a:p>
          <a:endParaRPr lang="en-GB"/>
        </a:p>
      </dgm:t>
    </dgm:pt>
    <dgm:pt modelId="{BC270CFC-7D96-4704-BE8F-7895445D9CDD}">
      <dgm:prSet/>
      <dgm:spPr/>
      <dgm:t>
        <a:bodyPr/>
        <a:lstStyle/>
        <a:p>
          <a:r>
            <a:rPr lang="en-GB"/>
            <a:t>Development or increase of body-focused behaviours such as picking or biting their nails. </a:t>
          </a:r>
        </a:p>
      </dgm:t>
    </dgm:pt>
    <dgm:pt modelId="{A84D52ED-B539-44A2-9B86-4AC3A58FFD65}" type="parTrans" cxnId="{D925EE03-8B19-46AA-BBEE-84DAB9ADA245}">
      <dgm:prSet/>
      <dgm:spPr/>
      <dgm:t>
        <a:bodyPr/>
        <a:lstStyle/>
        <a:p>
          <a:endParaRPr lang="en-GB"/>
        </a:p>
      </dgm:t>
    </dgm:pt>
    <dgm:pt modelId="{9DDC89F9-43C7-4AE4-9F75-DFD831465BC5}" type="sibTrans" cxnId="{D925EE03-8B19-46AA-BBEE-84DAB9ADA245}">
      <dgm:prSet/>
      <dgm:spPr/>
      <dgm:t>
        <a:bodyPr/>
        <a:lstStyle/>
        <a:p>
          <a:endParaRPr lang="en-GB"/>
        </a:p>
      </dgm:t>
    </dgm:pt>
    <dgm:pt modelId="{FF759BFC-20BE-4D2B-A290-E79FA9D38029}">
      <dgm:prSet/>
      <dgm:spPr/>
      <dgm:t>
        <a:bodyPr/>
        <a:lstStyle/>
        <a:p>
          <a:r>
            <a:rPr lang="en-GB"/>
            <a:t>Appearing to be ‘on edge’ or jumpy.  </a:t>
          </a:r>
        </a:p>
      </dgm:t>
    </dgm:pt>
    <dgm:pt modelId="{7398DD04-9FDA-4410-ADAA-2A8EAD594A36}" type="parTrans" cxnId="{69C92B09-86A1-44D9-8840-3F6F82EB0934}">
      <dgm:prSet/>
      <dgm:spPr/>
      <dgm:t>
        <a:bodyPr/>
        <a:lstStyle/>
        <a:p>
          <a:endParaRPr lang="en-GB"/>
        </a:p>
      </dgm:t>
    </dgm:pt>
    <dgm:pt modelId="{E36A7C7F-C363-4A47-BBAA-12B43C540841}" type="sibTrans" cxnId="{69C92B09-86A1-44D9-8840-3F6F82EB0934}">
      <dgm:prSet/>
      <dgm:spPr/>
      <dgm:t>
        <a:bodyPr/>
        <a:lstStyle/>
        <a:p>
          <a:endParaRPr lang="en-GB"/>
        </a:p>
      </dgm:t>
    </dgm:pt>
    <dgm:pt modelId="{F204EF7A-C8D3-432F-A9BF-F729776784E6}">
      <dgm:prSet/>
      <dgm:spPr/>
      <dgm:t>
        <a:bodyPr/>
        <a:lstStyle/>
        <a:p>
          <a:r>
            <a:rPr lang="en-GB" dirty="0"/>
            <a:t>Changes in usual disposition (for example, becoming quite grumpy or emotional). </a:t>
          </a:r>
        </a:p>
      </dgm:t>
    </dgm:pt>
    <dgm:pt modelId="{D96DE038-4FA4-4D83-8034-56EE3C167FA8}" type="parTrans" cxnId="{31F1F6A7-EED7-44DD-855F-F8E355C6075C}">
      <dgm:prSet/>
      <dgm:spPr/>
      <dgm:t>
        <a:bodyPr/>
        <a:lstStyle/>
        <a:p>
          <a:endParaRPr lang="en-GB"/>
        </a:p>
      </dgm:t>
    </dgm:pt>
    <dgm:pt modelId="{421D597A-F9B4-48CB-845D-A20CB60A8515}" type="sibTrans" cxnId="{31F1F6A7-EED7-44DD-855F-F8E355C6075C}">
      <dgm:prSet/>
      <dgm:spPr/>
      <dgm:t>
        <a:bodyPr/>
        <a:lstStyle/>
        <a:p>
          <a:endParaRPr lang="en-GB"/>
        </a:p>
      </dgm:t>
    </dgm:pt>
    <dgm:pt modelId="{3D402F6E-55A0-47B0-94A8-131008AE46D4}">
      <dgm:prSet/>
      <dgm:spPr/>
      <dgm:t>
        <a:bodyPr/>
        <a:lstStyle/>
        <a:p>
          <a:r>
            <a:rPr lang="en-GB" dirty="0"/>
            <a:t>School/nursery refusal.  </a:t>
          </a:r>
        </a:p>
      </dgm:t>
    </dgm:pt>
    <dgm:pt modelId="{C1F3A2AF-28C4-4062-880E-E91700678F1A}" type="parTrans" cxnId="{2F30B943-8A23-4DDB-A7EF-CA8019979812}">
      <dgm:prSet/>
      <dgm:spPr/>
      <dgm:t>
        <a:bodyPr/>
        <a:lstStyle/>
        <a:p>
          <a:endParaRPr lang="en-GB"/>
        </a:p>
      </dgm:t>
    </dgm:pt>
    <dgm:pt modelId="{1E12A2B8-1B7A-4C2A-A66A-74B0707E3FED}" type="sibTrans" cxnId="{2F30B943-8A23-4DDB-A7EF-CA8019979812}">
      <dgm:prSet/>
      <dgm:spPr/>
      <dgm:t>
        <a:bodyPr/>
        <a:lstStyle/>
        <a:p>
          <a:endParaRPr lang="en-GB"/>
        </a:p>
      </dgm:t>
    </dgm:pt>
    <dgm:pt modelId="{71998A4D-42AE-4359-89B3-51D091B741AA}">
      <dgm:prSet/>
      <dgm:spPr/>
      <dgm:t>
        <a:bodyPr/>
        <a:lstStyle/>
        <a:p>
          <a:r>
            <a:rPr lang="en-GB" dirty="0"/>
            <a:t>Defiance or controlling behaviour. Increase in fight or flight responses (</a:t>
          </a:r>
          <a:r>
            <a:rPr lang="en-GB" dirty="0" err="1"/>
            <a:t>eg</a:t>
          </a:r>
          <a:r>
            <a:rPr lang="en-GB" dirty="0"/>
            <a:t> lashing out, running away, hiding). </a:t>
          </a:r>
        </a:p>
      </dgm:t>
    </dgm:pt>
    <dgm:pt modelId="{9FE25BA6-F6CD-4F8E-B0A6-97969C9328F1}" type="parTrans" cxnId="{A6070B32-94AE-4237-85A0-EFEE2874A4F4}">
      <dgm:prSet/>
      <dgm:spPr/>
      <dgm:t>
        <a:bodyPr/>
        <a:lstStyle/>
        <a:p>
          <a:endParaRPr lang="en-GB"/>
        </a:p>
      </dgm:t>
    </dgm:pt>
    <dgm:pt modelId="{08A8149E-3D7D-469B-9C81-07F46D6826B0}" type="sibTrans" cxnId="{A6070B32-94AE-4237-85A0-EFEE2874A4F4}">
      <dgm:prSet/>
      <dgm:spPr/>
      <dgm:t>
        <a:bodyPr/>
        <a:lstStyle/>
        <a:p>
          <a:endParaRPr lang="en-GB"/>
        </a:p>
      </dgm:t>
    </dgm:pt>
    <dgm:pt modelId="{37EBCDA0-EAC0-4163-8EC7-BF10469C9FEE}">
      <dgm:prSet/>
      <dgm:spPr/>
      <dgm:t>
        <a:bodyPr/>
        <a:lstStyle/>
        <a:p>
          <a:r>
            <a:rPr lang="en-GB" dirty="0"/>
            <a:t>Self-stimulating behaviour might increase or change - for example, a child who usually enjoys rocking and flapping their hands may start running from one side of the room to the other.</a:t>
          </a:r>
        </a:p>
      </dgm:t>
    </dgm:pt>
    <dgm:pt modelId="{08653622-6F06-4529-B61F-31F1537D0546}" type="parTrans" cxnId="{E0CB15E9-997C-4029-9E68-5DA307C705D6}">
      <dgm:prSet/>
      <dgm:spPr/>
      <dgm:t>
        <a:bodyPr/>
        <a:lstStyle/>
        <a:p>
          <a:endParaRPr lang="en-GB"/>
        </a:p>
      </dgm:t>
    </dgm:pt>
    <dgm:pt modelId="{546AD32E-CAD3-41F3-BEFE-AC6F1729051B}" type="sibTrans" cxnId="{E0CB15E9-997C-4029-9E68-5DA307C705D6}">
      <dgm:prSet/>
      <dgm:spPr/>
      <dgm:t>
        <a:bodyPr/>
        <a:lstStyle/>
        <a:p>
          <a:endParaRPr lang="en-GB"/>
        </a:p>
      </dgm:t>
    </dgm:pt>
    <dgm:pt modelId="{1DB34029-0A5C-4C6E-8CDA-D73AC532BB23}" type="pres">
      <dgm:prSet presAssocID="{756380C5-EE63-4DF7-96C9-454F9566DA72}" presName="Name0" presStyleCnt="0">
        <dgm:presLayoutVars>
          <dgm:dir/>
          <dgm:animLvl val="lvl"/>
          <dgm:resizeHandles val="exact"/>
        </dgm:presLayoutVars>
      </dgm:prSet>
      <dgm:spPr/>
    </dgm:pt>
    <dgm:pt modelId="{C2AAB576-DA73-4C88-B72C-F9663BE5593E}" type="pres">
      <dgm:prSet presAssocID="{2A26A1DB-EBAC-49D7-B00B-DBE5BD4432B7}" presName="composite" presStyleCnt="0"/>
      <dgm:spPr/>
    </dgm:pt>
    <dgm:pt modelId="{BCEC9335-C0A5-41B9-8E63-1EA06B55A3E0}" type="pres">
      <dgm:prSet presAssocID="{2A26A1DB-EBAC-49D7-B00B-DBE5BD4432B7}" presName="parTx" presStyleLbl="alignNode1" presStyleIdx="0" presStyleCnt="1">
        <dgm:presLayoutVars>
          <dgm:chMax val="0"/>
          <dgm:chPref val="0"/>
          <dgm:bulletEnabled val="1"/>
        </dgm:presLayoutVars>
      </dgm:prSet>
      <dgm:spPr/>
    </dgm:pt>
    <dgm:pt modelId="{E8A555F7-CBF7-4D7D-AC2D-86ED395ABF74}" type="pres">
      <dgm:prSet presAssocID="{2A26A1DB-EBAC-49D7-B00B-DBE5BD4432B7}" presName="desTx" presStyleLbl="alignAccFollowNode1" presStyleIdx="0" presStyleCnt="1" custLinFactNeighborX="4111" custLinFactNeighborY="3017">
        <dgm:presLayoutVars>
          <dgm:bulletEnabled val="1"/>
        </dgm:presLayoutVars>
      </dgm:prSet>
      <dgm:spPr/>
    </dgm:pt>
  </dgm:ptLst>
  <dgm:cxnLst>
    <dgm:cxn modelId="{D925EE03-8B19-46AA-BBEE-84DAB9ADA245}" srcId="{2A26A1DB-EBAC-49D7-B00B-DBE5BD4432B7}" destId="{BC270CFC-7D96-4704-BE8F-7895445D9CDD}" srcOrd="1" destOrd="0" parTransId="{A84D52ED-B539-44A2-9B86-4AC3A58FFD65}" sibTransId="{9DDC89F9-43C7-4AE4-9F75-DFD831465BC5}"/>
    <dgm:cxn modelId="{69C92B09-86A1-44D9-8840-3F6F82EB0934}" srcId="{2A26A1DB-EBAC-49D7-B00B-DBE5BD4432B7}" destId="{FF759BFC-20BE-4D2B-A290-E79FA9D38029}" srcOrd="2" destOrd="0" parTransId="{7398DD04-9FDA-4410-ADAA-2A8EAD594A36}" sibTransId="{E36A7C7F-C363-4A47-BBAA-12B43C540841}"/>
    <dgm:cxn modelId="{57AE2D1B-6D01-4D9A-923E-44567505B8A1}" type="presOf" srcId="{2A26A1DB-EBAC-49D7-B00B-DBE5BD4432B7}" destId="{BCEC9335-C0A5-41B9-8E63-1EA06B55A3E0}" srcOrd="0" destOrd="0" presId="urn:microsoft.com/office/officeart/2005/8/layout/hList1"/>
    <dgm:cxn modelId="{FC631222-ABBE-4BB9-80BB-7A31E5BDCA6E}" type="presOf" srcId="{756380C5-EE63-4DF7-96C9-454F9566DA72}" destId="{1DB34029-0A5C-4C6E-8CDA-D73AC532BB23}" srcOrd="0" destOrd="0" presId="urn:microsoft.com/office/officeart/2005/8/layout/hList1"/>
    <dgm:cxn modelId="{EEF65C22-6023-44C2-9000-F984C0994DE0}" type="presOf" srcId="{FF759BFC-20BE-4D2B-A290-E79FA9D38029}" destId="{E8A555F7-CBF7-4D7D-AC2D-86ED395ABF74}" srcOrd="0" destOrd="2" presId="urn:microsoft.com/office/officeart/2005/8/layout/hList1"/>
    <dgm:cxn modelId="{5B9E7F27-E8E4-47A5-B0A3-7B2BD2B779A4}" type="presOf" srcId="{BCA21D18-7975-4914-8565-8C7DAC1EC765}" destId="{E8A555F7-CBF7-4D7D-AC2D-86ED395ABF74}" srcOrd="0" destOrd="0" presId="urn:microsoft.com/office/officeart/2005/8/layout/hList1"/>
    <dgm:cxn modelId="{A6070B32-94AE-4237-85A0-EFEE2874A4F4}" srcId="{2A26A1DB-EBAC-49D7-B00B-DBE5BD4432B7}" destId="{71998A4D-42AE-4359-89B3-51D091B741AA}" srcOrd="5" destOrd="0" parTransId="{9FE25BA6-F6CD-4F8E-B0A6-97969C9328F1}" sibTransId="{08A8149E-3D7D-469B-9C81-07F46D6826B0}"/>
    <dgm:cxn modelId="{41248136-64AD-4CD4-A1EB-13AC3CBD0D71}" srcId="{756380C5-EE63-4DF7-96C9-454F9566DA72}" destId="{2A26A1DB-EBAC-49D7-B00B-DBE5BD4432B7}" srcOrd="0" destOrd="0" parTransId="{49D6A1E1-00DB-470A-BD2C-E5538FC70F32}" sibTransId="{7795AB7F-0F72-4B4B-9071-65484E779F7B}"/>
    <dgm:cxn modelId="{38C39861-07F8-4A5B-BA59-140797561DC1}" type="presOf" srcId="{BC270CFC-7D96-4704-BE8F-7895445D9CDD}" destId="{E8A555F7-CBF7-4D7D-AC2D-86ED395ABF74}" srcOrd="0" destOrd="1" presId="urn:microsoft.com/office/officeart/2005/8/layout/hList1"/>
    <dgm:cxn modelId="{2F30B943-8A23-4DDB-A7EF-CA8019979812}" srcId="{2A26A1DB-EBAC-49D7-B00B-DBE5BD4432B7}" destId="{3D402F6E-55A0-47B0-94A8-131008AE46D4}" srcOrd="4" destOrd="0" parTransId="{C1F3A2AF-28C4-4062-880E-E91700678F1A}" sibTransId="{1E12A2B8-1B7A-4C2A-A66A-74B0707E3FED}"/>
    <dgm:cxn modelId="{AF21BC48-B469-4F2F-8897-3B303D5897B7}" type="presOf" srcId="{F204EF7A-C8D3-432F-A9BF-F729776784E6}" destId="{E8A555F7-CBF7-4D7D-AC2D-86ED395ABF74}" srcOrd="0" destOrd="3" presId="urn:microsoft.com/office/officeart/2005/8/layout/hList1"/>
    <dgm:cxn modelId="{EABC0E4B-BBCF-44F9-A2F9-702699CD2C9E}" srcId="{2A26A1DB-EBAC-49D7-B00B-DBE5BD4432B7}" destId="{BCA21D18-7975-4914-8565-8C7DAC1EC765}" srcOrd="0" destOrd="0" parTransId="{B57B0D31-1FD7-42CF-BFF5-356895B67736}" sibTransId="{884C2D5D-8281-4D19-82C1-D203C98FE0C3}"/>
    <dgm:cxn modelId="{D517B950-D597-460C-B4E8-4D37DB046BEF}" type="presOf" srcId="{37EBCDA0-EAC0-4163-8EC7-BF10469C9FEE}" destId="{E8A555F7-CBF7-4D7D-AC2D-86ED395ABF74}" srcOrd="0" destOrd="6" presId="urn:microsoft.com/office/officeart/2005/8/layout/hList1"/>
    <dgm:cxn modelId="{A998C652-B5CB-4952-99DF-0EE7022465B4}" type="presOf" srcId="{3D402F6E-55A0-47B0-94A8-131008AE46D4}" destId="{E8A555F7-CBF7-4D7D-AC2D-86ED395ABF74}" srcOrd="0" destOrd="4" presId="urn:microsoft.com/office/officeart/2005/8/layout/hList1"/>
    <dgm:cxn modelId="{31F1F6A7-EED7-44DD-855F-F8E355C6075C}" srcId="{2A26A1DB-EBAC-49D7-B00B-DBE5BD4432B7}" destId="{F204EF7A-C8D3-432F-A9BF-F729776784E6}" srcOrd="3" destOrd="0" parTransId="{D96DE038-4FA4-4D83-8034-56EE3C167FA8}" sibTransId="{421D597A-F9B4-48CB-845D-A20CB60A8515}"/>
    <dgm:cxn modelId="{497288D8-E82C-47EA-B030-D641C94E644A}" type="presOf" srcId="{71998A4D-42AE-4359-89B3-51D091B741AA}" destId="{E8A555F7-CBF7-4D7D-AC2D-86ED395ABF74}" srcOrd="0" destOrd="5" presId="urn:microsoft.com/office/officeart/2005/8/layout/hList1"/>
    <dgm:cxn modelId="{E0CB15E9-997C-4029-9E68-5DA307C705D6}" srcId="{2A26A1DB-EBAC-49D7-B00B-DBE5BD4432B7}" destId="{37EBCDA0-EAC0-4163-8EC7-BF10469C9FEE}" srcOrd="6" destOrd="0" parTransId="{08653622-6F06-4529-B61F-31F1537D0546}" sibTransId="{546AD32E-CAD3-41F3-BEFE-AC6F1729051B}"/>
    <dgm:cxn modelId="{1EE2DA94-06D0-4824-A667-51423594F32D}" type="presParOf" srcId="{1DB34029-0A5C-4C6E-8CDA-D73AC532BB23}" destId="{C2AAB576-DA73-4C88-B72C-F9663BE5593E}" srcOrd="0" destOrd="0" presId="urn:microsoft.com/office/officeart/2005/8/layout/hList1"/>
    <dgm:cxn modelId="{62F8CE18-1883-4102-98B5-B32BFAB9392A}" type="presParOf" srcId="{C2AAB576-DA73-4C88-B72C-F9663BE5593E}" destId="{BCEC9335-C0A5-41B9-8E63-1EA06B55A3E0}" srcOrd="0" destOrd="0" presId="urn:microsoft.com/office/officeart/2005/8/layout/hList1"/>
    <dgm:cxn modelId="{630906A5-8EC1-411E-B528-2ED6DD788F88}" type="presParOf" srcId="{C2AAB576-DA73-4C88-B72C-F9663BE5593E}" destId="{E8A555F7-CBF7-4D7D-AC2D-86ED395ABF74}"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488498A-9F81-46B3-8C92-1D166863C9E6}" type="doc">
      <dgm:prSet loTypeId="urn:microsoft.com/office/officeart/2005/8/layout/process1" loCatId="process" qsTypeId="urn:microsoft.com/office/officeart/2005/8/quickstyle/simple1#20" qsCatId="simple" csTypeId="urn:microsoft.com/office/officeart/2005/8/colors/colorful3#6" csCatId="colorful"/>
      <dgm:spPr/>
      <dgm:t>
        <a:bodyPr/>
        <a:lstStyle/>
        <a:p>
          <a:endParaRPr lang="en-GB"/>
        </a:p>
      </dgm:t>
    </dgm:pt>
    <dgm:pt modelId="{EE209023-D2D6-4879-A1CE-5B5316AFE6BB}">
      <dgm:prSet/>
      <dgm:spPr/>
      <dgm:t>
        <a:bodyPr/>
        <a:lstStyle/>
        <a:p>
          <a:r>
            <a:rPr lang="en-GB" b="0" i="0" dirty="0"/>
            <a:t>The window of tolerance is the zone where intense emotional arousal can be processed in a healthy way, allowing one to function and react effectively to stress or anxiety.  It is the comfort zone in which we have the ability to self-soothe and self-regulate our emotional state.</a:t>
          </a:r>
          <a:endParaRPr lang="en-GB" dirty="0"/>
        </a:p>
      </dgm:t>
    </dgm:pt>
    <dgm:pt modelId="{6FFEA792-D637-492F-9365-C270066B6AF4}" type="parTrans" cxnId="{2E92B916-6056-497E-929A-2B32EA572025}">
      <dgm:prSet/>
      <dgm:spPr/>
      <dgm:t>
        <a:bodyPr/>
        <a:lstStyle/>
        <a:p>
          <a:endParaRPr lang="en-GB"/>
        </a:p>
      </dgm:t>
    </dgm:pt>
    <dgm:pt modelId="{EAB9466A-C8F4-41E7-BEA9-0EA2A024D5EB}" type="sibTrans" cxnId="{2E92B916-6056-497E-929A-2B32EA572025}">
      <dgm:prSet/>
      <dgm:spPr/>
      <dgm:t>
        <a:bodyPr/>
        <a:lstStyle/>
        <a:p>
          <a:endParaRPr lang="en-GB"/>
        </a:p>
      </dgm:t>
    </dgm:pt>
    <dgm:pt modelId="{59E9A079-DAFB-4778-8745-1344BB3A89F5}" type="pres">
      <dgm:prSet presAssocID="{9488498A-9F81-46B3-8C92-1D166863C9E6}" presName="Name0" presStyleCnt="0">
        <dgm:presLayoutVars>
          <dgm:dir/>
          <dgm:resizeHandles val="exact"/>
        </dgm:presLayoutVars>
      </dgm:prSet>
      <dgm:spPr/>
    </dgm:pt>
    <dgm:pt modelId="{0A31695D-17FB-4FD0-BC05-42B9C6FFCBB6}" type="pres">
      <dgm:prSet presAssocID="{EE209023-D2D6-4879-A1CE-5B5316AFE6BB}" presName="node" presStyleLbl="node1" presStyleIdx="0" presStyleCnt="1">
        <dgm:presLayoutVars>
          <dgm:bulletEnabled val="1"/>
        </dgm:presLayoutVars>
      </dgm:prSet>
      <dgm:spPr/>
    </dgm:pt>
  </dgm:ptLst>
  <dgm:cxnLst>
    <dgm:cxn modelId="{2E92B916-6056-497E-929A-2B32EA572025}" srcId="{9488498A-9F81-46B3-8C92-1D166863C9E6}" destId="{EE209023-D2D6-4879-A1CE-5B5316AFE6BB}" srcOrd="0" destOrd="0" parTransId="{6FFEA792-D637-492F-9365-C270066B6AF4}" sibTransId="{EAB9466A-C8F4-41E7-BEA9-0EA2A024D5EB}"/>
    <dgm:cxn modelId="{7C330C51-616B-4B30-9A95-C68200B584C0}" type="presOf" srcId="{EE209023-D2D6-4879-A1CE-5B5316AFE6BB}" destId="{0A31695D-17FB-4FD0-BC05-42B9C6FFCBB6}" srcOrd="0" destOrd="0" presId="urn:microsoft.com/office/officeart/2005/8/layout/process1"/>
    <dgm:cxn modelId="{325CEC81-025A-46EF-919B-C5EB4B74F80C}" type="presOf" srcId="{9488498A-9F81-46B3-8C92-1D166863C9E6}" destId="{59E9A079-DAFB-4778-8745-1344BB3A89F5}" srcOrd="0" destOrd="0" presId="urn:microsoft.com/office/officeart/2005/8/layout/process1"/>
    <dgm:cxn modelId="{12DD9C73-8F01-40FA-AF5F-D2CDFD823EB4}" type="presParOf" srcId="{59E9A079-DAFB-4778-8745-1344BB3A89F5}" destId="{0A31695D-17FB-4FD0-BC05-42B9C6FFCBB6}"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AE1101A-6132-4C2C-B491-CB132BF53325}" type="doc">
      <dgm:prSet loTypeId="urn:microsoft.com/office/officeart/2005/8/layout/process1" loCatId="process" qsTypeId="urn:microsoft.com/office/officeart/2005/8/quickstyle/simple1#21" qsCatId="simple" csTypeId="urn:microsoft.com/office/officeart/2005/8/colors/accent2_2#1" csCatId="accent2"/>
      <dgm:spPr/>
      <dgm:t>
        <a:bodyPr/>
        <a:lstStyle/>
        <a:p>
          <a:endParaRPr lang="en-GB"/>
        </a:p>
      </dgm:t>
    </dgm:pt>
    <dgm:pt modelId="{BF9A9ADF-4D33-49AE-81C9-CC0ADDAF4AFD}">
      <dgm:prSet/>
      <dgm:spPr/>
      <dgm:t>
        <a:bodyPr/>
        <a:lstStyle/>
        <a:p>
          <a:r>
            <a:rPr lang="en-GB"/>
            <a:t>When the balance is interfered with, either due to trauma or extreme stress, we end up leaving our window of tolerance. Our bodies typically react defensively to this.</a:t>
          </a:r>
        </a:p>
      </dgm:t>
    </dgm:pt>
    <dgm:pt modelId="{369F9BC5-F233-45F6-915A-536FC54DD68B}" type="parTrans" cxnId="{08A4F502-0738-4FF9-9D61-7F2075F3E564}">
      <dgm:prSet/>
      <dgm:spPr/>
      <dgm:t>
        <a:bodyPr/>
        <a:lstStyle/>
        <a:p>
          <a:endParaRPr lang="en-GB"/>
        </a:p>
      </dgm:t>
    </dgm:pt>
    <dgm:pt modelId="{11613A0B-9C03-4D90-A663-F591F9E54748}" type="sibTrans" cxnId="{08A4F502-0738-4FF9-9D61-7F2075F3E564}">
      <dgm:prSet/>
      <dgm:spPr/>
      <dgm:t>
        <a:bodyPr/>
        <a:lstStyle/>
        <a:p>
          <a:endParaRPr lang="en-GB"/>
        </a:p>
      </dgm:t>
    </dgm:pt>
    <dgm:pt modelId="{A042E97A-1DC2-45C2-85FA-5003CAAB86A5}">
      <dgm:prSet/>
      <dgm:spPr/>
      <dgm:t>
        <a:bodyPr/>
        <a:lstStyle/>
        <a:p>
          <a:r>
            <a:rPr lang="en-GB"/>
            <a:t>This is where you will begin to dysregulate and experience fight or flight responses. If it is not possible to fight or flee, your body will collapse to the freeze state.</a:t>
          </a:r>
        </a:p>
      </dgm:t>
    </dgm:pt>
    <dgm:pt modelId="{53B254EE-498F-43D4-81A3-BC1B6B8CFF53}" type="parTrans" cxnId="{6727ED94-BA27-4AA4-86BF-2BFDBCEA73BA}">
      <dgm:prSet/>
      <dgm:spPr/>
      <dgm:t>
        <a:bodyPr/>
        <a:lstStyle/>
        <a:p>
          <a:endParaRPr lang="en-GB"/>
        </a:p>
      </dgm:t>
    </dgm:pt>
    <dgm:pt modelId="{9D0E94CD-91DD-4C3E-84EF-D62F4BF95746}" type="sibTrans" cxnId="{6727ED94-BA27-4AA4-86BF-2BFDBCEA73BA}">
      <dgm:prSet/>
      <dgm:spPr/>
      <dgm:t>
        <a:bodyPr/>
        <a:lstStyle/>
        <a:p>
          <a:endParaRPr lang="en-GB"/>
        </a:p>
      </dgm:t>
    </dgm:pt>
    <dgm:pt modelId="{6D0680F4-7B23-4AFA-994B-C312ABC49C5A}" type="pres">
      <dgm:prSet presAssocID="{BAE1101A-6132-4C2C-B491-CB132BF53325}" presName="Name0" presStyleCnt="0">
        <dgm:presLayoutVars>
          <dgm:dir/>
          <dgm:resizeHandles val="exact"/>
        </dgm:presLayoutVars>
      </dgm:prSet>
      <dgm:spPr/>
    </dgm:pt>
    <dgm:pt modelId="{F9B24F6E-2426-456F-8D68-CC3E573AE46F}" type="pres">
      <dgm:prSet presAssocID="{BF9A9ADF-4D33-49AE-81C9-CC0ADDAF4AFD}" presName="node" presStyleLbl="node1" presStyleIdx="0" presStyleCnt="2">
        <dgm:presLayoutVars>
          <dgm:bulletEnabled val="1"/>
        </dgm:presLayoutVars>
      </dgm:prSet>
      <dgm:spPr/>
    </dgm:pt>
    <dgm:pt modelId="{3C2BA9A8-F974-4C74-88D3-EF757863841D}" type="pres">
      <dgm:prSet presAssocID="{11613A0B-9C03-4D90-A663-F591F9E54748}" presName="sibTrans" presStyleLbl="sibTrans2D1" presStyleIdx="0" presStyleCnt="1"/>
      <dgm:spPr/>
    </dgm:pt>
    <dgm:pt modelId="{2B9DF5E8-46C1-4846-A632-0D1077C42CB4}" type="pres">
      <dgm:prSet presAssocID="{11613A0B-9C03-4D90-A663-F591F9E54748}" presName="connectorText" presStyleLbl="sibTrans2D1" presStyleIdx="0" presStyleCnt="1"/>
      <dgm:spPr/>
    </dgm:pt>
    <dgm:pt modelId="{2605F75B-FA14-4B3F-A0AD-815089E12811}" type="pres">
      <dgm:prSet presAssocID="{A042E97A-1DC2-45C2-85FA-5003CAAB86A5}" presName="node" presStyleLbl="node1" presStyleIdx="1" presStyleCnt="2">
        <dgm:presLayoutVars>
          <dgm:bulletEnabled val="1"/>
        </dgm:presLayoutVars>
      </dgm:prSet>
      <dgm:spPr/>
    </dgm:pt>
  </dgm:ptLst>
  <dgm:cxnLst>
    <dgm:cxn modelId="{08A4F502-0738-4FF9-9D61-7F2075F3E564}" srcId="{BAE1101A-6132-4C2C-B491-CB132BF53325}" destId="{BF9A9ADF-4D33-49AE-81C9-CC0ADDAF4AFD}" srcOrd="0" destOrd="0" parTransId="{369F9BC5-F233-45F6-915A-536FC54DD68B}" sibTransId="{11613A0B-9C03-4D90-A663-F591F9E54748}"/>
    <dgm:cxn modelId="{609D5924-0278-48BB-B67E-6213E9E20BEB}" type="presOf" srcId="{A042E97A-1DC2-45C2-85FA-5003CAAB86A5}" destId="{2605F75B-FA14-4B3F-A0AD-815089E12811}" srcOrd="0" destOrd="0" presId="urn:microsoft.com/office/officeart/2005/8/layout/process1"/>
    <dgm:cxn modelId="{733A7D34-58E3-4298-BD30-CF77395CD1FA}" type="presOf" srcId="{11613A0B-9C03-4D90-A663-F591F9E54748}" destId="{3C2BA9A8-F974-4C74-88D3-EF757863841D}" srcOrd="0" destOrd="0" presId="urn:microsoft.com/office/officeart/2005/8/layout/process1"/>
    <dgm:cxn modelId="{6727ED94-BA27-4AA4-86BF-2BFDBCEA73BA}" srcId="{BAE1101A-6132-4C2C-B491-CB132BF53325}" destId="{A042E97A-1DC2-45C2-85FA-5003CAAB86A5}" srcOrd="1" destOrd="0" parTransId="{53B254EE-498F-43D4-81A3-BC1B6B8CFF53}" sibTransId="{9D0E94CD-91DD-4C3E-84EF-D62F4BF95746}"/>
    <dgm:cxn modelId="{4EE217D2-2106-4CFE-B9CF-95F8A15AC701}" type="presOf" srcId="{BF9A9ADF-4D33-49AE-81C9-CC0ADDAF4AFD}" destId="{F9B24F6E-2426-456F-8D68-CC3E573AE46F}" srcOrd="0" destOrd="0" presId="urn:microsoft.com/office/officeart/2005/8/layout/process1"/>
    <dgm:cxn modelId="{870257EB-E776-4EC9-A484-E7CA8899F9EB}" type="presOf" srcId="{BAE1101A-6132-4C2C-B491-CB132BF53325}" destId="{6D0680F4-7B23-4AFA-994B-C312ABC49C5A}" srcOrd="0" destOrd="0" presId="urn:microsoft.com/office/officeart/2005/8/layout/process1"/>
    <dgm:cxn modelId="{F448D9FA-68E1-4A4A-B146-FFBEF476FD52}" type="presOf" srcId="{11613A0B-9C03-4D90-A663-F591F9E54748}" destId="{2B9DF5E8-46C1-4846-A632-0D1077C42CB4}" srcOrd="1" destOrd="0" presId="urn:microsoft.com/office/officeart/2005/8/layout/process1"/>
    <dgm:cxn modelId="{684282C1-0604-4D80-BEC2-31CF231DC2D1}" type="presParOf" srcId="{6D0680F4-7B23-4AFA-994B-C312ABC49C5A}" destId="{F9B24F6E-2426-456F-8D68-CC3E573AE46F}" srcOrd="0" destOrd="0" presId="urn:microsoft.com/office/officeart/2005/8/layout/process1"/>
    <dgm:cxn modelId="{D8C975EE-B3CD-4585-9B6E-2F970D4A0181}" type="presParOf" srcId="{6D0680F4-7B23-4AFA-994B-C312ABC49C5A}" destId="{3C2BA9A8-F974-4C74-88D3-EF757863841D}" srcOrd="1" destOrd="0" presId="urn:microsoft.com/office/officeart/2005/8/layout/process1"/>
    <dgm:cxn modelId="{0290A05D-071C-45D8-ACDF-ECCE84B1C62E}" type="presParOf" srcId="{3C2BA9A8-F974-4C74-88D3-EF757863841D}" destId="{2B9DF5E8-46C1-4846-A632-0D1077C42CB4}" srcOrd="0" destOrd="0" presId="urn:microsoft.com/office/officeart/2005/8/layout/process1"/>
    <dgm:cxn modelId="{2DCC72E3-61A3-4AC2-8E9B-A7334A0221EB}" type="presParOf" srcId="{6D0680F4-7B23-4AFA-994B-C312ABC49C5A}" destId="{2605F75B-FA14-4B3F-A0AD-815089E12811}" srcOrd="2"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6948FA0-FDD8-4B14-80B4-A2A187D49339}" type="doc">
      <dgm:prSet loTypeId="urn:microsoft.com/office/officeart/2005/8/layout/vList2" loCatId="list" qsTypeId="urn:microsoft.com/office/officeart/2005/8/quickstyle/simple1#22" qsCatId="simple" csTypeId="urn:microsoft.com/office/officeart/2005/8/colors/accent0_2#2" csCatId="mainScheme" phldr="1"/>
      <dgm:spPr/>
      <dgm:t>
        <a:bodyPr/>
        <a:lstStyle/>
        <a:p>
          <a:endParaRPr lang="en-GB"/>
        </a:p>
      </dgm:t>
    </dgm:pt>
    <dgm:pt modelId="{7709DA7C-DA1F-4815-A732-4BA851DFC299}">
      <dgm:prSet/>
      <dgm:spPr/>
      <dgm:t>
        <a:bodyPr/>
        <a:lstStyle/>
        <a:p>
          <a:r>
            <a:rPr lang="en-GB" b="0" i="0" dirty="0"/>
            <a:t>Dysregulation occurs when you start to deviate outside of your window of tolerance, you will start to feel agitated or anxious. You do not feel comfortable but you're not out of control yet.</a:t>
          </a:r>
          <a:r>
            <a:rPr lang="en-GB" dirty="0"/>
            <a:t> </a:t>
          </a:r>
          <a:r>
            <a:rPr lang="en-GB" b="0" i="0" dirty="0"/>
            <a:t>Past this point is where your body’s defences start to take over. You experience various symptoms, such as anxiety, and you are out of control. This is where fight, flight, or freeze responses occur. </a:t>
          </a:r>
          <a:endParaRPr lang="en-GB" dirty="0"/>
        </a:p>
      </dgm:t>
    </dgm:pt>
    <dgm:pt modelId="{978906A6-9C8B-4774-928A-66B8B118A326}" type="parTrans" cxnId="{5FAFA787-58CD-466F-AB4F-CC443F7290FE}">
      <dgm:prSet/>
      <dgm:spPr/>
      <dgm:t>
        <a:bodyPr/>
        <a:lstStyle/>
        <a:p>
          <a:endParaRPr lang="en-GB"/>
        </a:p>
      </dgm:t>
    </dgm:pt>
    <dgm:pt modelId="{3CA8880A-7B85-4046-B127-5FF221F3D63B}" type="sibTrans" cxnId="{5FAFA787-58CD-466F-AB4F-CC443F7290FE}">
      <dgm:prSet/>
      <dgm:spPr/>
      <dgm:t>
        <a:bodyPr/>
        <a:lstStyle/>
        <a:p>
          <a:endParaRPr lang="en-GB"/>
        </a:p>
      </dgm:t>
    </dgm:pt>
    <dgm:pt modelId="{B3A25F7B-9F13-492B-B5FB-3D0D3C4FC503}" type="pres">
      <dgm:prSet presAssocID="{96948FA0-FDD8-4B14-80B4-A2A187D49339}" presName="linear" presStyleCnt="0">
        <dgm:presLayoutVars>
          <dgm:animLvl val="lvl"/>
          <dgm:resizeHandles val="exact"/>
        </dgm:presLayoutVars>
      </dgm:prSet>
      <dgm:spPr/>
    </dgm:pt>
    <dgm:pt modelId="{3F86355C-3053-408B-B784-72D9316CFD1A}" type="pres">
      <dgm:prSet presAssocID="{7709DA7C-DA1F-4815-A732-4BA851DFC299}" presName="parentText" presStyleLbl="node1" presStyleIdx="0" presStyleCnt="1" custLinFactNeighborY="22956">
        <dgm:presLayoutVars>
          <dgm:chMax val="0"/>
          <dgm:bulletEnabled val="1"/>
        </dgm:presLayoutVars>
      </dgm:prSet>
      <dgm:spPr/>
    </dgm:pt>
  </dgm:ptLst>
  <dgm:cxnLst>
    <dgm:cxn modelId="{07219D23-7D33-447C-8AEB-D982422694FC}" type="presOf" srcId="{96948FA0-FDD8-4B14-80B4-A2A187D49339}" destId="{B3A25F7B-9F13-492B-B5FB-3D0D3C4FC503}" srcOrd="0" destOrd="0" presId="urn:microsoft.com/office/officeart/2005/8/layout/vList2"/>
    <dgm:cxn modelId="{3607157B-CFC2-4D44-9D6F-15CDE2964D00}" type="presOf" srcId="{7709DA7C-DA1F-4815-A732-4BA851DFC299}" destId="{3F86355C-3053-408B-B784-72D9316CFD1A}" srcOrd="0" destOrd="0" presId="urn:microsoft.com/office/officeart/2005/8/layout/vList2"/>
    <dgm:cxn modelId="{5FAFA787-58CD-466F-AB4F-CC443F7290FE}" srcId="{96948FA0-FDD8-4B14-80B4-A2A187D49339}" destId="{7709DA7C-DA1F-4815-A732-4BA851DFC299}" srcOrd="0" destOrd="0" parTransId="{978906A6-9C8B-4774-928A-66B8B118A326}" sibTransId="{3CA8880A-7B85-4046-B127-5FF221F3D63B}"/>
    <dgm:cxn modelId="{9F7C377D-2E12-4B25-87BA-EF3B1E03A922}" type="presParOf" srcId="{B3A25F7B-9F13-492B-B5FB-3D0D3C4FC503}" destId="{3F86355C-3053-408B-B784-72D9316CFD1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06B65-91D3-4D1E-9DE2-83807ADEDB82}">
      <dsp:nvSpPr>
        <dsp:cNvPr id="0" name=""/>
        <dsp:cNvSpPr/>
      </dsp:nvSpPr>
      <dsp:spPr>
        <a:xfrm>
          <a:off x="0" y="0"/>
          <a:ext cx="5881887" cy="6370390"/>
        </a:xfrm>
        <a:prstGeom prst="triangl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7C88C5-C532-4E13-8919-14ECFB468312}">
      <dsp:nvSpPr>
        <dsp:cNvPr id="0" name=""/>
        <dsp:cNvSpPr/>
      </dsp:nvSpPr>
      <dsp:spPr>
        <a:xfrm>
          <a:off x="2940943" y="640460"/>
          <a:ext cx="3823227" cy="150799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Low intensity</a:t>
          </a:r>
        </a:p>
        <a:p>
          <a:pPr marL="114300" lvl="1" indent="-114300" algn="l" defTabSz="577850">
            <a:lnSpc>
              <a:spcPct val="90000"/>
            </a:lnSpc>
            <a:spcBef>
              <a:spcPct val="0"/>
            </a:spcBef>
            <a:spcAft>
              <a:spcPct val="15000"/>
            </a:spcAft>
            <a:buChar char="•"/>
          </a:pPr>
          <a:r>
            <a:rPr lang="en-GB" sz="1300" kern="1200"/>
            <a:t>Psychoeducation </a:t>
          </a:r>
        </a:p>
        <a:p>
          <a:pPr marL="114300" lvl="1" indent="-114300" algn="l" defTabSz="577850">
            <a:lnSpc>
              <a:spcPct val="90000"/>
            </a:lnSpc>
            <a:spcBef>
              <a:spcPct val="0"/>
            </a:spcBef>
            <a:spcAft>
              <a:spcPct val="15000"/>
            </a:spcAft>
            <a:buChar char="•"/>
          </a:pPr>
          <a:r>
            <a:rPr lang="en-GB" sz="1300" kern="1200"/>
            <a:t>Classroom adaptations </a:t>
          </a:r>
        </a:p>
        <a:p>
          <a:pPr marL="114300" lvl="1" indent="-114300" algn="l" defTabSz="577850">
            <a:lnSpc>
              <a:spcPct val="90000"/>
            </a:lnSpc>
            <a:spcBef>
              <a:spcPct val="0"/>
            </a:spcBef>
            <a:spcAft>
              <a:spcPct val="15000"/>
            </a:spcAft>
            <a:buChar char="•"/>
          </a:pPr>
          <a:r>
            <a:rPr lang="en-GB" sz="1300" kern="1200"/>
            <a:t>Teacher support </a:t>
          </a:r>
        </a:p>
        <a:p>
          <a:pPr marL="114300" lvl="1" indent="-114300" algn="l" defTabSz="577850">
            <a:lnSpc>
              <a:spcPct val="90000"/>
            </a:lnSpc>
            <a:spcBef>
              <a:spcPct val="0"/>
            </a:spcBef>
            <a:spcAft>
              <a:spcPct val="15000"/>
            </a:spcAft>
            <a:buChar char="•"/>
          </a:pPr>
          <a:r>
            <a:rPr lang="en-GB" sz="1300" kern="1200"/>
            <a:t>Parent education </a:t>
          </a:r>
        </a:p>
      </dsp:txBody>
      <dsp:txXfrm>
        <a:off x="3014557" y="714074"/>
        <a:ext cx="3675999" cy="1360762"/>
      </dsp:txXfrm>
    </dsp:sp>
    <dsp:sp modelId="{269B8F92-360D-4B72-8E2D-4E8AED4C202D}">
      <dsp:nvSpPr>
        <dsp:cNvPr id="0" name=""/>
        <dsp:cNvSpPr/>
      </dsp:nvSpPr>
      <dsp:spPr>
        <a:xfrm>
          <a:off x="2940943" y="2336950"/>
          <a:ext cx="3823227" cy="1507990"/>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Moderate intensity</a:t>
          </a:r>
        </a:p>
        <a:p>
          <a:pPr marL="114300" lvl="1" indent="-114300" algn="l" defTabSz="577850">
            <a:lnSpc>
              <a:spcPct val="90000"/>
            </a:lnSpc>
            <a:spcBef>
              <a:spcPct val="0"/>
            </a:spcBef>
            <a:spcAft>
              <a:spcPct val="15000"/>
            </a:spcAft>
            <a:buChar char="•"/>
          </a:pPr>
          <a:r>
            <a:rPr lang="en-GB" sz="1300" kern="1200"/>
            <a:t>Behavioural interventions </a:t>
          </a:r>
        </a:p>
        <a:p>
          <a:pPr marL="114300" lvl="1" indent="-114300" algn="l" defTabSz="577850">
            <a:lnSpc>
              <a:spcPct val="90000"/>
            </a:lnSpc>
            <a:spcBef>
              <a:spcPct val="0"/>
            </a:spcBef>
            <a:spcAft>
              <a:spcPct val="15000"/>
            </a:spcAft>
            <a:buChar char="•"/>
          </a:pPr>
          <a:r>
            <a:rPr lang="en-GB" sz="1300" kern="1200" dirty="0"/>
            <a:t>Parent training </a:t>
          </a:r>
        </a:p>
        <a:p>
          <a:pPr marL="114300" lvl="1" indent="-114300" algn="l" defTabSz="577850">
            <a:lnSpc>
              <a:spcPct val="90000"/>
            </a:lnSpc>
            <a:spcBef>
              <a:spcPct val="0"/>
            </a:spcBef>
            <a:spcAft>
              <a:spcPct val="15000"/>
            </a:spcAft>
            <a:buChar char="•"/>
          </a:pPr>
          <a:r>
            <a:rPr lang="en-GB" sz="1300" kern="1200"/>
            <a:t>School-home collaboration </a:t>
          </a:r>
        </a:p>
        <a:p>
          <a:pPr marL="114300" lvl="1" indent="-114300" algn="l" defTabSz="577850">
            <a:lnSpc>
              <a:spcPct val="90000"/>
            </a:lnSpc>
            <a:spcBef>
              <a:spcPct val="0"/>
            </a:spcBef>
            <a:spcAft>
              <a:spcPct val="15000"/>
            </a:spcAft>
            <a:buChar char="•"/>
          </a:pPr>
          <a:r>
            <a:rPr lang="en-GB" sz="1300" kern="1200"/>
            <a:t>Executive functioning support </a:t>
          </a:r>
        </a:p>
      </dsp:txBody>
      <dsp:txXfrm>
        <a:off x="3014557" y="2410564"/>
        <a:ext cx="3675999" cy="1360762"/>
      </dsp:txXfrm>
    </dsp:sp>
    <dsp:sp modelId="{3166DEE0-CFF1-4359-A7D6-A17B5A7F30AD}">
      <dsp:nvSpPr>
        <dsp:cNvPr id="0" name=""/>
        <dsp:cNvSpPr/>
      </dsp:nvSpPr>
      <dsp:spPr>
        <a:xfrm>
          <a:off x="2940943" y="4033439"/>
          <a:ext cx="3823227" cy="1507990"/>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Higher intensity</a:t>
          </a:r>
        </a:p>
        <a:p>
          <a:pPr marL="114300" lvl="1" indent="-114300" algn="l" defTabSz="577850">
            <a:lnSpc>
              <a:spcPct val="90000"/>
            </a:lnSpc>
            <a:spcBef>
              <a:spcPct val="0"/>
            </a:spcBef>
            <a:spcAft>
              <a:spcPct val="15000"/>
            </a:spcAft>
            <a:buChar char="•"/>
          </a:pPr>
          <a:r>
            <a:rPr lang="en-GB" sz="1300" kern="1200"/>
            <a:t>Medication </a:t>
          </a:r>
        </a:p>
        <a:p>
          <a:pPr marL="114300" lvl="1" indent="-114300" algn="l" defTabSz="577850">
            <a:lnSpc>
              <a:spcPct val="90000"/>
            </a:lnSpc>
            <a:spcBef>
              <a:spcPct val="0"/>
            </a:spcBef>
            <a:spcAft>
              <a:spcPct val="15000"/>
            </a:spcAft>
            <a:buChar char="•"/>
          </a:pPr>
          <a:r>
            <a:rPr lang="en-GB" sz="1300" kern="1200"/>
            <a:t>Combined interventions </a:t>
          </a:r>
        </a:p>
        <a:p>
          <a:pPr marL="114300" lvl="1" indent="-114300" algn="l" defTabSz="577850">
            <a:lnSpc>
              <a:spcPct val="90000"/>
            </a:lnSpc>
            <a:spcBef>
              <a:spcPct val="0"/>
            </a:spcBef>
            <a:spcAft>
              <a:spcPct val="15000"/>
            </a:spcAft>
            <a:buChar char="•"/>
          </a:pPr>
          <a:r>
            <a:rPr lang="en-GB" sz="1300" kern="1200"/>
            <a:t>Specialist CAMHS input </a:t>
          </a:r>
        </a:p>
        <a:p>
          <a:pPr marL="114300" lvl="1" indent="-114300" algn="l" defTabSz="577850">
            <a:lnSpc>
              <a:spcPct val="90000"/>
            </a:lnSpc>
            <a:spcBef>
              <a:spcPct val="0"/>
            </a:spcBef>
            <a:spcAft>
              <a:spcPct val="15000"/>
            </a:spcAft>
            <a:buChar char="•"/>
          </a:pPr>
          <a:r>
            <a:rPr lang="en-GB" sz="1300" kern="1200"/>
            <a:t>Multi-agency planning </a:t>
          </a:r>
        </a:p>
      </dsp:txBody>
      <dsp:txXfrm>
        <a:off x="3014557" y="4107053"/>
        <a:ext cx="3675999" cy="13607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FD24B-C22D-4F1F-B25C-A6AFED113367}">
      <dsp:nvSpPr>
        <dsp:cNvPr id="0" name=""/>
        <dsp:cNvSpPr/>
      </dsp:nvSpPr>
      <dsp:spPr>
        <a:xfrm>
          <a:off x="3078379" y="764"/>
          <a:ext cx="2288501" cy="62591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Executive function coaching</a:t>
          </a:r>
        </a:p>
      </dsp:txBody>
      <dsp:txXfrm>
        <a:off x="3096711" y="19096"/>
        <a:ext cx="2251837" cy="589251"/>
      </dsp:txXfrm>
    </dsp:sp>
    <dsp:sp modelId="{72DB875E-7E46-47C8-828D-BAF749252617}">
      <dsp:nvSpPr>
        <dsp:cNvPr id="0" name=""/>
        <dsp:cNvSpPr/>
      </dsp:nvSpPr>
      <dsp:spPr>
        <a:xfrm rot="5400000">
          <a:off x="4105271" y="642327"/>
          <a:ext cx="234718" cy="281661"/>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4138132" y="665799"/>
        <a:ext cx="168997" cy="164303"/>
      </dsp:txXfrm>
    </dsp:sp>
    <dsp:sp modelId="{A6D69F24-3F37-487F-97A9-E0F0B8F391FA}">
      <dsp:nvSpPr>
        <dsp:cNvPr id="0" name=""/>
        <dsp:cNvSpPr/>
      </dsp:nvSpPr>
      <dsp:spPr>
        <a:xfrm>
          <a:off x="3078379" y="939636"/>
          <a:ext cx="2288501" cy="62591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Mindfulness</a:t>
          </a:r>
        </a:p>
      </dsp:txBody>
      <dsp:txXfrm>
        <a:off x="3096711" y="957968"/>
        <a:ext cx="2251837" cy="589251"/>
      </dsp:txXfrm>
    </dsp:sp>
    <dsp:sp modelId="{26819FFD-4C72-46B0-BCCD-34622E5E3C7F}">
      <dsp:nvSpPr>
        <dsp:cNvPr id="0" name=""/>
        <dsp:cNvSpPr/>
      </dsp:nvSpPr>
      <dsp:spPr>
        <a:xfrm rot="5400000">
          <a:off x="4105271" y="1581199"/>
          <a:ext cx="234718" cy="281661"/>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4138132" y="1604671"/>
        <a:ext cx="168997" cy="164303"/>
      </dsp:txXfrm>
    </dsp:sp>
    <dsp:sp modelId="{C819709E-C5C3-442A-901A-5B605BCFB4E0}">
      <dsp:nvSpPr>
        <dsp:cNvPr id="0" name=""/>
        <dsp:cNvSpPr/>
      </dsp:nvSpPr>
      <dsp:spPr>
        <a:xfrm>
          <a:off x="3078379" y="1878509"/>
          <a:ext cx="2288501" cy="62591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Physical exercise</a:t>
          </a:r>
        </a:p>
      </dsp:txBody>
      <dsp:txXfrm>
        <a:off x="3096711" y="1896841"/>
        <a:ext cx="2251837" cy="589251"/>
      </dsp:txXfrm>
    </dsp:sp>
    <dsp:sp modelId="{07BB0B7C-0ECC-4A33-8F17-22034DF9CC3E}">
      <dsp:nvSpPr>
        <dsp:cNvPr id="0" name=""/>
        <dsp:cNvSpPr/>
      </dsp:nvSpPr>
      <dsp:spPr>
        <a:xfrm rot="5400000">
          <a:off x="4105271" y="2520072"/>
          <a:ext cx="234718" cy="281661"/>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4138132" y="2543544"/>
        <a:ext cx="168997" cy="164303"/>
      </dsp:txXfrm>
    </dsp:sp>
    <dsp:sp modelId="{D160DD77-0212-4ACF-B3FF-E60F1C6EAB11}">
      <dsp:nvSpPr>
        <dsp:cNvPr id="0" name=""/>
        <dsp:cNvSpPr/>
      </dsp:nvSpPr>
      <dsp:spPr>
        <a:xfrm>
          <a:off x="3078379" y="2817381"/>
          <a:ext cx="2288501" cy="62591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Sleep interventions</a:t>
          </a:r>
        </a:p>
      </dsp:txBody>
      <dsp:txXfrm>
        <a:off x="3096711" y="2835713"/>
        <a:ext cx="2251837" cy="589251"/>
      </dsp:txXfrm>
    </dsp:sp>
    <dsp:sp modelId="{50361D11-BE2E-4527-8765-8BCD5E7FCEA0}">
      <dsp:nvSpPr>
        <dsp:cNvPr id="0" name=""/>
        <dsp:cNvSpPr/>
      </dsp:nvSpPr>
      <dsp:spPr>
        <a:xfrm rot="5400000">
          <a:off x="4105271" y="3458944"/>
          <a:ext cx="234718" cy="281661"/>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4138132" y="3482416"/>
        <a:ext cx="168997" cy="164303"/>
      </dsp:txXfrm>
    </dsp:sp>
    <dsp:sp modelId="{AE1FE67F-C863-44D2-A7F9-B05B48A4FEF5}">
      <dsp:nvSpPr>
        <dsp:cNvPr id="0" name=""/>
        <dsp:cNvSpPr/>
      </dsp:nvSpPr>
      <dsp:spPr>
        <a:xfrm>
          <a:off x="3078379" y="3756254"/>
          <a:ext cx="2288501" cy="62591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Digital supports</a:t>
          </a:r>
        </a:p>
      </dsp:txBody>
      <dsp:txXfrm>
        <a:off x="3096711" y="3774586"/>
        <a:ext cx="2251837" cy="589251"/>
      </dsp:txXfrm>
    </dsp:sp>
    <dsp:sp modelId="{3F8306AB-7CFD-4836-829D-9E0E07C11B4D}">
      <dsp:nvSpPr>
        <dsp:cNvPr id="0" name=""/>
        <dsp:cNvSpPr/>
      </dsp:nvSpPr>
      <dsp:spPr>
        <a:xfrm rot="5400000">
          <a:off x="4105271" y="4397817"/>
          <a:ext cx="234718" cy="281661"/>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4138132" y="4421289"/>
        <a:ext cx="168997" cy="164303"/>
      </dsp:txXfrm>
    </dsp:sp>
    <dsp:sp modelId="{2031FCAC-0099-43E8-B4EF-CF84E19675FA}">
      <dsp:nvSpPr>
        <dsp:cNvPr id="0" name=""/>
        <dsp:cNvSpPr/>
      </dsp:nvSpPr>
      <dsp:spPr>
        <a:xfrm>
          <a:off x="3078379" y="4695127"/>
          <a:ext cx="2288501" cy="62591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Virtual coaching</a:t>
          </a:r>
        </a:p>
      </dsp:txBody>
      <dsp:txXfrm>
        <a:off x="3096711" y="4713459"/>
        <a:ext cx="2251837" cy="589251"/>
      </dsp:txXfrm>
    </dsp:sp>
    <dsp:sp modelId="{2F13F2F3-37CF-49F0-9F94-B28DB20053AE}">
      <dsp:nvSpPr>
        <dsp:cNvPr id="0" name=""/>
        <dsp:cNvSpPr/>
      </dsp:nvSpPr>
      <dsp:spPr>
        <a:xfrm rot="5400000">
          <a:off x="4105271" y="5336690"/>
          <a:ext cx="234718" cy="281661"/>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4138132" y="5360162"/>
        <a:ext cx="168997" cy="164303"/>
      </dsp:txXfrm>
    </dsp:sp>
    <dsp:sp modelId="{FCAD6C58-24C2-4883-95D3-75DF8FACB2E2}">
      <dsp:nvSpPr>
        <dsp:cNvPr id="0" name=""/>
        <dsp:cNvSpPr/>
      </dsp:nvSpPr>
      <dsp:spPr>
        <a:xfrm>
          <a:off x="3078379" y="5633999"/>
          <a:ext cx="2288501" cy="62591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Evidence is promising but remains less robust than medication and behavioural interventions.</a:t>
          </a:r>
        </a:p>
      </dsp:txBody>
      <dsp:txXfrm>
        <a:off x="3096711" y="5652331"/>
        <a:ext cx="2251837" cy="5892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437D9-B42F-418D-9854-D28711A93C2E}">
      <dsp:nvSpPr>
        <dsp:cNvPr id="0" name=""/>
        <dsp:cNvSpPr/>
      </dsp:nvSpPr>
      <dsp:spPr>
        <a:xfrm>
          <a:off x="0" y="5217220"/>
          <a:ext cx="5752124" cy="570917"/>
        </a:xfrm>
        <a:prstGeom prst="rec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encourage respect and develop positive relationships.</a:t>
          </a:r>
        </a:p>
      </dsp:txBody>
      <dsp:txXfrm>
        <a:off x="0" y="5217220"/>
        <a:ext cx="5752124" cy="570917"/>
      </dsp:txXfrm>
    </dsp:sp>
    <dsp:sp modelId="{449E2A15-9BF6-4AD2-925D-3996FB23B40C}">
      <dsp:nvSpPr>
        <dsp:cNvPr id="0" name=""/>
        <dsp:cNvSpPr/>
      </dsp:nvSpPr>
      <dsp:spPr>
        <a:xfrm rot="10800000">
          <a:off x="0" y="4347712"/>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have well-planned lessons </a:t>
          </a:r>
        </a:p>
      </dsp:txBody>
      <dsp:txXfrm rot="10800000">
        <a:off x="0" y="4347712"/>
        <a:ext cx="5752124" cy="570544"/>
      </dsp:txXfrm>
    </dsp:sp>
    <dsp:sp modelId="{23124576-F4AD-4CAB-ABE1-572E5FB5DC3F}">
      <dsp:nvSpPr>
        <dsp:cNvPr id="0" name=""/>
        <dsp:cNvSpPr/>
      </dsp:nvSpPr>
      <dsp:spPr>
        <a:xfrm rot="10800000">
          <a:off x="0" y="3478205"/>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make use of their physical space</a:t>
          </a:r>
        </a:p>
      </dsp:txBody>
      <dsp:txXfrm rot="10800000">
        <a:off x="0" y="3478205"/>
        <a:ext cx="5752124" cy="570544"/>
      </dsp:txXfrm>
    </dsp:sp>
    <dsp:sp modelId="{DD3A645F-C1B9-4E70-B3C5-EC14E32CDCE4}">
      <dsp:nvSpPr>
        <dsp:cNvPr id="0" name=""/>
        <dsp:cNvSpPr/>
      </dsp:nvSpPr>
      <dsp:spPr>
        <a:xfrm rot="10800000">
          <a:off x="0" y="2608697"/>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have a selection of options for dealing with disciplinary problems </a:t>
          </a:r>
        </a:p>
      </dsp:txBody>
      <dsp:txXfrm rot="10800000">
        <a:off x="0" y="2608697"/>
        <a:ext cx="5752124" cy="570544"/>
      </dsp:txXfrm>
    </dsp:sp>
    <dsp:sp modelId="{75DE447E-B81B-442C-954C-E5CD6E968AEF}">
      <dsp:nvSpPr>
        <dsp:cNvPr id="0" name=""/>
        <dsp:cNvSpPr/>
      </dsp:nvSpPr>
      <dsp:spPr>
        <a:xfrm rot="10800000">
          <a:off x="0" y="1739190"/>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have agreed rewards and positive reinforcements • have set sanctions for misbehaviour </a:t>
          </a:r>
        </a:p>
      </dsp:txBody>
      <dsp:txXfrm rot="10800000">
        <a:off x="0" y="1739190"/>
        <a:ext cx="5752124" cy="570544"/>
      </dsp:txXfrm>
    </dsp:sp>
    <dsp:sp modelId="{287AC4E3-9DAA-44B6-B106-BDE7A0703106}">
      <dsp:nvSpPr>
        <dsp:cNvPr id="0" name=""/>
        <dsp:cNvSpPr/>
      </dsp:nvSpPr>
      <dsp:spPr>
        <a:xfrm rot="10800000">
          <a:off x="0" y="869682"/>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 rules and routines which are understood by all children </a:t>
          </a:r>
        </a:p>
      </dsp:txBody>
      <dsp:txXfrm rot="10800000">
        <a:off x="0" y="869682"/>
        <a:ext cx="5752124" cy="570544"/>
      </dsp:txXfrm>
    </dsp:sp>
    <dsp:sp modelId="{E54B927B-2771-4A90-BD7F-FC3DCFFCD11B}">
      <dsp:nvSpPr>
        <dsp:cNvPr id="0" name=""/>
        <dsp:cNvSpPr/>
      </dsp:nvSpPr>
      <dsp:spPr>
        <a:xfrm rot="10800000">
          <a:off x="0" y="175"/>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Well-managed classrooms: </a:t>
          </a:r>
          <a:endParaRPr lang="en-GB" sz="2400" kern="1200" dirty="0"/>
        </a:p>
      </dsp:txBody>
      <dsp:txXfrm rot="10800000">
        <a:off x="0" y="175"/>
        <a:ext cx="5752124" cy="5705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00A61-AF58-40E6-BDD9-932A76DC383E}">
      <dsp:nvSpPr>
        <dsp:cNvPr id="0" name=""/>
        <dsp:cNvSpPr/>
      </dsp:nvSpPr>
      <dsp:spPr>
        <a:xfrm>
          <a:off x="171948" y="0"/>
          <a:ext cx="6253463" cy="1631216"/>
        </a:xfrm>
        <a:prstGeom prst="homePlat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348" tIns="58674" rIns="29337" bIns="58674" numCol="1" spcCol="1270" anchor="ctr" anchorCtr="0">
          <a:noAutofit/>
        </a:bodyPr>
        <a:lstStyle/>
        <a:p>
          <a:pPr marL="0" lvl="0" indent="0" algn="ctr" defTabSz="977900">
            <a:lnSpc>
              <a:spcPct val="90000"/>
            </a:lnSpc>
            <a:spcBef>
              <a:spcPct val="0"/>
            </a:spcBef>
            <a:spcAft>
              <a:spcPct val="35000"/>
            </a:spcAft>
            <a:buNone/>
          </a:pPr>
          <a:r>
            <a:rPr lang="en-GB" sz="2200" kern="1200"/>
            <a:t>Effective behaviour management is based on the teacher‘s ability to successfully create a well-managed, structured classroom environment so that learning can occur. </a:t>
          </a:r>
        </a:p>
      </dsp:txBody>
      <dsp:txXfrm>
        <a:off x="171948" y="0"/>
        <a:ext cx="5845659" cy="1631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F5506-49EC-4683-8219-65FCB2FFDF19}">
      <dsp:nvSpPr>
        <dsp:cNvPr id="0" name=""/>
        <dsp:cNvSpPr/>
      </dsp:nvSpPr>
      <dsp:spPr>
        <a:xfrm>
          <a:off x="304310" y="0"/>
          <a:ext cx="4635710" cy="1738148"/>
        </a:xfrm>
        <a:prstGeom prst="ellipse">
          <a:avLst/>
        </a:prstGeom>
        <a:solidFill>
          <a:schemeClr val="accent3">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Teaching several children with different needs, behaviours and attention spans can be challenging. </a:t>
          </a:r>
        </a:p>
      </dsp:txBody>
      <dsp:txXfrm>
        <a:off x="983194" y="254546"/>
        <a:ext cx="3277942" cy="12290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CE73-0BF8-4ECA-897D-3DCDA5EF0815}">
      <dsp:nvSpPr>
        <dsp:cNvPr id="0" name=""/>
        <dsp:cNvSpPr/>
      </dsp:nvSpPr>
      <dsp:spPr>
        <a:xfrm>
          <a:off x="375878" y="0"/>
          <a:ext cx="5477105" cy="1536390"/>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Positive learning culture - children will learn better because they will know what is expected of them. </a:t>
          </a:r>
        </a:p>
      </dsp:txBody>
      <dsp:txXfrm>
        <a:off x="450878" y="75000"/>
        <a:ext cx="5327105" cy="13863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722F4-6547-4564-9DCC-D5D4B3A8FCCE}">
      <dsp:nvSpPr>
        <dsp:cNvPr id="0" name=""/>
        <dsp:cNvSpPr/>
      </dsp:nvSpPr>
      <dsp:spPr>
        <a:xfrm>
          <a:off x="0" y="3314"/>
          <a:ext cx="12001500" cy="804960"/>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Consequence-based approaches </a:t>
          </a:r>
          <a:r>
            <a:rPr lang="en-GB" sz="1800" kern="1200" dirty="0"/>
            <a:t>-strategies that aim to influence behaviour by providing consequences after a behaviour has occurred. </a:t>
          </a:r>
        </a:p>
      </dsp:txBody>
      <dsp:txXfrm>
        <a:off x="39295" y="42609"/>
        <a:ext cx="11922910" cy="726370"/>
      </dsp:txXfrm>
    </dsp:sp>
    <dsp:sp modelId="{F5E9C29F-05DA-4047-833B-945E93800046}">
      <dsp:nvSpPr>
        <dsp:cNvPr id="0" name=""/>
        <dsp:cNvSpPr/>
      </dsp:nvSpPr>
      <dsp:spPr>
        <a:xfrm>
          <a:off x="0" y="808274"/>
          <a:ext cx="12001500" cy="979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4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Increase desirable behaviours (through reinforcement) or decrease inappropriate behaviours (through punishment or response cost). </a:t>
          </a:r>
        </a:p>
        <a:p>
          <a:pPr marL="171450" lvl="1" indent="-171450" algn="l" defTabSz="711200">
            <a:lnSpc>
              <a:spcPct val="90000"/>
            </a:lnSpc>
            <a:spcBef>
              <a:spcPct val="0"/>
            </a:spcBef>
            <a:spcAft>
              <a:spcPct val="20000"/>
            </a:spcAft>
            <a:buChar char="•"/>
          </a:pPr>
          <a:r>
            <a:rPr lang="en-GB" sz="1600" kern="1200" dirty="0"/>
            <a:t>These approaches are largely rooted in behaviourist learning theory, particularly the work of Skinner and principles of operant conditioning.</a:t>
          </a:r>
        </a:p>
      </dsp:txBody>
      <dsp:txXfrm>
        <a:off x="0" y="808274"/>
        <a:ext cx="12001500" cy="9791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9CDBA-BDF4-4865-B955-CC7C53D3DDA8}">
      <dsp:nvSpPr>
        <dsp:cNvPr id="0" name=""/>
        <dsp:cNvSpPr/>
      </dsp:nvSpPr>
      <dsp:spPr>
        <a:xfrm>
          <a:off x="0" y="0"/>
          <a:ext cx="1989961" cy="1989961"/>
        </a:xfrm>
        <a:prstGeom prst="pie">
          <a:avLst>
            <a:gd name="adj1" fmla="val 5400000"/>
            <a:gd name="adj2" fmla="val 162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2961E2-C7D4-4B28-A619-D3F73A841239}">
      <dsp:nvSpPr>
        <dsp:cNvPr id="0" name=""/>
        <dsp:cNvSpPr/>
      </dsp:nvSpPr>
      <dsp:spPr>
        <a:xfrm>
          <a:off x="994980" y="0"/>
          <a:ext cx="10447719" cy="1989961"/>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Self-management and skills coaching approaches take a different perspective. Rather than asking </a:t>
          </a:r>
          <a:r>
            <a:rPr lang="en-GB" sz="1900" i="1" kern="1200"/>
            <a:t>'How can we control behaviour?'</a:t>
          </a:r>
          <a:r>
            <a:rPr lang="en-GB" sz="1900" kern="1200"/>
            <a:t>, they ask </a:t>
          </a:r>
          <a:r>
            <a:rPr lang="en-GB" sz="1900" i="1" kern="1200"/>
            <a:t>'What skills does this child need in order to succeed?'</a:t>
          </a:r>
          <a:endParaRPr lang="en-GB" sz="1900" kern="1200"/>
        </a:p>
      </dsp:txBody>
      <dsp:txXfrm>
        <a:off x="994980" y="0"/>
        <a:ext cx="10447719" cy="945231"/>
      </dsp:txXfrm>
    </dsp:sp>
    <dsp:sp modelId="{1531C1BD-48C7-4BBC-A790-A19B96F49111}">
      <dsp:nvSpPr>
        <dsp:cNvPr id="0" name=""/>
        <dsp:cNvSpPr/>
      </dsp:nvSpPr>
      <dsp:spPr>
        <a:xfrm>
          <a:off x="522364" y="945231"/>
          <a:ext cx="945231" cy="945231"/>
        </a:xfrm>
        <a:prstGeom prst="pie">
          <a:avLst>
            <a:gd name="adj1" fmla="val 5400000"/>
            <a:gd name="adj2" fmla="val 162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8F87D6-E1DC-41B4-AED4-91A0300EE213}">
      <dsp:nvSpPr>
        <dsp:cNvPr id="0" name=""/>
        <dsp:cNvSpPr/>
      </dsp:nvSpPr>
      <dsp:spPr>
        <a:xfrm>
          <a:off x="994980" y="945231"/>
          <a:ext cx="10447719" cy="945231"/>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This recognises that many children with ADHD know what they should do but struggle to do it consistently because of differences in executive functioning."</a:t>
          </a:r>
        </a:p>
      </dsp:txBody>
      <dsp:txXfrm>
        <a:off x="994980" y="945231"/>
        <a:ext cx="10447719" cy="9452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83AC7-8CC7-4C98-BFA3-E18B8A07FC14}">
      <dsp:nvSpPr>
        <dsp:cNvPr id="0" name=""/>
        <dsp:cNvSpPr/>
      </dsp:nvSpPr>
      <dsp:spPr>
        <a:xfrm>
          <a:off x="204211" y="2841949"/>
          <a:ext cx="3040608" cy="1002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t>Individualised short stories designed to improve or teach social skills and positive social interactions. </a:t>
          </a:r>
        </a:p>
      </dsp:txBody>
      <dsp:txXfrm>
        <a:off x="204211" y="2841949"/>
        <a:ext cx="3040608" cy="1002018"/>
      </dsp:txXfrm>
    </dsp:sp>
    <dsp:sp modelId="{11E4567D-B5FB-4E38-8C05-A7D5F893CF9A}">
      <dsp:nvSpPr>
        <dsp:cNvPr id="0" name=""/>
        <dsp:cNvSpPr/>
      </dsp:nvSpPr>
      <dsp:spPr>
        <a:xfrm>
          <a:off x="200756" y="2537197"/>
          <a:ext cx="241866" cy="2418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551AF-6CBC-40B6-9E8E-ED40E4BFF74B}">
      <dsp:nvSpPr>
        <dsp:cNvPr id="0" name=""/>
        <dsp:cNvSpPr/>
      </dsp:nvSpPr>
      <dsp:spPr>
        <a:xfrm>
          <a:off x="370062" y="2198584"/>
          <a:ext cx="241866" cy="24186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4D080-E8BC-42B1-B3E5-FAD527DCC74B}">
      <dsp:nvSpPr>
        <dsp:cNvPr id="0" name=""/>
        <dsp:cNvSpPr/>
      </dsp:nvSpPr>
      <dsp:spPr>
        <a:xfrm>
          <a:off x="776398" y="2266307"/>
          <a:ext cx="380076" cy="38007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46F88C-143B-47D0-9C4D-9ECB24369A94}">
      <dsp:nvSpPr>
        <dsp:cNvPr id="0" name=""/>
        <dsp:cNvSpPr/>
      </dsp:nvSpPr>
      <dsp:spPr>
        <a:xfrm>
          <a:off x="1115011" y="1893832"/>
          <a:ext cx="241866" cy="24186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4C925-567D-418D-8C5E-2743D9A48E44}">
      <dsp:nvSpPr>
        <dsp:cNvPr id="0" name=""/>
        <dsp:cNvSpPr/>
      </dsp:nvSpPr>
      <dsp:spPr>
        <a:xfrm>
          <a:off x="1555209" y="1758387"/>
          <a:ext cx="241866" cy="24186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0732A-067B-4866-B16F-A8BC0F2ADCB5}">
      <dsp:nvSpPr>
        <dsp:cNvPr id="0" name=""/>
        <dsp:cNvSpPr/>
      </dsp:nvSpPr>
      <dsp:spPr>
        <a:xfrm>
          <a:off x="2096990" y="1995416"/>
          <a:ext cx="241866" cy="2418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BCFD73-AF7C-4F58-BBD7-066910F21579}">
      <dsp:nvSpPr>
        <dsp:cNvPr id="0" name=""/>
        <dsp:cNvSpPr/>
      </dsp:nvSpPr>
      <dsp:spPr>
        <a:xfrm>
          <a:off x="2435603" y="2164723"/>
          <a:ext cx="380076" cy="38007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40B3C0-938A-4D8D-8CC9-6EFFAF858DCD}">
      <dsp:nvSpPr>
        <dsp:cNvPr id="0" name=""/>
        <dsp:cNvSpPr/>
      </dsp:nvSpPr>
      <dsp:spPr>
        <a:xfrm>
          <a:off x="2909661" y="2537197"/>
          <a:ext cx="241866" cy="24186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19E7B-DC9F-463F-8CCE-7AAE4335C69B}">
      <dsp:nvSpPr>
        <dsp:cNvPr id="0" name=""/>
        <dsp:cNvSpPr/>
      </dsp:nvSpPr>
      <dsp:spPr>
        <a:xfrm>
          <a:off x="3112829" y="2909672"/>
          <a:ext cx="241866" cy="24186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F65B2-8443-4A34-9D30-37BB2E48BD65}">
      <dsp:nvSpPr>
        <dsp:cNvPr id="0" name=""/>
        <dsp:cNvSpPr/>
      </dsp:nvSpPr>
      <dsp:spPr>
        <a:xfrm>
          <a:off x="1352041" y="2198584"/>
          <a:ext cx="621942" cy="621942"/>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580D6-04A7-470D-8C67-D97DC396E96B}">
      <dsp:nvSpPr>
        <dsp:cNvPr id="0" name=""/>
        <dsp:cNvSpPr/>
      </dsp:nvSpPr>
      <dsp:spPr>
        <a:xfrm>
          <a:off x="31449" y="3485314"/>
          <a:ext cx="241866" cy="2418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0A9B58-4FDE-4113-88D4-D1E9928EEB8D}">
      <dsp:nvSpPr>
        <dsp:cNvPr id="0" name=""/>
        <dsp:cNvSpPr/>
      </dsp:nvSpPr>
      <dsp:spPr>
        <a:xfrm>
          <a:off x="234617" y="3790066"/>
          <a:ext cx="380076" cy="38007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6EBC7-E4A5-44EA-A01F-D5997CA13504}">
      <dsp:nvSpPr>
        <dsp:cNvPr id="0" name=""/>
        <dsp:cNvSpPr/>
      </dsp:nvSpPr>
      <dsp:spPr>
        <a:xfrm>
          <a:off x="742537" y="4060957"/>
          <a:ext cx="552837" cy="55283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DFAF3-31B6-4904-8A32-351BADF3D0A6}">
      <dsp:nvSpPr>
        <dsp:cNvPr id="0" name=""/>
        <dsp:cNvSpPr/>
      </dsp:nvSpPr>
      <dsp:spPr>
        <a:xfrm>
          <a:off x="1453625" y="4501154"/>
          <a:ext cx="241866" cy="24186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034EE-766E-4A5C-BE63-690385A96A56}">
      <dsp:nvSpPr>
        <dsp:cNvPr id="0" name=""/>
        <dsp:cNvSpPr/>
      </dsp:nvSpPr>
      <dsp:spPr>
        <a:xfrm>
          <a:off x="1589070" y="4060957"/>
          <a:ext cx="380076" cy="38007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DFEB4-D2E5-4C7D-9F48-7210E6DCBCC6}">
      <dsp:nvSpPr>
        <dsp:cNvPr id="0" name=""/>
        <dsp:cNvSpPr/>
      </dsp:nvSpPr>
      <dsp:spPr>
        <a:xfrm>
          <a:off x="1927683" y="4535015"/>
          <a:ext cx="241866" cy="24186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5B19FC-F4A9-431A-80B8-5AD2DFCF6ACF}">
      <dsp:nvSpPr>
        <dsp:cNvPr id="0" name=""/>
        <dsp:cNvSpPr/>
      </dsp:nvSpPr>
      <dsp:spPr>
        <a:xfrm>
          <a:off x="2232435" y="3993234"/>
          <a:ext cx="552837" cy="55283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2D0D17-D41D-41CC-B2AE-9393D63C9367}">
      <dsp:nvSpPr>
        <dsp:cNvPr id="0" name=""/>
        <dsp:cNvSpPr/>
      </dsp:nvSpPr>
      <dsp:spPr>
        <a:xfrm>
          <a:off x="2977384" y="3857789"/>
          <a:ext cx="380076" cy="38007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D1A24-C2CE-4141-A511-1FDFD975BC63}">
      <dsp:nvSpPr>
        <dsp:cNvPr id="0" name=""/>
        <dsp:cNvSpPr/>
      </dsp:nvSpPr>
      <dsp:spPr>
        <a:xfrm>
          <a:off x="3369727" y="2332455"/>
          <a:ext cx="1091694" cy="2014245"/>
        </a:xfrm>
        <a:prstGeom prst="chevron">
          <a:avLst>
            <a:gd name="adj" fmla="val 6231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C99650-627B-409E-AF4B-1A7A505791DA}">
      <dsp:nvSpPr>
        <dsp:cNvPr id="0" name=""/>
        <dsp:cNvSpPr/>
      </dsp:nvSpPr>
      <dsp:spPr>
        <a:xfrm>
          <a:off x="4461422" y="2266779"/>
          <a:ext cx="3044261" cy="2130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t>SS describe a situation, specific activity or behaviours related to social cues.</a:t>
          </a:r>
        </a:p>
      </dsp:txBody>
      <dsp:txXfrm>
        <a:off x="4461422" y="2266779"/>
        <a:ext cx="3044261" cy="2130983"/>
      </dsp:txXfrm>
    </dsp:sp>
    <dsp:sp modelId="{9A2E786D-75C9-463C-A5A6-685F1E715604}">
      <dsp:nvSpPr>
        <dsp:cNvPr id="0" name=""/>
        <dsp:cNvSpPr/>
      </dsp:nvSpPr>
      <dsp:spPr>
        <a:xfrm>
          <a:off x="7505683" y="2265744"/>
          <a:ext cx="1116229" cy="2131003"/>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F52F94-D404-4A19-B9F0-0CA24685D2BC}">
      <dsp:nvSpPr>
        <dsp:cNvPr id="0" name=""/>
        <dsp:cNvSpPr/>
      </dsp:nvSpPr>
      <dsp:spPr>
        <a:xfrm>
          <a:off x="8743683" y="2089633"/>
          <a:ext cx="2587622" cy="258762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GB" sz="1600" kern="1200" dirty="0"/>
            <a:t>Stories are age-specific and may include pictures, drawings and texts. </a:t>
          </a:r>
        </a:p>
      </dsp:txBody>
      <dsp:txXfrm>
        <a:off x="9122631" y="2468581"/>
        <a:ext cx="1829726" cy="18297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55FDC-B2F6-46BA-8AA8-B1C075D59EB1}">
      <dsp:nvSpPr>
        <dsp:cNvPr id="0" name=""/>
        <dsp:cNvSpPr/>
      </dsp:nvSpPr>
      <dsp:spPr>
        <a:xfrm>
          <a:off x="0" y="14657"/>
          <a:ext cx="11845365" cy="85995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SS are used to address the acquisition of new social skills and improve existing behaviours that may be causing the individual or those around them concern or difficulty </a:t>
          </a:r>
        </a:p>
      </dsp:txBody>
      <dsp:txXfrm>
        <a:off x="41979" y="56636"/>
        <a:ext cx="11761407" cy="77599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69552-FC16-40EE-A812-9D000153C83D}">
      <dsp:nvSpPr>
        <dsp:cNvPr id="0" name=""/>
        <dsp:cNvSpPr/>
      </dsp:nvSpPr>
      <dsp:spPr>
        <a:xfrm>
          <a:off x="758147" y="636"/>
          <a:ext cx="3979321" cy="3979321"/>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8995" tIns="21590" rIns="218995"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t>Once the scenario has been established, the story would include information of what sharing looks like (e.g., “A friendly person would never snatch the toys from other children while playing in the toy corner. That hurts their feelings”). </a:t>
          </a:r>
          <a:endParaRPr lang="en-GB" sz="1700" kern="1200" dirty="0"/>
        </a:p>
      </dsp:txBody>
      <dsp:txXfrm>
        <a:off x="1340905" y="583394"/>
        <a:ext cx="2813805" cy="2813805"/>
      </dsp:txXfrm>
    </dsp:sp>
    <dsp:sp modelId="{529182E0-4A80-4000-80AD-1E719D581DC5}">
      <dsp:nvSpPr>
        <dsp:cNvPr id="0" name=""/>
        <dsp:cNvSpPr/>
      </dsp:nvSpPr>
      <dsp:spPr>
        <a:xfrm>
          <a:off x="3941604" y="636"/>
          <a:ext cx="3979321" cy="3979321"/>
        </a:xfrm>
        <a:prstGeom prst="ellipse">
          <a:avLst/>
        </a:prstGeom>
        <a:solidFill>
          <a:schemeClr val="accent3">
            <a:alpha val="50000"/>
            <a:hueOff val="-9904625"/>
            <a:satOff val="-2518"/>
            <a:lumOff val="-50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8995" tIns="21590" rIns="218995"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t>This information presents to the child an accurate understanding of social information for a specific social situation.</a:t>
          </a:r>
          <a:endParaRPr lang="en-GB" sz="1700" kern="1200" dirty="0"/>
        </a:p>
      </dsp:txBody>
      <dsp:txXfrm>
        <a:off x="4524362" y="583394"/>
        <a:ext cx="2813805" cy="28138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EAB01-F182-489C-A5D6-E956D0B9114B}">
      <dsp:nvSpPr>
        <dsp:cNvPr id="0" name=""/>
        <dsp:cNvSpPr/>
      </dsp:nvSpPr>
      <dsp:spPr>
        <a:xfrm>
          <a:off x="-2856924" y="-442975"/>
          <a:ext cx="3429995" cy="3429995"/>
        </a:xfrm>
        <a:prstGeom prst="blockArc">
          <a:avLst>
            <a:gd name="adj1" fmla="val 18900000"/>
            <a:gd name="adj2" fmla="val 2700000"/>
            <a:gd name="adj3" fmla="val 630"/>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B45A8F-832B-41F5-BD18-FD4831630704}">
      <dsp:nvSpPr>
        <dsp:cNvPr id="0" name=""/>
        <dsp:cNvSpPr/>
      </dsp:nvSpPr>
      <dsp:spPr>
        <a:xfrm>
          <a:off x="467658" y="363442"/>
          <a:ext cx="8590455" cy="72678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6884" tIns="38100" rIns="38100" bIns="38100" numCol="1" spcCol="1270" anchor="ctr" anchorCtr="0">
          <a:noAutofit/>
        </a:bodyPr>
        <a:lstStyle/>
        <a:p>
          <a:pPr marL="0" lvl="0" indent="0" algn="l" defTabSz="666750" rtl="0">
            <a:lnSpc>
              <a:spcPct val="90000"/>
            </a:lnSpc>
            <a:spcBef>
              <a:spcPct val="0"/>
            </a:spcBef>
            <a:spcAft>
              <a:spcPct val="35000"/>
            </a:spcAft>
            <a:buNone/>
          </a:pPr>
          <a:r>
            <a:rPr lang="en-US" sz="1500" kern="1200" dirty="0"/>
            <a:t>The story would then instruct the child how to respond and maintain appropriate social reactions (e.g., “Sharing toys with other children is a nice thing to do, it makes them happy. “In future I will try to share the toys”. </a:t>
          </a:r>
          <a:endParaRPr lang="en-GB" sz="1500" kern="1200" dirty="0"/>
        </a:p>
      </dsp:txBody>
      <dsp:txXfrm>
        <a:off x="467658" y="363442"/>
        <a:ext cx="8590455" cy="726782"/>
      </dsp:txXfrm>
    </dsp:sp>
    <dsp:sp modelId="{2E42B12B-14BB-490A-8CD3-0F4C9210FAAF}">
      <dsp:nvSpPr>
        <dsp:cNvPr id="0" name=""/>
        <dsp:cNvSpPr/>
      </dsp:nvSpPr>
      <dsp:spPr>
        <a:xfrm>
          <a:off x="13419" y="272594"/>
          <a:ext cx="908478" cy="908478"/>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E14208-A3F8-4169-8BD1-1AE36155AAFF}">
      <dsp:nvSpPr>
        <dsp:cNvPr id="0" name=""/>
        <dsp:cNvSpPr/>
      </dsp:nvSpPr>
      <dsp:spPr>
        <a:xfrm>
          <a:off x="467658" y="1453819"/>
          <a:ext cx="8590455" cy="726782"/>
        </a:xfrm>
        <a:prstGeom prst="rect">
          <a:avLst/>
        </a:prstGeom>
        <a:solidFill>
          <a:schemeClr val="accent3">
            <a:hueOff val="-9904625"/>
            <a:satOff val="-2518"/>
            <a:lumOff val="-50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6884" tIns="38100" rIns="38100" bIns="38100" numCol="1" spcCol="1270" anchor="ctr" anchorCtr="0">
          <a:noAutofit/>
        </a:bodyPr>
        <a:lstStyle/>
        <a:p>
          <a:pPr marL="0" lvl="0" indent="0" algn="l" defTabSz="666750" rtl="0">
            <a:lnSpc>
              <a:spcPct val="90000"/>
            </a:lnSpc>
            <a:spcBef>
              <a:spcPct val="0"/>
            </a:spcBef>
            <a:spcAft>
              <a:spcPct val="35000"/>
            </a:spcAft>
            <a:buNone/>
          </a:pPr>
          <a:r>
            <a:rPr lang="en-US" sz="1500" kern="1200" dirty="0"/>
            <a:t>To affirm what they have just learnt the story will end with positive statements such as “the other children will be happy that I am sharing. I will be happy too.”</a:t>
          </a:r>
          <a:endParaRPr lang="en-GB" sz="1500" kern="1200" dirty="0"/>
        </a:p>
      </dsp:txBody>
      <dsp:txXfrm>
        <a:off x="467658" y="1453819"/>
        <a:ext cx="8590455" cy="726782"/>
      </dsp:txXfrm>
    </dsp:sp>
    <dsp:sp modelId="{D11C1F60-B014-46D1-A46A-B311045DC1F2}">
      <dsp:nvSpPr>
        <dsp:cNvPr id="0" name=""/>
        <dsp:cNvSpPr/>
      </dsp:nvSpPr>
      <dsp:spPr>
        <a:xfrm>
          <a:off x="13419" y="1362971"/>
          <a:ext cx="908478" cy="908478"/>
        </a:xfrm>
        <a:prstGeom prst="ellipse">
          <a:avLst/>
        </a:prstGeom>
        <a:solidFill>
          <a:schemeClr val="lt1">
            <a:hueOff val="0"/>
            <a:satOff val="0"/>
            <a:lumOff val="0"/>
            <a:alphaOff val="0"/>
          </a:schemeClr>
        </a:solidFill>
        <a:ln w="12700" cap="flat" cmpd="sng" algn="ctr">
          <a:solidFill>
            <a:schemeClr val="accent3">
              <a:hueOff val="-9904625"/>
              <a:satOff val="-2518"/>
              <a:lumOff val="-5097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CE6B6-1B31-4F73-8971-AA90C96E534B}">
      <dsp:nvSpPr>
        <dsp:cNvPr id="0" name=""/>
        <dsp:cNvSpPr/>
      </dsp:nvSpPr>
      <dsp:spPr>
        <a:xfrm>
          <a:off x="0" y="87329"/>
          <a:ext cx="11811000" cy="9418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Exercise regulates behaviour, improves mood, develops coordination, improves self-esteem, focuses attention, and regulates activation. </a:t>
          </a:r>
          <a:endParaRPr lang="en-GB" sz="2300" kern="1200"/>
        </a:p>
      </dsp:txBody>
      <dsp:txXfrm>
        <a:off x="45977" y="133306"/>
        <a:ext cx="11719046" cy="849896"/>
      </dsp:txXfrm>
    </dsp:sp>
    <dsp:sp modelId="{EF28D97B-EC56-4677-BD43-4D9F5039CF98}">
      <dsp:nvSpPr>
        <dsp:cNvPr id="0" name=""/>
        <dsp:cNvSpPr/>
      </dsp:nvSpPr>
      <dsp:spPr>
        <a:xfrm>
          <a:off x="0" y="1095420"/>
          <a:ext cx="11811000" cy="941850"/>
        </a:xfrm>
        <a:prstGeom prst="roundRect">
          <a:avLst/>
        </a:prstGeom>
        <a:solidFill>
          <a:schemeClr val="accent5">
            <a:hueOff val="-65890"/>
            <a:satOff val="6106"/>
            <a:lumOff val="-3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Body training and daily walks in natural surroundings can enhance cognitive processes and free tensions in feelings. </a:t>
          </a:r>
          <a:endParaRPr lang="en-GB" sz="2300" kern="1200"/>
        </a:p>
      </dsp:txBody>
      <dsp:txXfrm>
        <a:off x="45977" y="1141397"/>
        <a:ext cx="11719046" cy="849896"/>
      </dsp:txXfrm>
    </dsp:sp>
    <dsp:sp modelId="{E26DC463-1A0A-4C35-8BD9-1E8BF0DF7FF1}">
      <dsp:nvSpPr>
        <dsp:cNvPr id="0" name=""/>
        <dsp:cNvSpPr/>
      </dsp:nvSpPr>
      <dsp:spPr>
        <a:xfrm>
          <a:off x="0" y="2103510"/>
          <a:ext cx="11811000" cy="941850"/>
        </a:xfrm>
        <a:prstGeom prst="roundRect">
          <a:avLst/>
        </a:prstGeom>
        <a:solidFill>
          <a:schemeClr val="accent5">
            <a:hueOff val="-131780"/>
            <a:satOff val="12212"/>
            <a:lumOff val="-6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Psychomotor education encourages the use of all senses and promotes movement, emphasising the link between physical and emotional behaviour. </a:t>
          </a:r>
          <a:endParaRPr lang="en-GB" sz="2300" kern="1200"/>
        </a:p>
      </dsp:txBody>
      <dsp:txXfrm>
        <a:off x="45977" y="2149487"/>
        <a:ext cx="11719046" cy="849896"/>
      </dsp:txXfrm>
    </dsp:sp>
    <dsp:sp modelId="{89DC3E4D-1DAD-4A05-A4D6-3E2D9E480C36}">
      <dsp:nvSpPr>
        <dsp:cNvPr id="0" name=""/>
        <dsp:cNvSpPr/>
      </dsp:nvSpPr>
      <dsp:spPr>
        <a:xfrm>
          <a:off x="0" y="3111600"/>
          <a:ext cx="11811000" cy="941850"/>
        </a:xfrm>
        <a:prstGeom prst="roundRect">
          <a:avLst/>
        </a:prstGeom>
        <a:solidFill>
          <a:schemeClr val="accent5">
            <a:hueOff val="-197670"/>
            <a:satOff val="18319"/>
            <a:lumOff val="-9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Exercise reduces anxiety, impulsiveness and hyperactivity associated with ADHD, improves sleep quality and contributes to weight management.</a:t>
          </a:r>
          <a:endParaRPr lang="en-GB" sz="2300" kern="1200"/>
        </a:p>
      </dsp:txBody>
      <dsp:txXfrm>
        <a:off x="45977" y="3157577"/>
        <a:ext cx="11719046" cy="849896"/>
      </dsp:txXfrm>
    </dsp:sp>
    <dsp:sp modelId="{8EB4EF6C-3D66-474D-A61D-29280920A2E9}">
      <dsp:nvSpPr>
        <dsp:cNvPr id="0" name=""/>
        <dsp:cNvSpPr/>
      </dsp:nvSpPr>
      <dsp:spPr>
        <a:xfrm>
          <a:off x="0" y="4119690"/>
          <a:ext cx="11811000" cy="941850"/>
        </a:xfrm>
        <a:prstGeom prst="roundRect">
          <a:avLst/>
        </a:prstGeom>
        <a:solidFill>
          <a:schemeClr val="accent5">
            <a:hueOff val="-263560"/>
            <a:satOff val="24425"/>
            <a:lumOff val="-130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Working out empowers people to release pent-up energy. Post-exercise elevation of brain chemicals improves concentration.</a:t>
          </a:r>
          <a:endParaRPr lang="en-GB" sz="2300" kern="1200"/>
        </a:p>
      </dsp:txBody>
      <dsp:txXfrm>
        <a:off x="45977" y="4165667"/>
        <a:ext cx="11719046" cy="849896"/>
      </dsp:txXfrm>
    </dsp:sp>
    <dsp:sp modelId="{4EFA745D-3EE6-42A4-9521-36DBD3974371}">
      <dsp:nvSpPr>
        <dsp:cNvPr id="0" name=""/>
        <dsp:cNvSpPr/>
      </dsp:nvSpPr>
      <dsp:spPr>
        <a:xfrm>
          <a:off x="0" y="5127780"/>
          <a:ext cx="11811000" cy="941850"/>
        </a:xfrm>
        <a:prstGeom prst="roundRect">
          <a:avLst/>
        </a:prstGeom>
        <a:solidFill>
          <a:schemeClr val="accent5">
            <a:hueOff val="-329450"/>
            <a:satOff val="30531"/>
            <a:lumOff val="-1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a:t>Scheduling workouts and adhering to that schedule creates order and establishes a routine, both of which benefit someone with ADHD.</a:t>
          </a:r>
          <a:endParaRPr lang="en-GB" sz="2300" kern="1200"/>
        </a:p>
      </dsp:txBody>
      <dsp:txXfrm>
        <a:off x="45977" y="5173757"/>
        <a:ext cx="11719046" cy="84989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D0352-4610-4A04-9519-88D39E03D5F9}">
      <dsp:nvSpPr>
        <dsp:cNvPr id="0" name=""/>
        <dsp:cNvSpPr/>
      </dsp:nvSpPr>
      <dsp:spPr>
        <a:xfrm>
          <a:off x="0" y="80470"/>
          <a:ext cx="7944226" cy="31941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0" tIns="304800" rIns="304800" bIns="304800" numCol="1" spcCol="1270" anchor="ctr" anchorCtr="0">
          <a:noAutofit/>
        </a:bodyPr>
        <a:lstStyle/>
        <a:p>
          <a:pPr marL="0" lvl="0" indent="0" algn="l" defTabSz="3556000">
            <a:lnSpc>
              <a:spcPct val="90000"/>
            </a:lnSpc>
            <a:spcBef>
              <a:spcPct val="0"/>
            </a:spcBef>
            <a:spcAft>
              <a:spcPct val="35000"/>
            </a:spcAft>
            <a:buNone/>
          </a:pPr>
          <a:r>
            <a:rPr lang="en-GB" sz="8000" kern="1200"/>
            <a:t>Resources for you to look at</a:t>
          </a:r>
        </a:p>
      </dsp:txBody>
      <dsp:txXfrm>
        <a:off x="155923" y="236393"/>
        <a:ext cx="7632380" cy="28822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F5AF3-2BA5-4250-A74D-635E1C51EE4D}">
      <dsp:nvSpPr>
        <dsp:cNvPr id="0" name=""/>
        <dsp:cNvSpPr/>
      </dsp:nvSpPr>
      <dsp:spPr>
        <a:xfrm>
          <a:off x="2127020" y="773593"/>
          <a:ext cx="4352233" cy="171558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5008"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Provide plenty of opportunities for children to immerse themselves in imaginative play, including dressing up and role-play. Imaginative play supports the development of cognitive skills, self-regulation and planning/problem-solving. Adults should support the children by role-modelling this style of play.</a:t>
          </a:r>
        </a:p>
      </dsp:txBody>
      <dsp:txXfrm>
        <a:off x="2210768" y="857341"/>
        <a:ext cx="4184737" cy="1548086"/>
      </dsp:txXfrm>
    </dsp:sp>
    <dsp:sp modelId="{B4D7C489-67B8-4FD2-89E5-E3F6BCF1A27B}">
      <dsp:nvSpPr>
        <dsp:cNvPr id="0" name=""/>
        <dsp:cNvSpPr/>
      </dsp:nvSpPr>
      <dsp:spPr>
        <a:xfrm>
          <a:off x="516112" y="0"/>
          <a:ext cx="1862435" cy="1857555"/>
        </a:xfrm>
        <a:prstGeom prst="ellipse">
          <a:avLst/>
        </a:prstGeom>
        <a:blipFill rotWithShape="1">
          <a:blip xmlns:r="http://schemas.openxmlformats.org/officeDocument/2006/relationships" r:embed="rId1"/>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3CDA4-F043-4D83-9AAB-C314821C10F7}">
      <dsp:nvSpPr>
        <dsp:cNvPr id="0" name=""/>
        <dsp:cNvSpPr/>
      </dsp:nvSpPr>
      <dsp:spPr>
        <a:xfrm>
          <a:off x="0" y="0"/>
          <a:ext cx="5070143" cy="182341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Use story-time and the book corner to encourage an early interest in books. Use this as an opportunity to share stories and allow the child to predict what might happen next, think about the characters thoughts and feelings and, if appropriate, begin to imagine their own story.</a:t>
          </a:r>
        </a:p>
      </dsp:txBody>
      <dsp:txXfrm>
        <a:off x="1233218" y="0"/>
        <a:ext cx="3836924" cy="1823416"/>
      </dsp:txXfrm>
    </dsp:sp>
    <dsp:sp modelId="{535306B6-5454-41CF-87D7-CE397F8B5F24}">
      <dsp:nvSpPr>
        <dsp:cNvPr id="0" name=""/>
        <dsp:cNvSpPr/>
      </dsp:nvSpPr>
      <dsp:spPr>
        <a:xfrm>
          <a:off x="125386" y="30601"/>
          <a:ext cx="1055147" cy="1753516"/>
        </a:xfrm>
        <a:prstGeom prst="roundRect">
          <a:avLst>
            <a:gd name="adj" fmla="val 10000"/>
          </a:avLst>
        </a:prstGeom>
        <a:blipFill rotWithShape="1">
          <a:blip xmlns:r="http://schemas.openxmlformats.org/officeDocument/2006/relationships" r:embed="rId1"/>
          <a:srcRect/>
          <a:stretch>
            <a:fillRect l="-75000" r="-7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197AF-04FF-498D-9000-29145EF5D4A3}">
      <dsp:nvSpPr>
        <dsp:cNvPr id="0" name=""/>
        <dsp:cNvSpPr/>
      </dsp:nvSpPr>
      <dsp:spPr>
        <a:xfrm>
          <a:off x="0" y="382478"/>
          <a:ext cx="5199797" cy="2569282"/>
        </a:xfrm>
        <a:prstGeom prst="chevron">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Games that provide the opportunity to develop impulse control, for example Jenga and Snap. Hide and Seek is another great way to develop, not only impulse control, but planning and organising skills. Additionally, games that develop visual and verbal working memory, would include memory games such as ‘pairs’.</a:t>
          </a:r>
        </a:p>
      </dsp:txBody>
      <dsp:txXfrm>
        <a:off x="1284641" y="382478"/>
        <a:ext cx="2630515" cy="256928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4161F-16D2-4F51-AE07-17DBE04E177F}">
      <dsp:nvSpPr>
        <dsp:cNvPr id="0" name=""/>
        <dsp:cNvSpPr/>
      </dsp:nvSpPr>
      <dsp:spPr>
        <a:xfrm>
          <a:off x="0" y="0"/>
          <a:ext cx="1990704" cy="1990704"/>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A536E1-6F62-469C-B253-2539AC04AC4B}">
      <dsp:nvSpPr>
        <dsp:cNvPr id="0" name=""/>
        <dsp:cNvSpPr/>
      </dsp:nvSpPr>
      <dsp:spPr>
        <a:xfrm>
          <a:off x="995352" y="0"/>
          <a:ext cx="4634349" cy="1990704"/>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Using the outdoor space provides the perfect opportunity to support the development of executive function skills. By setting up obstacle courses that encourage climbing and balancing, children need to focus and pay attention to the activity in hand. Include activities that develop organising skills, for example throwing bean-bags into hoops.</a:t>
          </a:r>
        </a:p>
      </dsp:txBody>
      <dsp:txXfrm>
        <a:off x="995352" y="0"/>
        <a:ext cx="4634349" cy="199070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60D1E-C962-47E6-98C7-18CEC526F7D2}">
      <dsp:nvSpPr>
        <dsp:cNvPr id="0" name=""/>
        <dsp:cNvSpPr/>
      </dsp:nvSpPr>
      <dsp:spPr>
        <a:xfrm>
          <a:off x="0" y="0"/>
          <a:ext cx="45651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668753-74A1-4B76-A088-F2B7B24ECF12}">
      <dsp:nvSpPr>
        <dsp:cNvPr id="0" name=""/>
        <dsp:cNvSpPr/>
      </dsp:nvSpPr>
      <dsp:spPr>
        <a:xfrm>
          <a:off x="0" y="0"/>
          <a:ext cx="4565176" cy="241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Anxiety can become an issue when children have very intense feelings of worry and are worried more often than not. </a:t>
          </a:r>
        </a:p>
      </dsp:txBody>
      <dsp:txXfrm>
        <a:off x="0" y="0"/>
        <a:ext cx="4565176" cy="2419190"/>
      </dsp:txXfrm>
    </dsp:sp>
    <dsp:sp modelId="{C9B7530F-ED91-44CE-BEFE-E54ED37DD79A}">
      <dsp:nvSpPr>
        <dsp:cNvPr id="0" name=""/>
        <dsp:cNvSpPr/>
      </dsp:nvSpPr>
      <dsp:spPr>
        <a:xfrm>
          <a:off x="0" y="2419190"/>
          <a:ext cx="45651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3929AE-FE30-44C0-8D8C-104704C716F9}">
      <dsp:nvSpPr>
        <dsp:cNvPr id="0" name=""/>
        <dsp:cNvSpPr/>
      </dsp:nvSpPr>
      <dsp:spPr>
        <a:xfrm>
          <a:off x="0" y="2419190"/>
          <a:ext cx="4565176" cy="241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Their anxiety might be related to socialising with others, separation from a parent or many things at once. </a:t>
          </a:r>
        </a:p>
      </dsp:txBody>
      <dsp:txXfrm>
        <a:off x="0" y="2419190"/>
        <a:ext cx="4565176" cy="241919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EC9335-C0A5-41B9-8E63-1EA06B55A3E0}">
      <dsp:nvSpPr>
        <dsp:cNvPr id="0" name=""/>
        <dsp:cNvSpPr/>
      </dsp:nvSpPr>
      <dsp:spPr>
        <a:xfrm>
          <a:off x="0" y="145655"/>
          <a:ext cx="7083189" cy="883359"/>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What can it look like? </a:t>
          </a:r>
        </a:p>
        <a:p>
          <a:pPr marL="0" lvl="0" indent="0" algn="ctr" defTabSz="933450">
            <a:lnSpc>
              <a:spcPct val="90000"/>
            </a:lnSpc>
            <a:spcBef>
              <a:spcPct val="0"/>
            </a:spcBef>
            <a:spcAft>
              <a:spcPct val="35000"/>
            </a:spcAft>
            <a:buNone/>
          </a:pPr>
          <a:r>
            <a:rPr lang="en-GB" sz="2100" kern="1200" dirty="0"/>
            <a:t>Some potential indicators might include: </a:t>
          </a:r>
        </a:p>
      </dsp:txBody>
      <dsp:txXfrm>
        <a:off x="0" y="145655"/>
        <a:ext cx="7083189" cy="883359"/>
      </dsp:txXfrm>
    </dsp:sp>
    <dsp:sp modelId="{E8A555F7-CBF7-4D7D-AC2D-86ED395ABF74}">
      <dsp:nvSpPr>
        <dsp:cNvPr id="0" name=""/>
        <dsp:cNvSpPr/>
      </dsp:nvSpPr>
      <dsp:spPr>
        <a:xfrm>
          <a:off x="0" y="1174670"/>
          <a:ext cx="7083189" cy="564921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a:t>Changes to eating, toileting and sleep habits.  Complaining of head or tummy aches.  Repetitive questions (directed towards one or multiple adults) or ‘checking’ behaviours (such as repeatedly checking where their belongings are). </a:t>
          </a:r>
        </a:p>
        <a:p>
          <a:pPr marL="228600" lvl="1" indent="-228600" algn="l" defTabSz="933450">
            <a:lnSpc>
              <a:spcPct val="90000"/>
            </a:lnSpc>
            <a:spcBef>
              <a:spcPct val="0"/>
            </a:spcBef>
            <a:spcAft>
              <a:spcPct val="15000"/>
            </a:spcAft>
            <a:buChar char="•"/>
          </a:pPr>
          <a:r>
            <a:rPr lang="en-GB" sz="2100" kern="1200"/>
            <a:t>Development or increase of body-focused behaviours such as picking or biting their nails. </a:t>
          </a:r>
        </a:p>
        <a:p>
          <a:pPr marL="228600" lvl="1" indent="-228600" algn="l" defTabSz="933450">
            <a:lnSpc>
              <a:spcPct val="90000"/>
            </a:lnSpc>
            <a:spcBef>
              <a:spcPct val="0"/>
            </a:spcBef>
            <a:spcAft>
              <a:spcPct val="15000"/>
            </a:spcAft>
            <a:buChar char="•"/>
          </a:pPr>
          <a:r>
            <a:rPr lang="en-GB" sz="2100" kern="1200"/>
            <a:t>Appearing to be ‘on edge’ or jumpy.  </a:t>
          </a:r>
        </a:p>
        <a:p>
          <a:pPr marL="228600" lvl="1" indent="-228600" algn="l" defTabSz="933450">
            <a:lnSpc>
              <a:spcPct val="90000"/>
            </a:lnSpc>
            <a:spcBef>
              <a:spcPct val="0"/>
            </a:spcBef>
            <a:spcAft>
              <a:spcPct val="15000"/>
            </a:spcAft>
            <a:buChar char="•"/>
          </a:pPr>
          <a:r>
            <a:rPr lang="en-GB" sz="2100" kern="1200" dirty="0"/>
            <a:t>Changes in usual disposition (for example, becoming quite grumpy or emotional). </a:t>
          </a:r>
        </a:p>
        <a:p>
          <a:pPr marL="228600" lvl="1" indent="-228600" algn="l" defTabSz="933450">
            <a:lnSpc>
              <a:spcPct val="90000"/>
            </a:lnSpc>
            <a:spcBef>
              <a:spcPct val="0"/>
            </a:spcBef>
            <a:spcAft>
              <a:spcPct val="15000"/>
            </a:spcAft>
            <a:buChar char="•"/>
          </a:pPr>
          <a:r>
            <a:rPr lang="en-GB" sz="2100" kern="1200" dirty="0"/>
            <a:t>School/nursery refusal.  </a:t>
          </a:r>
        </a:p>
        <a:p>
          <a:pPr marL="228600" lvl="1" indent="-228600" algn="l" defTabSz="933450">
            <a:lnSpc>
              <a:spcPct val="90000"/>
            </a:lnSpc>
            <a:spcBef>
              <a:spcPct val="0"/>
            </a:spcBef>
            <a:spcAft>
              <a:spcPct val="15000"/>
            </a:spcAft>
            <a:buChar char="•"/>
          </a:pPr>
          <a:r>
            <a:rPr lang="en-GB" sz="2100" kern="1200" dirty="0"/>
            <a:t>Defiance or controlling behaviour. Increase in fight or flight responses (</a:t>
          </a:r>
          <a:r>
            <a:rPr lang="en-GB" sz="2100" kern="1200" dirty="0" err="1"/>
            <a:t>eg</a:t>
          </a:r>
          <a:r>
            <a:rPr lang="en-GB" sz="2100" kern="1200" dirty="0"/>
            <a:t> lashing out, running away, hiding). </a:t>
          </a:r>
        </a:p>
        <a:p>
          <a:pPr marL="228600" lvl="1" indent="-228600" algn="l" defTabSz="933450">
            <a:lnSpc>
              <a:spcPct val="90000"/>
            </a:lnSpc>
            <a:spcBef>
              <a:spcPct val="0"/>
            </a:spcBef>
            <a:spcAft>
              <a:spcPct val="15000"/>
            </a:spcAft>
            <a:buChar char="•"/>
          </a:pPr>
          <a:r>
            <a:rPr lang="en-GB" sz="2100" kern="1200" dirty="0"/>
            <a:t>Self-stimulating behaviour might increase or change - for example, a child who usually enjoys rocking and flapping their hands may start running from one side of the room to the other.</a:t>
          </a:r>
        </a:p>
      </dsp:txBody>
      <dsp:txXfrm>
        <a:off x="0" y="1174670"/>
        <a:ext cx="7083189" cy="564921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1695D-17FB-4FD0-BC05-42B9C6FFCBB6}">
      <dsp:nvSpPr>
        <dsp:cNvPr id="0" name=""/>
        <dsp:cNvSpPr/>
      </dsp:nvSpPr>
      <dsp:spPr>
        <a:xfrm>
          <a:off x="3163" y="0"/>
          <a:ext cx="6473059" cy="269390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t>The window of tolerance is the zone where intense emotional arousal can be processed in a healthy way, allowing one to function and react effectively to stress or anxiety.  It is the comfort zone in which we have the ability to self-soothe and self-regulate our emotional state.</a:t>
          </a:r>
          <a:endParaRPr lang="en-GB" sz="2300" kern="1200" dirty="0"/>
        </a:p>
      </dsp:txBody>
      <dsp:txXfrm>
        <a:off x="82065" y="78902"/>
        <a:ext cx="6315255" cy="253609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24F6E-2426-456F-8D68-CC3E573AE46F}">
      <dsp:nvSpPr>
        <dsp:cNvPr id="0" name=""/>
        <dsp:cNvSpPr/>
      </dsp:nvSpPr>
      <dsp:spPr>
        <a:xfrm>
          <a:off x="1279" y="289274"/>
          <a:ext cx="2727905" cy="232724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When the balance is interfered with, either due to trauma or extreme stress, we end up leaving our window of tolerance. Our bodies typically react defensively to this.</a:t>
          </a:r>
        </a:p>
      </dsp:txBody>
      <dsp:txXfrm>
        <a:off x="69442" y="357437"/>
        <a:ext cx="2591579" cy="2190918"/>
      </dsp:txXfrm>
    </dsp:sp>
    <dsp:sp modelId="{3C2BA9A8-F974-4C74-88D3-EF757863841D}">
      <dsp:nvSpPr>
        <dsp:cNvPr id="0" name=""/>
        <dsp:cNvSpPr/>
      </dsp:nvSpPr>
      <dsp:spPr>
        <a:xfrm>
          <a:off x="3001974" y="1114636"/>
          <a:ext cx="578315" cy="67652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001974" y="1249940"/>
        <a:ext cx="404821" cy="405912"/>
      </dsp:txXfrm>
    </dsp:sp>
    <dsp:sp modelId="{2605F75B-FA14-4B3F-A0AD-815089E12811}">
      <dsp:nvSpPr>
        <dsp:cNvPr id="0" name=""/>
        <dsp:cNvSpPr/>
      </dsp:nvSpPr>
      <dsp:spPr>
        <a:xfrm>
          <a:off x="3820346" y="289274"/>
          <a:ext cx="2727905" cy="232724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is where you will begin to dysregulate and experience fight or flight responses. If it is not possible to fight or flee, your body will collapse to the freeze state.</a:t>
          </a:r>
        </a:p>
      </dsp:txBody>
      <dsp:txXfrm>
        <a:off x="3888509" y="357437"/>
        <a:ext cx="2591579" cy="219091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6355C-3053-408B-B784-72D9316CFD1A}">
      <dsp:nvSpPr>
        <dsp:cNvPr id="0" name=""/>
        <dsp:cNvSpPr/>
      </dsp:nvSpPr>
      <dsp:spPr>
        <a:xfrm>
          <a:off x="0" y="29218"/>
          <a:ext cx="11977616" cy="1356029"/>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Dysregulation occurs when you start to deviate outside of your window of tolerance, you will start to feel agitated or anxious. You do not feel comfortable but you're not out of control yet.</a:t>
          </a:r>
          <a:r>
            <a:rPr lang="en-GB" sz="1900" kern="1200" dirty="0"/>
            <a:t> </a:t>
          </a:r>
          <a:r>
            <a:rPr lang="en-GB" sz="1900" b="0" i="0" kern="1200" dirty="0"/>
            <a:t>Past this point is where your body’s defences start to take over. You experience various symptoms, such as anxiety, and you are out of control. This is where fight, flight, or freeze responses occur. </a:t>
          </a:r>
          <a:endParaRPr lang="en-GB" sz="1900" kern="1200" dirty="0"/>
        </a:p>
      </dsp:txBody>
      <dsp:txXfrm>
        <a:off x="66196" y="95414"/>
        <a:ext cx="11845224" cy="1223637"/>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10/12/2026</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10/12/2026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mindmypeelings.com/blog/what-is-anxiety"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Discussion Question</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Why might an intervention with strong evidence fail for one child but be highly effective for another?</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dirty="0"/>
          </a:p>
        </p:txBody>
      </p:sp>
    </p:spTree>
    <p:extLst>
      <p:ext uri="{BB962C8B-B14F-4D97-AF65-F5344CB8AC3E}">
        <p14:creationId xmlns:p14="http://schemas.microsoft.com/office/powerpoint/2010/main" val="931178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Evidence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Meta-analyses show improvements in:</a:t>
            </a:r>
          </a:p>
          <a:p>
            <a:pPr lvl="0"/>
            <a:r>
              <a:rPr lang="en-GB" sz="1200" kern="1200" dirty="0">
                <a:solidFill>
                  <a:schemeClr val="tx1"/>
                </a:solidFill>
                <a:effectLst/>
                <a:latin typeface="+mn-lt"/>
                <a:ea typeface="+mn-ea"/>
                <a:cs typeface="+mn-cs"/>
              </a:rPr>
              <a:t>parenting confidence </a:t>
            </a:r>
          </a:p>
          <a:p>
            <a:pPr lvl="0"/>
            <a:r>
              <a:rPr lang="en-GB" sz="1200" kern="1200" dirty="0">
                <a:solidFill>
                  <a:schemeClr val="tx1"/>
                </a:solidFill>
                <a:effectLst/>
                <a:latin typeface="+mn-lt"/>
                <a:ea typeface="+mn-ea"/>
                <a:cs typeface="+mn-cs"/>
              </a:rPr>
              <a:t>family relationships </a:t>
            </a:r>
          </a:p>
          <a:p>
            <a:pPr lvl="0"/>
            <a:r>
              <a:rPr lang="en-GB" sz="1200" kern="1200" dirty="0">
                <a:solidFill>
                  <a:schemeClr val="tx1"/>
                </a:solidFill>
                <a:effectLst/>
                <a:latin typeface="+mn-lt"/>
                <a:ea typeface="+mn-ea"/>
                <a:cs typeface="+mn-cs"/>
              </a:rPr>
              <a:t>oppositional behaviour </a:t>
            </a:r>
          </a:p>
          <a:p>
            <a:pPr lvl="0"/>
            <a:r>
              <a:rPr lang="en-GB" sz="1200" kern="1200" dirty="0">
                <a:solidFill>
                  <a:schemeClr val="tx1"/>
                </a:solidFill>
                <a:effectLst/>
                <a:latin typeface="+mn-lt"/>
                <a:ea typeface="+mn-ea"/>
                <a:cs typeface="+mn-cs"/>
              </a:rPr>
              <a:t>home functioning </a:t>
            </a:r>
          </a:p>
          <a:p>
            <a:r>
              <a:rPr lang="en-GB" sz="1200" kern="1200" dirty="0">
                <a:solidFill>
                  <a:schemeClr val="tx1"/>
                </a:solidFill>
                <a:effectLst/>
                <a:latin typeface="+mn-lt"/>
                <a:ea typeface="+mn-ea"/>
                <a:cs typeface="+mn-cs"/>
              </a:rPr>
              <a:t>Effects on core ADHD symptoms are generally smaller than medication but remain clinically meaningful.</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Example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Instead of saying:</a:t>
            </a:r>
          </a:p>
          <a:p>
            <a:r>
              <a:rPr lang="en-GB" sz="1200" kern="1200" dirty="0">
                <a:solidFill>
                  <a:schemeClr val="tx1"/>
                </a:solidFill>
                <a:effectLst/>
                <a:latin typeface="+mn-lt"/>
                <a:ea typeface="+mn-ea"/>
                <a:cs typeface="+mn-cs"/>
              </a:rPr>
              <a:t>"Stop messing around!"</a:t>
            </a:r>
          </a:p>
          <a:p>
            <a:r>
              <a:rPr lang="en-GB" sz="1200" kern="1200" dirty="0">
                <a:solidFill>
                  <a:schemeClr val="tx1"/>
                </a:solidFill>
                <a:effectLst/>
                <a:latin typeface="+mn-lt"/>
                <a:ea typeface="+mn-ea"/>
                <a:cs typeface="+mn-cs"/>
              </a:rPr>
              <a:t>Parent learns:</a:t>
            </a:r>
          </a:p>
          <a:p>
            <a:pPr lvl="0"/>
            <a:r>
              <a:rPr lang="en-GB" sz="1200" kern="1200" dirty="0">
                <a:solidFill>
                  <a:schemeClr val="tx1"/>
                </a:solidFill>
                <a:effectLst/>
                <a:latin typeface="+mn-lt"/>
                <a:ea typeface="+mn-ea"/>
                <a:cs typeface="+mn-cs"/>
              </a:rPr>
              <a:t>eye contact </a:t>
            </a:r>
          </a:p>
          <a:p>
            <a:pPr lvl="0"/>
            <a:r>
              <a:rPr lang="en-GB" sz="1200" kern="1200" dirty="0">
                <a:solidFill>
                  <a:schemeClr val="tx1"/>
                </a:solidFill>
                <a:effectLst/>
                <a:latin typeface="+mn-lt"/>
                <a:ea typeface="+mn-ea"/>
                <a:cs typeface="+mn-cs"/>
              </a:rPr>
              <a:t>one-step instruction </a:t>
            </a:r>
          </a:p>
          <a:p>
            <a:pPr lvl="0"/>
            <a:r>
              <a:rPr lang="en-GB" sz="1200" kern="1200" dirty="0">
                <a:solidFill>
                  <a:schemeClr val="tx1"/>
                </a:solidFill>
                <a:effectLst/>
                <a:latin typeface="+mn-lt"/>
                <a:ea typeface="+mn-ea"/>
                <a:cs typeface="+mn-cs"/>
              </a:rPr>
              <a:t>immediate praise </a:t>
            </a:r>
          </a:p>
          <a:p>
            <a:pPr lvl="0"/>
            <a:r>
              <a:rPr lang="en-GB" sz="1200" kern="1200" dirty="0">
                <a:solidFill>
                  <a:schemeClr val="tx1"/>
                </a:solidFill>
                <a:effectLst/>
                <a:latin typeface="+mn-lt"/>
                <a:ea typeface="+mn-ea"/>
                <a:cs typeface="+mn-cs"/>
              </a:rPr>
              <a:t>token reward </a:t>
            </a:r>
          </a:p>
          <a:p>
            <a:r>
              <a:rPr lang="en-GB" sz="1200" kern="1200" dirty="0">
                <a:solidFill>
                  <a:schemeClr val="tx1"/>
                </a:solidFill>
                <a:effectLst/>
                <a:latin typeface="+mn-lt"/>
                <a:ea typeface="+mn-ea"/>
                <a:cs typeface="+mn-cs"/>
              </a:rPr>
              <a:t>Result:</a:t>
            </a:r>
          </a:p>
          <a:p>
            <a:r>
              <a:rPr lang="en-GB" sz="1200" kern="1200" dirty="0">
                <a:solidFill>
                  <a:schemeClr val="tx1"/>
                </a:solidFill>
                <a:effectLst/>
                <a:latin typeface="+mn-lt"/>
                <a:ea typeface="+mn-ea"/>
                <a:cs typeface="+mn-cs"/>
              </a:rPr>
              <a:t>Compliance increases.</a:t>
            </a:r>
          </a:p>
          <a:p>
            <a:r>
              <a:rPr lang="en-GB" sz="1200" kern="1200" dirty="0">
                <a:solidFill>
                  <a:schemeClr val="tx1"/>
                </a:solidFill>
                <a:effectLst/>
                <a:latin typeface="+mn-lt"/>
                <a:ea typeface="+mn-ea"/>
                <a:cs typeface="+mn-cs"/>
              </a:rPr>
              <a:t>Conflict decreases.</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dirty="0"/>
          </a:p>
        </p:txBody>
      </p:sp>
    </p:spTree>
    <p:extLst>
      <p:ext uri="{BB962C8B-B14F-4D97-AF65-F5344CB8AC3E}">
        <p14:creationId xmlns:p14="http://schemas.microsoft.com/office/powerpoint/2010/main" val="398180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05329-8DC8-D353-C7DE-9C0B604774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CB832C-4EB4-D3A7-447D-4954A48B9C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0FF05F-F8D1-CFD7-6E22-7FD428ED01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95A86F-8EDA-FF6F-556B-CD76F6C0D36C}"/>
              </a:ext>
            </a:extLst>
          </p:cNvPr>
          <p:cNvSpPr>
            <a:spLocks noGrp="1"/>
          </p:cNvSpPr>
          <p:nvPr>
            <p:ph type="sldNum" sz="quarter" idx="5"/>
          </p:nvPr>
        </p:nvSpPr>
        <p:spPr/>
        <p:txBody>
          <a:bodyPr/>
          <a:lstStyle/>
          <a:p>
            <a:fld id="{C37D7554-D10C-4E29-B8E6-BB7111FA614F}" type="slidenum">
              <a:rPr lang="en-US" smtClean="0"/>
              <a:t>8</a:t>
            </a:fld>
            <a:endParaRPr lang="en-US" dirty="0"/>
          </a:p>
        </p:txBody>
      </p:sp>
    </p:spTree>
    <p:extLst>
      <p:ext uri="{BB962C8B-B14F-4D97-AF65-F5344CB8AC3E}">
        <p14:creationId xmlns:p14="http://schemas.microsoft.com/office/powerpoint/2010/main" val="427067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F9C4F-92F9-D974-DC62-71D8B66F9B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71A85D-7AC9-6D02-8A2E-531FA08AD4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FAA884-449D-EB80-EA01-227206A38A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FEAE3A-C81C-2019-DBD9-B3369180F51A}"/>
              </a:ext>
            </a:extLst>
          </p:cNvPr>
          <p:cNvSpPr>
            <a:spLocks noGrp="1"/>
          </p:cNvSpPr>
          <p:nvPr>
            <p:ph type="sldNum" sz="quarter" idx="5"/>
          </p:nvPr>
        </p:nvSpPr>
        <p:spPr/>
        <p:txBody>
          <a:bodyPr/>
          <a:lstStyle/>
          <a:p>
            <a:fld id="{C37D7554-D10C-4E29-B8E6-BB7111FA614F}" type="slidenum">
              <a:rPr lang="en-US" smtClean="0"/>
              <a:t>9</a:t>
            </a:fld>
            <a:endParaRPr lang="en-US" dirty="0"/>
          </a:p>
        </p:txBody>
      </p:sp>
    </p:spTree>
    <p:extLst>
      <p:ext uri="{BB962C8B-B14F-4D97-AF65-F5344CB8AC3E}">
        <p14:creationId xmlns:p14="http://schemas.microsoft.com/office/powerpoint/2010/main" val="2130970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6D1BA-1725-DF70-0C99-AD425FD095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F85969-5344-758B-0EC7-5BD4F68916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E846CF-7010-D0BE-7A5D-31E478F43B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A92080-D193-CD44-10C8-64EC6E5EB32E}"/>
              </a:ext>
            </a:extLst>
          </p:cNvPr>
          <p:cNvSpPr>
            <a:spLocks noGrp="1"/>
          </p:cNvSpPr>
          <p:nvPr>
            <p:ph type="sldNum" sz="quarter" idx="5"/>
          </p:nvPr>
        </p:nvSpPr>
        <p:spPr/>
        <p:txBody>
          <a:bodyPr/>
          <a:lstStyle/>
          <a:p>
            <a:fld id="{C37D7554-D10C-4E29-B8E6-BB7111FA614F}" type="slidenum">
              <a:rPr lang="en-US" smtClean="0"/>
              <a:t>10</a:t>
            </a:fld>
            <a:endParaRPr lang="en-US" dirty="0"/>
          </a:p>
        </p:txBody>
      </p:sp>
    </p:spTree>
    <p:extLst>
      <p:ext uri="{BB962C8B-B14F-4D97-AF65-F5344CB8AC3E}">
        <p14:creationId xmlns:p14="http://schemas.microsoft.com/office/powerpoint/2010/main" val="3640872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AB8A9-2086-2322-1F0A-F53436A54D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A15756-841A-4F1B-AFE3-5409D2E00F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263027-CE7A-145B-88EA-C5CD9C260831}"/>
              </a:ext>
            </a:extLst>
          </p:cNvPr>
          <p:cNvSpPr>
            <a:spLocks noGrp="1"/>
          </p:cNvSpPr>
          <p:nvPr>
            <p:ph type="body" idx="1"/>
          </p:nvPr>
        </p:nvSpPr>
        <p:spPr/>
        <p:txBody>
          <a:bodyPr/>
          <a:lstStyle/>
          <a:p>
            <a:pPr>
              <a:lnSpc>
                <a:spcPct val="115000"/>
              </a:lnSpc>
              <a:spcAft>
                <a:spcPts val="800"/>
              </a:spcAft>
              <a:buNone/>
            </a:pPr>
            <a:endParaRPr lang="en-GB" dirty="0"/>
          </a:p>
        </p:txBody>
      </p:sp>
      <p:sp>
        <p:nvSpPr>
          <p:cNvPr id="4" name="Slide Number Placeholder 3">
            <a:extLst>
              <a:ext uri="{FF2B5EF4-FFF2-40B4-BE49-F238E27FC236}">
                <a16:creationId xmlns:a16="http://schemas.microsoft.com/office/drawing/2014/main" id="{89FAE7DA-2E22-C128-285E-22A12C6D18EE}"/>
              </a:ext>
            </a:extLst>
          </p:cNvPr>
          <p:cNvSpPr>
            <a:spLocks noGrp="1"/>
          </p:cNvSpPr>
          <p:nvPr>
            <p:ph type="sldNum" sz="quarter" idx="5"/>
          </p:nvPr>
        </p:nvSpPr>
        <p:spPr/>
        <p:txBody>
          <a:bodyPr/>
          <a:lstStyle/>
          <a:p>
            <a:fld id="{C37D7554-D10C-4E29-B8E6-BB7111FA614F}" type="slidenum">
              <a:rPr lang="en-US" smtClean="0"/>
              <a:t>11</a:t>
            </a:fld>
            <a:endParaRPr lang="en-US" dirty="0"/>
          </a:p>
        </p:txBody>
      </p:sp>
    </p:spTree>
    <p:extLst>
      <p:ext uri="{BB962C8B-B14F-4D97-AF65-F5344CB8AC3E}">
        <p14:creationId xmlns:p14="http://schemas.microsoft.com/office/powerpoint/2010/main" val="4172830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0752D2-91BB-9077-02D5-CCD73D4041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B7A04D-3E26-682C-8960-5248BD87E3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A01A4D-D520-B331-BBEB-12F8E46214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A4CE67-3418-2EBC-19CE-A27258F62629}"/>
              </a:ext>
            </a:extLst>
          </p:cNvPr>
          <p:cNvSpPr>
            <a:spLocks noGrp="1"/>
          </p:cNvSpPr>
          <p:nvPr>
            <p:ph type="sldNum" sz="quarter" idx="5"/>
          </p:nvPr>
        </p:nvSpPr>
        <p:spPr/>
        <p:txBody>
          <a:bodyPr/>
          <a:lstStyle/>
          <a:p>
            <a:fld id="{C37D7554-D10C-4E29-B8E6-BB7111FA614F}" type="slidenum">
              <a:rPr lang="en-US" smtClean="0"/>
              <a:t>12</a:t>
            </a:fld>
            <a:endParaRPr lang="en-US" dirty="0"/>
          </a:p>
        </p:txBody>
      </p:sp>
    </p:spTree>
    <p:extLst>
      <p:ext uri="{BB962C8B-B14F-4D97-AF65-F5344CB8AC3E}">
        <p14:creationId xmlns:p14="http://schemas.microsoft.com/office/powerpoint/2010/main" val="3525414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2C1063-849D-47EA-A6B9-82C6872996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9764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20</a:t>
            </a:fld>
            <a:endParaRPr lang="en-US" dirty="0"/>
          </a:p>
        </p:txBody>
      </p:sp>
    </p:spTree>
    <p:extLst>
      <p:ext uri="{BB962C8B-B14F-4D97-AF65-F5344CB8AC3E}">
        <p14:creationId xmlns:p14="http://schemas.microsoft.com/office/powerpoint/2010/main" val="3074375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27</a:t>
            </a:fld>
            <a:endParaRPr lang="en-US" dirty="0"/>
          </a:p>
        </p:txBody>
      </p:sp>
    </p:spTree>
    <p:extLst>
      <p:ext uri="{BB962C8B-B14F-4D97-AF65-F5344CB8AC3E}">
        <p14:creationId xmlns:p14="http://schemas.microsoft.com/office/powerpoint/2010/main" val="1093977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C8704-3DF3-C9A7-120A-F7ED398A06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24D4FF-30B1-4B29-8EBC-19E06C164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303D11-B99D-9F31-3020-540E976068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252C09C-93A4-61E3-7929-10A0364F27B9}"/>
              </a:ext>
            </a:extLst>
          </p:cNvPr>
          <p:cNvSpPr>
            <a:spLocks noGrp="1"/>
          </p:cNvSpPr>
          <p:nvPr>
            <p:ph type="sldNum" sz="quarter" idx="5"/>
          </p:nvPr>
        </p:nvSpPr>
        <p:spPr/>
        <p:txBody>
          <a:bodyPr/>
          <a:lstStyle/>
          <a:p>
            <a:pPr rtl="0"/>
            <a:fld id="{5A9B2C62-FE30-453D-946B-754E9E42C845}" type="slidenum">
              <a:rPr lang="en-GB" noProof="0" smtClean="0"/>
              <a:t>28</a:t>
            </a:fld>
            <a:endParaRPr lang="en-GB" noProof="0"/>
          </a:p>
        </p:txBody>
      </p:sp>
    </p:spTree>
    <p:extLst>
      <p:ext uri="{BB962C8B-B14F-4D97-AF65-F5344CB8AC3E}">
        <p14:creationId xmlns:p14="http://schemas.microsoft.com/office/powerpoint/2010/main" val="965001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A9B2C62-FE30-453D-946B-754E9E42C845}" type="slidenum">
              <a:rPr lang="en-GB" smtClean="0"/>
              <a:t>40</a:t>
            </a:fld>
            <a:endParaRPr lang="en-GB"/>
          </a:p>
        </p:txBody>
      </p:sp>
    </p:spTree>
    <p:extLst>
      <p:ext uri="{BB962C8B-B14F-4D97-AF65-F5344CB8AC3E}">
        <p14:creationId xmlns:p14="http://schemas.microsoft.com/office/powerpoint/2010/main" val="947094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DB857-8CB1-FEB9-F34C-718E7F1598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3847E7-D75D-C4B1-F792-F9946BC8F0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FD2A5D-EC13-B38C-C257-07DD28C7E4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0A8A1B-001B-4AE6-4619-937CCB48E60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2C1063-849D-47EA-A6B9-82C6872996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19255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1EA8A-415F-8388-B2EA-5812D45F10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1FA6C5-CF6E-3409-1143-4FC41E413E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9AD6A4-C84C-64D0-9766-04391144B0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1AD94B-3C4B-E2ED-DEAE-9DA8B1EB97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9B2C62-FE30-453D-946B-754E9E42C84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84409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EA1BF-109B-BCDB-A5E9-9BF22C4DA2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6A2987-AB09-C56A-DAF6-10DE6D1660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468946-C832-845F-A4CF-132357F862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CD17A7-4596-097D-1390-5031B77E7B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8B270D-091D-4ED2-8C85-0898DD7D9F2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4021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93E94-BFEC-DB3A-5683-1E3C0DFDF0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E8D67B-E41E-A571-943A-71376C446B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9B0547-99F7-BD8F-A717-3C68F689DB2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E2E2E"/>
                </a:solidFill>
                <a:effectLst/>
                <a:latin typeface="Rubik"/>
              </a:rPr>
              <a:t>Try and think of a time when you were in a balanced calm state of mind, you felt relaxed and in control. Do you remember feeling calm, grounded, alert, safe, and present? This is what it feels like when you are in the optimal zone.</a:t>
            </a:r>
          </a:p>
          <a:p>
            <a:endParaRPr lang="en-GB" dirty="0"/>
          </a:p>
          <a:p>
            <a:pPr algn="l"/>
            <a:r>
              <a:rPr lang="en-GB" b="0" i="0" dirty="0">
                <a:solidFill>
                  <a:srgbClr val="2E2E2E"/>
                </a:solidFill>
                <a:effectLst/>
                <a:highlight>
                  <a:srgbClr val="FFFFFF"/>
                </a:highlight>
                <a:latin typeface="Rubik"/>
              </a:rPr>
              <a:t>When the body responds defensively, it is just trying to keep us safe. This is a normal response when you are put in unsafe situations. However, trauma and extreme stress can create these similar responses that stick with us, even long after the event has passed.</a:t>
            </a:r>
          </a:p>
          <a:p>
            <a:pPr algn="l"/>
            <a:r>
              <a:rPr lang="en-GB" b="0" i="0" dirty="0">
                <a:solidFill>
                  <a:srgbClr val="2E2E2E"/>
                </a:solidFill>
                <a:effectLst/>
                <a:highlight>
                  <a:srgbClr val="FFFFFF"/>
                </a:highlight>
                <a:latin typeface="Rubik"/>
              </a:rPr>
              <a:t>Any undue stress or </a:t>
            </a:r>
            <a:r>
              <a:rPr lang="en-GB" b="0" i="0" u="none" strike="noStrike" dirty="0">
                <a:solidFill>
                  <a:srgbClr val="00D0FF"/>
                </a:solidFill>
                <a:effectLst/>
                <a:highlight>
                  <a:srgbClr val="FFFFFF"/>
                </a:highlight>
                <a:latin typeface="Rubik"/>
                <a:hlinkClick r:id="rId3"/>
              </a:rPr>
              <a:t>anxiety</a:t>
            </a:r>
            <a:r>
              <a:rPr lang="en-GB" b="0" i="0" dirty="0">
                <a:solidFill>
                  <a:srgbClr val="2E2E2E"/>
                </a:solidFill>
                <a:effectLst/>
                <a:highlight>
                  <a:srgbClr val="FFFFFF"/>
                </a:highlight>
                <a:latin typeface="Rubik"/>
              </a:rPr>
              <a:t> generates fear and negativity that could result in your body triggering those </a:t>
            </a:r>
            <a:r>
              <a:rPr lang="en-GB" b="0" i="0" dirty="0" err="1">
                <a:solidFill>
                  <a:srgbClr val="2E2E2E"/>
                </a:solidFill>
                <a:effectLst/>
                <a:highlight>
                  <a:srgbClr val="FFFFFF"/>
                </a:highlight>
                <a:latin typeface="Rubik"/>
              </a:rPr>
              <a:t>defenses</a:t>
            </a:r>
            <a:r>
              <a:rPr lang="en-GB" b="0" i="0" dirty="0">
                <a:solidFill>
                  <a:srgbClr val="2E2E2E"/>
                </a:solidFill>
                <a:effectLst/>
                <a:highlight>
                  <a:srgbClr val="FFFFFF"/>
                </a:highlight>
                <a:latin typeface="Rubik"/>
              </a:rPr>
              <a:t>. This is because your mind thinks the trauma or extreme stress you experienced in the past is reoccurring.</a:t>
            </a:r>
          </a:p>
          <a:p>
            <a:endParaRPr lang="en-GB" dirty="0"/>
          </a:p>
        </p:txBody>
      </p:sp>
      <p:sp>
        <p:nvSpPr>
          <p:cNvPr id="4" name="Slide Number Placeholder 3">
            <a:extLst>
              <a:ext uri="{FF2B5EF4-FFF2-40B4-BE49-F238E27FC236}">
                <a16:creationId xmlns:a16="http://schemas.microsoft.com/office/drawing/2014/main" id="{8A6EEE4B-F9A4-0541-AB23-B8CDFF20753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8B270D-091D-4ED2-8C85-0898DD7D9F2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5113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a:t>Click icon to add picture</a:t>
            </a:r>
            <a:endParaRPr lang="en-US" dirty="0"/>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a:t>Click icon to add table</a:t>
            </a:r>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a:t>Click icon to add table</a:t>
            </a:r>
            <a:endParaRPr lang="en-US" dirty="0"/>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85F8D-8CEE-2CF0-03B7-85D559E8A61D}"/>
              </a:ext>
            </a:extLst>
          </p:cNvPr>
          <p:cNvSpPr>
            <a:spLocks noGrp="1"/>
          </p:cNvSpPr>
          <p:nvPr>
            <p:ph type="dt" sz="half" idx="10"/>
          </p:nvPr>
        </p:nvSpPr>
        <p:spPr/>
        <p:txBody>
          <a:bodyPr/>
          <a:lstStyle/>
          <a:p>
            <a:fld id="{C9683444-54CA-4D85-A0CD-4F2F1F996519}" type="datetimeFigureOut">
              <a:rPr lang="en-GB" smtClean="0"/>
              <a:t>12/10/2026</a:t>
            </a:fld>
            <a:endParaRPr lang="en-GB"/>
          </a:p>
        </p:txBody>
      </p:sp>
      <p:sp>
        <p:nvSpPr>
          <p:cNvPr id="3" name="Footer Placeholder 2">
            <a:extLst>
              <a:ext uri="{FF2B5EF4-FFF2-40B4-BE49-F238E27FC236}">
                <a16:creationId xmlns:a16="http://schemas.microsoft.com/office/drawing/2014/main" id="{D9DB80E5-4264-F3B6-6108-DDEEE0C54A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858532-6283-C5C9-2929-33D752B11BFA}"/>
              </a:ext>
            </a:extLst>
          </p:cNvPr>
          <p:cNvSpPr>
            <a:spLocks noGrp="1"/>
          </p:cNvSpPr>
          <p:nvPr>
            <p:ph type="sldNum" sz="quarter" idx="12"/>
          </p:nvPr>
        </p:nvSpPr>
        <p:spPr/>
        <p:txBody>
          <a:bodyPr/>
          <a:lstStyle/>
          <a:p>
            <a:fld id="{A9E43888-032C-4054-8832-6BE7B9328589}" type="slidenum">
              <a:rPr lang="en-GB" smtClean="0"/>
              <a:t>‹#›</a:t>
            </a:fld>
            <a:endParaRPr lang="en-GB"/>
          </a:p>
        </p:txBody>
      </p:sp>
    </p:spTree>
    <p:extLst>
      <p:ext uri="{BB962C8B-B14F-4D97-AF65-F5344CB8AC3E}">
        <p14:creationId xmlns:p14="http://schemas.microsoft.com/office/powerpoint/2010/main" val="1150724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2FA293C9-01F5-4FE8-B21F-3931BAB099ED}"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649737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hart and Graph">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28218FD1-0D8C-44DA-BDCB-F602AF0F2A77}" type="datetime1">
              <a:rPr lang="en-GB" noProof="0" smtClean="0"/>
              <a:t>12/10/2026</a:t>
            </a:fld>
            <a:endParaRPr lang="en-GB" noProof="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129545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rtlCol="0">
            <a:normAutofit/>
          </a:bodyPr>
          <a:lstStyle>
            <a:lvl1pPr marL="0" indent="0">
              <a:lnSpc>
                <a:spcPct val="150000"/>
              </a:lnSpc>
              <a:buNone/>
              <a:defRPr sz="2000">
                <a:solidFill>
                  <a:schemeClr val="accent2">
                    <a:lumMod val="50000"/>
                  </a:schemeClr>
                </a:solidFill>
              </a:defRPr>
            </a:lvl1pPr>
          </a:lstStyle>
          <a:p>
            <a:pPr lvl="0" rtl="0"/>
            <a:r>
              <a:rPr lang="en-US" noProof="0"/>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657F6B3C-B259-4C25-8B1A-5E5583912D40}" type="datetime1">
              <a:rPr lang="en-GB" noProof="0" smtClean="0"/>
              <a:t>12/10/2026</a:t>
            </a:fld>
            <a:endParaRPr lang="en-GB" noProof="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rtl="0">
              <a:lnSpc>
                <a:spcPts val="6500"/>
              </a:lnSpc>
              <a:spcBef>
                <a:spcPts val="1000"/>
              </a:spcBef>
              <a:buFont typeface="Arial" panose="020B0604020202020204" pitchFamily="34" charset="0"/>
            </a:pPr>
            <a:r>
              <a:rPr lang="en-US" noProof="0"/>
              <a:t>Click to edit Master title style</a:t>
            </a:r>
            <a:endParaRPr lang="en-GB" noProof="0"/>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5026598"/>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5179865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12047339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9678123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54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38578020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3406800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36818057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4270774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7161696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5239954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5300641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6655904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1915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22798859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975927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_Agenda">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rtlCol="0">
            <a:normAutofit/>
          </a:bodyPr>
          <a:lstStyle>
            <a:lvl1pPr marL="0" indent="0">
              <a:lnSpc>
                <a:spcPct val="150000"/>
              </a:lnSpc>
              <a:buNone/>
              <a:defRPr sz="2000">
                <a:solidFill>
                  <a:schemeClr val="accent2">
                    <a:lumMod val="50000"/>
                  </a:schemeClr>
                </a:solidFill>
              </a:defRPr>
            </a:lvl1pPr>
          </a:lstStyle>
          <a:p>
            <a:pPr lvl="0" rtl="0"/>
            <a:r>
              <a:rPr lang="en-US" noProof="0"/>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657F6B3C-B259-4C25-8B1A-5E5583912D40}" type="datetime1">
              <a:rPr lang="en-GB" noProof="0" smtClean="0"/>
              <a:t>12/10/2026</a:t>
            </a:fld>
            <a:endParaRPr lang="en-GB" noProof="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rtl="0">
              <a:lnSpc>
                <a:spcPts val="6500"/>
              </a:lnSpc>
              <a:spcBef>
                <a:spcPts val="1000"/>
              </a:spcBef>
              <a:buFont typeface="Arial" panose="020B0604020202020204" pitchFamily="34" charset="0"/>
            </a:pPr>
            <a:r>
              <a:rPr lang="en-US" noProof="0"/>
              <a:t>Click to edit Master title style</a:t>
            </a:r>
            <a:endParaRPr lang="en-GB" noProof="0"/>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767844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6" Type="http://schemas.openxmlformats.org/officeDocument/2006/relationships/theme" Target="../theme/theme2.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 id="2147483696" r:id="rId14"/>
    <p:sldLayoutId id="2147483698" r:id="rId15"/>
    <p:sldLayoutId id="2147483699" r:id="rId16"/>
    <p:sldLayoutId id="2147483700" r:id="rId17"/>
    <p:sldLayoutId id="2147483717"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67151056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p15:clr>
            <a:srgbClr val="A4A3A4"/>
          </p15:clr>
        </p15:guide>
        <p15:guide id="31" pos="3840">
          <p15:clr>
            <a:srgbClr val="A4A3A4"/>
          </p15:clr>
        </p15:guide>
        <p15:guide id="32" pos="240">
          <p15:clr>
            <a:srgbClr val="547EBF"/>
          </p15:clr>
        </p15:guide>
        <p15:guide id="33" orient="horz" pos="240">
          <p15:clr>
            <a:srgbClr val="547EBF"/>
          </p15:clr>
        </p15:guide>
        <p15:guide id="34" pos="7440">
          <p15:clr>
            <a:srgbClr val="547EBF"/>
          </p15:clr>
        </p15:guide>
        <p15:guide id="35" orient="horz" pos="4080">
          <p15:clr>
            <a:srgbClr val="547EBF"/>
          </p15:clr>
        </p15:guide>
        <p15:guide id="36" pos="3960">
          <p15:clr>
            <a:srgbClr val="547EBF"/>
          </p15:clr>
        </p15:guide>
        <p15:guide id="37" pos="3720">
          <p15:clr>
            <a:srgbClr val="547EBF"/>
          </p15:clr>
        </p15:guide>
        <p15:guide id="38" pos="2112">
          <p15:clr>
            <a:srgbClr val="547EBF"/>
          </p15:clr>
        </p15:guide>
        <p15:guide id="39" pos="1848">
          <p15:clr>
            <a:srgbClr val="547EBF"/>
          </p15:clr>
        </p15:guide>
        <p15:guide id="40" pos="5568">
          <p15:clr>
            <a:srgbClr val="547EBF"/>
          </p15:clr>
        </p15:guide>
        <p15:guide id="41" pos="5832">
          <p15:clr>
            <a:srgbClr val="547EBF"/>
          </p15:clr>
        </p15:guide>
        <p15:guide id="42" pos="4968">
          <p15:clr>
            <a:srgbClr val="9FCC3B"/>
          </p15:clr>
        </p15:guide>
        <p15:guide id="43" pos="5208">
          <p15:clr>
            <a:srgbClr val="9FCC3B"/>
          </p15:clr>
        </p15:guide>
        <p15:guide id="44" pos="2712">
          <p15:clr>
            <a:srgbClr val="9FCC3B"/>
          </p15:clr>
        </p15:guide>
        <p15:guide id="45" pos="2472">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Overview%20|%20Attention%20deficit%20hyperactivity%20disorder:%20diagnosis%20and%20management%20|%20Guidance%20|%20NICE" TargetMode="External"/><Relationship Id="rId1" Type="http://schemas.openxmlformats.org/officeDocument/2006/relationships/slideLayout" Target="../slideLayouts/slideLayout3.xml"/><Relationship Id="rId4" Type="http://schemas.openxmlformats.org/officeDocument/2006/relationships/hyperlink" Target="https://www.nice.org.uk/guidance/ng87"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www.incredibleyears.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5" Type="http://schemas.openxmlformats.org/officeDocument/2006/relationships/hyperlink" Target="https://nfppprogram.com/" TargetMode="External"/><Relationship Id="rId4" Type="http://schemas.openxmlformats.org/officeDocument/2006/relationships/hyperlink" Target="https://www.triplep-parenting.uk.net/uk/triple-p/"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www.nimh.nih.gov/funding/clinical-research/practical/mta/multimodal-treatment-of-attention-deficit-hyperactivity-disorder-mta-study"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18" Type="http://schemas.openxmlformats.org/officeDocument/2006/relationships/diagramData" Target="../diagrams/data6.xml"/><Relationship Id="rId3" Type="http://schemas.openxmlformats.org/officeDocument/2006/relationships/diagramData" Target="../diagrams/data3.xml"/><Relationship Id="rId21" Type="http://schemas.openxmlformats.org/officeDocument/2006/relationships/diagramColors" Target="../diagrams/colors6.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8.xml"/><Relationship Id="rId16" Type="http://schemas.openxmlformats.org/officeDocument/2006/relationships/diagramColors" Target="../diagrams/colors5.xml"/><Relationship Id="rId20" Type="http://schemas.openxmlformats.org/officeDocument/2006/relationships/diagramQuickStyle" Target="../diagrams/quickStyle6.xml"/><Relationship Id="rId1" Type="http://schemas.openxmlformats.org/officeDocument/2006/relationships/slideLayout" Target="../slideLayouts/slideLayout3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23" Type="http://schemas.openxmlformats.org/officeDocument/2006/relationships/hyperlink" Target="https://www.gov.wales/sites/default/files/publications/2018-12/practical-approaches-to-behaviour-management-in-the-classroom-a-handbook-for-classroom-teachers-in-primary-schools.pdf" TargetMode="External"/><Relationship Id="rId10" Type="http://schemas.openxmlformats.org/officeDocument/2006/relationships/diagramQuickStyle" Target="../diagrams/quickStyle4.xml"/><Relationship Id="rId19" Type="http://schemas.openxmlformats.org/officeDocument/2006/relationships/diagramLayout" Target="../diagrams/layout6.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 Id="rId22" Type="http://schemas.microsoft.com/office/2007/relationships/diagramDrawing" Target="../diagrams/drawing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3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3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32.xml"/><Relationship Id="rId4" Type="http://schemas.openxmlformats.org/officeDocument/2006/relationships/image" Target="../media/image8.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3.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uowtsd-my.sharepoint.com/:b:/g/personal/c_greenway_uwtsd_ac_uk/EbVULe-_VGRGsb39U9RQQLAByFE27MKgc0vcDodUFqlKiA?e=pEBEFo" TargetMode="Externa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8" Type="http://schemas.openxmlformats.org/officeDocument/2006/relationships/diagramLayout" Target="../diagrams/layout10.xml"/><Relationship Id="rId13" Type="http://schemas.microsoft.com/office/2007/relationships/hdphoto" Target="../media/hdphoto1.wdp"/><Relationship Id="rId3" Type="http://schemas.openxmlformats.org/officeDocument/2006/relationships/diagramLayout" Target="../diagrams/layout9.xml"/><Relationship Id="rId7" Type="http://schemas.openxmlformats.org/officeDocument/2006/relationships/diagramData" Target="../diagrams/data10.xml"/><Relationship Id="rId12" Type="http://schemas.openxmlformats.org/officeDocument/2006/relationships/image" Target="../media/image11.png"/><Relationship Id="rId2" Type="http://schemas.openxmlformats.org/officeDocument/2006/relationships/diagramData" Target="../diagrams/data9.xml"/><Relationship Id="rId1" Type="http://schemas.openxmlformats.org/officeDocument/2006/relationships/slideLayout" Target="../slideLayouts/slideLayout15.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13.png"/><Relationship Id="rId2" Type="http://schemas.openxmlformats.org/officeDocument/2006/relationships/diagramData" Target="../diagrams/data12.xml"/><Relationship Id="rId1" Type="http://schemas.openxmlformats.org/officeDocument/2006/relationships/slideLayout" Target="../slideLayouts/slideLayout1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0.xml.rels><?xml version="1.0" encoding="UTF-8" standalone="yes"?>
<Relationships xmlns="http://schemas.openxmlformats.org/package/2006/relationships"><Relationship Id="rId8" Type="http://schemas.openxmlformats.org/officeDocument/2006/relationships/hyperlink" Target="https://uowtsd-my.sharepoint.com/:b:/g/personal/c_greenway_uwtsd_ac_uk/EUdNAfHNPNBFlghhdOOcjE8BQP1Me6N5uLnyzixqzKCw3Q?e=3w4QNb" TargetMode="External"/><Relationship Id="rId3" Type="http://schemas.openxmlformats.org/officeDocument/2006/relationships/slideLayout" Target="../slideLayouts/slideLayout17.xml"/><Relationship Id="rId7" Type="http://schemas.openxmlformats.org/officeDocument/2006/relationships/image" Target="../media/image1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hyperlink" Target="https://uowtsd-my.sharepoint.com/:b:/g/personal/c_greenway_uwtsd_ac_uk/EQUVYjRG8NhDhzPDAUm4VdkBlL4FYF1wsKs9YHQC1uzrqA?e=FJFnZB" TargetMode="External"/><Relationship Id="rId4" Type="http://schemas.openxmlformats.org/officeDocument/2006/relationships/notesSlide" Target="../notesSlides/notesSlide12.xml"/><Relationship Id="rId9" Type="http://schemas.openxmlformats.org/officeDocument/2006/relationships/hyperlink" Target="https://uowtsd-my.sharepoint.com/:b:/g/personal/c_greenway_uwtsd_ac_uk/EQ9QEdYQMrlNouZkVNgTfuEB_4jGnFxZjpNsu4HonJ0euw?e=r04GXT"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uowtsd-my.sharepoint.com/:w:/r/personal/c_greenway_uwtsd_ac_uk/Documents/Mental%20Health%20MA/ADHD%20module/Lecture%205/Social%20stories/SS%20task%20and%20template.docx?d=wd3d9b6c814ab455abf2a02c65c0c9a9c&amp;csf=1&amp;web=1&amp;e=8lXG1I" TargetMode="External"/><Relationship Id="rId2" Type="http://schemas.openxmlformats.org/officeDocument/2006/relationships/hyperlink" Target="https://uowtsd-my.sharepoint.com/:w:/g/personal/c_greenway_uwtsd_ac_uk/EXlNdkvLC91HtN3Xpu27njsBsRqgMl6d0qZzKser73C3SA?e=X6jWGg" TargetMode="Externa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4.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video" Target="https://www.youtube.com/embed/UKuUlsCYNxI?feature=oembed" TargetMode="External"/><Relationship Id="rId7" Type="http://schemas.openxmlformats.org/officeDocument/2006/relationships/image" Target="../media/image20.jpeg"/><Relationship Id="rId2" Type="http://schemas.openxmlformats.org/officeDocument/2006/relationships/video" Target="https://www.youtube.com/embed/78XSl99ftc4?feature=oembed" TargetMode="External"/><Relationship Id="rId1" Type="http://schemas.openxmlformats.org/officeDocument/2006/relationships/video" Target="https://www.youtube.com/embed/qAFzBJ3H3oc?list=PLzkyFTVU_5WJHAkKZSs5QftB0uIpdvkI_" TargetMode="External"/><Relationship Id="rId6" Type="http://schemas.openxmlformats.org/officeDocument/2006/relationships/image" Target="../media/image19.jpeg"/><Relationship Id="rId5" Type="http://schemas.openxmlformats.org/officeDocument/2006/relationships/slideLayout" Target="../slideLayouts/slideLayout15.xml"/><Relationship Id="rId4" Type="http://schemas.openxmlformats.org/officeDocument/2006/relationships/video" Target="https://www.youtube.com/embed/I9ahqWPNIsw?feature=oembed" TargetMode="External"/><Relationship Id="rId9" Type="http://schemas.openxmlformats.org/officeDocument/2006/relationships/image" Target="../media/image22.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hyperlink" Target="https://doi.org/10.3390/healthcare7030102" TargetMode="Externa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8.xml.rels><?xml version="1.0" encoding="UTF-8" standalone="yes"?>
<Relationships xmlns="http://schemas.openxmlformats.org/package/2006/relationships"><Relationship Id="rId8" Type="http://schemas.openxmlformats.org/officeDocument/2006/relationships/diagramLayout" Target="../diagrams/layout16.xml"/><Relationship Id="rId13" Type="http://schemas.openxmlformats.org/officeDocument/2006/relationships/diagramLayout" Target="../diagrams/layout17.xml"/><Relationship Id="rId18" Type="http://schemas.openxmlformats.org/officeDocument/2006/relationships/diagramLayout" Target="../diagrams/layout18.xml"/><Relationship Id="rId3" Type="http://schemas.openxmlformats.org/officeDocument/2006/relationships/diagramLayout" Target="../diagrams/layout15.xml"/><Relationship Id="rId21" Type="http://schemas.microsoft.com/office/2007/relationships/diagramDrawing" Target="../diagrams/drawing18.xml"/><Relationship Id="rId7" Type="http://schemas.openxmlformats.org/officeDocument/2006/relationships/diagramData" Target="../diagrams/data16.xml"/><Relationship Id="rId12" Type="http://schemas.openxmlformats.org/officeDocument/2006/relationships/diagramData" Target="../diagrams/data17.xml"/><Relationship Id="rId17" Type="http://schemas.openxmlformats.org/officeDocument/2006/relationships/diagramData" Target="../diagrams/data18.xml"/><Relationship Id="rId2" Type="http://schemas.openxmlformats.org/officeDocument/2006/relationships/diagramData" Target="../diagrams/data15.xml"/><Relationship Id="rId16" Type="http://schemas.microsoft.com/office/2007/relationships/diagramDrawing" Target="../diagrams/drawing17.xml"/><Relationship Id="rId20" Type="http://schemas.openxmlformats.org/officeDocument/2006/relationships/diagramColors" Target="../diagrams/colors18.xml"/><Relationship Id="rId1" Type="http://schemas.openxmlformats.org/officeDocument/2006/relationships/slideLayout" Target="../slideLayouts/slideLayout14.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5" Type="http://schemas.openxmlformats.org/officeDocument/2006/relationships/diagramColors" Target="../diagrams/colors17.xml"/><Relationship Id="rId10" Type="http://schemas.openxmlformats.org/officeDocument/2006/relationships/diagramColors" Target="../diagrams/colors16.xml"/><Relationship Id="rId19" Type="http://schemas.openxmlformats.org/officeDocument/2006/relationships/diagramQuickStyle" Target="../diagrams/quickStyle18.xml"/><Relationship Id="rId4" Type="http://schemas.openxmlformats.org/officeDocument/2006/relationships/diagramQuickStyle" Target="../diagrams/quickStyle15.xml"/><Relationship Id="rId9" Type="http://schemas.openxmlformats.org/officeDocument/2006/relationships/diagramQuickStyle" Target="../diagrams/quickStyle16.xml"/><Relationship Id="rId14" Type="http://schemas.openxmlformats.org/officeDocument/2006/relationships/diagramQuickStyle" Target="../diagrams/quickStyle17.xml"/></Relationships>
</file>

<file path=ppt/slides/_rels/slide49.xml.rels><?xml version="1.0" encoding="UTF-8" standalone="yes"?>
<Relationships xmlns="http://schemas.openxmlformats.org/package/2006/relationships"><Relationship Id="rId2" Type="http://schemas.openxmlformats.org/officeDocument/2006/relationships/hyperlink" Target="http://www.adhdfoundation.org.uk/" TargetMode="Externa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1.png"/><Relationship Id="rId4" Type="http://schemas.openxmlformats.org/officeDocument/2006/relationships/image" Target="../media/image30.png"/></Relationships>
</file>

<file path=ppt/slides/_rels/slide5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media" Target="../media/media4.m4a"/><Relationship Id="rId7" Type="http://schemas.openxmlformats.org/officeDocument/2006/relationships/image" Target="../media/image3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14.xml"/><Relationship Id="rId5" Type="http://schemas.openxmlformats.org/officeDocument/2006/relationships/slideLayout" Target="../slideLayouts/slideLayout14.xml"/><Relationship Id="rId4" Type="http://schemas.openxmlformats.org/officeDocument/2006/relationships/audio" Target="../media/media4.m4a"/><Relationship Id="rId9" Type="http://schemas.openxmlformats.org/officeDocument/2006/relationships/image" Target="../media/image35.png"/></Relationships>
</file>

<file path=ppt/slides/_rels/slide5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8" Type="http://schemas.openxmlformats.org/officeDocument/2006/relationships/audio" Target="../media/media8.m4a"/><Relationship Id="rId13" Type="http://schemas.openxmlformats.org/officeDocument/2006/relationships/hyperlink" Target="&#8226;%09What%20kind%20of%20support,%20if%20any,%20have%20you%20received%20from%20your%20child&#8217;s%20school?%20How%20effective%20was%20it%20in%20addressing%20your%20child&#8217;s%20needs?" TargetMode="External"/><Relationship Id="rId18" Type="http://schemas.openxmlformats.org/officeDocument/2006/relationships/image" Target="../media/image16.png"/><Relationship Id="rId3" Type="http://schemas.microsoft.com/office/2007/relationships/media" Target="../media/media6.m4a"/><Relationship Id="rId7" Type="http://schemas.microsoft.com/office/2007/relationships/media" Target="../media/media8.m4a"/><Relationship Id="rId12" Type="http://schemas.openxmlformats.org/officeDocument/2006/relationships/hyperlink" Target="https://uowtsd-my.sharepoint.com/personal/c_greenway_uwtsd_ac_uk/Documents/Mental%20Health%20MA/ADHD%20module/Lecture%204/when-is-anger-a-problem.pdf" TargetMode="External"/><Relationship Id="rId17" Type="http://schemas.openxmlformats.org/officeDocument/2006/relationships/image" Target="../media/image38.png"/><Relationship Id="rId2" Type="http://schemas.openxmlformats.org/officeDocument/2006/relationships/audio" Target="../media/media5.m4a"/><Relationship Id="rId16" Type="http://schemas.openxmlformats.org/officeDocument/2006/relationships/image" Target="../media/image37.png"/><Relationship Id="rId1" Type="http://schemas.microsoft.com/office/2007/relationships/media" Target="../media/media5.m4a"/><Relationship Id="rId6" Type="http://schemas.openxmlformats.org/officeDocument/2006/relationships/audio" Target="../media/media7.m4a"/><Relationship Id="rId11" Type="http://schemas.openxmlformats.org/officeDocument/2006/relationships/slideLayout" Target="../slideLayouts/slideLayout14.xml"/><Relationship Id="rId5" Type="http://schemas.microsoft.com/office/2007/relationships/media" Target="../media/media7.m4a"/><Relationship Id="rId15" Type="http://schemas.openxmlformats.org/officeDocument/2006/relationships/hyperlink" Target="https://uowtsd-my.sharepoint.com/personal/c_greenway_uwtsd_ac_uk/Documents/Mental%20Health%20MA/ADHD%20module/Lecture%204/triggers.pdf" TargetMode="External"/><Relationship Id="rId10" Type="http://schemas.openxmlformats.org/officeDocument/2006/relationships/audio" Target="../media/media9.m4a"/><Relationship Id="rId4" Type="http://schemas.openxmlformats.org/officeDocument/2006/relationships/audio" Target="../media/media6.m4a"/><Relationship Id="rId9" Type="http://schemas.microsoft.com/office/2007/relationships/media" Target="../media/media9.m4a"/><Relationship Id="rId14" Type="http://schemas.openxmlformats.org/officeDocument/2006/relationships/hyperlink" Target="https://uowtsd-my.sharepoint.com/personal/c_greenway_uwtsd_ac_uk/Documents/Mental%20Health%20MA/ADHD%20module/Lecture%204/anger-warning-signs-children.pdf" TargetMode="External"/></Relationships>
</file>

<file path=ppt/slides/_rels/slide57.xml.rels><?xml version="1.0" encoding="UTF-8" standalone="yes"?>
<Relationships xmlns="http://schemas.openxmlformats.org/package/2006/relationships"><Relationship Id="rId8" Type="http://schemas.openxmlformats.org/officeDocument/2006/relationships/diagramLayout" Target="../diagrams/layout20.xml"/><Relationship Id="rId3" Type="http://schemas.openxmlformats.org/officeDocument/2006/relationships/diagramLayout" Target="../diagrams/layout19.xml"/><Relationship Id="rId7" Type="http://schemas.openxmlformats.org/officeDocument/2006/relationships/diagramData" Target="../diagrams/data20.xml"/><Relationship Id="rId2" Type="http://schemas.openxmlformats.org/officeDocument/2006/relationships/diagramData" Target="../diagrams/data19.xml"/><Relationship Id="rId1" Type="http://schemas.openxmlformats.org/officeDocument/2006/relationships/slideLayout" Target="../slideLayouts/slideLayout15.xml"/><Relationship Id="rId6" Type="http://schemas.microsoft.com/office/2007/relationships/diagramDrawing" Target="../diagrams/drawing19.xml"/><Relationship Id="rId11" Type="http://schemas.microsoft.com/office/2007/relationships/diagramDrawing" Target="../diagrams/drawing20.xml"/><Relationship Id="rId5" Type="http://schemas.openxmlformats.org/officeDocument/2006/relationships/diagramColors" Target="../diagrams/colors19.xml"/><Relationship Id="rId10" Type="http://schemas.openxmlformats.org/officeDocument/2006/relationships/diagramColors" Target="../diagrams/colors20.xml"/><Relationship Id="rId4" Type="http://schemas.openxmlformats.org/officeDocument/2006/relationships/diagramQuickStyle" Target="../diagrams/quickStyle19.xml"/><Relationship Id="rId9" Type="http://schemas.openxmlformats.org/officeDocument/2006/relationships/diagramQuickStyle" Target="../diagrams/quickStyle20.xml"/></Relationships>
</file>

<file path=ppt/slides/_rels/slide5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4.xml"/><Relationship Id="rId4" Type="http://schemas.openxmlformats.org/officeDocument/2006/relationships/hyperlink" Target="https://www.therapistaid.com/interactive-therapy-tool/nervous-mouse"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44.png"/></Relationships>
</file>

<file path=ppt/slides/_rels/slide61.xml.rels><?xml version="1.0" encoding="UTF-8" standalone="yes"?>
<Relationships xmlns="http://schemas.openxmlformats.org/package/2006/relationships"><Relationship Id="rId8" Type="http://schemas.microsoft.com/office/2007/relationships/diagramDrawing" Target="../diagrams/drawing21.xml"/><Relationship Id="rId13" Type="http://schemas.microsoft.com/office/2007/relationships/diagramDrawing" Target="../diagrams/drawing22.xml"/><Relationship Id="rId3" Type="http://schemas.openxmlformats.org/officeDocument/2006/relationships/image" Target="../media/image45.png"/><Relationship Id="rId7" Type="http://schemas.openxmlformats.org/officeDocument/2006/relationships/diagramColors" Target="../diagrams/colors21.xml"/><Relationship Id="rId12" Type="http://schemas.openxmlformats.org/officeDocument/2006/relationships/diagramColors" Target="../diagrams/colors22.xml"/><Relationship Id="rId2" Type="http://schemas.openxmlformats.org/officeDocument/2006/relationships/notesSlide" Target="../notesSlides/notesSlide16.xml"/><Relationship Id="rId16" Type="http://schemas.openxmlformats.org/officeDocument/2006/relationships/image" Target="../media/image46.png"/><Relationship Id="rId1" Type="http://schemas.openxmlformats.org/officeDocument/2006/relationships/slideLayout" Target="../slideLayouts/slideLayout18.xml"/><Relationship Id="rId6" Type="http://schemas.openxmlformats.org/officeDocument/2006/relationships/diagramQuickStyle" Target="../diagrams/quickStyle21.xml"/><Relationship Id="rId11" Type="http://schemas.openxmlformats.org/officeDocument/2006/relationships/diagramQuickStyle" Target="../diagrams/quickStyle22.xml"/><Relationship Id="rId5" Type="http://schemas.openxmlformats.org/officeDocument/2006/relationships/diagramLayout" Target="../diagrams/layout21.xml"/><Relationship Id="rId15" Type="http://schemas.openxmlformats.org/officeDocument/2006/relationships/hyperlink" Target="https://static1.squarespace.com/static/5cb61b1e29f2cc34d16e2bd6/t/6022eaff53d41238d579b72f/1612901132906/window-of-tolerance-infographic.pdf" TargetMode="External"/><Relationship Id="rId10" Type="http://schemas.openxmlformats.org/officeDocument/2006/relationships/diagramLayout" Target="../diagrams/layout22.xml"/><Relationship Id="rId4" Type="http://schemas.openxmlformats.org/officeDocument/2006/relationships/diagramData" Target="../diagrams/data21.xml"/><Relationship Id="rId9" Type="http://schemas.openxmlformats.org/officeDocument/2006/relationships/diagramData" Target="../diagrams/data22.xml"/><Relationship Id="rId14" Type="http://schemas.openxmlformats.org/officeDocument/2006/relationships/hyperlink" Target="https://static1.squarespace.com/static/5cb61b1e29f2cc34d16e2bd6/t/6022eb25fe4dd05c4259b556/1612901175810/window-of-tolerance-awareness-worksheet.pdf" TargetMode="Externa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8.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hyperlink" Target="https://uowtsd-my.sharepoint.com/:b:/g/personal/c_greenway_uwtsd_ac_uk/IQD6Sjz4CtooTIr_S-NlSS6mAWdGSsNz7SIvIXOrSlqpgLc?e=T6N7fV"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uowtsd-my.sharepoint.com/:b:/g/personal/c_greenway_uwtsd_ac_uk/IQCDyJALgFm-T5KP4bOoLzBmAbRpB6871A0URtyjYmMhpiI?e=wl1adY" TargetMode="External"/><Relationship Id="rId1" Type="http://schemas.openxmlformats.org/officeDocument/2006/relationships/slideLayout" Target="../slideLayouts/slideLayout20.xml"/><Relationship Id="rId5" Type="http://schemas.openxmlformats.org/officeDocument/2006/relationships/image" Target="../media/image51.png"/><Relationship Id="rId4" Type="http://schemas.openxmlformats.org/officeDocument/2006/relationships/hyperlink" Target="https://uowtsd-my.sharepoint.com/:b:/g/personal/c_greenway_uwtsd_ac_uk/IQBmZjmjCDuxQ4Hwwk73SVCqAR9FzR4ipleiHEiLGmccgmk?e=CIchfX"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uowtsd-my.sharepoint.com/:b:/g/personal/c_greenway_uwtsd_ac_uk/IQBL9LxU7aFZRalKcGT1jDgsAavZMWN6MgNOShZEuEEewgo?e=SWSXM1" TargetMode="External"/><Relationship Id="rId1" Type="http://schemas.openxmlformats.org/officeDocument/2006/relationships/slideLayout" Target="../slideLayouts/slideLayout20.xml"/><Relationship Id="rId5" Type="http://schemas.openxmlformats.org/officeDocument/2006/relationships/image" Target="../media/image53.png"/><Relationship Id="rId4" Type="http://schemas.openxmlformats.org/officeDocument/2006/relationships/hyperlink" Target="https://uowtsd-my.sharepoint.com/:b:/g/personal/c_greenway_uwtsd_ac_uk/IQBw-cCSsZUKSZcGqO-H2uNDAZ17t28IA8ZyhmsmfLfFrnE?e=iir3b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317615" y="690511"/>
            <a:ext cx="6857394" cy="5253089"/>
          </a:xfrm>
        </p:spPr>
        <p:txBody>
          <a:bodyPr/>
          <a:lstStyle/>
          <a:p>
            <a:r>
              <a:rPr lang="en-US" dirty="0"/>
              <a:t>ADHD</a:t>
            </a:r>
            <a:br>
              <a:rPr lang="en-US" dirty="0"/>
            </a:br>
            <a:r>
              <a:rPr lang="en-US" dirty="0"/>
              <a:t>Interventions and strategies</a:t>
            </a:r>
          </a:p>
        </p:txBody>
      </p:sp>
    </p:spTree>
    <p:extLst>
      <p:ext uri="{BB962C8B-B14F-4D97-AF65-F5344CB8AC3E}">
        <p14:creationId xmlns:p14="http://schemas.microsoft.com/office/powerpoint/2010/main" val="337882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dirty="0"/>
          </a:p>
        </p:txBody>
      </p:sp>
      <p:sp>
        <p:nvSpPr>
          <p:cNvPr id="10" name="TextBox 9">
            <a:extLst>
              <a:ext uri="{FF2B5EF4-FFF2-40B4-BE49-F238E27FC236}">
                <a16:creationId xmlns:a16="http://schemas.microsoft.com/office/drawing/2014/main" id="{93310675-B612-6F22-6736-E26ACA76747F}"/>
              </a:ext>
            </a:extLst>
          </p:cNvPr>
          <p:cNvSpPr txBox="1"/>
          <p:nvPr/>
        </p:nvSpPr>
        <p:spPr>
          <a:xfrm>
            <a:off x="1108164" y="382428"/>
            <a:ext cx="5299460" cy="4932312"/>
          </a:xfrm>
          <a:prstGeom prst="rect">
            <a:avLst/>
          </a:prstGeom>
          <a:noFill/>
        </p:spPr>
        <p:txBody>
          <a:bodyPr wrap="square">
            <a:spAutoFit/>
          </a:bodyPr>
          <a:lstStyle/>
          <a:p>
            <a:pPr>
              <a:lnSpc>
                <a:spcPct val="115000"/>
              </a:lnSpc>
              <a:spcAft>
                <a:spcPts val="800"/>
              </a:spcAft>
              <a:buNone/>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Evidence-Based Interventions for ADHD</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 </a:t>
            </a:r>
          </a:p>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What Do We Mean by "Evidence-Based"?</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Evidence-based interventions combine:</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Best available research evidence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Clinical expertise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Individual child and family preferences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Context (school, home, culture and available services) </a:t>
            </a:r>
          </a:p>
          <a:p>
            <a:pPr>
              <a:lnSpc>
                <a:spcPct val="115000"/>
              </a:lnSpc>
              <a:spcAft>
                <a:spcPts val="800"/>
              </a:spcAft>
              <a:buNone/>
            </a:pPr>
            <a:r>
              <a:rPr lang="en-GB" i="1" kern="100" dirty="0">
                <a:effectLst/>
                <a:latin typeface="Aptos" panose="020B0004020202020204" pitchFamily="34" charset="0"/>
                <a:ea typeface="DengXian" panose="02010600030101010101" pitchFamily="2" charset="-122"/>
                <a:cs typeface="Times New Roman" panose="02020603050405020304" pitchFamily="18" charset="0"/>
              </a:rPr>
              <a:t>(National Institute for Health and Care Excellence (NICE), 2018)</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4" name="TextBox 13">
            <a:extLst>
              <a:ext uri="{FF2B5EF4-FFF2-40B4-BE49-F238E27FC236}">
                <a16:creationId xmlns:a16="http://schemas.microsoft.com/office/drawing/2014/main" id="{C0203B35-21E5-7D51-9D15-652DFBEACD66}"/>
              </a:ext>
            </a:extLst>
          </p:cNvPr>
          <p:cNvSpPr txBox="1"/>
          <p:nvPr/>
        </p:nvSpPr>
        <p:spPr>
          <a:xfrm>
            <a:off x="6658402" y="210183"/>
            <a:ext cx="5299460" cy="6291146"/>
          </a:xfrm>
          <a:prstGeom prst="rect">
            <a:avLst/>
          </a:prstGeom>
          <a:solidFill>
            <a:schemeClr val="accent3">
              <a:lumMod val="90000"/>
            </a:schemeClr>
          </a:solidFill>
        </p:spPr>
        <p:txBody>
          <a:bodyPr wrap="square">
            <a:spAutoFit/>
          </a:bodyPr>
          <a:lstStyle/>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Principles of ADHD Intervention</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Modern intervention focuses on:</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Improving functioning rather than "curing" ADHD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Supporting participation across settings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Reducing impairment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Building strengths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Collaborative multi-agency working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Person-centred planning </a:t>
            </a: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Interventions should address:</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Home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School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Peer relationships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Emotional wellbeing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Academic functioning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Executive functioning </a:t>
            </a:r>
          </a:p>
        </p:txBody>
      </p:sp>
    </p:spTree>
    <p:extLst>
      <p:ext uri="{BB962C8B-B14F-4D97-AF65-F5344CB8AC3E}">
        <p14:creationId xmlns:p14="http://schemas.microsoft.com/office/powerpoint/2010/main" val="1607455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17">
            <a:hlinkClick r:id="rId2"/>
            <a:extLst>
              <a:ext uri="{FF2B5EF4-FFF2-40B4-BE49-F238E27FC236}">
                <a16:creationId xmlns:a16="http://schemas.microsoft.com/office/drawing/2014/main" id="{5E6D83BB-8C90-A74A-7CB5-59884B99448A}"/>
              </a:ext>
            </a:extLst>
          </p:cNvPr>
          <p:cNvPicPr>
            <a:picLocks noGrp="1" noChangeAspect="1"/>
          </p:cNvPicPr>
          <p:nvPr>
            <p:ph type="pic" sz="quarter" idx="13"/>
          </p:nvPr>
        </p:nvPicPr>
        <p:blipFill rotWithShape="1">
          <a:blip r:embed="rId3"/>
          <a:srcRect l="4080" r="4080"/>
          <a:stretch/>
        </p:blipFill>
        <p:spPr>
          <a:xfrm>
            <a:off x="7188080" y="0"/>
            <a:ext cx="4635426" cy="6857999"/>
          </a:xfrm>
        </p:spPr>
      </p:pic>
      <p:sp>
        <p:nvSpPr>
          <p:cNvPr id="5" name="TextBox 4">
            <a:extLst>
              <a:ext uri="{FF2B5EF4-FFF2-40B4-BE49-F238E27FC236}">
                <a16:creationId xmlns:a16="http://schemas.microsoft.com/office/drawing/2014/main" id="{FA218276-35AE-C091-E0ED-79129FA8958C}"/>
              </a:ext>
            </a:extLst>
          </p:cNvPr>
          <p:cNvSpPr txBox="1"/>
          <p:nvPr/>
        </p:nvSpPr>
        <p:spPr>
          <a:xfrm>
            <a:off x="1178826" y="376324"/>
            <a:ext cx="6097136" cy="5942589"/>
          </a:xfrm>
          <a:prstGeom prst="rect">
            <a:avLst/>
          </a:prstGeom>
          <a:noFill/>
        </p:spPr>
        <p:txBody>
          <a:bodyPr wrap="square">
            <a:spAutoFit/>
          </a:bodyPr>
          <a:lstStyle/>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NICE recommends intervention should be based upon:</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Severity of impairment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Child's age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Family preferences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Co-occurring conditions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Functional difficulties </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Interventions often include:</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Psychoeducation</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Environmental adjustments</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Parent training</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School support</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Medication (when appropriate)</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Psychological interventions for co-occurring mental health difficulties</a:t>
            </a:r>
          </a:p>
          <a:p>
            <a:pPr algn="ctr">
              <a:lnSpc>
                <a:spcPct val="115000"/>
              </a:lnSpc>
              <a:spcAft>
                <a:spcPts val="800"/>
              </a:spcAft>
              <a:buNone/>
            </a:pPr>
            <a:br>
              <a:rPr lang="en-GB" sz="16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9C71BE7F-DC45-80D6-FD2A-0E8ADD26F430}"/>
              </a:ext>
            </a:extLst>
          </p:cNvPr>
          <p:cNvSpPr txBox="1"/>
          <p:nvPr/>
        </p:nvSpPr>
        <p:spPr>
          <a:xfrm>
            <a:off x="1178826" y="5833429"/>
            <a:ext cx="6097136" cy="698012"/>
          </a:xfrm>
          <a:prstGeom prst="rect">
            <a:avLst/>
          </a:prstGeom>
          <a:noFill/>
        </p:spPr>
        <p:txBody>
          <a:bodyPr wrap="square">
            <a:spAutoFit/>
          </a:bodyPr>
          <a:lstStyle/>
          <a:p>
            <a:pPr>
              <a:lnSpc>
                <a:spcPct val="115000"/>
              </a:lnSpc>
              <a:spcAft>
                <a:spcPts val="800"/>
              </a:spcAft>
            </a:pPr>
            <a:r>
              <a:rPr lang="en-GB" sz="3600" b="1" kern="100" dirty="0">
                <a:latin typeface="Aptos" panose="020B0004020202020204" pitchFamily="34" charset="0"/>
                <a:ea typeface="DengXian" panose="02010600030101010101" pitchFamily="2" charset="-122"/>
                <a:cs typeface="Times New Roman" panose="02020603050405020304" pitchFamily="18" charset="0"/>
                <a:hlinkClick r:id="rId4"/>
              </a:rPr>
              <a:t>NICE Guidelines </a:t>
            </a:r>
            <a:endParaRPr lang="en-GB" sz="3600" kern="100" dirty="0">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752118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0FEFBF-60FD-0161-6F6E-89EE39389CEE}"/>
              </a:ext>
            </a:extLst>
          </p:cNvPr>
          <p:cNvSpPr>
            <a:spLocks noGrp="1"/>
          </p:cNvSpPr>
          <p:nvPr>
            <p:ph type="title"/>
          </p:nvPr>
        </p:nvSpPr>
        <p:spPr>
          <a:xfrm>
            <a:off x="4909067" y="-654258"/>
            <a:ext cx="9923770" cy="1438762"/>
          </a:xfrm>
        </p:spPr>
        <p:txBody>
          <a:bodyPr/>
          <a:lstStyle/>
          <a:p>
            <a:r>
              <a:rPr lang="en-GB" b="1" dirty="0">
                <a:latin typeface="Aptos" panose="020B0004020202020204" pitchFamily="34" charset="0"/>
              </a:rPr>
              <a:t>Intervention Pyramid</a:t>
            </a:r>
            <a:endParaRPr lang="en-GB" dirty="0">
              <a:latin typeface="Aptos" panose="020B0004020202020204" pitchFamily="34" charset="0"/>
            </a:endParaRPr>
          </a:p>
        </p:txBody>
      </p:sp>
      <p:graphicFrame>
        <p:nvGraphicFramePr>
          <p:cNvPr id="11" name="Diagram 10">
            <a:extLst>
              <a:ext uri="{FF2B5EF4-FFF2-40B4-BE49-F238E27FC236}">
                <a16:creationId xmlns:a16="http://schemas.microsoft.com/office/drawing/2014/main" id="{816A7578-648E-5F9C-6C33-95A5A145A44F}"/>
              </a:ext>
            </a:extLst>
          </p:cNvPr>
          <p:cNvGraphicFramePr/>
          <p:nvPr>
            <p:extLst>
              <p:ext uri="{D42A27DB-BD31-4B8C-83A1-F6EECF244321}">
                <p14:modId xmlns:p14="http://schemas.microsoft.com/office/powerpoint/2010/main" val="1097726702"/>
              </p:ext>
            </p:extLst>
          </p:nvPr>
        </p:nvGraphicFramePr>
        <p:xfrm>
          <a:off x="127947" y="348019"/>
          <a:ext cx="6764171" cy="63703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3" name="Picture 12">
            <a:extLst>
              <a:ext uri="{FF2B5EF4-FFF2-40B4-BE49-F238E27FC236}">
                <a16:creationId xmlns:a16="http://schemas.microsoft.com/office/drawing/2014/main" id="{1D6A7C48-D4F5-FC48-D16E-0F4A7B956DCB}"/>
              </a:ext>
            </a:extLst>
          </p:cNvPr>
          <p:cNvPicPr>
            <a:picLocks noChangeAspect="1"/>
          </p:cNvPicPr>
          <p:nvPr/>
        </p:nvPicPr>
        <p:blipFill>
          <a:blip r:embed="rId7"/>
          <a:stretch>
            <a:fillRect/>
          </a:stretch>
        </p:blipFill>
        <p:spPr>
          <a:xfrm>
            <a:off x="6968313" y="996286"/>
            <a:ext cx="5127585" cy="5127585"/>
          </a:xfrm>
          <a:prstGeom prst="rect">
            <a:avLst/>
          </a:prstGeom>
        </p:spPr>
      </p:pic>
    </p:spTree>
    <p:extLst>
      <p:ext uri="{BB962C8B-B14F-4D97-AF65-F5344CB8AC3E}">
        <p14:creationId xmlns:p14="http://schemas.microsoft.com/office/powerpoint/2010/main" val="3421680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27C964F-E2D5-D8E7-C513-C47A7E409DF3}"/>
              </a:ext>
            </a:extLst>
          </p:cNvPr>
          <p:cNvSpPr>
            <a:spLocks noGrp="1"/>
          </p:cNvSpPr>
          <p:nvPr>
            <p:ph type="sldNum" sz="quarter" idx="15"/>
          </p:nvPr>
        </p:nvSpPr>
        <p:spPr/>
        <p:txBody>
          <a:bodyPr/>
          <a:lstStyle/>
          <a:p>
            <a:fld id="{18D65601-5AE2-46FC-B138-694DDD2B510D}" type="slidenum">
              <a:rPr lang="en-US" smtClean="0"/>
              <a:pPr/>
              <a:t>5</a:t>
            </a:fld>
            <a:endParaRPr lang="en-US" dirty="0"/>
          </a:p>
        </p:txBody>
      </p:sp>
      <p:sp>
        <p:nvSpPr>
          <p:cNvPr id="10" name="TextBox 9">
            <a:extLst>
              <a:ext uri="{FF2B5EF4-FFF2-40B4-BE49-F238E27FC236}">
                <a16:creationId xmlns:a16="http://schemas.microsoft.com/office/drawing/2014/main" id="{76787978-8FE5-4E0A-2AAC-577BCBCEE801}"/>
              </a:ext>
            </a:extLst>
          </p:cNvPr>
          <p:cNvSpPr txBox="1"/>
          <p:nvPr/>
        </p:nvSpPr>
        <p:spPr>
          <a:xfrm>
            <a:off x="1108162" y="409940"/>
            <a:ext cx="4466947" cy="7030835"/>
          </a:xfrm>
          <a:prstGeom prst="rect">
            <a:avLst/>
          </a:prstGeom>
          <a:noFill/>
        </p:spPr>
        <p:txBody>
          <a:bodyPr wrap="square">
            <a:spAutoFit/>
          </a:bodyPr>
          <a:lstStyle/>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1. Psychoeducation</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Often the first intervention.</a:t>
            </a: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Purpose:</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Understand ADHD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Reduce stigma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Improve self-awareness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Increase treatment engagement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Improve family understanding </a:t>
            </a: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Includes:</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Brain development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Executive functioning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Emotional regulation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Strengths of ADHD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Common myths </a:t>
            </a:r>
          </a:p>
          <a:p>
            <a:pPr algn="ctr">
              <a:lnSpc>
                <a:spcPct val="115000"/>
              </a:lnSpc>
              <a:spcAft>
                <a:spcPts val="800"/>
              </a:spcAft>
              <a:buNone/>
            </a:pPr>
            <a:br>
              <a:rPr lang="en-GB" kern="100" dirty="0">
                <a:effectLst/>
                <a:latin typeface="Aptos" panose="020B0004020202020204" pitchFamily="34" charset="0"/>
                <a:ea typeface="DengXian" panose="02010600030101010101" pitchFamily="2" charset="-122"/>
                <a:cs typeface="Times New Roman" panose="02020603050405020304" pitchFamily="18" charset="0"/>
              </a:rPr>
            </a:b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2" name="TextBox 11">
            <a:extLst>
              <a:ext uri="{FF2B5EF4-FFF2-40B4-BE49-F238E27FC236}">
                <a16:creationId xmlns:a16="http://schemas.microsoft.com/office/drawing/2014/main" id="{A444D73E-8E42-A6D3-B60A-B7EDF7F6E9C9}"/>
              </a:ext>
            </a:extLst>
          </p:cNvPr>
          <p:cNvSpPr txBox="1"/>
          <p:nvPr/>
        </p:nvSpPr>
        <p:spPr>
          <a:xfrm>
            <a:off x="5438631" y="163875"/>
            <a:ext cx="6264324" cy="6530249"/>
          </a:xfrm>
          <a:prstGeom prst="rect">
            <a:avLst/>
          </a:prstGeom>
          <a:solidFill>
            <a:schemeClr val="accent3">
              <a:lumMod val="75000"/>
            </a:schemeClr>
          </a:solidFill>
        </p:spPr>
        <p:txBody>
          <a:bodyPr wrap="square">
            <a:spAutoFit/>
          </a:bodyPr>
          <a:lstStyle/>
          <a:p>
            <a:pPr>
              <a:lnSpc>
                <a:spcPct val="115000"/>
              </a:lnSpc>
              <a:spcAft>
                <a:spcPts val="800"/>
              </a:spcAft>
              <a:buNone/>
            </a:pP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Evidence</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Research consistently shows psychoeducation improves:</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Treatment adherence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Parent confidence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Child understanding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Family communication </a:t>
            </a: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However,</a:t>
            </a: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Psychoeducation alone rarely produces significant symptom reduction.</a:t>
            </a: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Instead, it improves engagement with later interventions.</a:t>
            </a:r>
          </a:p>
          <a:p>
            <a:pPr algn="ctr">
              <a:lnSpc>
                <a:spcPct val="115000"/>
              </a:lnSpc>
              <a:spcAft>
                <a:spcPts val="800"/>
              </a:spcAft>
              <a:buNone/>
            </a:pPr>
            <a:br>
              <a:rPr lang="en-GB" sz="14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Example</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12-year-old Sam believes:</a:t>
            </a: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"I'm just naughty."</a:t>
            </a: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Following psychoeducation sessions:</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understands impulsivity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recognises emotional triggers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learns self-advocacy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reports reduced shame </a:t>
            </a:r>
            <a:endParaRPr lang="en-GB" sz="2000" dirty="0"/>
          </a:p>
        </p:txBody>
      </p:sp>
    </p:spTree>
    <p:extLst>
      <p:ext uri="{BB962C8B-B14F-4D97-AF65-F5344CB8AC3E}">
        <p14:creationId xmlns:p14="http://schemas.microsoft.com/office/powerpoint/2010/main" val="2906152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40127-0727-FB10-979C-955717323977}"/>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5B1A5A6-FB49-62C9-37AC-9E9ACD6CABEC}"/>
              </a:ext>
            </a:extLst>
          </p:cNvPr>
          <p:cNvSpPr>
            <a:spLocks noGrp="1"/>
          </p:cNvSpPr>
          <p:nvPr>
            <p:ph type="sldNum" sz="quarter" idx="15"/>
          </p:nvPr>
        </p:nvSpPr>
        <p:spPr/>
        <p:txBody>
          <a:bodyPr/>
          <a:lstStyle/>
          <a:p>
            <a:fld id="{18D65601-5AE2-46FC-B138-694DDD2B510D}" type="slidenum">
              <a:rPr lang="en-US" smtClean="0"/>
              <a:pPr/>
              <a:t>6</a:t>
            </a:fld>
            <a:endParaRPr lang="en-US" dirty="0"/>
          </a:p>
        </p:txBody>
      </p:sp>
      <p:sp>
        <p:nvSpPr>
          <p:cNvPr id="10" name="TextBox 9">
            <a:extLst>
              <a:ext uri="{FF2B5EF4-FFF2-40B4-BE49-F238E27FC236}">
                <a16:creationId xmlns:a16="http://schemas.microsoft.com/office/drawing/2014/main" id="{49D43DF0-16E7-B7FF-1DD7-B88DD97EE517}"/>
              </a:ext>
            </a:extLst>
          </p:cNvPr>
          <p:cNvSpPr txBox="1"/>
          <p:nvPr/>
        </p:nvSpPr>
        <p:spPr>
          <a:xfrm>
            <a:off x="1108162" y="409940"/>
            <a:ext cx="4466947" cy="5767413"/>
          </a:xfrm>
          <a:prstGeom prst="rect">
            <a:avLst/>
          </a:prstGeom>
          <a:no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2. Behavioural Parent Training</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One of the strongest evidence-based interventions.</a:t>
            </a: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Parents learn to:</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reinforce positive behaviour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establish routines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provide clear instructions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use consistent consequences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reduce coercive cycles </a:t>
            </a: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Examples include:</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hlinkClick r:id="rId3"/>
              </a:rPr>
              <a:t>Incredible Years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hlinkClick r:id="rId4"/>
              </a:rPr>
              <a:t>Triple P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hlinkClick r:id="rId5"/>
              </a:rPr>
              <a:t>New Forest Parenting Programme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2" name="TextBox 11">
            <a:extLst>
              <a:ext uri="{FF2B5EF4-FFF2-40B4-BE49-F238E27FC236}">
                <a16:creationId xmlns:a16="http://schemas.microsoft.com/office/drawing/2014/main" id="{3A160C09-5247-382F-BF77-D4D0AD8E2F49}"/>
              </a:ext>
            </a:extLst>
          </p:cNvPr>
          <p:cNvSpPr txBox="1"/>
          <p:nvPr/>
        </p:nvSpPr>
        <p:spPr>
          <a:xfrm>
            <a:off x="5656997" y="0"/>
            <a:ext cx="6421271" cy="6867008"/>
          </a:xfrm>
          <a:prstGeom prst="rect">
            <a:avLst/>
          </a:prstGeom>
          <a:solidFill>
            <a:schemeClr val="tx2">
              <a:lumMod val="40000"/>
              <a:lumOff val="60000"/>
            </a:schemeClr>
          </a:solidFill>
        </p:spPr>
        <p:txBody>
          <a:bodyPr wrap="square">
            <a:spAutoFit/>
          </a:bodyPr>
          <a:lstStyle/>
          <a:p>
            <a:pPr>
              <a:lnSpc>
                <a:spcPct val="115000"/>
              </a:lnSpc>
              <a:spcAft>
                <a:spcPts val="800"/>
              </a:spcAft>
              <a:buNone/>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Evidence</a:t>
            </a:r>
            <a:endParaRPr lang="en-GB" sz="15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Meta-analyses show improvements in:</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parenting confidence </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family relationships </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oppositional behaviour </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home functioning </a:t>
            </a:r>
          </a:p>
          <a:p>
            <a:pPr>
              <a:lnSpc>
                <a:spcPct val="115000"/>
              </a:lnSpc>
              <a:spcAft>
                <a:spcPts val="800"/>
              </a:spcAft>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Effects on core ADHD symptoms are generally smaller than medication but remain clinically meaningful.</a:t>
            </a:r>
          </a:p>
          <a:p>
            <a:pPr>
              <a:lnSpc>
                <a:spcPct val="115000"/>
              </a:lnSpc>
              <a:spcAft>
                <a:spcPts val="800"/>
              </a:spcAft>
              <a:buNone/>
            </a:pPr>
            <a:endParaRPr lang="en-GB" sz="1500" b="1"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Example</a:t>
            </a:r>
            <a:endParaRPr lang="en-GB" sz="15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Instead of saying: "Stop messing around!"</a:t>
            </a:r>
          </a:p>
          <a:p>
            <a:pPr>
              <a:lnSpc>
                <a:spcPct val="115000"/>
              </a:lnSpc>
              <a:spcAft>
                <a:spcPts val="800"/>
              </a:spcAft>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Parent learns:</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eye contact </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one-step instruction </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immediate praise </a:t>
            </a:r>
          </a:p>
          <a:p>
            <a:pPr marL="342900" lvl="0" indent="-342900">
              <a:lnSpc>
                <a:spcPct val="115000"/>
              </a:lnSpc>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token reward </a:t>
            </a:r>
          </a:p>
          <a:p>
            <a:pPr>
              <a:lnSpc>
                <a:spcPct val="115000"/>
              </a:lnSpc>
              <a:spcAft>
                <a:spcPts val="800"/>
              </a:spcAft>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Result:</a:t>
            </a:r>
          </a:p>
          <a:p>
            <a:pPr>
              <a:lnSpc>
                <a:spcPct val="115000"/>
              </a:lnSpc>
              <a:spcAft>
                <a:spcPts val="800"/>
              </a:spcAft>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Compliance increases.</a:t>
            </a:r>
          </a:p>
          <a:p>
            <a:pPr>
              <a:lnSpc>
                <a:spcPct val="115000"/>
              </a:lnSpc>
              <a:spcAft>
                <a:spcPts val="800"/>
              </a:spcAft>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Conflict decreases</a:t>
            </a:r>
          </a:p>
        </p:txBody>
      </p:sp>
    </p:spTree>
    <p:extLst>
      <p:ext uri="{BB962C8B-B14F-4D97-AF65-F5344CB8AC3E}">
        <p14:creationId xmlns:p14="http://schemas.microsoft.com/office/powerpoint/2010/main" val="876818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01CC8-F683-939F-81E6-1F49FA1CBEA4}"/>
              </a:ext>
            </a:extLst>
          </p:cNvPr>
          <p:cNvSpPr>
            <a:spLocks noGrp="1"/>
          </p:cNvSpPr>
          <p:nvPr>
            <p:ph type="title"/>
          </p:nvPr>
        </p:nvSpPr>
        <p:spPr>
          <a:xfrm>
            <a:off x="1185553" y="262487"/>
            <a:ext cx="9150675" cy="1427585"/>
          </a:xfrm>
        </p:spPr>
        <p:txBody>
          <a:bodyPr/>
          <a:lstStyle/>
          <a:p>
            <a:r>
              <a:rPr lang="en-GB" b="1" dirty="0">
                <a:latin typeface="Aptos" panose="020B0004020202020204" pitchFamily="34" charset="0"/>
              </a:rPr>
              <a:t>Behavioural Principles</a:t>
            </a:r>
            <a:br>
              <a:rPr lang="en-GB" dirty="0">
                <a:latin typeface="Aptos" panose="020B0004020202020204" pitchFamily="34" charset="0"/>
              </a:rPr>
            </a:b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9B40ACD9-9CA8-EE1F-08E3-E6A90FE08BAC}"/>
              </a:ext>
            </a:extLst>
          </p:cNvPr>
          <p:cNvSpPr>
            <a:spLocks noGrp="1"/>
          </p:cNvSpPr>
          <p:nvPr>
            <p:ph sz="quarter" idx="12"/>
          </p:nvPr>
        </p:nvSpPr>
        <p:spPr>
          <a:xfrm>
            <a:off x="1185553" y="1672129"/>
            <a:ext cx="9433937" cy="4829289"/>
          </a:xfrm>
        </p:spPr>
        <p:txBody>
          <a:bodyPr>
            <a:normAutofit/>
          </a:bodyPr>
          <a:lstStyle/>
          <a:p>
            <a:r>
              <a:rPr lang="en-GB" sz="3200" dirty="0"/>
              <a:t>Behaviour change relies on:</a:t>
            </a:r>
          </a:p>
          <a:p>
            <a:pPr marL="0" indent="0">
              <a:buNone/>
            </a:pPr>
            <a:br>
              <a:rPr lang="en-GB" sz="3200" dirty="0"/>
            </a:br>
            <a:endParaRPr lang="en-GB" sz="3200" dirty="0"/>
          </a:p>
          <a:p>
            <a:endParaRPr lang="en-GB" sz="3200" dirty="0"/>
          </a:p>
        </p:txBody>
      </p:sp>
      <p:sp>
        <p:nvSpPr>
          <p:cNvPr id="4" name="Slide Number Placeholder 3">
            <a:extLst>
              <a:ext uri="{FF2B5EF4-FFF2-40B4-BE49-F238E27FC236}">
                <a16:creationId xmlns:a16="http://schemas.microsoft.com/office/drawing/2014/main" id="{9F126999-D359-728F-E262-DFE98BD17357}"/>
              </a:ext>
            </a:extLst>
          </p:cNvPr>
          <p:cNvSpPr>
            <a:spLocks noGrp="1"/>
          </p:cNvSpPr>
          <p:nvPr>
            <p:ph type="sldNum" sz="quarter" idx="15"/>
          </p:nvPr>
        </p:nvSpPr>
        <p:spPr/>
        <p:txBody>
          <a:bodyPr/>
          <a:lstStyle/>
          <a:p>
            <a:fld id="{18D65601-5AE2-46FC-B138-694DDD2B510D}" type="slidenum">
              <a:rPr lang="en-US" smtClean="0"/>
              <a:pPr/>
              <a:t>7</a:t>
            </a:fld>
            <a:endParaRPr lang="en-US" dirty="0"/>
          </a:p>
        </p:txBody>
      </p:sp>
      <p:sp>
        <p:nvSpPr>
          <p:cNvPr id="8" name="TextBox 7">
            <a:extLst>
              <a:ext uri="{FF2B5EF4-FFF2-40B4-BE49-F238E27FC236}">
                <a16:creationId xmlns:a16="http://schemas.microsoft.com/office/drawing/2014/main" id="{8C7E8F8E-0F43-56CA-243D-CD01F780C792}"/>
              </a:ext>
            </a:extLst>
          </p:cNvPr>
          <p:cNvSpPr txBox="1"/>
          <p:nvPr/>
        </p:nvSpPr>
        <p:spPr>
          <a:xfrm>
            <a:off x="7513092" y="515063"/>
            <a:ext cx="4244454" cy="3170099"/>
          </a:xfrm>
          <a:prstGeom prst="rect">
            <a:avLst/>
          </a:prstGeom>
          <a:solidFill>
            <a:schemeClr val="accent3">
              <a:lumMod val="75000"/>
            </a:schemeClr>
          </a:solidFill>
        </p:spPr>
        <p:txBody>
          <a:bodyPr wrap="square">
            <a:spAutoFit/>
          </a:bodyPr>
          <a:lstStyle/>
          <a:p>
            <a:r>
              <a:rPr lang="en-GB" sz="2000" dirty="0">
                <a:solidFill>
                  <a:schemeClr val="bg1"/>
                </a:solidFill>
              </a:rPr>
              <a:t>Examples:</a:t>
            </a:r>
          </a:p>
          <a:p>
            <a:endParaRPr lang="en-GB" sz="2000" dirty="0">
              <a:solidFill>
                <a:schemeClr val="bg1"/>
              </a:solidFill>
            </a:endParaRPr>
          </a:p>
          <a:p>
            <a:r>
              <a:rPr lang="en-GB" sz="2000" dirty="0">
                <a:solidFill>
                  <a:schemeClr val="bg1"/>
                </a:solidFill>
              </a:rPr>
              <a:t>Antecedent:</a:t>
            </a:r>
          </a:p>
          <a:p>
            <a:r>
              <a:rPr lang="en-GB" sz="2000" dirty="0">
                <a:solidFill>
                  <a:schemeClr val="bg1"/>
                </a:solidFill>
              </a:rPr>
              <a:t>Homework begins after snack.</a:t>
            </a:r>
          </a:p>
          <a:p>
            <a:endParaRPr lang="en-GB" sz="2000" dirty="0">
              <a:solidFill>
                <a:schemeClr val="bg1"/>
              </a:solidFill>
            </a:endParaRPr>
          </a:p>
          <a:p>
            <a:r>
              <a:rPr lang="en-GB" sz="2000" dirty="0">
                <a:solidFill>
                  <a:schemeClr val="bg1"/>
                </a:solidFill>
              </a:rPr>
              <a:t>Behaviour:</a:t>
            </a:r>
          </a:p>
          <a:p>
            <a:r>
              <a:rPr lang="en-GB" sz="2000" dirty="0">
                <a:solidFill>
                  <a:schemeClr val="bg1"/>
                </a:solidFill>
              </a:rPr>
              <a:t>Completes first question.</a:t>
            </a:r>
          </a:p>
          <a:p>
            <a:endParaRPr lang="en-GB" sz="2000" dirty="0">
              <a:solidFill>
                <a:schemeClr val="bg1"/>
              </a:solidFill>
            </a:endParaRPr>
          </a:p>
          <a:p>
            <a:r>
              <a:rPr lang="en-GB" sz="2000" dirty="0">
                <a:solidFill>
                  <a:schemeClr val="bg1"/>
                </a:solidFill>
              </a:rPr>
              <a:t>Consequence:</a:t>
            </a:r>
          </a:p>
          <a:p>
            <a:r>
              <a:rPr lang="en-GB" sz="2000" dirty="0">
                <a:solidFill>
                  <a:schemeClr val="bg1"/>
                </a:solidFill>
              </a:rPr>
              <a:t>Immediate praise + reward.</a:t>
            </a:r>
          </a:p>
        </p:txBody>
      </p:sp>
      <p:pic>
        <p:nvPicPr>
          <p:cNvPr id="10" name="Picture 9">
            <a:extLst>
              <a:ext uri="{FF2B5EF4-FFF2-40B4-BE49-F238E27FC236}">
                <a16:creationId xmlns:a16="http://schemas.microsoft.com/office/drawing/2014/main" id="{76D7B115-CA7F-11C9-E80E-D7D2C0C66F6A}"/>
              </a:ext>
            </a:extLst>
          </p:cNvPr>
          <p:cNvPicPr>
            <a:picLocks noChangeAspect="1"/>
          </p:cNvPicPr>
          <p:nvPr/>
        </p:nvPicPr>
        <p:blipFill>
          <a:blip r:embed="rId2"/>
          <a:stretch>
            <a:fillRect/>
          </a:stretch>
        </p:blipFill>
        <p:spPr>
          <a:xfrm>
            <a:off x="1015853" y="2688609"/>
            <a:ext cx="6063939" cy="3697743"/>
          </a:xfrm>
          <a:prstGeom prst="rect">
            <a:avLst/>
          </a:prstGeom>
        </p:spPr>
      </p:pic>
      <p:pic>
        <p:nvPicPr>
          <p:cNvPr id="11" name="Picture 10" descr="Types and Examples of Challenging Behaviour - Unique Community Services">
            <a:extLst>
              <a:ext uri="{FF2B5EF4-FFF2-40B4-BE49-F238E27FC236}">
                <a16:creationId xmlns:a16="http://schemas.microsoft.com/office/drawing/2014/main" id="{60D3A4A6-D5CC-3589-8926-160A8E783E66}"/>
              </a:ext>
            </a:extLst>
          </p:cNvPr>
          <p:cNvPicPr>
            <a:picLocks noChangeAspect="1"/>
          </p:cNvPicPr>
          <p:nvPr/>
        </p:nvPicPr>
        <p:blipFill>
          <a:blip r:embed="rId3"/>
          <a:stretch>
            <a:fillRect/>
          </a:stretch>
        </p:blipFill>
        <p:spPr>
          <a:xfrm>
            <a:off x="7513092" y="4019482"/>
            <a:ext cx="4266772" cy="2481936"/>
          </a:xfrm>
          <a:prstGeom prst="rect">
            <a:avLst/>
          </a:prstGeom>
        </p:spPr>
      </p:pic>
    </p:spTree>
    <p:extLst>
      <p:ext uri="{BB962C8B-B14F-4D97-AF65-F5344CB8AC3E}">
        <p14:creationId xmlns:p14="http://schemas.microsoft.com/office/powerpoint/2010/main" val="1610527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B7C67-B39D-B840-33F2-D960B8A4440A}"/>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506BEC0-5BF3-6C46-EE40-E6684F9E5EAD}"/>
              </a:ext>
            </a:extLst>
          </p:cNvPr>
          <p:cNvSpPr>
            <a:spLocks noGrp="1"/>
          </p:cNvSpPr>
          <p:nvPr>
            <p:ph type="sldNum" sz="quarter" idx="15"/>
          </p:nvPr>
        </p:nvSpPr>
        <p:spPr/>
        <p:txBody>
          <a:bodyPr/>
          <a:lstStyle/>
          <a:p>
            <a:fld id="{18D65601-5AE2-46FC-B138-694DDD2B510D}" type="slidenum">
              <a:rPr lang="en-US" smtClean="0"/>
              <a:pPr/>
              <a:t>8</a:t>
            </a:fld>
            <a:endParaRPr lang="en-US" dirty="0"/>
          </a:p>
        </p:txBody>
      </p:sp>
      <p:sp>
        <p:nvSpPr>
          <p:cNvPr id="10" name="TextBox 9">
            <a:extLst>
              <a:ext uri="{FF2B5EF4-FFF2-40B4-BE49-F238E27FC236}">
                <a16:creationId xmlns:a16="http://schemas.microsoft.com/office/drawing/2014/main" id="{4A260ED1-6E4B-A79E-2E8A-6340AD167397}"/>
              </a:ext>
            </a:extLst>
          </p:cNvPr>
          <p:cNvSpPr txBox="1"/>
          <p:nvPr/>
        </p:nvSpPr>
        <p:spPr>
          <a:xfrm>
            <a:off x="1060395" y="151695"/>
            <a:ext cx="4466947" cy="3937681"/>
          </a:xfrm>
          <a:prstGeom prst="rect">
            <a:avLst/>
          </a:prstGeom>
          <a:noFill/>
        </p:spPr>
        <p:txBody>
          <a:bodyPr wrap="square">
            <a:spAutoFit/>
          </a:bodyPr>
          <a:lstStyle/>
          <a:p>
            <a:pPr>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3. Classroom Behavioural Interventions</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Among the strongest school-based evidence.</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Examples include:</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Daily report cards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Token economies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Behaviour contracts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Scheduled movement breaks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Visual schedules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Clear classroom expectations </a:t>
            </a:r>
          </a:p>
          <a:p>
            <a:pPr>
              <a:lnSpc>
                <a:spcPct val="115000"/>
              </a:lnSpc>
              <a:spcAft>
                <a:spcPts val="800"/>
              </a:spcAft>
              <a:buNone/>
            </a:pP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2" name="TextBox 11">
            <a:extLst>
              <a:ext uri="{FF2B5EF4-FFF2-40B4-BE49-F238E27FC236}">
                <a16:creationId xmlns:a16="http://schemas.microsoft.com/office/drawing/2014/main" id="{1A40B0C1-A307-B086-8C7D-F95A661144F8}"/>
              </a:ext>
            </a:extLst>
          </p:cNvPr>
          <p:cNvSpPr txBox="1"/>
          <p:nvPr/>
        </p:nvSpPr>
        <p:spPr>
          <a:xfrm>
            <a:off x="5704762" y="264832"/>
            <a:ext cx="6264324" cy="6328335"/>
          </a:xfrm>
          <a:prstGeom prst="rect">
            <a:avLst/>
          </a:prstGeom>
          <a:solidFill>
            <a:schemeClr val="accent6">
              <a:lumMod val="60000"/>
              <a:lumOff val="40000"/>
            </a:schemeClr>
          </a:solidFill>
        </p:spPr>
        <p:txBody>
          <a:bodyPr wrap="square">
            <a:spAutoFit/>
          </a:bodyPr>
          <a:lstStyle/>
          <a:p>
            <a:pPr>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Evidence</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Research consistently demonstrates improvements in:</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On-task behaviour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Classroom engagement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Work completion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Teacher-child relationships </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Effects on academic achievement are more modest unless combined with instructional support.</a:t>
            </a:r>
            <a:br>
              <a:rPr lang="en-GB" sz="16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Example</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Teacher introduces:</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visual timetable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task checklist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immediate praise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reward after five completed tasks </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Result:</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Off-task behaviour falls from 40% to 15%.</a:t>
            </a:r>
          </a:p>
        </p:txBody>
      </p:sp>
      <p:pic>
        <p:nvPicPr>
          <p:cNvPr id="7" name="Picture 6">
            <a:extLst>
              <a:ext uri="{FF2B5EF4-FFF2-40B4-BE49-F238E27FC236}">
                <a16:creationId xmlns:a16="http://schemas.microsoft.com/office/drawing/2014/main" id="{F80C9118-CE00-992F-C97C-8E18B5B8C8AE}"/>
              </a:ext>
            </a:extLst>
          </p:cNvPr>
          <p:cNvPicPr>
            <a:picLocks noChangeAspect="1"/>
          </p:cNvPicPr>
          <p:nvPr/>
        </p:nvPicPr>
        <p:blipFill>
          <a:blip r:embed="rId3"/>
          <a:stretch>
            <a:fillRect/>
          </a:stretch>
        </p:blipFill>
        <p:spPr>
          <a:xfrm>
            <a:off x="1381119" y="3889886"/>
            <a:ext cx="6063735" cy="3145536"/>
          </a:xfrm>
          <a:prstGeom prst="rect">
            <a:avLst/>
          </a:prstGeom>
        </p:spPr>
      </p:pic>
    </p:spTree>
    <p:extLst>
      <p:ext uri="{BB962C8B-B14F-4D97-AF65-F5344CB8AC3E}">
        <p14:creationId xmlns:p14="http://schemas.microsoft.com/office/powerpoint/2010/main" val="405666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2590A-3361-926B-AEAD-2A6066A68047}"/>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CE9BBAC-D61B-095E-1598-10C9A1DE721D}"/>
              </a:ext>
            </a:extLst>
          </p:cNvPr>
          <p:cNvSpPr>
            <a:spLocks noGrp="1"/>
          </p:cNvSpPr>
          <p:nvPr>
            <p:ph type="sldNum" sz="quarter" idx="15"/>
          </p:nvPr>
        </p:nvSpPr>
        <p:spPr/>
        <p:txBody>
          <a:bodyPr/>
          <a:lstStyle/>
          <a:p>
            <a:fld id="{18D65601-5AE2-46FC-B138-694DDD2B510D}" type="slidenum">
              <a:rPr lang="en-US" smtClean="0"/>
              <a:pPr/>
              <a:t>9</a:t>
            </a:fld>
            <a:endParaRPr lang="en-US" dirty="0"/>
          </a:p>
        </p:txBody>
      </p:sp>
      <p:sp>
        <p:nvSpPr>
          <p:cNvPr id="10" name="TextBox 9">
            <a:extLst>
              <a:ext uri="{FF2B5EF4-FFF2-40B4-BE49-F238E27FC236}">
                <a16:creationId xmlns:a16="http://schemas.microsoft.com/office/drawing/2014/main" id="{AA8A3F65-BA19-EDE2-F53E-A529CD7A521A}"/>
              </a:ext>
            </a:extLst>
          </p:cNvPr>
          <p:cNvSpPr txBox="1"/>
          <p:nvPr/>
        </p:nvSpPr>
        <p:spPr>
          <a:xfrm>
            <a:off x="1094514" y="731725"/>
            <a:ext cx="4466947" cy="4889865"/>
          </a:xfrm>
          <a:prstGeom prst="rect">
            <a:avLst/>
          </a:prstGeom>
          <a:noFill/>
        </p:spPr>
        <p:txBody>
          <a:bodyPr wrap="square">
            <a:spAutoFit/>
          </a:bodyPr>
          <a:lstStyle/>
          <a:p>
            <a:pPr>
              <a:lnSpc>
                <a:spcPct val="115000"/>
              </a:lnSpc>
              <a:spcAft>
                <a:spcPts val="800"/>
              </a:spcAft>
              <a:buNone/>
            </a:pP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4. Organisational Skills Training</a:t>
            </a:r>
            <a:endParaRPr lang="en-GB" sz="2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Targets executive functioning.</a:t>
            </a: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Children learn:</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planning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organisation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time management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prioritisation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homework routines </a:t>
            </a: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Often delivered in schools.</a:t>
            </a:r>
          </a:p>
          <a:p>
            <a:pPr>
              <a:lnSpc>
                <a:spcPct val="115000"/>
              </a:lnSpc>
              <a:spcAft>
                <a:spcPts val="800"/>
              </a:spcAft>
              <a:buNone/>
            </a:pPr>
            <a:endParaRPr lang="en-GB" sz="2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2" name="TextBox 11">
            <a:extLst>
              <a:ext uri="{FF2B5EF4-FFF2-40B4-BE49-F238E27FC236}">
                <a16:creationId xmlns:a16="http://schemas.microsoft.com/office/drawing/2014/main" id="{B1DB8320-429E-031E-5820-40C13F7E7EC9}"/>
              </a:ext>
            </a:extLst>
          </p:cNvPr>
          <p:cNvSpPr txBox="1"/>
          <p:nvPr/>
        </p:nvSpPr>
        <p:spPr>
          <a:xfrm>
            <a:off x="5889008" y="264832"/>
            <a:ext cx="6080077" cy="6291146"/>
          </a:xfrm>
          <a:prstGeom prst="rect">
            <a:avLst/>
          </a:prstGeom>
          <a:solidFill>
            <a:schemeClr val="accent1">
              <a:lumMod val="60000"/>
              <a:lumOff val="40000"/>
            </a:schemeClr>
          </a:solidFill>
        </p:spPr>
        <p:txBody>
          <a:bodyPr wrap="square">
            <a:spAutoFit/>
          </a:bodyPr>
          <a:lstStyle/>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Evidence</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Strong evidence for improving:</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homework completion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organisation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academic independence </a:t>
            </a: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Less evidence for reducing core ADHD symptoms.</a:t>
            </a:r>
          </a:p>
          <a:p>
            <a:pPr algn="ctr">
              <a:lnSpc>
                <a:spcPct val="115000"/>
              </a:lnSpc>
              <a:spcAft>
                <a:spcPts val="800"/>
              </a:spcAft>
              <a:buNone/>
            </a:pP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Example</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Secondary student repeatedly forgets homework.</a:t>
            </a: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Intervention:</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planner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colour coding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homework checklist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digital reminders </a:t>
            </a: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Homework submission improves from 40% to 90%.</a:t>
            </a:r>
          </a:p>
        </p:txBody>
      </p:sp>
    </p:spTree>
    <p:extLst>
      <p:ext uri="{BB962C8B-B14F-4D97-AF65-F5344CB8AC3E}">
        <p14:creationId xmlns:p14="http://schemas.microsoft.com/office/powerpoint/2010/main" val="642371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7266A-57C4-E8C9-7D77-D7269899712C}"/>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405B864-483B-1C4C-7D80-A1EA64B4C097}"/>
              </a:ext>
            </a:extLst>
          </p:cNvPr>
          <p:cNvSpPr>
            <a:spLocks noGrp="1"/>
          </p:cNvSpPr>
          <p:nvPr>
            <p:ph type="sldNum" sz="quarter" idx="15"/>
          </p:nvPr>
        </p:nvSpPr>
        <p:spPr/>
        <p:txBody>
          <a:bodyPr/>
          <a:lstStyle/>
          <a:p>
            <a:fld id="{18D65601-5AE2-46FC-B138-694DDD2B510D}" type="slidenum">
              <a:rPr lang="en-US" smtClean="0"/>
              <a:pPr/>
              <a:t>10</a:t>
            </a:fld>
            <a:endParaRPr lang="en-US" dirty="0"/>
          </a:p>
        </p:txBody>
      </p:sp>
      <p:sp>
        <p:nvSpPr>
          <p:cNvPr id="10" name="TextBox 9">
            <a:extLst>
              <a:ext uri="{FF2B5EF4-FFF2-40B4-BE49-F238E27FC236}">
                <a16:creationId xmlns:a16="http://schemas.microsoft.com/office/drawing/2014/main" id="{BC523CAB-07DF-2B8C-614C-91C519278BFE}"/>
              </a:ext>
            </a:extLst>
          </p:cNvPr>
          <p:cNvSpPr txBox="1"/>
          <p:nvPr/>
        </p:nvSpPr>
        <p:spPr>
          <a:xfrm>
            <a:off x="1053571" y="518447"/>
            <a:ext cx="4603426" cy="5534336"/>
          </a:xfrm>
          <a:prstGeom prst="rect">
            <a:avLst/>
          </a:prstGeom>
          <a:noFill/>
        </p:spPr>
        <p:txBody>
          <a:bodyPr wrap="square">
            <a:spAutoFit/>
          </a:bodyPr>
          <a:lstStyle/>
          <a:p>
            <a:pPr>
              <a:lnSpc>
                <a:spcPct val="115000"/>
              </a:lnSpc>
              <a:spcAft>
                <a:spcPts val="800"/>
              </a:spcAft>
              <a:buNone/>
            </a:pP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5. Cognitive Behavioural Therapy (CBT)</a:t>
            </a:r>
            <a:endParaRPr lang="en-GB" sz="2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Important clarification:</a:t>
            </a: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CBT does </a:t>
            </a: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not</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treat core ADHD symptoms particularly well in children.</a:t>
            </a: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Instead, evidence supports CBT for:</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anxiety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depression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low self-esteem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emotional regulation </a:t>
            </a:r>
          </a:p>
          <a:p>
            <a:pPr marL="342900" lvl="0" indent="-342900">
              <a:lnSpc>
                <a:spcPct val="115000"/>
              </a:lnSpc>
              <a:spcAft>
                <a:spcPts val="800"/>
              </a:spcAft>
              <a:buSzPts val="1000"/>
              <a:buFont typeface="Symbol" panose="05050102010706020507" pitchFamily="18" charset="2"/>
              <a:buChar char=""/>
              <a:tabLst>
                <a:tab pos="457200" algn="l"/>
              </a:tabLst>
            </a:pPr>
            <a:r>
              <a:rPr lang="en-GB" sz="2200" dirty="0">
                <a:effectLst/>
                <a:latin typeface="Aptos" panose="020B0004020202020204" pitchFamily="34" charset="0"/>
                <a:ea typeface="DengXian" panose="02010600030101010101" pitchFamily="2" charset="-122"/>
                <a:cs typeface="Times New Roman" panose="02020603050405020304" pitchFamily="18" charset="0"/>
              </a:rPr>
              <a:t>adolescents and adults </a:t>
            </a:r>
            <a:endParaRPr lang="en-GB" sz="2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2" name="TextBox 11">
            <a:extLst>
              <a:ext uri="{FF2B5EF4-FFF2-40B4-BE49-F238E27FC236}">
                <a16:creationId xmlns:a16="http://schemas.microsoft.com/office/drawing/2014/main" id="{505DC09B-939A-7FB0-38F7-A65D13073D47}"/>
              </a:ext>
            </a:extLst>
          </p:cNvPr>
          <p:cNvSpPr txBox="1"/>
          <p:nvPr/>
        </p:nvSpPr>
        <p:spPr>
          <a:xfrm>
            <a:off x="5848065" y="342398"/>
            <a:ext cx="6080077" cy="6232475"/>
          </a:xfrm>
          <a:prstGeom prst="rect">
            <a:avLst/>
          </a:prstGeom>
          <a:solidFill>
            <a:schemeClr val="accent2"/>
          </a:solid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Evidence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Most effective when:</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medication has stabilised attention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child is older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co-occurring anxiety exists </a:t>
            </a:r>
          </a:p>
          <a:p>
            <a:pPr algn="ctr">
              <a:lnSpc>
                <a:spcPct val="115000"/>
              </a:lnSpc>
              <a:spcAft>
                <a:spcPts val="800"/>
              </a:spcAft>
              <a:buNone/>
            </a:pP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Example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15-year-old with ADHD develops anxiety around school.</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CBT targets: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catastrophic thinking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avoidance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coping strategies </a:t>
            </a:r>
          </a:p>
          <a:p>
            <a:pPr>
              <a:buNone/>
            </a:pPr>
            <a:r>
              <a:rPr lang="en-GB" sz="2000" dirty="0">
                <a:effectLst/>
                <a:latin typeface="Aptos" panose="020B0004020202020204" pitchFamily="34" charset="0"/>
                <a:ea typeface="DengXian" panose="02010600030101010101" pitchFamily="2" charset="-122"/>
                <a:cs typeface="Times New Roman" panose="02020603050405020304" pitchFamily="18" charset="0"/>
              </a:rPr>
              <a:t>Anxiety reduces while ADHD remains.</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800768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5080A-6A3D-A5B2-DC6E-3EC0CFA63376}"/>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BDD7CD-6C88-6099-FC7F-FB1A570F970C}"/>
              </a:ext>
            </a:extLst>
          </p:cNvPr>
          <p:cNvSpPr>
            <a:spLocks noGrp="1"/>
          </p:cNvSpPr>
          <p:nvPr>
            <p:ph type="sldNum" sz="quarter" idx="15"/>
          </p:nvPr>
        </p:nvSpPr>
        <p:spPr/>
        <p:txBody>
          <a:bodyPr/>
          <a:lstStyle/>
          <a:p>
            <a:fld id="{18D65601-5AE2-46FC-B138-694DDD2B510D}" type="slidenum">
              <a:rPr lang="en-US" smtClean="0"/>
              <a:pPr/>
              <a:t>11</a:t>
            </a:fld>
            <a:endParaRPr lang="en-US" dirty="0"/>
          </a:p>
        </p:txBody>
      </p:sp>
      <p:sp>
        <p:nvSpPr>
          <p:cNvPr id="10" name="TextBox 9">
            <a:extLst>
              <a:ext uri="{FF2B5EF4-FFF2-40B4-BE49-F238E27FC236}">
                <a16:creationId xmlns:a16="http://schemas.microsoft.com/office/drawing/2014/main" id="{C4E559C4-CF75-78D3-088B-3FCC81C49DD6}"/>
              </a:ext>
            </a:extLst>
          </p:cNvPr>
          <p:cNvSpPr txBox="1"/>
          <p:nvPr/>
        </p:nvSpPr>
        <p:spPr>
          <a:xfrm>
            <a:off x="1121809" y="397355"/>
            <a:ext cx="4671666" cy="5666744"/>
          </a:xfrm>
          <a:prstGeom prst="rect">
            <a:avLst/>
          </a:prstGeom>
          <a:noFill/>
        </p:spPr>
        <p:txBody>
          <a:bodyPr wrap="square">
            <a:spAutoFit/>
          </a:bodyPr>
          <a:lstStyle/>
          <a:p>
            <a:pPr>
              <a:lnSpc>
                <a:spcPct val="115000"/>
              </a:lnSpc>
              <a:spcAft>
                <a:spcPts val="800"/>
              </a:spcAft>
              <a:buNone/>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6. Medication</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Most researched ADHD intervention.</a:t>
            </a: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Common medications:</a:t>
            </a: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Stimulants</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Methylphenidate </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err="1">
                <a:effectLst/>
                <a:latin typeface="Aptos" panose="020B0004020202020204" pitchFamily="34" charset="0"/>
                <a:ea typeface="DengXian" panose="02010600030101010101" pitchFamily="2" charset="-122"/>
                <a:cs typeface="Times New Roman" panose="02020603050405020304" pitchFamily="18" charset="0"/>
              </a:rPr>
              <a:t>Lisdexamfetamine</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a:t>
            </a:r>
          </a:p>
          <a:p>
            <a:pPr marL="342900" lvl="0" indent="-342900">
              <a:lnSpc>
                <a:spcPct val="115000"/>
              </a:lnSpc>
              <a:spcAft>
                <a:spcPts val="800"/>
              </a:spcAft>
              <a:buSzPts val="1000"/>
              <a:buFont typeface="Symbol" panose="05050102010706020507" pitchFamily="18" charset="2"/>
              <a:buChar char=""/>
              <a:tabLst>
                <a:tab pos="457200" algn="l"/>
              </a:tabLst>
            </a:pP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Non-stimulants</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Atomoxetine </a:t>
            </a:r>
          </a:p>
          <a:p>
            <a:pPr marL="342900" lvl="0" indent="-342900">
              <a:lnSpc>
                <a:spcPct val="115000"/>
              </a:lnSpc>
              <a:spcAft>
                <a:spcPts val="800"/>
              </a:spcAft>
              <a:buSzPts val="1000"/>
              <a:buFont typeface="Symbol" panose="05050102010706020507" pitchFamily="18" charset="2"/>
              <a:buChar char=""/>
              <a:tabLst>
                <a:tab pos="457200" algn="l"/>
              </a:tabLst>
            </a:pPr>
            <a:r>
              <a:rPr lang="en-GB" sz="2400" dirty="0">
                <a:effectLst/>
                <a:latin typeface="Aptos" panose="020B0004020202020204" pitchFamily="34" charset="0"/>
                <a:ea typeface="DengXian" panose="02010600030101010101" pitchFamily="2" charset="-122"/>
                <a:cs typeface="Times New Roman" panose="02020603050405020304" pitchFamily="18" charset="0"/>
              </a:rPr>
              <a:t>Guanfacine </a:t>
            </a:r>
            <a:endParaRPr lang="en-GB" sz="2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2" name="TextBox 11">
            <a:extLst>
              <a:ext uri="{FF2B5EF4-FFF2-40B4-BE49-F238E27FC236}">
                <a16:creationId xmlns:a16="http://schemas.microsoft.com/office/drawing/2014/main" id="{1A738E9B-15C9-0395-4EC0-79A33B3386F6}"/>
              </a:ext>
            </a:extLst>
          </p:cNvPr>
          <p:cNvSpPr txBox="1"/>
          <p:nvPr/>
        </p:nvSpPr>
        <p:spPr>
          <a:xfrm>
            <a:off x="5889008" y="264832"/>
            <a:ext cx="6080077" cy="6188554"/>
          </a:xfrm>
          <a:prstGeom prst="rect">
            <a:avLst/>
          </a:prstGeom>
          <a:solidFill>
            <a:schemeClr val="tx2">
              <a:lumMod val="40000"/>
              <a:lumOff val="60000"/>
            </a:schemeClr>
          </a:solid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Evidence</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Medication shows the largest effects on:</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inattention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hyperactivity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impulsivity </a:t>
            </a: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Average effect sizes are larger than behavioural interventions alone. Benefits often occur within days.</a:t>
            </a:r>
          </a:p>
          <a:p>
            <a:pPr>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Limitations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Medication does not directly teach:</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organisation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friendships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study skills </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emotional regulation </a:t>
            </a: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Therefore, many children require combined interventions.</a:t>
            </a:r>
          </a:p>
          <a:p>
            <a:pPr>
              <a:lnSpc>
                <a:spcPct val="115000"/>
              </a:lnSpc>
              <a:spcAft>
                <a:spcPts val="800"/>
              </a:spcAft>
              <a:buNone/>
            </a:pP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6" name="TextBox 5">
            <a:extLst>
              <a:ext uri="{FF2B5EF4-FFF2-40B4-BE49-F238E27FC236}">
                <a16:creationId xmlns:a16="http://schemas.microsoft.com/office/drawing/2014/main" id="{D64427B2-9C65-A161-272C-230E7096B0CC}"/>
              </a:ext>
            </a:extLst>
          </p:cNvPr>
          <p:cNvSpPr txBox="1"/>
          <p:nvPr/>
        </p:nvSpPr>
        <p:spPr>
          <a:xfrm>
            <a:off x="9209619" y="3914634"/>
            <a:ext cx="2183490" cy="1553567"/>
          </a:xfrm>
          <a:prstGeom prst="rect">
            <a:avLst/>
          </a:prstGeom>
          <a:solidFill>
            <a:schemeClr val="accent2">
              <a:lumMod val="40000"/>
              <a:lumOff val="60000"/>
            </a:schemeClr>
          </a:solid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Possible side effects include:</a:t>
            </a:r>
          </a:p>
          <a:p>
            <a:pPr marL="342900" marR="0" lvl="0" indent="-342900" algn="l" defTabSz="914400" rtl="0" eaLnBrk="1" fontAlgn="auto" latinLnBrk="0" hangingPunct="1">
              <a:lnSpc>
                <a:spcPct val="115000"/>
              </a:lnSpc>
              <a:spcBef>
                <a:spcPts val="0"/>
              </a:spcBef>
              <a:spcAft>
                <a:spcPts val="800"/>
              </a:spcAft>
              <a:buClrTx/>
              <a:buSzPts val="1000"/>
              <a:buFont typeface="Symbol" panose="05050102010706020507" pitchFamily="18" charset="2"/>
              <a:buChar char=""/>
              <a:tabLst>
                <a:tab pos="457200" algn="l"/>
              </a:tabLst>
              <a:defRPr/>
            </a:pPr>
            <a:r>
              <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appetite suppression </a:t>
            </a:r>
          </a:p>
          <a:p>
            <a:pPr marL="342900" marR="0" lvl="0" indent="-342900" algn="l" defTabSz="914400" rtl="0" eaLnBrk="1" fontAlgn="auto" latinLnBrk="0" hangingPunct="1">
              <a:lnSpc>
                <a:spcPct val="115000"/>
              </a:lnSpc>
              <a:spcBef>
                <a:spcPts val="0"/>
              </a:spcBef>
              <a:spcAft>
                <a:spcPts val="800"/>
              </a:spcAft>
              <a:buClrTx/>
              <a:buSzPts val="1000"/>
              <a:buFont typeface="Symbol" panose="05050102010706020507" pitchFamily="18" charset="2"/>
              <a:buChar char=""/>
              <a:tabLst>
                <a:tab pos="457200" algn="l"/>
              </a:tabLst>
              <a:defRPr/>
            </a:pPr>
            <a:r>
              <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sleep difficulties </a:t>
            </a:r>
          </a:p>
          <a:p>
            <a:pPr marL="342900" marR="0" lvl="0" indent="-342900" algn="l" defTabSz="914400" rtl="0" eaLnBrk="1" fontAlgn="auto" latinLnBrk="0" hangingPunct="1">
              <a:lnSpc>
                <a:spcPct val="115000"/>
              </a:lnSpc>
              <a:spcBef>
                <a:spcPts val="0"/>
              </a:spcBef>
              <a:spcAft>
                <a:spcPts val="800"/>
              </a:spcAft>
              <a:buClrTx/>
              <a:buSzPts val="1000"/>
              <a:buFont typeface="Symbol" panose="05050102010706020507" pitchFamily="18" charset="2"/>
              <a:buChar char=""/>
              <a:tabLst>
                <a:tab pos="457200" algn="l"/>
              </a:tabLst>
              <a:defRPr/>
            </a:pPr>
            <a:r>
              <a:rPr kumimoji="0" lang="en-GB" sz="12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emotional blunting </a:t>
            </a:r>
          </a:p>
          <a:p>
            <a:pPr marL="342900" marR="0" lvl="0" indent="-342900" algn="l" defTabSz="914400" rtl="0" eaLnBrk="1" fontAlgn="auto" latinLnBrk="0" hangingPunct="1">
              <a:lnSpc>
                <a:spcPct val="115000"/>
              </a:lnSpc>
              <a:spcBef>
                <a:spcPts val="0"/>
              </a:spcBef>
              <a:spcAft>
                <a:spcPts val="800"/>
              </a:spcAft>
              <a:buClrTx/>
              <a:buSzPts val="1000"/>
              <a:buFont typeface="Symbol" panose="05050102010706020507" pitchFamily="18" charset="2"/>
              <a:buChar char=""/>
              <a:tabLst>
                <a:tab pos="457200" algn="l"/>
              </a:tabLst>
              <a:defRPr/>
            </a:pPr>
            <a:r>
              <a:rPr kumimoji="0" lang="en-GB" sz="1200" b="0" i="0" u="none" strike="noStrike" kern="12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increased heart rate </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9929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5DD96-77B8-8ECF-A97C-945DAE1FAA53}"/>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6F8805-8C27-38C1-8E45-D76735B5713E}"/>
              </a:ext>
            </a:extLst>
          </p:cNvPr>
          <p:cNvSpPr>
            <a:spLocks noGrp="1"/>
          </p:cNvSpPr>
          <p:nvPr>
            <p:ph type="sldNum" sz="quarter" idx="15"/>
          </p:nvPr>
        </p:nvSpPr>
        <p:spPr/>
        <p:txBody>
          <a:bodyPr/>
          <a:lstStyle/>
          <a:p>
            <a:fld id="{18D65601-5AE2-46FC-B138-694DDD2B510D}" type="slidenum">
              <a:rPr lang="en-US" smtClean="0"/>
              <a:pPr/>
              <a:t>12</a:t>
            </a:fld>
            <a:endParaRPr lang="en-US" dirty="0"/>
          </a:p>
        </p:txBody>
      </p:sp>
      <p:sp>
        <p:nvSpPr>
          <p:cNvPr id="10" name="TextBox 9">
            <a:extLst>
              <a:ext uri="{FF2B5EF4-FFF2-40B4-BE49-F238E27FC236}">
                <a16:creationId xmlns:a16="http://schemas.microsoft.com/office/drawing/2014/main" id="{3F845DC9-3E73-4148-8042-58797B73DC28}"/>
              </a:ext>
            </a:extLst>
          </p:cNvPr>
          <p:cNvSpPr txBox="1"/>
          <p:nvPr/>
        </p:nvSpPr>
        <p:spPr>
          <a:xfrm>
            <a:off x="1033099" y="832346"/>
            <a:ext cx="4603426" cy="5334089"/>
          </a:xfrm>
          <a:prstGeom prst="rect">
            <a:avLst/>
          </a:prstGeom>
          <a:noFill/>
        </p:spPr>
        <p:txBody>
          <a:bodyPr wrap="square">
            <a:spAutoFit/>
          </a:bodyPr>
          <a:lstStyle/>
          <a:p>
            <a:pPr>
              <a:lnSpc>
                <a:spcPct val="115000"/>
              </a:lnSpc>
              <a:spcAft>
                <a:spcPts val="800"/>
              </a:spcAft>
              <a:buNone/>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7. Combined Interventions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Research increasingly supports combining:</a:t>
            </a:r>
          </a:p>
          <a:p>
            <a:pPr>
              <a:lnSpc>
                <a:spcPct val="115000"/>
              </a:lnSpc>
              <a:spcAft>
                <a:spcPts val="800"/>
              </a:spcAft>
              <a:buNone/>
            </a:pPr>
            <a:endParaRPr lang="en-GB" sz="105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Medication</a:t>
            </a: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Parent training</a:t>
            </a: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School interventions</a:t>
            </a: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Psychological support</a:t>
            </a:r>
          </a:p>
          <a:p>
            <a:pPr>
              <a:lnSpc>
                <a:spcPct val="115000"/>
              </a:lnSpc>
              <a:spcAft>
                <a:spcPts val="800"/>
              </a:spcAft>
              <a:buNone/>
            </a:pP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Rather than relying on a single intervention.</a:t>
            </a:r>
          </a:p>
        </p:txBody>
      </p:sp>
      <p:sp>
        <p:nvSpPr>
          <p:cNvPr id="12" name="TextBox 11">
            <a:extLst>
              <a:ext uri="{FF2B5EF4-FFF2-40B4-BE49-F238E27FC236}">
                <a16:creationId xmlns:a16="http://schemas.microsoft.com/office/drawing/2014/main" id="{0CE03388-385B-B532-2614-EF4EDEBCC818}"/>
              </a:ext>
            </a:extLst>
          </p:cNvPr>
          <p:cNvSpPr txBox="1"/>
          <p:nvPr/>
        </p:nvSpPr>
        <p:spPr>
          <a:xfrm>
            <a:off x="5848065" y="342398"/>
            <a:ext cx="6080077" cy="4962384"/>
          </a:xfrm>
          <a:prstGeom prst="rect">
            <a:avLst/>
          </a:prstGeom>
          <a:solidFill>
            <a:schemeClr val="accent6">
              <a:lumMod val="75000"/>
            </a:schemeClr>
          </a:solidFill>
        </p:spPr>
        <p:txBody>
          <a:bodyPr wrap="square">
            <a:spAutoFit/>
          </a:bodyPr>
          <a:lstStyle/>
          <a:p>
            <a:pPr>
              <a:lnSpc>
                <a:spcPct val="115000"/>
              </a:lnSpc>
              <a:spcAft>
                <a:spcPts val="800"/>
              </a:spcAft>
              <a:buNone/>
            </a:pPr>
            <a:r>
              <a:rPr lang="en-GB" sz="2400" b="1"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The MTA Study</a:t>
            </a:r>
          </a:p>
          <a:p>
            <a:pPr>
              <a:lnSpc>
                <a:spcPct val="115000"/>
              </a:lnSpc>
              <a:spcAft>
                <a:spcPts val="800"/>
              </a:spcAft>
              <a:buNone/>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The Multimodal Treatment Study of ADHD remains one of the largest intervention studies.</a:t>
            </a:r>
          </a:p>
          <a:p>
            <a:pPr>
              <a:lnSpc>
                <a:spcPct val="115000"/>
              </a:lnSpc>
              <a:spcAft>
                <a:spcPts val="800"/>
              </a:spcAft>
              <a:buNone/>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Key findings:</a:t>
            </a:r>
          </a:p>
          <a:p>
            <a:pPr>
              <a:lnSpc>
                <a:spcPct val="115000"/>
              </a:lnSpc>
              <a:spcAft>
                <a:spcPts val="800"/>
              </a:spcAft>
              <a:buNone/>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Medication produced greatest symptom reduction.</a:t>
            </a:r>
          </a:p>
          <a:p>
            <a:pPr>
              <a:lnSpc>
                <a:spcPct val="115000"/>
              </a:lnSpc>
              <a:spcAft>
                <a:spcPts val="800"/>
              </a:spcAft>
              <a:buNone/>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Combined treatment improved:</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parent satisfaction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academic functioning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social functioning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oppositional behaviour </a:t>
            </a:r>
          </a:p>
          <a:p>
            <a:pPr>
              <a:lnSpc>
                <a:spcPct val="115000"/>
              </a:lnSpc>
              <a:spcAft>
                <a:spcPts val="800"/>
              </a:spcAft>
              <a:buNone/>
            </a:pPr>
            <a:r>
              <a:rPr lang="en-GB" sz="20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No single intervention solved every difficulty.</a:t>
            </a:r>
          </a:p>
        </p:txBody>
      </p:sp>
      <p:sp>
        <p:nvSpPr>
          <p:cNvPr id="3" name="TextBox 2">
            <a:extLst>
              <a:ext uri="{FF2B5EF4-FFF2-40B4-BE49-F238E27FC236}">
                <a16:creationId xmlns:a16="http://schemas.microsoft.com/office/drawing/2014/main" id="{DBC2691C-325A-C5BE-A38D-1D0F996833C5}"/>
              </a:ext>
            </a:extLst>
          </p:cNvPr>
          <p:cNvSpPr txBox="1"/>
          <p:nvPr/>
        </p:nvSpPr>
        <p:spPr>
          <a:xfrm>
            <a:off x="5831006" y="5596117"/>
            <a:ext cx="6097136" cy="428835"/>
          </a:xfrm>
          <a:prstGeom prst="rect">
            <a:avLst/>
          </a:prstGeom>
          <a:no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hlinkClick r:id="rId3"/>
              </a:rPr>
              <a:t>The MTA Study link</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87545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ED3B686-75A1-DD3B-9E18-C3FADB29FBF4}"/>
              </a:ext>
            </a:extLst>
          </p:cNvPr>
          <p:cNvSpPr>
            <a:spLocks noGrp="1"/>
          </p:cNvSpPr>
          <p:nvPr>
            <p:ph type="sldNum" sz="quarter" idx="15"/>
          </p:nvPr>
        </p:nvSpPr>
        <p:spPr/>
        <p:txBody>
          <a:bodyPr/>
          <a:lstStyle/>
          <a:p>
            <a:fld id="{18D65601-5AE2-46FC-B138-694DDD2B510D}" type="slidenum">
              <a:rPr lang="en-US" smtClean="0"/>
              <a:pPr/>
              <a:t>13</a:t>
            </a:fld>
            <a:endParaRPr lang="en-US" dirty="0"/>
          </a:p>
        </p:txBody>
      </p:sp>
      <p:sp>
        <p:nvSpPr>
          <p:cNvPr id="6" name="TextBox 5">
            <a:extLst>
              <a:ext uri="{FF2B5EF4-FFF2-40B4-BE49-F238E27FC236}">
                <a16:creationId xmlns:a16="http://schemas.microsoft.com/office/drawing/2014/main" id="{54161F68-9C0E-F1AF-71F6-3A8D2F472233}"/>
              </a:ext>
            </a:extLst>
          </p:cNvPr>
          <p:cNvSpPr txBox="1"/>
          <p:nvPr/>
        </p:nvSpPr>
        <p:spPr>
          <a:xfrm>
            <a:off x="996857" y="450376"/>
            <a:ext cx="5051376" cy="5668539"/>
          </a:xfrm>
          <a:prstGeom prst="rect">
            <a:avLst/>
          </a:prstGeom>
          <a:noFill/>
        </p:spPr>
        <p:txBody>
          <a:bodyPr wrap="square">
            <a:spAutoFit/>
          </a:bodyPr>
          <a:lstStyle/>
          <a:p>
            <a:pPr>
              <a:lnSpc>
                <a:spcPct val="115000"/>
              </a:lnSpc>
              <a:spcAft>
                <a:spcPts val="800"/>
              </a:spcAft>
              <a:buNone/>
            </a:pP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8. School-Based Environmental Adaptations</a:t>
            </a:r>
            <a:endParaRPr lang="en-GB" sz="2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Universal Design for Learning (UDL)</a:t>
            </a: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Examples include:</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movement opportunities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flexible seating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reduced distractions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scaffolded tasks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assistive technology </a:t>
            </a:r>
          </a:p>
          <a:p>
            <a:pPr marL="342900" lvl="0" indent="-342900">
              <a:lnSpc>
                <a:spcPct val="115000"/>
              </a:lnSpc>
              <a:spcAft>
                <a:spcPts val="800"/>
              </a:spcAft>
              <a:buSzPts val="1000"/>
              <a:buFont typeface="Symbol" panose="05050102010706020507" pitchFamily="18" charset="2"/>
              <a:buChar char=""/>
              <a:tabLst>
                <a:tab pos="4572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flexible assessment </a:t>
            </a:r>
          </a:p>
          <a:p>
            <a:pPr>
              <a:lnSpc>
                <a:spcPct val="115000"/>
              </a:lnSpc>
              <a:spcAft>
                <a:spcPts val="800"/>
              </a:spcAft>
              <a:buNone/>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These interventions often benefit all learners.</a:t>
            </a:r>
          </a:p>
        </p:txBody>
      </p:sp>
      <p:sp>
        <p:nvSpPr>
          <p:cNvPr id="8" name="TextBox 7">
            <a:extLst>
              <a:ext uri="{FF2B5EF4-FFF2-40B4-BE49-F238E27FC236}">
                <a16:creationId xmlns:a16="http://schemas.microsoft.com/office/drawing/2014/main" id="{8BB344D3-3764-E5D6-21FC-4F5EA87DF713}"/>
              </a:ext>
            </a:extLst>
          </p:cNvPr>
          <p:cNvSpPr txBox="1"/>
          <p:nvPr/>
        </p:nvSpPr>
        <p:spPr>
          <a:xfrm>
            <a:off x="6096000" y="249015"/>
            <a:ext cx="6097136" cy="6158609"/>
          </a:xfrm>
          <a:prstGeom prst="rect">
            <a:avLst/>
          </a:prstGeom>
          <a:no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9. Neurodiversity-Affirming Interventions</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Increasing emphasis on supporting strengths rather than reducing differences.</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Examples include:</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collaborative goal setting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identity development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self-advocacy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environmental adaptation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strengths-based education </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Rather than asking</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"How do we make the child appear neurotypical?"</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We ask</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"How do we create environments where they can succeed?"</a:t>
            </a:r>
          </a:p>
        </p:txBody>
      </p:sp>
    </p:spTree>
    <p:extLst>
      <p:ext uri="{BB962C8B-B14F-4D97-AF65-F5344CB8AC3E}">
        <p14:creationId xmlns:p14="http://schemas.microsoft.com/office/powerpoint/2010/main" val="2689151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DE3DB38-BEA1-BF9D-C903-4A66150D2C67}"/>
              </a:ext>
            </a:extLst>
          </p:cNvPr>
          <p:cNvSpPr>
            <a:spLocks noGrp="1"/>
          </p:cNvSpPr>
          <p:nvPr>
            <p:ph type="sldNum" sz="quarter" idx="15"/>
          </p:nvPr>
        </p:nvSpPr>
        <p:spPr/>
        <p:txBody>
          <a:bodyPr/>
          <a:lstStyle/>
          <a:p>
            <a:fld id="{18D65601-5AE2-46FC-B138-694DDD2B510D}" type="slidenum">
              <a:rPr lang="en-US" smtClean="0"/>
              <a:pPr/>
              <a:t>14</a:t>
            </a:fld>
            <a:endParaRPr lang="en-US" dirty="0"/>
          </a:p>
        </p:txBody>
      </p:sp>
      <p:graphicFrame>
        <p:nvGraphicFramePr>
          <p:cNvPr id="9" name="Diagram 8">
            <a:extLst>
              <a:ext uri="{FF2B5EF4-FFF2-40B4-BE49-F238E27FC236}">
                <a16:creationId xmlns:a16="http://schemas.microsoft.com/office/drawing/2014/main" id="{AF6CFB34-01EC-1D35-B574-EB8BB82B276A}"/>
              </a:ext>
            </a:extLst>
          </p:cNvPr>
          <p:cNvGraphicFramePr/>
          <p:nvPr>
            <p:extLst>
              <p:ext uri="{D42A27DB-BD31-4B8C-83A1-F6EECF244321}">
                <p14:modId xmlns:p14="http://schemas.microsoft.com/office/powerpoint/2010/main" val="2909238814"/>
              </p:ext>
            </p:extLst>
          </p:nvPr>
        </p:nvGraphicFramePr>
        <p:xfrm>
          <a:off x="-1471255" y="515434"/>
          <a:ext cx="8445261" cy="6260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F423889F-4689-4804-FDA8-6D49D1A753E5}"/>
              </a:ext>
            </a:extLst>
          </p:cNvPr>
          <p:cNvSpPr txBox="1"/>
          <p:nvPr/>
        </p:nvSpPr>
        <p:spPr>
          <a:xfrm>
            <a:off x="4626592" y="887104"/>
            <a:ext cx="6955240" cy="5245539"/>
          </a:xfrm>
          <a:prstGeom prst="rect">
            <a:avLst/>
          </a:prstGeom>
          <a:solidFill>
            <a:schemeClr val="accent2">
              <a:lumMod val="60000"/>
              <a:lumOff val="40000"/>
            </a:schemeClr>
          </a:solid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What Does NOT Have Strong Evidence?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Students should critically evaluate interventions with limited evidence.</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Current evidence remains weak or inconsistent for:</a:t>
            </a:r>
          </a:p>
          <a:p>
            <a:pPr>
              <a:lnSpc>
                <a:spcPct val="115000"/>
              </a:lnSpc>
              <a:spcAft>
                <a:spcPts val="800"/>
              </a:spcAft>
              <a:buNone/>
            </a:pPr>
            <a:r>
              <a:rPr lang="en-GB" sz="2000" kern="100" dirty="0">
                <a:effectLst/>
                <a:latin typeface="Segoe UI Emoji" panose="020B0502040204020203" pitchFamily="34" charset="0"/>
                <a:ea typeface="DengXian" panose="02010600030101010101" pitchFamily="2" charset="-122"/>
                <a:cs typeface="Segoe UI Emoji" panose="020B0502040204020203" pitchFamily="34" charset="0"/>
              </a:rPr>
              <a: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Elimination diets (except specific allergies)</a:t>
            </a:r>
          </a:p>
          <a:p>
            <a:pPr>
              <a:lnSpc>
                <a:spcPct val="115000"/>
              </a:lnSpc>
              <a:spcAft>
                <a:spcPts val="800"/>
              </a:spcAft>
              <a:buNone/>
            </a:pPr>
            <a:r>
              <a:rPr lang="en-GB" sz="2000" kern="100" dirty="0">
                <a:effectLst/>
                <a:latin typeface="Segoe UI Emoji" panose="020B0502040204020203" pitchFamily="34" charset="0"/>
                <a:ea typeface="DengXian" panose="02010600030101010101" pitchFamily="2" charset="-122"/>
                <a:cs typeface="Segoe UI Emoji" panose="020B0502040204020203" pitchFamily="34" charset="0"/>
              </a:rPr>
              <a: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Routine omega-3 supplementation (small effects only)</a:t>
            </a:r>
          </a:p>
          <a:p>
            <a:pPr>
              <a:lnSpc>
                <a:spcPct val="115000"/>
              </a:lnSpc>
              <a:spcAft>
                <a:spcPts val="800"/>
              </a:spcAft>
              <a:buNone/>
            </a:pPr>
            <a:r>
              <a:rPr lang="en-GB" sz="2000" kern="100" dirty="0">
                <a:effectLst/>
                <a:latin typeface="Segoe UI Emoji" panose="020B0502040204020203" pitchFamily="34" charset="0"/>
                <a:ea typeface="DengXian" panose="02010600030101010101" pitchFamily="2" charset="-122"/>
                <a:cs typeface="Segoe UI Emoji" panose="020B0502040204020203" pitchFamily="34" charset="0"/>
              </a:rPr>
              <a: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Coloured overlays</a:t>
            </a:r>
          </a:p>
          <a:p>
            <a:pPr>
              <a:lnSpc>
                <a:spcPct val="115000"/>
              </a:lnSpc>
              <a:spcAft>
                <a:spcPts val="800"/>
              </a:spcAft>
              <a:buNone/>
            </a:pPr>
            <a:r>
              <a:rPr lang="en-GB" sz="2000" kern="100" dirty="0">
                <a:effectLst/>
                <a:latin typeface="Segoe UI Emoji" panose="020B0502040204020203" pitchFamily="34" charset="0"/>
                <a:ea typeface="DengXian" panose="02010600030101010101" pitchFamily="2" charset="-122"/>
                <a:cs typeface="Segoe UI Emoji" panose="020B0502040204020203" pitchFamily="34" charset="0"/>
              </a:rPr>
              <a: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Chiropractic treatment</a:t>
            </a:r>
          </a:p>
          <a:p>
            <a:pPr>
              <a:lnSpc>
                <a:spcPct val="115000"/>
              </a:lnSpc>
              <a:spcAft>
                <a:spcPts val="800"/>
              </a:spcAft>
              <a:buNone/>
            </a:pPr>
            <a:r>
              <a:rPr lang="en-GB" sz="2000" kern="100" dirty="0">
                <a:effectLst/>
                <a:latin typeface="Segoe UI Emoji" panose="020B0502040204020203" pitchFamily="34" charset="0"/>
                <a:ea typeface="DengXian" panose="02010600030101010101" pitchFamily="2" charset="-122"/>
                <a:cs typeface="Segoe UI Emoji" panose="020B0502040204020203" pitchFamily="34" charset="0"/>
              </a:rPr>
              <a: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Neurofeedback (mixed evidence)</a:t>
            </a:r>
          </a:p>
          <a:p>
            <a:pPr>
              <a:lnSpc>
                <a:spcPct val="115000"/>
              </a:lnSpc>
              <a:spcAft>
                <a:spcPts val="800"/>
              </a:spcAft>
              <a:buNone/>
            </a:pPr>
            <a:r>
              <a:rPr lang="en-GB" sz="2000" kern="100" dirty="0">
                <a:effectLst/>
                <a:latin typeface="Segoe UI Emoji" panose="020B0502040204020203" pitchFamily="34" charset="0"/>
                <a:ea typeface="DengXian" panose="02010600030101010101" pitchFamily="2" charset="-122"/>
                <a:cs typeface="Segoe UI Emoji" panose="020B0502040204020203" pitchFamily="34" charset="0"/>
              </a:rPr>
              <a:t>❌</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Sensory integration therapy as a primary ADHD treatment</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These approaches should not replace established evidence-based interventions.</a:t>
            </a:r>
          </a:p>
        </p:txBody>
      </p:sp>
      <p:sp>
        <p:nvSpPr>
          <p:cNvPr id="11" name="TextBox 10">
            <a:extLst>
              <a:ext uri="{FF2B5EF4-FFF2-40B4-BE49-F238E27FC236}">
                <a16:creationId xmlns:a16="http://schemas.microsoft.com/office/drawing/2014/main" id="{16A0953D-171F-8B50-9699-23F4A29CA652}"/>
              </a:ext>
            </a:extLst>
          </p:cNvPr>
          <p:cNvSpPr txBox="1"/>
          <p:nvPr/>
        </p:nvSpPr>
        <p:spPr>
          <a:xfrm>
            <a:off x="1476654" y="0"/>
            <a:ext cx="8445260" cy="461665"/>
          </a:xfrm>
          <a:prstGeom prst="rect">
            <a:avLst/>
          </a:prstGeom>
          <a:noFill/>
        </p:spPr>
        <p:txBody>
          <a:bodyPr wrap="square">
            <a:spAutoFit/>
          </a:bodyPr>
          <a:lstStyle/>
          <a:p>
            <a:r>
              <a:rPr lang="en-GB" sz="2400" dirty="0"/>
              <a:t>Emerging Evidence</a:t>
            </a:r>
          </a:p>
        </p:txBody>
      </p:sp>
    </p:spTree>
    <p:extLst>
      <p:ext uri="{BB962C8B-B14F-4D97-AF65-F5344CB8AC3E}">
        <p14:creationId xmlns:p14="http://schemas.microsoft.com/office/powerpoint/2010/main" val="4282167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24E7B-0899-D622-6270-4567A7948FE0}"/>
              </a:ext>
            </a:extLst>
          </p:cNvPr>
          <p:cNvSpPr>
            <a:spLocks noGrp="1"/>
          </p:cNvSpPr>
          <p:nvPr>
            <p:ph type="title"/>
          </p:nvPr>
        </p:nvSpPr>
        <p:spPr>
          <a:xfrm rot="5400000">
            <a:off x="6675436" y="5778712"/>
            <a:ext cx="9150675" cy="1427585"/>
          </a:xfrm>
        </p:spPr>
        <p:txBody>
          <a:bodyPr/>
          <a:lstStyle/>
          <a:p>
            <a:r>
              <a:rPr lang="en-GB" b="1" kern="100" dirty="0">
                <a:latin typeface="Aptos" panose="020B0004020202020204" pitchFamily="34" charset="0"/>
                <a:ea typeface="DengXian" panose="02010600030101010101" pitchFamily="2" charset="-122"/>
                <a:cs typeface="Times New Roman" panose="02020603050405020304" pitchFamily="18" charset="0"/>
              </a:rPr>
              <a:t>Case Study</a:t>
            </a:r>
            <a:br>
              <a:rPr lang="en-GB" kern="100" dirty="0">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4" name="Slide Number Placeholder 3">
            <a:extLst>
              <a:ext uri="{FF2B5EF4-FFF2-40B4-BE49-F238E27FC236}">
                <a16:creationId xmlns:a16="http://schemas.microsoft.com/office/drawing/2014/main" id="{95D46EC4-3C1F-2C0F-FD33-37EABB7DB470}"/>
              </a:ext>
            </a:extLst>
          </p:cNvPr>
          <p:cNvSpPr>
            <a:spLocks noGrp="1"/>
          </p:cNvSpPr>
          <p:nvPr>
            <p:ph type="sldNum" sz="quarter" idx="15"/>
          </p:nvPr>
        </p:nvSpPr>
        <p:spPr/>
        <p:txBody>
          <a:bodyPr/>
          <a:lstStyle/>
          <a:p>
            <a:fld id="{18D65601-5AE2-46FC-B138-694DDD2B510D}" type="slidenum">
              <a:rPr lang="en-US" smtClean="0"/>
              <a:pPr/>
              <a:t>15</a:t>
            </a:fld>
            <a:endParaRPr lang="en-US" dirty="0"/>
          </a:p>
        </p:txBody>
      </p:sp>
      <p:sp>
        <p:nvSpPr>
          <p:cNvPr id="6" name="TextBox 5">
            <a:extLst>
              <a:ext uri="{FF2B5EF4-FFF2-40B4-BE49-F238E27FC236}">
                <a16:creationId xmlns:a16="http://schemas.microsoft.com/office/drawing/2014/main" id="{24CD703F-B769-2E66-532E-21B609409E02}"/>
              </a:ext>
            </a:extLst>
          </p:cNvPr>
          <p:cNvSpPr txBox="1"/>
          <p:nvPr/>
        </p:nvSpPr>
        <p:spPr>
          <a:xfrm>
            <a:off x="1146411" y="143301"/>
            <a:ext cx="8217657" cy="6397329"/>
          </a:xfrm>
          <a:prstGeom prst="rect">
            <a:avLst/>
          </a:prstGeom>
          <a:noFill/>
        </p:spPr>
        <p:txBody>
          <a:bodyPr wrap="square">
            <a:spAutoFit/>
          </a:bodyPr>
          <a:lstStyle/>
          <a:p>
            <a:pPr>
              <a:lnSpc>
                <a:spcPct val="115000"/>
              </a:lnSpc>
              <a:spcAft>
                <a:spcPts val="800"/>
              </a:spcAft>
              <a:buNone/>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Amelia (Age 10)</a:t>
            </a:r>
          </a:p>
          <a:p>
            <a:pPr>
              <a:lnSpc>
                <a:spcPct val="115000"/>
              </a:lnSpc>
              <a:spcAft>
                <a:spcPts val="800"/>
              </a:spcAft>
              <a:buNone/>
            </a:pP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Presentation:</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ADHD Combined Presentation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Anxiety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Poor organisation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Frequently leaves seat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Homework incomplete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Friendship difficulties </a:t>
            </a:r>
          </a:p>
          <a:p>
            <a:pPr marL="342900" lvl="0" indent="-342900">
              <a:lnSpc>
                <a:spcPct val="115000"/>
              </a:lnSpc>
              <a:spcAft>
                <a:spcPts val="800"/>
              </a:spcAft>
              <a:buSzPts val="1000"/>
              <a:buFont typeface="Symbol" panose="05050102010706020507" pitchFamily="18" charset="2"/>
              <a:buChar char=""/>
              <a:tabLst>
                <a:tab pos="457200" algn="l"/>
              </a:tabLst>
            </a:pP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Current strengths:</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Highly creative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Excellent verbal reasoning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Curious learner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Loves science </a:t>
            </a:r>
          </a:p>
        </p:txBody>
      </p:sp>
      <p:sp>
        <p:nvSpPr>
          <p:cNvPr id="8" name="TextBox 7">
            <a:extLst>
              <a:ext uri="{FF2B5EF4-FFF2-40B4-BE49-F238E27FC236}">
                <a16:creationId xmlns:a16="http://schemas.microsoft.com/office/drawing/2014/main" id="{F176FEC0-41F2-F907-9218-2105A8BD7AF1}"/>
              </a:ext>
            </a:extLst>
          </p:cNvPr>
          <p:cNvSpPr txBox="1"/>
          <p:nvPr/>
        </p:nvSpPr>
        <p:spPr>
          <a:xfrm>
            <a:off x="5552933" y="1451224"/>
            <a:ext cx="4689712" cy="4219040"/>
          </a:xfrm>
          <a:prstGeom prst="rect">
            <a:avLst/>
          </a:prstGeom>
          <a:solidFill>
            <a:schemeClr val="accent2">
              <a:lumMod val="60000"/>
              <a:lumOff val="40000"/>
            </a:schemeClr>
          </a:solidFill>
        </p:spPr>
        <p:txBody>
          <a:bodyPr wrap="square">
            <a:spAutoFit/>
          </a:bodyPr>
          <a:lstStyle/>
          <a:p>
            <a:pPr>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Activity</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Working in groups:</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Design an evidence-based intervention plan.</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Consider:</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school interventions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home interventions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psychological support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medication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environmental adaptations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multi-agency collaboration </a:t>
            </a:r>
          </a:p>
          <a:p>
            <a:pPr>
              <a:lnSpc>
                <a:spcPct val="115000"/>
              </a:lnSpc>
              <a:spcAft>
                <a:spcPts val="800"/>
              </a:spcAft>
              <a:buNone/>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Justify each decision using research evidence.</a:t>
            </a:r>
          </a:p>
        </p:txBody>
      </p:sp>
    </p:spTree>
    <p:extLst>
      <p:ext uri="{BB962C8B-B14F-4D97-AF65-F5344CB8AC3E}">
        <p14:creationId xmlns:p14="http://schemas.microsoft.com/office/powerpoint/2010/main" val="58283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34518A5-1C9D-79F3-349C-3E7AAFD98951}"/>
              </a:ext>
            </a:extLst>
          </p:cNvPr>
          <p:cNvSpPr>
            <a:spLocks noGrp="1"/>
          </p:cNvSpPr>
          <p:nvPr>
            <p:ph type="sldNum" sz="quarter" idx="15"/>
          </p:nvPr>
        </p:nvSpPr>
        <p:spPr/>
        <p:txBody>
          <a:bodyPr/>
          <a:lstStyle/>
          <a:p>
            <a:fld id="{18D65601-5AE2-46FC-B138-694DDD2B510D}" type="slidenum">
              <a:rPr lang="en-US" smtClean="0"/>
              <a:pPr/>
              <a:t>16</a:t>
            </a:fld>
            <a:endParaRPr lang="en-US" dirty="0"/>
          </a:p>
        </p:txBody>
      </p:sp>
      <p:sp>
        <p:nvSpPr>
          <p:cNvPr id="13" name="TextBox 12">
            <a:extLst>
              <a:ext uri="{FF2B5EF4-FFF2-40B4-BE49-F238E27FC236}">
                <a16:creationId xmlns:a16="http://schemas.microsoft.com/office/drawing/2014/main" id="{DFB7346E-ABDA-A75C-81C0-4ECD402D08B5}"/>
              </a:ext>
            </a:extLst>
          </p:cNvPr>
          <p:cNvSpPr txBox="1"/>
          <p:nvPr/>
        </p:nvSpPr>
        <p:spPr>
          <a:xfrm>
            <a:off x="5467636" y="238158"/>
            <a:ext cx="6097136" cy="6381683"/>
          </a:xfrm>
          <a:prstGeom prst="rect">
            <a:avLst/>
          </a:prstGeom>
          <a:noFill/>
        </p:spPr>
        <p:txBody>
          <a:bodyPr wrap="square">
            <a:spAutoFit/>
          </a:bodyPr>
          <a:lstStyle/>
          <a:p>
            <a:pPr algn="ctr">
              <a:lnSpc>
                <a:spcPct val="115000"/>
              </a:lnSpc>
              <a:spcAft>
                <a:spcPts val="800"/>
              </a:spcAft>
              <a:buNone/>
            </a:pPr>
            <a:br>
              <a:rPr lang="en-GB" sz="16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Key Take-Home Messages</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Medication remains the most effective intervention for reducing core ADHD symptoms.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Behavioural parent training and classroom interventions have a strong evidence base for improving functioning.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Combined interventions generally produce broader functional benefits than single approaches.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CBT is most effective for co-occurring emotional difficulties rather than core ADHD symptoms.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Neurodiversity-affirming and strengths-based approaches are increasingly recognised as essential components of high-quality ADHD support. </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Intervention should always be personalised, collaborative, and informed by the child's strengths, needs, and context. </a:t>
            </a:r>
          </a:p>
          <a:p>
            <a:pPr algn="ctr">
              <a:lnSpc>
                <a:spcPct val="115000"/>
              </a:lnSpc>
              <a:spcAft>
                <a:spcPts val="800"/>
              </a:spcAft>
              <a:buNone/>
            </a:pPr>
            <a:br>
              <a:rPr lang="en-GB" sz="16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15" name="TextBox 14">
            <a:extLst>
              <a:ext uri="{FF2B5EF4-FFF2-40B4-BE49-F238E27FC236}">
                <a16:creationId xmlns:a16="http://schemas.microsoft.com/office/drawing/2014/main" id="{70308CBB-F10F-8A37-CD7E-4AAF4A8F7B27}"/>
              </a:ext>
            </a:extLst>
          </p:cNvPr>
          <p:cNvSpPr txBox="1"/>
          <p:nvPr/>
        </p:nvSpPr>
        <p:spPr>
          <a:xfrm>
            <a:off x="1096939" y="928047"/>
            <a:ext cx="3864022" cy="4435060"/>
          </a:xfrm>
          <a:prstGeom prst="rect">
            <a:avLst/>
          </a:prstGeom>
          <a:no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Critical Reflection</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There is no "one-size-fits-all" intervention.</a:t>
            </a:r>
          </a:p>
          <a:p>
            <a:pPr>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Effective ADHD support requires: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Individualisation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Family involvement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School collaboration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Multi-disciplinary working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Ongoing monitoring </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Strengths-based practice </a:t>
            </a:r>
          </a:p>
        </p:txBody>
      </p:sp>
    </p:spTree>
    <p:extLst>
      <p:ext uri="{BB962C8B-B14F-4D97-AF65-F5344CB8AC3E}">
        <p14:creationId xmlns:p14="http://schemas.microsoft.com/office/powerpoint/2010/main" val="554382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FB33CFF-DB3D-3136-DA84-D28BB8234322}"/>
              </a:ext>
            </a:extLst>
          </p:cNvPr>
          <p:cNvSpPr>
            <a:spLocks noGrp="1"/>
          </p:cNvSpPr>
          <p:nvPr>
            <p:ph type="sldNum" sz="quarter" idx="15"/>
          </p:nvPr>
        </p:nvSpPr>
        <p:spPr/>
        <p:txBody>
          <a:bodyPr/>
          <a:lstStyle/>
          <a:p>
            <a:fld id="{18D65601-5AE2-46FC-B138-694DDD2B510D}" type="slidenum">
              <a:rPr lang="en-US" smtClean="0"/>
              <a:pPr/>
              <a:t>17</a:t>
            </a:fld>
            <a:endParaRPr lang="en-US" dirty="0"/>
          </a:p>
        </p:txBody>
      </p:sp>
      <p:sp>
        <p:nvSpPr>
          <p:cNvPr id="7" name="TextBox 6">
            <a:extLst>
              <a:ext uri="{FF2B5EF4-FFF2-40B4-BE49-F238E27FC236}">
                <a16:creationId xmlns:a16="http://schemas.microsoft.com/office/drawing/2014/main" id="{6DAC411D-F210-2EE1-DB48-AC053F37B523}"/>
              </a:ext>
            </a:extLst>
          </p:cNvPr>
          <p:cNvSpPr txBox="1"/>
          <p:nvPr/>
        </p:nvSpPr>
        <p:spPr>
          <a:xfrm>
            <a:off x="1064525" y="262487"/>
            <a:ext cx="10338179" cy="6526851"/>
          </a:xfrm>
          <a:prstGeom prst="rect">
            <a:avLst/>
          </a:prstGeom>
          <a:noFill/>
        </p:spPr>
        <p:txBody>
          <a:bodyPr wrap="square">
            <a:spAutoFit/>
          </a:bodyPr>
          <a:lstStyle/>
          <a:p>
            <a:pPr>
              <a:lnSpc>
                <a:spcPct val="115000"/>
              </a:lnSpc>
              <a:spcAft>
                <a:spcPts val="800"/>
              </a:spcAft>
              <a:buNone/>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Recommended Reading (Recent)</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Daley, D., Van der Oord, S., Ferrin, M., et al. (2018). </a:t>
            </a:r>
            <a:r>
              <a:rPr lang="en-GB" i="1" kern="100" dirty="0" err="1">
                <a:effectLst/>
                <a:latin typeface="Aptos" panose="020B0004020202020204" pitchFamily="34" charset="0"/>
                <a:ea typeface="DengXian" panose="02010600030101010101" pitchFamily="2" charset="-122"/>
                <a:cs typeface="Times New Roman" panose="02020603050405020304" pitchFamily="18" charset="0"/>
              </a:rPr>
              <a:t>Behavioral</a:t>
            </a:r>
            <a:r>
              <a:rPr lang="en-GB" i="1" kern="100" dirty="0">
                <a:effectLst/>
                <a:latin typeface="Aptos" panose="020B0004020202020204" pitchFamily="34" charset="0"/>
                <a:ea typeface="DengXian" panose="02010600030101010101" pitchFamily="2" charset="-122"/>
                <a:cs typeface="Times New Roman" panose="02020603050405020304" pitchFamily="18" charset="0"/>
              </a:rPr>
              <a:t> interventions in attention-deficit/hyperactivity disorder: A meta-analysis of randomized controlled trials.</a:t>
            </a:r>
            <a:r>
              <a:rPr lang="en-GB" kern="100" dirty="0">
                <a:effectLst/>
                <a:latin typeface="Aptos" panose="020B0004020202020204" pitchFamily="34" charset="0"/>
                <a:ea typeface="DengXian" panose="02010600030101010101" pitchFamily="2" charset="-122"/>
                <a:cs typeface="Times New Roman" panose="02020603050405020304" pitchFamily="18" charset="0"/>
              </a:rPr>
              <a:t> </a:t>
            </a:r>
            <a:r>
              <a:rPr lang="en-GB" b="1" kern="100" dirty="0">
                <a:effectLst/>
                <a:latin typeface="Aptos" panose="020B0004020202020204" pitchFamily="34" charset="0"/>
                <a:ea typeface="DengXian" panose="02010600030101010101" pitchFamily="2" charset="-122"/>
                <a:cs typeface="Times New Roman" panose="02020603050405020304" pitchFamily="18" charset="0"/>
              </a:rPr>
              <a:t>Clinical Psychology Review, 61</a:t>
            </a:r>
            <a:r>
              <a:rPr lang="en-GB" kern="100" dirty="0">
                <a:effectLst/>
                <a:latin typeface="Aptos" panose="020B0004020202020204" pitchFamily="34" charset="0"/>
                <a:ea typeface="DengXian" panose="02010600030101010101" pitchFamily="2" charset="-122"/>
                <a:cs typeface="Times New Roman" panose="02020603050405020304" pitchFamily="18" charset="0"/>
              </a:rPr>
              <a:t>, 1–17.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Cortese, S., Adamo, N., Del Giovane, C., et al. (2018). Comparative efficacy and tolerability of medications for ADHD in children, adolescents, and adults: A systematic review and network meta-analysis. </a:t>
            </a:r>
            <a:r>
              <a:rPr lang="en-GB" i="1" kern="100" dirty="0">
                <a:effectLst/>
                <a:latin typeface="Aptos" panose="020B0004020202020204" pitchFamily="34" charset="0"/>
                <a:ea typeface="DengXian" panose="02010600030101010101" pitchFamily="2" charset="-122"/>
                <a:cs typeface="Times New Roman" panose="02020603050405020304" pitchFamily="18" charset="0"/>
              </a:rPr>
              <a:t>The Lancet Psychiatry, 5</a:t>
            </a:r>
            <a:r>
              <a:rPr lang="en-GB" kern="100" dirty="0">
                <a:effectLst/>
                <a:latin typeface="Aptos" panose="020B0004020202020204" pitchFamily="34" charset="0"/>
                <a:ea typeface="DengXian" panose="02010600030101010101" pitchFamily="2" charset="-122"/>
                <a:cs typeface="Times New Roman" panose="02020603050405020304" pitchFamily="18" charset="0"/>
              </a:rPr>
              <a:t>(9), 727–738.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err="1">
                <a:effectLst/>
                <a:latin typeface="Aptos" panose="020B0004020202020204" pitchFamily="34" charset="0"/>
                <a:ea typeface="DengXian" panose="02010600030101010101" pitchFamily="2" charset="-122"/>
                <a:cs typeface="Times New Roman" panose="02020603050405020304" pitchFamily="18" charset="0"/>
              </a:rPr>
              <a:t>Sonuga</a:t>
            </a:r>
            <a:r>
              <a:rPr lang="en-GB" kern="100" dirty="0">
                <a:effectLst/>
                <a:latin typeface="Aptos" panose="020B0004020202020204" pitchFamily="34" charset="0"/>
                <a:ea typeface="DengXian" panose="02010600030101010101" pitchFamily="2" charset="-122"/>
                <a:cs typeface="Times New Roman" panose="02020603050405020304" pitchFamily="18" charset="0"/>
              </a:rPr>
              <a:t>-Barke, E. J. S., Brandeis, D., Holtmann, M., &amp; Cortese, S. (2023). Computer-based cognitive training and digital interventions for ADHD: Current evidence and future directions. </a:t>
            </a:r>
            <a:r>
              <a:rPr lang="en-GB" i="1" kern="100" dirty="0">
                <a:effectLst/>
                <a:latin typeface="Aptos" panose="020B0004020202020204" pitchFamily="34" charset="0"/>
                <a:ea typeface="DengXian" panose="02010600030101010101" pitchFamily="2" charset="-122"/>
                <a:cs typeface="Times New Roman" panose="02020603050405020304" pitchFamily="18" charset="0"/>
              </a:rPr>
              <a:t>The Lancet Child &amp; Adolescent Health.</a:t>
            </a:r>
            <a:r>
              <a:rPr lang="en-GB" kern="100" dirty="0">
                <a:effectLst/>
                <a:latin typeface="Aptos" panose="020B0004020202020204" pitchFamily="34" charset="0"/>
                <a:ea typeface="DengXian" panose="02010600030101010101" pitchFamily="2" charset="-122"/>
                <a:cs typeface="Times New Roman" panose="02020603050405020304" pitchFamily="18" charset="0"/>
              </a:rPr>
              <a:t>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Young, S., Asherson, P., Lloyd, T., et al. (2024). Evidence-based practice for ADHD across the lifespan: An international consensus update. </a:t>
            </a:r>
            <a:r>
              <a:rPr lang="en-GB" i="1" kern="100" dirty="0">
                <a:effectLst/>
                <a:latin typeface="Aptos" panose="020B0004020202020204" pitchFamily="34" charset="0"/>
                <a:ea typeface="DengXian" panose="02010600030101010101" pitchFamily="2" charset="-122"/>
                <a:cs typeface="Times New Roman" panose="02020603050405020304" pitchFamily="18" charset="0"/>
              </a:rPr>
              <a:t>BMC Psychiatry.</a:t>
            </a:r>
            <a:r>
              <a:rPr lang="en-GB" kern="100" dirty="0">
                <a:effectLst/>
                <a:latin typeface="Aptos" panose="020B0004020202020204" pitchFamily="34" charset="0"/>
                <a:ea typeface="DengXian" panose="02010600030101010101" pitchFamily="2" charset="-122"/>
                <a:cs typeface="Times New Roman" panose="02020603050405020304" pitchFamily="18" charset="0"/>
              </a:rPr>
              <a:t>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Evans, S. W., Owens, J. S., Wymbs, B. T., &amp; Ray, A. R. (2018). Evidence-based psychosocial treatments for children and adolescents with ADHD. </a:t>
            </a:r>
            <a:r>
              <a:rPr lang="en-GB" i="1" kern="100" dirty="0">
                <a:effectLst/>
                <a:latin typeface="Aptos" panose="020B0004020202020204" pitchFamily="34" charset="0"/>
                <a:ea typeface="DengXian" panose="02010600030101010101" pitchFamily="2" charset="-122"/>
                <a:cs typeface="Times New Roman" panose="02020603050405020304" pitchFamily="18" charset="0"/>
              </a:rPr>
              <a:t>Journal of Clinical Child &amp; Adolescent Psychology, 47</a:t>
            </a:r>
            <a:r>
              <a:rPr lang="en-GB" kern="100" dirty="0">
                <a:effectLst/>
                <a:latin typeface="Aptos" panose="020B0004020202020204" pitchFamily="34" charset="0"/>
                <a:ea typeface="DengXian" panose="02010600030101010101" pitchFamily="2" charset="-122"/>
                <a:cs typeface="Times New Roman" panose="02020603050405020304" pitchFamily="18" charset="0"/>
              </a:rPr>
              <a:t>(2), 157–198. </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effectLst/>
                <a:latin typeface="Aptos" panose="020B0004020202020204" pitchFamily="34" charset="0"/>
                <a:ea typeface="DengXian" panose="02010600030101010101" pitchFamily="2" charset="-122"/>
                <a:cs typeface="Times New Roman" panose="02020603050405020304" pitchFamily="18" charset="0"/>
              </a:rPr>
              <a:t>National Institute for Health and Care Excellence. (2018, updated). </a:t>
            </a:r>
            <a:r>
              <a:rPr lang="en-GB" i="1" kern="100" dirty="0">
                <a:effectLst/>
                <a:latin typeface="Aptos" panose="020B0004020202020204" pitchFamily="34" charset="0"/>
                <a:ea typeface="DengXian" panose="02010600030101010101" pitchFamily="2" charset="-122"/>
                <a:cs typeface="Times New Roman" panose="02020603050405020304" pitchFamily="18" charset="0"/>
              </a:rPr>
              <a:t>Attention Deficit Hyperactivity Disorder: Diagnosis and Management (NG87).</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kern="100" dirty="0">
                <a:effectLst/>
                <a:latin typeface="Aptos" panose="020B0004020202020204" pitchFamily="34" charset="0"/>
                <a:ea typeface="DengXian" panose="02010600030101010101" pitchFamily="2" charset="-122"/>
                <a:cs typeface="Times New Roman" panose="02020603050405020304" pitchFamily="18" charset="0"/>
              </a:rPr>
              <a:t> </a:t>
            </a:r>
            <a:endParaRPr lang="en-GB" sz="2800" dirty="0"/>
          </a:p>
        </p:txBody>
      </p:sp>
    </p:spTree>
    <p:extLst>
      <p:ext uri="{BB962C8B-B14F-4D97-AF65-F5344CB8AC3E}">
        <p14:creationId xmlns:p14="http://schemas.microsoft.com/office/powerpoint/2010/main" val="2032831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61384-8C2A-AC46-D296-2DF95CBF10BB}"/>
              </a:ext>
            </a:extLst>
          </p:cNvPr>
          <p:cNvSpPr>
            <a:spLocks noGrp="1"/>
          </p:cNvSpPr>
          <p:nvPr>
            <p:ph type="title"/>
          </p:nvPr>
        </p:nvSpPr>
        <p:spPr>
          <a:xfrm>
            <a:off x="1038031" y="1068169"/>
            <a:ext cx="10115939" cy="2681549"/>
          </a:xfrm>
        </p:spPr>
        <p:txBody>
          <a:bodyPr/>
          <a:lstStyle/>
          <a:p>
            <a:r>
              <a:rPr lang="en-US" dirty="0"/>
              <a:t>Interventions</a:t>
            </a:r>
            <a:endParaRPr lang="en-ZA" dirty="0"/>
          </a:p>
        </p:txBody>
      </p:sp>
      <p:sp>
        <p:nvSpPr>
          <p:cNvPr id="3" name="Text Placeholder 2">
            <a:extLst>
              <a:ext uri="{FF2B5EF4-FFF2-40B4-BE49-F238E27FC236}">
                <a16:creationId xmlns:a16="http://schemas.microsoft.com/office/drawing/2014/main" id="{FEF606B8-D15C-3916-2C66-49DEC593A3C2}"/>
              </a:ext>
            </a:extLst>
          </p:cNvPr>
          <p:cNvSpPr>
            <a:spLocks noGrp="1"/>
          </p:cNvSpPr>
          <p:nvPr>
            <p:ph type="body" sz="quarter" idx="12"/>
          </p:nvPr>
        </p:nvSpPr>
        <p:spPr>
          <a:xfrm>
            <a:off x="1038031" y="4027047"/>
            <a:ext cx="10115939" cy="1762783"/>
          </a:xfrm>
        </p:spPr>
        <p:txBody>
          <a:bodyPr/>
          <a:lstStyle/>
          <a:p>
            <a:endParaRPr lang="en-US" dirty="0"/>
          </a:p>
        </p:txBody>
      </p:sp>
    </p:spTree>
    <p:extLst>
      <p:ext uri="{BB962C8B-B14F-4D97-AF65-F5344CB8AC3E}">
        <p14:creationId xmlns:p14="http://schemas.microsoft.com/office/powerpoint/2010/main" val="4011334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1BD14B-96EB-B6B5-BF6C-7DF843B42D19}"/>
              </a:ext>
            </a:extLst>
          </p:cNvPr>
          <p:cNvSpPr txBox="1"/>
          <p:nvPr/>
        </p:nvSpPr>
        <p:spPr>
          <a:xfrm flipH="1">
            <a:off x="291902" y="425692"/>
            <a:ext cx="5636068"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B2827"/>
                </a:solidFill>
                <a:effectLst/>
                <a:uLnTx/>
                <a:uFillTx/>
                <a:latin typeface="Avenir Next LT Pro"/>
                <a:ea typeface="+mn-ea"/>
                <a:cs typeface="+mn-cs"/>
              </a:rPr>
              <a:t>Strategies and Interventions </a:t>
            </a:r>
          </a:p>
        </p:txBody>
      </p:sp>
      <p:graphicFrame>
        <p:nvGraphicFramePr>
          <p:cNvPr id="11" name="Diagram 10">
            <a:extLst>
              <a:ext uri="{FF2B5EF4-FFF2-40B4-BE49-F238E27FC236}">
                <a16:creationId xmlns:a16="http://schemas.microsoft.com/office/drawing/2014/main" id="{012C2E15-A4DF-D97A-56D6-675E3D038FB1}"/>
              </a:ext>
            </a:extLst>
          </p:cNvPr>
          <p:cNvGraphicFramePr/>
          <p:nvPr>
            <p:extLst>
              <p:ext uri="{D42A27DB-BD31-4B8C-83A1-F6EECF244321}">
                <p14:modId xmlns:p14="http://schemas.microsoft.com/office/powerpoint/2010/main" val="3063772040"/>
              </p:ext>
            </p:extLst>
          </p:nvPr>
        </p:nvGraphicFramePr>
        <p:xfrm>
          <a:off x="6353908" y="187570"/>
          <a:ext cx="5752124" cy="5788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7" name="Diagram 16">
            <a:extLst>
              <a:ext uri="{FF2B5EF4-FFF2-40B4-BE49-F238E27FC236}">
                <a16:creationId xmlns:a16="http://schemas.microsoft.com/office/drawing/2014/main" id="{2B7DE3E0-3527-FF3B-DA41-D149B5EBFF51}"/>
              </a:ext>
            </a:extLst>
          </p:cNvPr>
          <p:cNvGraphicFramePr/>
          <p:nvPr/>
        </p:nvGraphicFramePr>
        <p:xfrm>
          <a:off x="69163" y="1396688"/>
          <a:ext cx="6597361" cy="16312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6" name="Diagram 15">
            <a:extLst>
              <a:ext uri="{FF2B5EF4-FFF2-40B4-BE49-F238E27FC236}">
                <a16:creationId xmlns:a16="http://schemas.microsoft.com/office/drawing/2014/main" id="{BB734A66-C9B2-F490-BFA5-4F03C3FCB896}"/>
              </a:ext>
            </a:extLst>
          </p:cNvPr>
          <p:cNvGraphicFramePr/>
          <p:nvPr>
            <p:extLst>
              <p:ext uri="{D42A27DB-BD31-4B8C-83A1-F6EECF244321}">
                <p14:modId xmlns:p14="http://schemas.microsoft.com/office/powerpoint/2010/main" val="597166706"/>
              </p:ext>
            </p:extLst>
          </p:nvPr>
        </p:nvGraphicFramePr>
        <p:xfrm>
          <a:off x="350516" y="3178195"/>
          <a:ext cx="5151515" cy="173814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8" name="Diagram 17">
            <a:extLst>
              <a:ext uri="{FF2B5EF4-FFF2-40B4-BE49-F238E27FC236}">
                <a16:creationId xmlns:a16="http://schemas.microsoft.com/office/drawing/2014/main" id="{323327C3-F37D-C633-637D-5B50093F9D85}"/>
              </a:ext>
            </a:extLst>
          </p:cNvPr>
          <p:cNvGraphicFramePr/>
          <p:nvPr>
            <p:extLst>
              <p:ext uri="{D42A27DB-BD31-4B8C-83A1-F6EECF244321}">
                <p14:modId xmlns:p14="http://schemas.microsoft.com/office/powerpoint/2010/main" val="1057398665"/>
              </p:ext>
            </p:extLst>
          </p:nvPr>
        </p:nvGraphicFramePr>
        <p:xfrm>
          <a:off x="-82550" y="5066634"/>
          <a:ext cx="6228862" cy="153639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
        <p:nvSpPr>
          <p:cNvPr id="22" name="TextBox 21">
            <a:extLst>
              <a:ext uri="{FF2B5EF4-FFF2-40B4-BE49-F238E27FC236}">
                <a16:creationId xmlns:a16="http://schemas.microsoft.com/office/drawing/2014/main" id="{8EF693ED-4FD1-3FF6-D523-F57B9E723F23}"/>
              </a:ext>
            </a:extLst>
          </p:cNvPr>
          <p:cNvSpPr txBox="1"/>
          <p:nvPr/>
        </p:nvSpPr>
        <p:spPr>
          <a:xfrm>
            <a:off x="6353909" y="6072554"/>
            <a:ext cx="5752123" cy="615553"/>
          </a:xfrm>
          <a:prstGeom prst="rect">
            <a:avLst/>
          </a:prstGeom>
          <a:solidFill>
            <a:schemeClr val="tx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prstClr val="white"/>
                </a:solidFill>
                <a:effectLst/>
                <a:uLnTx/>
                <a:uFillTx/>
                <a:latin typeface="Avenir Next LT Pro"/>
                <a:ea typeface="+mn-ea"/>
                <a:cs typeface="+mn-cs"/>
              </a:rPr>
              <a:t>Practical-approaches-to-behaviour-management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DAE3E3"/>
                </a:solidFill>
                <a:effectLst/>
                <a:uLnTx/>
                <a:uFillTx/>
                <a:latin typeface="Avenir Next LT Pro"/>
                <a:ea typeface="+mn-ea"/>
                <a:cs typeface="+mn-cs"/>
                <a:hlinkClick r:id="rId23">
                  <a:extLst>
                    <a:ext uri="{A12FA001-AC4F-418D-AE19-62706E023703}">
                      <ahyp:hlinkClr xmlns:ahyp="http://schemas.microsoft.com/office/drawing/2018/hyperlinkcolor" val="tx"/>
                    </a:ext>
                  </a:extLst>
                </a:hlinkClick>
              </a:rPr>
              <a:t>WG handbook</a:t>
            </a:r>
            <a:endParaRPr kumimoji="0" lang="en-GB" sz="1700" b="0" i="0" u="none" strike="noStrike" kern="1200" cap="none" spc="0" normalizeH="0" baseline="0" noProof="0" dirty="0">
              <a:ln>
                <a:noFill/>
              </a:ln>
              <a:solidFill>
                <a:srgbClr val="DAE3E3"/>
              </a:solidFill>
              <a:effectLst/>
              <a:uLnTx/>
              <a:uFillTx/>
              <a:latin typeface="Avenir Next LT Pro"/>
              <a:ea typeface="+mn-ea"/>
              <a:cs typeface="+mn-cs"/>
            </a:endParaRPr>
          </a:p>
        </p:txBody>
      </p:sp>
    </p:spTree>
    <p:extLst>
      <p:ext uri="{BB962C8B-B14F-4D97-AF65-F5344CB8AC3E}">
        <p14:creationId xmlns:p14="http://schemas.microsoft.com/office/powerpoint/2010/main" val="368022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19549930-24B2-4873-9BA8-560C912DE38A}"/>
              </a:ext>
            </a:extLst>
          </p:cNvPr>
          <p:cNvGraphicFramePr/>
          <p:nvPr>
            <p:extLst>
              <p:ext uri="{D42A27DB-BD31-4B8C-83A1-F6EECF244321}">
                <p14:modId xmlns:p14="http://schemas.microsoft.com/office/powerpoint/2010/main" val="3869078214"/>
              </p:ext>
            </p:extLst>
          </p:nvPr>
        </p:nvGraphicFramePr>
        <p:xfrm>
          <a:off x="95250" y="57150"/>
          <a:ext cx="12001500" cy="1790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26D6CBD-A413-1860-AF26-1EBA2AC07B2F}"/>
              </a:ext>
            </a:extLst>
          </p:cNvPr>
          <p:cNvSpPr txBox="1"/>
          <p:nvPr/>
        </p:nvSpPr>
        <p:spPr>
          <a:xfrm>
            <a:off x="273050" y="1847850"/>
            <a:ext cx="5772150" cy="4708981"/>
          </a:xfrm>
          <a:prstGeom prst="rect">
            <a:avLst/>
          </a:prstGeom>
          <a:solidFill>
            <a:schemeClr val="accent3">
              <a:lumMod val="60000"/>
              <a:lumOff val="40000"/>
            </a:schemeClr>
          </a:solidFill>
        </p:spPr>
        <p:txBody>
          <a:bodyPr wrap="square">
            <a:spAutoFit/>
          </a:bodyPr>
          <a:lstStyle/>
          <a:p>
            <a:pPr>
              <a:buNone/>
            </a:pPr>
            <a:r>
              <a:rPr lang="en-GB" sz="1500" b="1" dirty="0"/>
              <a:t>Types of Consequence-Based Approaches</a:t>
            </a:r>
          </a:p>
          <a:p>
            <a:pPr>
              <a:buNone/>
            </a:pPr>
            <a:r>
              <a:rPr lang="en-GB" sz="1500" b="1" dirty="0"/>
              <a:t>1. Positive Reinforcement</a:t>
            </a:r>
          </a:p>
          <a:p>
            <a:pPr>
              <a:buNone/>
            </a:pPr>
            <a:r>
              <a:rPr lang="en-GB" sz="1500" dirty="0"/>
              <a:t>Positive reinforcement involves providing a desirable consequence immediately after an appropriate behaviour, making that behaviour more likely to occur again.</a:t>
            </a:r>
          </a:p>
          <a:p>
            <a:pPr>
              <a:buNone/>
            </a:pPr>
            <a:r>
              <a:rPr lang="en-GB" sz="1500" b="1" dirty="0"/>
              <a:t>Examples:</a:t>
            </a:r>
            <a:endParaRPr lang="en-GB" sz="1500" dirty="0"/>
          </a:p>
          <a:p>
            <a:pPr>
              <a:buFont typeface="Arial" panose="020B0604020202020204" pitchFamily="34" charset="0"/>
              <a:buChar char="•"/>
            </a:pPr>
            <a:r>
              <a:rPr lang="en-GB" sz="1500" dirty="0"/>
              <a:t>Praise ("Well done for staying focused.") </a:t>
            </a:r>
          </a:p>
          <a:p>
            <a:pPr>
              <a:buFont typeface="Arial" panose="020B0604020202020204" pitchFamily="34" charset="0"/>
              <a:buChar char="•"/>
            </a:pPr>
            <a:r>
              <a:rPr lang="en-GB" sz="1500" dirty="0"/>
              <a:t>Stickers or reward charts </a:t>
            </a:r>
          </a:p>
          <a:p>
            <a:pPr>
              <a:buFont typeface="Arial" panose="020B0604020202020204" pitchFamily="34" charset="0"/>
              <a:buChar char="•"/>
            </a:pPr>
            <a:r>
              <a:rPr lang="en-GB" sz="1500" dirty="0"/>
              <a:t>House points </a:t>
            </a:r>
          </a:p>
          <a:p>
            <a:pPr>
              <a:buFont typeface="Arial" panose="020B0604020202020204" pitchFamily="34" charset="0"/>
              <a:buChar char="•"/>
            </a:pPr>
            <a:r>
              <a:rPr lang="en-GB" sz="1500" dirty="0"/>
              <a:t>Extra playtime </a:t>
            </a:r>
          </a:p>
          <a:p>
            <a:pPr>
              <a:buFont typeface="Arial" panose="020B0604020202020204" pitchFamily="34" charset="0"/>
              <a:buChar char="•"/>
            </a:pPr>
            <a:r>
              <a:rPr lang="en-GB" sz="1500" dirty="0"/>
              <a:t>Token economies </a:t>
            </a:r>
          </a:p>
          <a:p>
            <a:pPr>
              <a:buNone/>
            </a:pPr>
            <a:r>
              <a:rPr lang="en-GB" sz="1500" b="1" dirty="0"/>
              <a:t>Example (ADHD):</a:t>
            </a:r>
            <a:br>
              <a:rPr lang="en-GB" sz="1500" dirty="0"/>
            </a:br>
            <a:r>
              <a:rPr lang="en-GB" sz="1500" dirty="0"/>
              <a:t>A pupil receives a token every 10 minutes they remain engaged with their independent work. Tokens can later be exchanged for a preferred activity.</a:t>
            </a:r>
          </a:p>
          <a:p>
            <a:pPr>
              <a:buNone/>
            </a:pPr>
            <a:r>
              <a:rPr lang="en-GB" sz="1500" b="1" dirty="0"/>
              <a:t>Evidence</a:t>
            </a:r>
            <a:br>
              <a:rPr lang="en-GB" sz="1500" dirty="0"/>
            </a:br>
            <a:r>
              <a:rPr lang="en-GB" sz="1500" dirty="0"/>
              <a:t>Positive reinforcement is one of the strongest evidence-based classroom strategies for supporting children with ADHD, particularly when rewards are immediate, specific, and consistent.</a:t>
            </a:r>
          </a:p>
        </p:txBody>
      </p:sp>
      <p:sp>
        <p:nvSpPr>
          <p:cNvPr id="8" name="TextBox 7">
            <a:extLst>
              <a:ext uri="{FF2B5EF4-FFF2-40B4-BE49-F238E27FC236}">
                <a16:creationId xmlns:a16="http://schemas.microsoft.com/office/drawing/2014/main" id="{D56649E5-8B8D-9BC6-282E-091A826B480A}"/>
              </a:ext>
            </a:extLst>
          </p:cNvPr>
          <p:cNvSpPr txBox="1"/>
          <p:nvPr/>
        </p:nvSpPr>
        <p:spPr>
          <a:xfrm>
            <a:off x="6223000" y="1830040"/>
            <a:ext cx="5772150" cy="2554545"/>
          </a:xfrm>
          <a:prstGeom prst="rect">
            <a:avLst/>
          </a:prstGeom>
          <a:solidFill>
            <a:schemeClr val="tx2">
              <a:lumMod val="10000"/>
              <a:lumOff val="90000"/>
            </a:schemeClr>
          </a:solidFill>
        </p:spPr>
        <p:txBody>
          <a:bodyPr wrap="square">
            <a:spAutoFit/>
          </a:bodyPr>
          <a:lstStyle/>
          <a:p>
            <a:pPr>
              <a:buNone/>
            </a:pPr>
            <a:r>
              <a:rPr lang="en-GB" sz="1600" b="1" dirty="0"/>
              <a:t>2. Negative Reinforcement</a:t>
            </a:r>
          </a:p>
          <a:p>
            <a:pPr>
              <a:buNone/>
            </a:pPr>
            <a:r>
              <a:rPr lang="en-GB" sz="1600" dirty="0"/>
              <a:t>Negative reinforcement is often misunderstood. It does </a:t>
            </a:r>
            <a:r>
              <a:rPr lang="en-GB" sz="1600" b="1" dirty="0"/>
              <a:t>not</a:t>
            </a:r>
            <a:r>
              <a:rPr lang="en-GB" sz="1600" dirty="0"/>
              <a:t> mean punishment.</a:t>
            </a:r>
          </a:p>
          <a:p>
            <a:pPr>
              <a:buNone/>
            </a:pPr>
            <a:r>
              <a:rPr lang="en-GB" sz="1600" dirty="0"/>
              <a:t>It involves </a:t>
            </a:r>
            <a:r>
              <a:rPr lang="en-GB" sz="1600" b="1" dirty="0"/>
              <a:t>removing something unpleasant</a:t>
            </a:r>
            <a:r>
              <a:rPr lang="en-GB" sz="1600" dirty="0"/>
              <a:t> when the desired behaviour occurs.</a:t>
            </a:r>
          </a:p>
          <a:p>
            <a:pPr>
              <a:buNone/>
            </a:pPr>
            <a:r>
              <a:rPr lang="en-GB" sz="1600" b="1" dirty="0"/>
              <a:t>Example:</a:t>
            </a:r>
            <a:br>
              <a:rPr lang="en-GB" sz="1600" dirty="0"/>
            </a:br>
            <a:r>
              <a:rPr lang="en-GB" sz="1600" dirty="0"/>
              <a:t>A student who completes their work promptly is excused from an additional practice worksheet.</a:t>
            </a:r>
          </a:p>
          <a:p>
            <a:pPr>
              <a:buNone/>
            </a:pPr>
            <a:r>
              <a:rPr lang="en-GB" sz="1600" dirty="0"/>
              <a:t>The removal of the extra task increases the likelihood that the desired behaviour will occur again.</a:t>
            </a:r>
          </a:p>
        </p:txBody>
      </p:sp>
      <p:sp>
        <p:nvSpPr>
          <p:cNvPr id="10" name="TextBox 9">
            <a:extLst>
              <a:ext uri="{FF2B5EF4-FFF2-40B4-BE49-F238E27FC236}">
                <a16:creationId xmlns:a16="http://schemas.microsoft.com/office/drawing/2014/main" id="{55D5D9A7-A9B2-8659-96FC-72D5A86B6B78}"/>
              </a:ext>
            </a:extLst>
          </p:cNvPr>
          <p:cNvSpPr txBox="1"/>
          <p:nvPr/>
        </p:nvSpPr>
        <p:spPr>
          <a:xfrm>
            <a:off x="6223000" y="4494728"/>
            <a:ext cx="5772150" cy="2062103"/>
          </a:xfrm>
          <a:prstGeom prst="rect">
            <a:avLst/>
          </a:prstGeom>
          <a:solidFill>
            <a:schemeClr val="accent3">
              <a:lumMod val="75000"/>
            </a:schemeClr>
          </a:solidFill>
        </p:spPr>
        <p:txBody>
          <a:bodyPr wrap="square">
            <a:spAutoFit/>
          </a:bodyPr>
          <a:lstStyle/>
          <a:p>
            <a:pPr>
              <a:buNone/>
            </a:pPr>
            <a:r>
              <a:rPr lang="en-GB" sz="1600" b="1" dirty="0">
                <a:solidFill>
                  <a:schemeClr val="bg1"/>
                </a:solidFill>
              </a:rPr>
              <a:t>3. Response Cost</a:t>
            </a:r>
          </a:p>
          <a:p>
            <a:pPr>
              <a:buNone/>
            </a:pPr>
            <a:r>
              <a:rPr lang="en-GB" sz="1600" dirty="0">
                <a:solidFill>
                  <a:schemeClr val="bg1"/>
                </a:solidFill>
              </a:rPr>
              <a:t>Response cost involves removing a valued privilege or reward following inappropriate behaviour.</a:t>
            </a:r>
          </a:p>
          <a:p>
            <a:pPr>
              <a:buNone/>
            </a:pPr>
            <a:r>
              <a:rPr lang="en-GB" sz="1600" b="1" dirty="0">
                <a:solidFill>
                  <a:schemeClr val="bg1"/>
                </a:solidFill>
              </a:rPr>
              <a:t>Examples</a:t>
            </a:r>
            <a:endParaRPr lang="en-GB" sz="1600" dirty="0">
              <a:solidFill>
                <a:schemeClr val="bg1"/>
              </a:solidFill>
            </a:endParaRPr>
          </a:p>
          <a:p>
            <a:pPr>
              <a:buFont typeface="Arial" panose="020B0604020202020204" pitchFamily="34" charset="0"/>
              <a:buChar char="•"/>
            </a:pPr>
            <a:r>
              <a:rPr lang="en-GB" sz="1600" dirty="0">
                <a:solidFill>
                  <a:schemeClr val="bg1"/>
                </a:solidFill>
              </a:rPr>
              <a:t>Losing points, Losing tokens, Losing computer time </a:t>
            </a:r>
          </a:p>
          <a:p>
            <a:pPr>
              <a:buFont typeface="Arial" panose="020B0604020202020204" pitchFamily="34" charset="0"/>
              <a:buChar char="•"/>
            </a:pPr>
            <a:r>
              <a:rPr lang="en-GB" sz="1600" dirty="0">
                <a:solidFill>
                  <a:schemeClr val="bg1"/>
                </a:solidFill>
              </a:rPr>
              <a:t>Missing part of break time </a:t>
            </a:r>
          </a:p>
          <a:p>
            <a:pPr>
              <a:buNone/>
            </a:pPr>
            <a:r>
              <a:rPr lang="en-GB" sz="1600" dirty="0">
                <a:solidFill>
                  <a:schemeClr val="bg1"/>
                </a:solidFill>
              </a:rPr>
              <a:t>Response cost is commonly used within token economy systems.</a:t>
            </a:r>
          </a:p>
        </p:txBody>
      </p:sp>
    </p:spTree>
    <p:extLst>
      <p:ext uri="{BB962C8B-B14F-4D97-AF65-F5344CB8AC3E}">
        <p14:creationId xmlns:p14="http://schemas.microsoft.com/office/powerpoint/2010/main" val="1808534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33042D-222A-494F-DD9A-4216B1CCB8F8}"/>
              </a:ext>
            </a:extLst>
          </p:cNvPr>
          <p:cNvSpPr txBox="1"/>
          <p:nvPr/>
        </p:nvSpPr>
        <p:spPr>
          <a:xfrm>
            <a:off x="171450" y="107077"/>
            <a:ext cx="5880100" cy="2800767"/>
          </a:xfrm>
          <a:prstGeom prst="rect">
            <a:avLst/>
          </a:prstGeom>
          <a:solidFill>
            <a:schemeClr val="bg2">
              <a:lumMod val="75000"/>
            </a:schemeClr>
          </a:solidFill>
        </p:spPr>
        <p:txBody>
          <a:bodyPr wrap="square">
            <a:spAutoFit/>
          </a:bodyPr>
          <a:lstStyle/>
          <a:p>
            <a:pPr>
              <a:buNone/>
            </a:pPr>
            <a:r>
              <a:rPr lang="en-GB" sz="1600" b="1" dirty="0"/>
              <a:t>4. Time-Out</a:t>
            </a:r>
          </a:p>
          <a:p>
            <a:pPr>
              <a:buNone/>
            </a:pPr>
            <a:r>
              <a:rPr lang="en-GB" sz="1600" dirty="0"/>
              <a:t>Time-out removes the child from a reinforcing environment for a short period.</a:t>
            </a:r>
          </a:p>
          <a:p>
            <a:pPr>
              <a:buNone/>
            </a:pPr>
            <a:r>
              <a:rPr lang="en-GB" sz="1600" dirty="0"/>
              <a:t>The purpose is to reduce reinforcement following inappropriate behaviour.</a:t>
            </a:r>
          </a:p>
          <a:p>
            <a:pPr>
              <a:buNone/>
            </a:pPr>
            <a:r>
              <a:rPr lang="en-GB" sz="1600" dirty="0"/>
              <a:t>Modern guidance recommends that time-out should:</a:t>
            </a:r>
          </a:p>
          <a:p>
            <a:pPr>
              <a:buFont typeface="Arial" panose="020B0604020202020204" pitchFamily="34" charset="0"/>
              <a:buChar char="•"/>
            </a:pPr>
            <a:r>
              <a:rPr lang="en-GB" sz="1600" dirty="0"/>
              <a:t>be brief </a:t>
            </a:r>
          </a:p>
          <a:p>
            <a:pPr>
              <a:buFont typeface="Arial" panose="020B0604020202020204" pitchFamily="34" charset="0"/>
              <a:buChar char="•"/>
            </a:pPr>
            <a:r>
              <a:rPr lang="en-GB" sz="1600" dirty="0"/>
              <a:t>be calm </a:t>
            </a:r>
          </a:p>
          <a:p>
            <a:pPr>
              <a:buFont typeface="Arial" panose="020B0604020202020204" pitchFamily="34" charset="0"/>
              <a:buChar char="•"/>
            </a:pPr>
            <a:r>
              <a:rPr lang="en-GB" sz="1600" dirty="0"/>
              <a:t>never be humiliating </a:t>
            </a:r>
          </a:p>
          <a:p>
            <a:pPr>
              <a:buFont typeface="Arial" panose="020B0604020202020204" pitchFamily="34" charset="0"/>
              <a:buChar char="•"/>
            </a:pPr>
            <a:r>
              <a:rPr lang="en-GB" sz="1600" dirty="0"/>
              <a:t>always be followed by opportunities to re-engage successfully</a:t>
            </a:r>
          </a:p>
        </p:txBody>
      </p:sp>
      <p:sp>
        <p:nvSpPr>
          <p:cNvPr id="5" name="TextBox 4">
            <a:extLst>
              <a:ext uri="{FF2B5EF4-FFF2-40B4-BE49-F238E27FC236}">
                <a16:creationId xmlns:a16="http://schemas.microsoft.com/office/drawing/2014/main" id="{9FD5B285-A1DD-6AB5-58B8-1ACA5D810861}"/>
              </a:ext>
            </a:extLst>
          </p:cNvPr>
          <p:cNvSpPr txBox="1"/>
          <p:nvPr/>
        </p:nvSpPr>
        <p:spPr>
          <a:xfrm>
            <a:off x="6311900" y="107077"/>
            <a:ext cx="5708650" cy="6494085"/>
          </a:xfrm>
          <a:prstGeom prst="rect">
            <a:avLst/>
          </a:prstGeom>
          <a:noFill/>
          <a:ln>
            <a:solidFill>
              <a:schemeClr val="bg2">
                <a:lumMod val="25000"/>
              </a:schemeClr>
            </a:solidFill>
          </a:ln>
        </p:spPr>
        <p:txBody>
          <a:bodyPr wrap="square">
            <a:spAutoFit/>
          </a:bodyPr>
          <a:lstStyle/>
          <a:p>
            <a:pPr>
              <a:buNone/>
            </a:pPr>
            <a:r>
              <a:rPr lang="en-GB" sz="1600" b="1" dirty="0"/>
              <a:t>Why Might Consequence-Based Approaches Be Less Effective for ADHD?</a:t>
            </a:r>
          </a:p>
          <a:p>
            <a:pPr>
              <a:buNone/>
            </a:pPr>
            <a:endParaRPr lang="en-GB" sz="1600" b="1" dirty="0"/>
          </a:p>
          <a:p>
            <a:pPr>
              <a:buNone/>
            </a:pPr>
            <a:r>
              <a:rPr lang="en-GB" sz="1600" dirty="0"/>
              <a:t>Children with ADHD often experience difficulties with:</a:t>
            </a:r>
          </a:p>
          <a:p>
            <a:pPr>
              <a:buFont typeface="Arial" panose="020B0604020202020204" pitchFamily="34" charset="0"/>
              <a:buChar char="•"/>
            </a:pPr>
            <a:r>
              <a:rPr lang="en-GB" sz="1600" dirty="0"/>
              <a:t>executive functioning </a:t>
            </a:r>
          </a:p>
          <a:p>
            <a:pPr>
              <a:buFont typeface="Arial" panose="020B0604020202020204" pitchFamily="34" charset="0"/>
              <a:buChar char="•"/>
            </a:pPr>
            <a:r>
              <a:rPr lang="en-GB" sz="1600" dirty="0"/>
              <a:t>impulse control </a:t>
            </a:r>
          </a:p>
          <a:p>
            <a:pPr>
              <a:buFont typeface="Arial" panose="020B0604020202020204" pitchFamily="34" charset="0"/>
              <a:buChar char="•"/>
            </a:pPr>
            <a:r>
              <a:rPr lang="en-GB" sz="1600" dirty="0"/>
              <a:t>delayed gratification </a:t>
            </a:r>
          </a:p>
          <a:p>
            <a:pPr>
              <a:buFont typeface="Arial" panose="020B0604020202020204" pitchFamily="34" charset="0"/>
              <a:buChar char="•"/>
            </a:pPr>
            <a:r>
              <a:rPr lang="en-GB" sz="1600" dirty="0"/>
              <a:t>emotional regulation </a:t>
            </a:r>
          </a:p>
          <a:p>
            <a:pPr>
              <a:buFont typeface="Arial" panose="020B0604020202020204" pitchFamily="34" charset="0"/>
              <a:buChar char="•"/>
            </a:pPr>
            <a:r>
              <a:rPr lang="en-GB" sz="1600" dirty="0"/>
              <a:t>working memory </a:t>
            </a:r>
          </a:p>
          <a:p>
            <a:pPr>
              <a:buFont typeface="Arial" panose="020B0604020202020204" pitchFamily="34" charset="0"/>
              <a:buChar char="•"/>
            </a:pPr>
            <a:endParaRPr lang="en-GB" sz="1600" dirty="0"/>
          </a:p>
          <a:p>
            <a:pPr>
              <a:buNone/>
            </a:pPr>
            <a:r>
              <a:rPr lang="en-GB" sz="1600" dirty="0"/>
              <a:t>Because of these neurological differences, consequences delivered </a:t>
            </a:r>
            <a:r>
              <a:rPr lang="en-GB" sz="1600" b="1" dirty="0"/>
              <a:t>after</a:t>
            </a:r>
            <a:r>
              <a:rPr lang="en-GB" sz="1600" dirty="0"/>
              <a:t> behaviour has occurred may have less impact than expected.</a:t>
            </a:r>
          </a:p>
          <a:p>
            <a:pPr>
              <a:buNone/>
            </a:pPr>
            <a:endParaRPr lang="en-GB" sz="1600" dirty="0"/>
          </a:p>
          <a:p>
            <a:pPr>
              <a:buNone/>
            </a:pPr>
            <a:r>
              <a:rPr lang="en-GB" sz="1600" dirty="0"/>
              <a:t>For example:</a:t>
            </a:r>
          </a:p>
          <a:p>
            <a:pPr>
              <a:buNone/>
            </a:pPr>
            <a:r>
              <a:rPr lang="en-GB" sz="1600" dirty="0"/>
              <a:t>A child may fully understand the classroom rules yet still call out answers impulsively.</a:t>
            </a:r>
          </a:p>
          <a:p>
            <a:pPr>
              <a:buNone/>
            </a:pPr>
            <a:endParaRPr lang="en-GB" sz="1600" dirty="0"/>
          </a:p>
          <a:p>
            <a:pPr>
              <a:buNone/>
            </a:pPr>
            <a:r>
              <a:rPr lang="en-GB" sz="1600" dirty="0"/>
              <a:t>The issue is not a lack of knowledge—it is difficulty inhibiting the behaviour in the moment.</a:t>
            </a:r>
          </a:p>
          <a:p>
            <a:pPr>
              <a:buNone/>
            </a:pPr>
            <a:endParaRPr lang="en-GB" sz="1600" dirty="0"/>
          </a:p>
          <a:p>
            <a:pPr>
              <a:buNone/>
            </a:pPr>
            <a:r>
              <a:rPr lang="en-GB" sz="1600" dirty="0"/>
              <a:t>Similarly, losing golden time at the end of the week may have little influence because the consequence is delayed, whereas ADHD is associated with a preference for </a:t>
            </a:r>
            <a:r>
              <a:rPr lang="en-GB" sz="1600" b="1" dirty="0"/>
              <a:t>immediate rewards</a:t>
            </a:r>
            <a:r>
              <a:rPr lang="en-GB" sz="1600" dirty="0"/>
              <a:t>.</a:t>
            </a:r>
          </a:p>
          <a:p>
            <a:pPr>
              <a:buNone/>
            </a:pPr>
            <a:endParaRPr lang="en-GB" sz="1600" dirty="0"/>
          </a:p>
        </p:txBody>
      </p:sp>
      <p:sp>
        <p:nvSpPr>
          <p:cNvPr id="7" name="TextBox 6">
            <a:extLst>
              <a:ext uri="{FF2B5EF4-FFF2-40B4-BE49-F238E27FC236}">
                <a16:creationId xmlns:a16="http://schemas.microsoft.com/office/drawing/2014/main" id="{AB6DBC09-8C71-ADB3-B163-0883D0E625A2}"/>
              </a:ext>
            </a:extLst>
          </p:cNvPr>
          <p:cNvSpPr txBox="1"/>
          <p:nvPr/>
        </p:nvSpPr>
        <p:spPr>
          <a:xfrm>
            <a:off x="171450" y="3028494"/>
            <a:ext cx="5880100" cy="1569660"/>
          </a:xfrm>
          <a:prstGeom prst="rect">
            <a:avLst/>
          </a:prstGeom>
          <a:solidFill>
            <a:schemeClr val="accent3">
              <a:lumMod val="60000"/>
              <a:lumOff val="40000"/>
            </a:schemeClr>
          </a:solidFill>
        </p:spPr>
        <p:txBody>
          <a:bodyPr wrap="square">
            <a:spAutoFit/>
          </a:bodyPr>
          <a:lstStyle/>
          <a:p>
            <a:pPr>
              <a:buNone/>
            </a:pPr>
            <a:r>
              <a:rPr lang="en-GB" sz="1600" b="1" dirty="0"/>
              <a:t>5. Natural Consequences</a:t>
            </a:r>
          </a:p>
          <a:p>
            <a:pPr>
              <a:buNone/>
            </a:pPr>
            <a:r>
              <a:rPr lang="en-GB" sz="1600" dirty="0"/>
              <a:t>Natural consequences occur without adult intervention.</a:t>
            </a:r>
          </a:p>
          <a:p>
            <a:pPr>
              <a:buNone/>
            </a:pPr>
            <a:r>
              <a:rPr lang="en-GB" sz="1600" b="1" dirty="0"/>
              <a:t>Example</a:t>
            </a:r>
            <a:endParaRPr lang="en-GB" sz="1600" dirty="0"/>
          </a:p>
          <a:p>
            <a:pPr>
              <a:buNone/>
            </a:pPr>
            <a:r>
              <a:rPr lang="en-GB" sz="1600" dirty="0"/>
              <a:t>A child who forgets their PE kit cannot participate in PE.</a:t>
            </a:r>
          </a:p>
          <a:p>
            <a:pPr>
              <a:buNone/>
            </a:pPr>
            <a:r>
              <a:rPr lang="en-GB" sz="1600" dirty="0"/>
              <a:t>These consequences help develop responsibility when they occur naturally and safely.</a:t>
            </a:r>
          </a:p>
        </p:txBody>
      </p:sp>
      <p:sp>
        <p:nvSpPr>
          <p:cNvPr id="9" name="TextBox 8">
            <a:extLst>
              <a:ext uri="{FF2B5EF4-FFF2-40B4-BE49-F238E27FC236}">
                <a16:creationId xmlns:a16="http://schemas.microsoft.com/office/drawing/2014/main" id="{48E4874B-4ED2-FD0D-6756-195EE424F367}"/>
              </a:ext>
            </a:extLst>
          </p:cNvPr>
          <p:cNvSpPr txBox="1"/>
          <p:nvPr/>
        </p:nvSpPr>
        <p:spPr>
          <a:xfrm>
            <a:off x="171450" y="4723725"/>
            <a:ext cx="5880100" cy="1877437"/>
          </a:xfrm>
          <a:prstGeom prst="rect">
            <a:avLst/>
          </a:prstGeom>
          <a:solidFill>
            <a:schemeClr val="accent3">
              <a:lumMod val="75000"/>
            </a:schemeClr>
          </a:solidFill>
        </p:spPr>
        <p:txBody>
          <a:bodyPr wrap="square">
            <a:spAutoFit/>
          </a:bodyPr>
          <a:lstStyle/>
          <a:p>
            <a:pPr>
              <a:buNone/>
            </a:pPr>
            <a:r>
              <a:rPr lang="en-GB" sz="1600" b="1" dirty="0">
                <a:solidFill>
                  <a:schemeClr val="bg1"/>
                </a:solidFill>
              </a:rPr>
              <a:t>6. Logical Consequences</a:t>
            </a:r>
          </a:p>
          <a:p>
            <a:pPr>
              <a:buNone/>
            </a:pPr>
            <a:r>
              <a:rPr lang="en-GB" sz="1600" dirty="0">
                <a:solidFill>
                  <a:schemeClr val="bg1"/>
                </a:solidFill>
              </a:rPr>
              <a:t>Logical consequences are directly related to the behaviour.</a:t>
            </a:r>
          </a:p>
          <a:p>
            <a:pPr>
              <a:buNone/>
            </a:pPr>
            <a:r>
              <a:rPr lang="en-GB" sz="1600" b="1" dirty="0">
                <a:solidFill>
                  <a:schemeClr val="bg1"/>
                </a:solidFill>
              </a:rPr>
              <a:t>Examples</a:t>
            </a:r>
            <a:endParaRPr lang="en-GB" sz="1600" dirty="0">
              <a:solidFill>
                <a:schemeClr val="bg1"/>
              </a:solidFill>
            </a:endParaRPr>
          </a:p>
          <a:p>
            <a:pPr>
              <a:buNone/>
            </a:pPr>
            <a:r>
              <a:rPr lang="en-GB" sz="1600" dirty="0">
                <a:solidFill>
                  <a:schemeClr val="bg1"/>
                </a:solidFill>
              </a:rPr>
              <a:t>A pupil who draws on the desk helps clean it.</a:t>
            </a:r>
          </a:p>
          <a:p>
            <a:pPr>
              <a:buNone/>
            </a:pPr>
            <a:r>
              <a:rPr lang="en-GB" sz="1600" dirty="0">
                <a:solidFill>
                  <a:schemeClr val="bg1"/>
                </a:solidFill>
              </a:rPr>
              <a:t>A child who throws resources helps tidy them away.</a:t>
            </a:r>
          </a:p>
          <a:p>
            <a:pPr>
              <a:buNone/>
            </a:pPr>
            <a:r>
              <a:rPr lang="en-GB" sz="1600" dirty="0">
                <a:solidFill>
                  <a:schemeClr val="bg1"/>
                </a:solidFill>
              </a:rPr>
              <a:t>Logical consequences focus on teaching responsibility rather than punishment.</a:t>
            </a:r>
          </a:p>
        </p:txBody>
      </p:sp>
    </p:spTree>
    <p:extLst>
      <p:ext uri="{BB962C8B-B14F-4D97-AF65-F5344CB8AC3E}">
        <p14:creationId xmlns:p14="http://schemas.microsoft.com/office/powerpoint/2010/main" val="2505706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AA4371-F67D-BFA2-8108-37E39026D1F3}"/>
              </a:ext>
            </a:extLst>
          </p:cNvPr>
          <p:cNvSpPr txBox="1"/>
          <p:nvPr/>
        </p:nvSpPr>
        <p:spPr>
          <a:xfrm>
            <a:off x="177800" y="240437"/>
            <a:ext cx="5111750" cy="6186309"/>
          </a:xfrm>
          <a:prstGeom prst="rect">
            <a:avLst/>
          </a:prstGeom>
          <a:solidFill>
            <a:schemeClr val="accent1">
              <a:lumMod val="20000"/>
              <a:lumOff val="80000"/>
            </a:schemeClr>
          </a:solidFill>
        </p:spPr>
        <p:txBody>
          <a:bodyPr wrap="square">
            <a:spAutoFit/>
          </a:bodyPr>
          <a:lstStyle/>
          <a:p>
            <a:pPr>
              <a:buNone/>
            </a:pPr>
            <a:r>
              <a:rPr lang="en-GB" b="1" dirty="0"/>
              <a:t>Current Evidence</a:t>
            </a:r>
          </a:p>
          <a:p>
            <a:pPr>
              <a:buNone/>
            </a:pPr>
            <a:endParaRPr lang="en-GB" b="1" dirty="0"/>
          </a:p>
          <a:p>
            <a:pPr>
              <a:buNone/>
            </a:pPr>
            <a:r>
              <a:rPr lang="en-GB" dirty="0"/>
              <a:t>Research suggests that children with ADHD respond best when reinforcement is:</a:t>
            </a:r>
          </a:p>
          <a:p>
            <a:pPr>
              <a:buFont typeface="Arial" panose="020B0604020202020204" pitchFamily="34" charset="0"/>
              <a:buChar char="•"/>
            </a:pPr>
            <a:r>
              <a:rPr lang="en-GB" dirty="0"/>
              <a:t>immediate </a:t>
            </a:r>
          </a:p>
          <a:p>
            <a:pPr>
              <a:buFont typeface="Arial" panose="020B0604020202020204" pitchFamily="34" charset="0"/>
              <a:buChar char="•"/>
            </a:pPr>
            <a:r>
              <a:rPr lang="en-GB" dirty="0"/>
              <a:t>frequent </a:t>
            </a:r>
          </a:p>
          <a:p>
            <a:pPr>
              <a:buFont typeface="Arial" panose="020B0604020202020204" pitchFamily="34" charset="0"/>
              <a:buChar char="•"/>
            </a:pPr>
            <a:r>
              <a:rPr lang="en-GB" dirty="0"/>
              <a:t>predictable </a:t>
            </a:r>
          </a:p>
          <a:p>
            <a:pPr>
              <a:buFont typeface="Arial" panose="020B0604020202020204" pitchFamily="34" charset="0"/>
              <a:buChar char="•"/>
            </a:pPr>
            <a:r>
              <a:rPr lang="en-GB" dirty="0"/>
              <a:t>meaningful </a:t>
            </a:r>
          </a:p>
          <a:p>
            <a:pPr>
              <a:buFont typeface="Arial" panose="020B0604020202020204" pitchFamily="34" charset="0"/>
              <a:buChar char="•"/>
            </a:pPr>
            <a:r>
              <a:rPr lang="en-GB" dirty="0"/>
              <a:t>specific </a:t>
            </a:r>
          </a:p>
          <a:p>
            <a:pPr>
              <a:buFont typeface="Arial" panose="020B0604020202020204" pitchFamily="34" charset="0"/>
              <a:buChar char="•"/>
            </a:pPr>
            <a:endParaRPr lang="en-GB" dirty="0"/>
          </a:p>
          <a:p>
            <a:pPr>
              <a:buNone/>
            </a:pPr>
            <a:r>
              <a:rPr lang="en-GB" dirty="0"/>
              <a:t>For example:</a:t>
            </a:r>
          </a:p>
          <a:p>
            <a:pPr>
              <a:buNone/>
            </a:pPr>
            <a:r>
              <a:rPr lang="en-GB" dirty="0"/>
              <a:t>Instead of saying:</a:t>
            </a:r>
          </a:p>
          <a:p>
            <a:pPr>
              <a:buNone/>
            </a:pPr>
            <a:r>
              <a:rPr lang="en-GB" dirty="0"/>
              <a:t>"If you're good all week, you'll get a reward."</a:t>
            </a:r>
          </a:p>
          <a:p>
            <a:pPr>
              <a:buNone/>
            </a:pPr>
            <a:endParaRPr lang="en-GB" dirty="0"/>
          </a:p>
          <a:p>
            <a:pPr>
              <a:buNone/>
            </a:pPr>
            <a:r>
              <a:rPr lang="en-GB" dirty="0"/>
              <a:t>A more effective strategy is:</a:t>
            </a:r>
          </a:p>
          <a:p>
            <a:pPr>
              <a:buNone/>
            </a:pPr>
            <a:r>
              <a:rPr lang="en-GB" dirty="0"/>
              <a:t>"After you've completed these five maths questions, we'll have a two-minute movement break."</a:t>
            </a:r>
          </a:p>
          <a:p>
            <a:pPr>
              <a:buNone/>
            </a:pPr>
            <a:endParaRPr lang="en-GB" dirty="0"/>
          </a:p>
          <a:p>
            <a:pPr>
              <a:buNone/>
            </a:pPr>
            <a:r>
              <a:rPr lang="en-GB" dirty="0"/>
              <a:t>Immediate reinforcement better aligns with differences in reward processing associated with ADHD.</a:t>
            </a:r>
          </a:p>
        </p:txBody>
      </p:sp>
      <p:sp>
        <p:nvSpPr>
          <p:cNvPr id="5" name="TextBox 4">
            <a:extLst>
              <a:ext uri="{FF2B5EF4-FFF2-40B4-BE49-F238E27FC236}">
                <a16:creationId xmlns:a16="http://schemas.microsoft.com/office/drawing/2014/main" id="{E7E8C387-B651-8359-A201-B4A44972DA7D}"/>
              </a:ext>
            </a:extLst>
          </p:cNvPr>
          <p:cNvSpPr txBox="1"/>
          <p:nvPr/>
        </p:nvSpPr>
        <p:spPr>
          <a:xfrm>
            <a:off x="5772150" y="240437"/>
            <a:ext cx="6096000" cy="1754326"/>
          </a:xfrm>
          <a:prstGeom prst="rect">
            <a:avLst/>
          </a:prstGeom>
          <a:noFill/>
        </p:spPr>
        <p:txBody>
          <a:bodyPr wrap="square">
            <a:spAutoFit/>
          </a:bodyPr>
          <a:lstStyle/>
          <a:p>
            <a:pPr>
              <a:buNone/>
            </a:pPr>
            <a:r>
              <a:rPr lang="en-GB" b="1" dirty="0"/>
              <a:t>Strengths of Consequence-Based Approaches</a:t>
            </a:r>
          </a:p>
          <a:p>
            <a:pPr>
              <a:buNone/>
            </a:pPr>
            <a:r>
              <a:rPr lang="en-GB" dirty="0"/>
              <a:t>✔ Can increase appropriate classroom behaviour</a:t>
            </a:r>
          </a:p>
          <a:p>
            <a:pPr>
              <a:buNone/>
            </a:pPr>
            <a:r>
              <a:rPr lang="en-GB" dirty="0"/>
              <a:t>✔ Easy for teachers to implement</a:t>
            </a:r>
          </a:p>
          <a:p>
            <a:pPr>
              <a:buNone/>
            </a:pPr>
            <a:r>
              <a:rPr lang="en-GB" dirty="0"/>
              <a:t>✔ Strong evidence for positive reinforcement</a:t>
            </a:r>
          </a:p>
          <a:p>
            <a:pPr>
              <a:buNone/>
            </a:pPr>
            <a:r>
              <a:rPr lang="en-GB" dirty="0"/>
              <a:t>✔ Provides clear expectations</a:t>
            </a:r>
          </a:p>
          <a:p>
            <a:pPr>
              <a:buNone/>
            </a:pPr>
            <a:r>
              <a:rPr lang="en-GB" dirty="0"/>
              <a:t>✔ Helps establish consistent routines</a:t>
            </a:r>
          </a:p>
        </p:txBody>
      </p:sp>
      <p:sp>
        <p:nvSpPr>
          <p:cNvPr id="7" name="TextBox 6">
            <a:extLst>
              <a:ext uri="{FF2B5EF4-FFF2-40B4-BE49-F238E27FC236}">
                <a16:creationId xmlns:a16="http://schemas.microsoft.com/office/drawing/2014/main" id="{13A0C700-2990-6AAB-18E5-E3EB0B4C43F9}"/>
              </a:ext>
            </a:extLst>
          </p:cNvPr>
          <p:cNvSpPr txBox="1"/>
          <p:nvPr/>
        </p:nvSpPr>
        <p:spPr>
          <a:xfrm>
            <a:off x="5829300" y="4376688"/>
            <a:ext cx="6096000" cy="2308324"/>
          </a:xfrm>
          <a:prstGeom prst="rect">
            <a:avLst/>
          </a:prstGeom>
          <a:noFill/>
        </p:spPr>
        <p:txBody>
          <a:bodyPr wrap="square">
            <a:spAutoFit/>
          </a:bodyPr>
          <a:lstStyle/>
          <a:p>
            <a:pPr>
              <a:buNone/>
            </a:pPr>
            <a:r>
              <a:rPr lang="en-GB" b="1" dirty="0"/>
              <a:t>Limitations</a:t>
            </a:r>
          </a:p>
          <a:p>
            <a:pPr>
              <a:buNone/>
            </a:pPr>
            <a:r>
              <a:rPr lang="en-GB" dirty="0"/>
              <a:t>✖ May not address underlying executive function difficulties</a:t>
            </a:r>
          </a:p>
          <a:p>
            <a:pPr>
              <a:buNone/>
            </a:pPr>
            <a:r>
              <a:rPr lang="en-GB" dirty="0"/>
              <a:t>✖ Can become overly reliant on external rewards</a:t>
            </a:r>
          </a:p>
          <a:p>
            <a:pPr>
              <a:buNone/>
            </a:pPr>
            <a:r>
              <a:rPr lang="en-GB" dirty="0"/>
              <a:t>✖ Punitive approaches may damage relationships</a:t>
            </a:r>
          </a:p>
          <a:p>
            <a:pPr>
              <a:buNone/>
            </a:pPr>
            <a:r>
              <a:rPr lang="en-GB" dirty="0"/>
              <a:t>✖ Delayed consequences are often ineffective for ADHD</a:t>
            </a:r>
          </a:p>
          <a:p>
            <a:pPr>
              <a:buNone/>
            </a:pPr>
            <a:r>
              <a:rPr lang="en-GB" dirty="0"/>
              <a:t>✖ Can increase shame if behaviour is interpreted as deliberate rather than neurodevelopmental</a:t>
            </a:r>
          </a:p>
        </p:txBody>
      </p:sp>
      <p:pic>
        <p:nvPicPr>
          <p:cNvPr id="8" name="Picture 7" descr="12 Strategies for ADHD Organization | Families First Pediatrics">
            <a:extLst>
              <a:ext uri="{FF2B5EF4-FFF2-40B4-BE49-F238E27FC236}">
                <a16:creationId xmlns:a16="http://schemas.microsoft.com/office/drawing/2014/main" id="{6B8DD7CB-6CE1-047F-F552-D624DAC5AECD}"/>
              </a:ext>
            </a:extLst>
          </p:cNvPr>
          <p:cNvPicPr>
            <a:picLocks noChangeAspect="1"/>
          </p:cNvPicPr>
          <p:nvPr/>
        </p:nvPicPr>
        <p:blipFill>
          <a:blip r:embed="rId2"/>
          <a:stretch>
            <a:fillRect/>
          </a:stretch>
        </p:blipFill>
        <p:spPr>
          <a:xfrm>
            <a:off x="5981700" y="2064613"/>
            <a:ext cx="5365750" cy="2120037"/>
          </a:xfrm>
          <a:prstGeom prst="rect">
            <a:avLst/>
          </a:prstGeom>
        </p:spPr>
      </p:pic>
    </p:spTree>
    <p:extLst>
      <p:ext uri="{BB962C8B-B14F-4D97-AF65-F5344CB8AC3E}">
        <p14:creationId xmlns:p14="http://schemas.microsoft.com/office/powerpoint/2010/main" val="3711080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A0CA0D-3D47-69BD-F28A-0CE211F61808}"/>
              </a:ext>
            </a:extLst>
          </p:cNvPr>
          <p:cNvSpPr txBox="1"/>
          <p:nvPr/>
        </p:nvSpPr>
        <p:spPr>
          <a:xfrm>
            <a:off x="120650" y="70346"/>
            <a:ext cx="6356350" cy="6924973"/>
          </a:xfrm>
          <a:prstGeom prst="rect">
            <a:avLst/>
          </a:prstGeom>
          <a:solidFill>
            <a:schemeClr val="accent1">
              <a:lumMod val="40000"/>
              <a:lumOff val="60000"/>
            </a:schemeClr>
          </a:solidFill>
        </p:spPr>
        <p:txBody>
          <a:bodyPr wrap="square">
            <a:spAutoFit/>
          </a:bodyPr>
          <a:lstStyle/>
          <a:p>
            <a:pPr>
              <a:buNone/>
            </a:pPr>
            <a:r>
              <a:rPr lang="en-GB" sz="1600" b="1" dirty="0"/>
              <a:t>Neurodiversity-Affirming Perspective</a:t>
            </a:r>
          </a:p>
          <a:p>
            <a:pPr>
              <a:buNone/>
            </a:pPr>
            <a:r>
              <a:rPr lang="en-GB" sz="1600" dirty="0"/>
              <a:t>Current guidance increasingly recommends moving beyond asking:</a:t>
            </a:r>
          </a:p>
          <a:p>
            <a:pPr>
              <a:buNone/>
            </a:pPr>
            <a:endParaRPr lang="en-GB" sz="1600" dirty="0"/>
          </a:p>
          <a:p>
            <a:pPr>
              <a:buNone/>
            </a:pPr>
            <a:r>
              <a:rPr lang="en-GB" sz="1600" b="1" dirty="0"/>
              <a:t>"How do we stop this behaviour?"</a:t>
            </a:r>
            <a:endParaRPr lang="en-GB" sz="1600" dirty="0"/>
          </a:p>
          <a:p>
            <a:pPr>
              <a:buNone/>
            </a:pPr>
            <a:endParaRPr lang="en-GB" sz="800" dirty="0"/>
          </a:p>
          <a:p>
            <a:pPr>
              <a:buNone/>
            </a:pPr>
            <a:r>
              <a:rPr lang="en-GB" sz="1600" dirty="0"/>
              <a:t>towards asking:</a:t>
            </a:r>
          </a:p>
          <a:p>
            <a:pPr>
              <a:buNone/>
            </a:pPr>
            <a:endParaRPr lang="en-GB" sz="1050" dirty="0"/>
          </a:p>
          <a:p>
            <a:pPr>
              <a:buNone/>
            </a:pPr>
            <a:r>
              <a:rPr lang="en-GB" sz="1600" b="1" dirty="0"/>
              <a:t>"What is this behaviour communicating?"</a:t>
            </a:r>
            <a:endParaRPr lang="en-GB" sz="1600" dirty="0"/>
          </a:p>
          <a:p>
            <a:pPr>
              <a:buNone/>
            </a:pPr>
            <a:endParaRPr lang="en-GB" sz="1600" dirty="0"/>
          </a:p>
          <a:p>
            <a:pPr>
              <a:buNone/>
            </a:pPr>
            <a:r>
              <a:rPr lang="en-GB" sz="1600" dirty="0"/>
              <a:t>For example, calling out in class may reflect:</a:t>
            </a:r>
          </a:p>
          <a:p>
            <a:pPr>
              <a:buFont typeface="Arial" panose="020B0604020202020204" pitchFamily="34" charset="0"/>
              <a:buChar char="•"/>
            </a:pPr>
            <a:r>
              <a:rPr lang="en-GB" sz="1600" dirty="0"/>
              <a:t>impulsivity </a:t>
            </a:r>
          </a:p>
          <a:p>
            <a:pPr>
              <a:buFont typeface="Arial" panose="020B0604020202020204" pitchFamily="34" charset="0"/>
              <a:buChar char="•"/>
            </a:pPr>
            <a:r>
              <a:rPr lang="en-GB" sz="1600" dirty="0"/>
              <a:t>excitement </a:t>
            </a:r>
          </a:p>
          <a:p>
            <a:pPr>
              <a:buFont typeface="Arial" panose="020B0604020202020204" pitchFamily="34" charset="0"/>
              <a:buChar char="•"/>
            </a:pPr>
            <a:r>
              <a:rPr lang="en-GB" sz="1600" dirty="0"/>
              <a:t>difficulty waiting </a:t>
            </a:r>
          </a:p>
          <a:p>
            <a:pPr>
              <a:buFont typeface="Arial" panose="020B0604020202020204" pitchFamily="34" charset="0"/>
              <a:buChar char="•"/>
            </a:pPr>
            <a:r>
              <a:rPr lang="en-GB" sz="1600" dirty="0"/>
              <a:t>working memory demands </a:t>
            </a:r>
          </a:p>
          <a:p>
            <a:pPr>
              <a:buFont typeface="Arial" panose="020B0604020202020204" pitchFamily="34" charset="0"/>
              <a:buChar char="•"/>
            </a:pPr>
            <a:r>
              <a:rPr lang="en-GB" sz="1600" dirty="0"/>
              <a:t>sensory regulation needs </a:t>
            </a:r>
          </a:p>
          <a:p>
            <a:pPr>
              <a:buNone/>
            </a:pPr>
            <a:endParaRPr lang="en-GB" sz="1600" dirty="0"/>
          </a:p>
          <a:p>
            <a:pPr>
              <a:buNone/>
            </a:pPr>
            <a:r>
              <a:rPr lang="en-GB" sz="1600" dirty="0"/>
              <a:t>Rather than relying solely on consequences, teachers can proactively support success by:</a:t>
            </a:r>
          </a:p>
          <a:p>
            <a:pPr>
              <a:buFont typeface="Arial" panose="020B0604020202020204" pitchFamily="34" charset="0"/>
              <a:buChar char="•"/>
            </a:pPr>
            <a:r>
              <a:rPr lang="en-GB" sz="1600" dirty="0"/>
              <a:t>reducing waiting time, </a:t>
            </a:r>
          </a:p>
          <a:p>
            <a:pPr>
              <a:buFont typeface="Arial" panose="020B0604020202020204" pitchFamily="34" charset="0"/>
              <a:buChar char="•"/>
            </a:pPr>
            <a:r>
              <a:rPr lang="en-GB" sz="1600" dirty="0"/>
              <a:t>using visual prompts, </a:t>
            </a:r>
          </a:p>
          <a:p>
            <a:pPr>
              <a:buFont typeface="Arial" panose="020B0604020202020204" pitchFamily="34" charset="0"/>
              <a:buChar char="•"/>
            </a:pPr>
            <a:r>
              <a:rPr lang="en-GB" sz="1600" dirty="0"/>
              <a:t>providing movement breaks, </a:t>
            </a:r>
          </a:p>
          <a:p>
            <a:pPr>
              <a:buFont typeface="Arial" panose="020B0604020202020204" pitchFamily="34" charset="0"/>
              <a:buChar char="•"/>
            </a:pPr>
            <a:r>
              <a:rPr lang="en-GB" sz="1600" dirty="0"/>
              <a:t>breaking tasks into manageable steps, </a:t>
            </a:r>
          </a:p>
          <a:p>
            <a:pPr>
              <a:buFont typeface="Arial" panose="020B0604020202020204" pitchFamily="34" charset="0"/>
              <a:buChar char="•"/>
            </a:pPr>
            <a:r>
              <a:rPr lang="en-GB" sz="1600" dirty="0"/>
              <a:t>teaching self-regulation strategies, and </a:t>
            </a:r>
          </a:p>
          <a:p>
            <a:pPr>
              <a:buFont typeface="Arial" panose="020B0604020202020204" pitchFamily="34" charset="0"/>
              <a:buChar char="•"/>
            </a:pPr>
            <a:r>
              <a:rPr lang="en-GB" sz="1600" dirty="0"/>
              <a:t>reinforcing effort and progress. </a:t>
            </a:r>
          </a:p>
          <a:p>
            <a:pPr>
              <a:buNone/>
            </a:pPr>
            <a:endParaRPr lang="en-GB" sz="1200" dirty="0"/>
          </a:p>
          <a:p>
            <a:pPr>
              <a:buNone/>
            </a:pPr>
            <a:r>
              <a:rPr lang="en-GB" sz="1600" dirty="0"/>
              <a:t>This shifts the focus from </a:t>
            </a:r>
            <a:r>
              <a:rPr lang="en-GB" sz="1600" b="1" dirty="0"/>
              <a:t>managing behaviour</a:t>
            </a:r>
            <a:r>
              <a:rPr lang="en-GB" sz="1600" dirty="0"/>
              <a:t> to </a:t>
            </a:r>
            <a:r>
              <a:rPr lang="en-GB" sz="1600" b="1" dirty="0"/>
              <a:t>supporting participation and learning</a:t>
            </a:r>
            <a:r>
              <a:rPr lang="en-GB" sz="1600" dirty="0"/>
              <a:t>.</a:t>
            </a:r>
          </a:p>
        </p:txBody>
      </p:sp>
      <p:sp>
        <p:nvSpPr>
          <p:cNvPr id="5" name="TextBox 4">
            <a:extLst>
              <a:ext uri="{FF2B5EF4-FFF2-40B4-BE49-F238E27FC236}">
                <a16:creationId xmlns:a16="http://schemas.microsoft.com/office/drawing/2014/main" id="{CFEA64B1-3DD0-2049-B719-619BAD74AAD3}"/>
              </a:ext>
            </a:extLst>
          </p:cNvPr>
          <p:cNvSpPr txBox="1"/>
          <p:nvPr/>
        </p:nvSpPr>
        <p:spPr>
          <a:xfrm>
            <a:off x="6902450" y="406400"/>
            <a:ext cx="5010150" cy="6217087"/>
          </a:xfrm>
          <a:prstGeom prst="rect">
            <a:avLst/>
          </a:prstGeom>
          <a:noFill/>
        </p:spPr>
        <p:txBody>
          <a:bodyPr wrap="square">
            <a:spAutoFit/>
          </a:bodyPr>
          <a:lstStyle/>
          <a:p>
            <a:pPr>
              <a:buNone/>
            </a:pPr>
            <a:r>
              <a:rPr lang="en-GB" b="1" dirty="0"/>
              <a:t>Key References</a:t>
            </a:r>
          </a:p>
          <a:p>
            <a:pPr>
              <a:buNone/>
            </a:pPr>
            <a:endParaRPr lang="en-GB" b="1" dirty="0"/>
          </a:p>
          <a:p>
            <a:pPr>
              <a:spcAft>
                <a:spcPts val="600"/>
              </a:spcAft>
              <a:buFont typeface="Arial" panose="020B0604020202020204" pitchFamily="34" charset="0"/>
              <a:buChar char="•"/>
            </a:pPr>
            <a:r>
              <a:rPr lang="en-GB" dirty="0"/>
              <a:t>Russell A. Barkley (2021). </a:t>
            </a:r>
            <a:r>
              <a:rPr lang="en-GB" i="1" dirty="0"/>
              <a:t>Taking Charge of ADHD</a:t>
            </a:r>
            <a:r>
              <a:rPr lang="en-GB" dirty="0"/>
              <a:t> (4th ed.). Guilford Press. </a:t>
            </a:r>
          </a:p>
          <a:p>
            <a:pPr>
              <a:spcAft>
                <a:spcPts val="600"/>
              </a:spcAft>
              <a:buFont typeface="Arial" panose="020B0604020202020204" pitchFamily="34" charset="0"/>
              <a:buChar char="•"/>
            </a:pPr>
            <a:r>
              <a:rPr lang="en-GB" dirty="0"/>
              <a:t>Stephen V. Faraone, S. V., et al. (2021). </a:t>
            </a:r>
            <a:r>
              <a:rPr lang="en-GB" i="1" dirty="0"/>
              <a:t>The World Federation of ADHD International Consensus Statement: 208 evidence-based conclusions about ADHD</a:t>
            </a:r>
            <a:r>
              <a:rPr lang="en-GB" dirty="0"/>
              <a:t>. </a:t>
            </a:r>
            <a:r>
              <a:rPr lang="en-GB" i="1" dirty="0"/>
              <a:t>Neuroscience &amp; </a:t>
            </a:r>
            <a:r>
              <a:rPr lang="en-GB" i="1" dirty="0" err="1"/>
              <a:t>Biobehavioral</a:t>
            </a:r>
            <a:r>
              <a:rPr lang="en-GB" i="1" dirty="0"/>
              <a:t> Reviews</a:t>
            </a:r>
            <a:r>
              <a:rPr lang="en-GB" dirty="0"/>
              <a:t>, 128, 789–818. </a:t>
            </a:r>
          </a:p>
          <a:p>
            <a:pPr>
              <a:spcAft>
                <a:spcPts val="600"/>
              </a:spcAft>
              <a:buFont typeface="Arial" panose="020B0604020202020204" pitchFamily="34" charset="0"/>
              <a:buChar char="•"/>
            </a:pPr>
            <a:r>
              <a:rPr lang="en-GB" dirty="0"/>
              <a:t>DuPaul, G. J., &amp; Stoner, G. (2020). </a:t>
            </a:r>
            <a:r>
              <a:rPr lang="en-GB" i="1" dirty="0"/>
              <a:t>ADHD in the Schools: Assessment and Intervention Strategies</a:t>
            </a:r>
            <a:r>
              <a:rPr lang="en-GB" dirty="0"/>
              <a:t> (4th ed.). Guilford Press. </a:t>
            </a:r>
          </a:p>
          <a:p>
            <a:pPr>
              <a:spcAft>
                <a:spcPts val="600"/>
              </a:spcAft>
              <a:buFont typeface="Arial" panose="020B0604020202020204" pitchFamily="34" charset="0"/>
              <a:buChar char="•"/>
            </a:pPr>
            <a:r>
              <a:rPr lang="en-GB" dirty="0"/>
              <a:t>Evans, S. W., Owens, J. S., &amp; Bunford, N. (2014). Evidence-based psychosocial treatments for children and adolescents with ADHD. </a:t>
            </a:r>
            <a:r>
              <a:rPr lang="en-GB" i="1" dirty="0"/>
              <a:t>Journal of Clinical Child &amp; Adolescent Psychology</a:t>
            </a:r>
            <a:r>
              <a:rPr lang="en-GB" dirty="0"/>
              <a:t>, 43(4), 527–551. </a:t>
            </a:r>
          </a:p>
          <a:p>
            <a:pPr>
              <a:spcAft>
                <a:spcPts val="600"/>
              </a:spcAft>
              <a:buFont typeface="Arial" panose="020B0604020202020204" pitchFamily="34" charset="0"/>
              <a:buChar char="•"/>
            </a:pPr>
            <a:r>
              <a:rPr lang="en-GB" dirty="0"/>
              <a:t>Fabiano, G. A., et al. (2009). A meta-analysis of behavioural treatments for attention-deficit/hyperactivity disorder. </a:t>
            </a:r>
            <a:r>
              <a:rPr lang="en-GB" i="1" dirty="0"/>
              <a:t>Clinical Psychology Review</a:t>
            </a:r>
            <a:r>
              <a:rPr lang="en-GB" dirty="0"/>
              <a:t>, 29(2), 129–140.</a:t>
            </a:r>
          </a:p>
        </p:txBody>
      </p:sp>
    </p:spTree>
    <p:extLst>
      <p:ext uri="{BB962C8B-B14F-4D97-AF65-F5344CB8AC3E}">
        <p14:creationId xmlns:p14="http://schemas.microsoft.com/office/powerpoint/2010/main" val="7314525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52A815-611A-A9F3-7B73-402F0A88AD14}"/>
              </a:ext>
            </a:extLst>
          </p:cNvPr>
          <p:cNvSpPr txBox="1"/>
          <p:nvPr/>
        </p:nvSpPr>
        <p:spPr>
          <a:xfrm>
            <a:off x="184150" y="282139"/>
            <a:ext cx="11811000" cy="646331"/>
          </a:xfrm>
          <a:prstGeom prst="rect">
            <a:avLst/>
          </a:prstGeom>
          <a:noFill/>
        </p:spPr>
        <p:txBody>
          <a:bodyPr wrap="square">
            <a:spAutoFit/>
          </a:bodyPr>
          <a:lstStyle/>
          <a:p>
            <a:r>
              <a:rPr lang="en-GB" b="1" dirty="0"/>
              <a:t>Self-management and skills coaching approaches</a:t>
            </a:r>
            <a:r>
              <a:rPr lang="en-GB" dirty="0"/>
              <a:t> represent a shift away from controlling behaviour through external consequences towards helping children develop the skills they need to regulate their own behaviour. </a:t>
            </a:r>
          </a:p>
        </p:txBody>
      </p:sp>
      <p:graphicFrame>
        <p:nvGraphicFramePr>
          <p:cNvPr id="8" name="Diagram 7">
            <a:extLst>
              <a:ext uri="{FF2B5EF4-FFF2-40B4-BE49-F238E27FC236}">
                <a16:creationId xmlns:a16="http://schemas.microsoft.com/office/drawing/2014/main" id="{EA2974AB-8BE3-3AED-ED83-432FEDEF2AD0}"/>
              </a:ext>
            </a:extLst>
          </p:cNvPr>
          <p:cNvGraphicFramePr/>
          <p:nvPr>
            <p:extLst>
              <p:ext uri="{D42A27DB-BD31-4B8C-83A1-F6EECF244321}">
                <p14:modId xmlns:p14="http://schemas.microsoft.com/office/powerpoint/2010/main" val="3558135291"/>
              </p:ext>
            </p:extLst>
          </p:nvPr>
        </p:nvGraphicFramePr>
        <p:xfrm>
          <a:off x="184150" y="1358900"/>
          <a:ext cx="11442700" cy="1989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73B51E8-6F91-7815-31C8-6E4F7EC1D8CA}"/>
              </a:ext>
            </a:extLst>
          </p:cNvPr>
          <p:cNvSpPr txBox="1"/>
          <p:nvPr/>
        </p:nvSpPr>
        <p:spPr>
          <a:xfrm>
            <a:off x="577850" y="3575039"/>
            <a:ext cx="4921250" cy="3139321"/>
          </a:xfrm>
          <a:prstGeom prst="rect">
            <a:avLst/>
          </a:prstGeom>
          <a:solidFill>
            <a:schemeClr val="accent1">
              <a:lumMod val="40000"/>
              <a:lumOff val="60000"/>
            </a:schemeClr>
          </a:solidFill>
        </p:spPr>
        <p:txBody>
          <a:bodyPr wrap="square">
            <a:spAutoFit/>
          </a:bodyPr>
          <a:lstStyle/>
          <a:p>
            <a:pPr>
              <a:buNone/>
            </a:pPr>
            <a:r>
              <a:rPr lang="en-GB" b="1" dirty="0"/>
              <a:t>What is Self-Management?</a:t>
            </a:r>
          </a:p>
          <a:p>
            <a:pPr>
              <a:buNone/>
            </a:pPr>
            <a:r>
              <a:rPr lang="en-GB" dirty="0"/>
              <a:t>Self-management refers to teaching pupils to:</a:t>
            </a:r>
          </a:p>
          <a:p>
            <a:pPr>
              <a:buFont typeface="Arial" panose="020B0604020202020204" pitchFamily="34" charset="0"/>
              <a:buChar char="•"/>
            </a:pPr>
            <a:r>
              <a:rPr lang="en-GB" dirty="0"/>
              <a:t>monitor their own behaviour </a:t>
            </a:r>
          </a:p>
          <a:p>
            <a:pPr>
              <a:buFont typeface="Arial" panose="020B0604020202020204" pitchFamily="34" charset="0"/>
              <a:buChar char="•"/>
            </a:pPr>
            <a:r>
              <a:rPr lang="en-GB" dirty="0"/>
              <a:t>evaluate their performance </a:t>
            </a:r>
          </a:p>
          <a:p>
            <a:pPr>
              <a:buFont typeface="Arial" panose="020B0604020202020204" pitchFamily="34" charset="0"/>
              <a:buChar char="•"/>
            </a:pPr>
            <a:r>
              <a:rPr lang="en-GB" dirty="0"/>
              <a:t>regulate their emotions </a:t>
            </a:r>
          </a:p>
          <a:p>
            <a:pPr>
              <a:buFont typeface="Arial" panose="020B0604020202020204" pitchFamily="34" charset="0"/>
              <a:buChar char="•"/>
            </a:pPr>
            <a:r>
              <a:rPr lang="en-GB" dirty="0"/>
              <a:t>solve problems independently </a:t>
            </a:r>
          </a:p>
          <a:p>
            <a:pPr>
              <a:buFont typeface="Arial" panose="020B0604020202020204" pitchFamily="34" charset="0"/>
              <a:buChar char="•"/>
            </a:pPr>
            <a:r>
              <a:rPr lang="en-GB" dirty="0"/>
              <a:t>take responsibility for their learning </a:t>
            </a:r>
          </a:p>
          <a:p>
            <a:pPr>
              <a:buNone/>
            </a:pPr>
            <a:r>
              <a:rPr lang="en-GB" dirty="0"/>
              <a:t>The goal is to gradually reduce reliance on adult prompts and develop lifelong self-regulation skills.</a:t>
            </a:r>
          </a:p>
        </p:txBody>
      </p:sp>
      <p:sp>
        <p:nvSpPr>
          <p:cNvPr id="10" name="TextBox 9">
            <a:extLst>
              <a:ext uri="{FF2B5EF4-FFF2-40B4-BE49-F238E27FC236}">
                <a16:creationId xmlns:a16="http://schemas.microsoft.com/office/drawing/2014/main" id="{E24965A5-E9A9-B7FC-1361-D1DE697F8361}"/>
              </a:ext>
            </a:extLst>
          </p:cNvPr>
          <p:cNvSpPr txBox="1"/>
          <p:nvPr/>
        </p:nvSpPr>
        <p:spPr>
          <a:xfrm>
            <a:off x="6096000" y="3575038"/>
            <a:ext cx="5435600" cy="3139321"/>
          </a:xfrm>
          <a:prstGeom prst="rect">
            <a:avLst/>
          </a:prstGeom>
          <a:solidFill>
            <a:schemeClr val="accent1">
              <a:lumMod val="40000"/>
              <a:lumOff val="60000"/>
            </a:schemeClr>
          </a:solidFill>
        </p:spPr>
        <p:txBody>
          <a:bodyPr wrap="square">
            <a:spAutoFit/>
          </a:bodyPr>
          <a:lstStyle/>
          <a:p>
            <a:pPr>
              <a:buNone/>
            </a:pPr>
            <a:r>
              <a:rPr lang="en-GB" b="1" dirty="0"/>
              <a:t>Example</a:t>
            </a:r>
          </a:p>
          <a:p>
            <a:pPr>
              <a:buNone/>
            </a:pPr>
            <a:endParaRPr lang="en-GB" b="1" dirty="0"/>
          </a:p>
          <a:p>
            <a:pPr>
              <a:buNone/>
            </a:pPr>
            <a:r>
              <a:rPr lang="en-GB" dirty="0"/>
              <a:t>Every 10 minutes, a timer sounds.</a:t>
            </a:r>
          </a:p>
          <a:p>
            <a:pPr>
              <a:buNone/>
            </a:pPr>
            <a:r>
              <a:rPr lang="en-GB" dirty="0"/>
              <a:t>The pupil asks themselves:</a:t>
            </a:r>
          </a:p>
          <a:p>
            <a:pPr>
              <a:buNone/>
            </a:pPr>
            <a:r>
              <a:rPr lang="en-GB" dirty="0"/>
              <a:t>✔ Was I on task?</a:t>
            </a:r>
          </a:p>
          <a:p>
            <a:pPr>
              <a:buNone/>
            </a:pPr>
            <a:r>
              <a:rPr lang="en-GB" dirty="0"/>
              <a:t>✔ Did I follow instructions?</a:t>
            </a:r>
          </a:p>
          <a:p>
            <a:pPr>
              <a:buNone/>
            </a:pPr>
            <a:r>
              <a:rPr lang="en-GB" dirty="0"/>
              <a:t>✔ Did I stay in my seat?</a:t>
            </a:r>
          </a:p>
          <a:p>
            <a:pPr>
              <a:buNone/>
            </a:pPr>
            <a:r>
              <a:rPr lang="en-GB" dirty="0"/>
              <a:t>The teacher briefly checks the responses and provides feedback.</a:t>
            </a:r>
          </a:p>
          <a:p>
            <a:pPr>
              <a:buNone/>
            </a:pPr>
            <a:r>
              <a:rPr lang="en-GB" dirty="0"/>
              <a:t>Research shows that simply increasing awareness of behaviour often improves self-regulation.</a:t>
            </a:r>
          </a:p>
        </p:txBody>
      </p:sp>
    </p:spTree>
    <p:extLst>
      <p:ext uri="{BB962C8B-B14F-4D97-AF65-F5344CB8AC3E}">
        <p14:creationId xmlns:p14="http://schemas.microsoft.com/office/powerpoint/2010/main" val="19779216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018397E-1A22-A4F0-9070-01DEC8049ECD}"/>
              </a:ext>
            </a:extLst>
          </p:cNvPr>
          <p:cNvSpPr txBox="1"/>
          <p:nvPr/>
        </p:nvSpPr>
        <p:spPr>
          <a:xfrm>
            <a:off x="5111752" y="3721865"/>
            <a:ext cx="6724648" cy="2585323"/>
          </a:xfrm>
          <a:prstGeom prst="rect">
            <a:avLst/>
          </a:prstGeom>
          <a:solidFill>
            <a:schemeClr val="accent3">
              <a:lumMod val="40000"/>
              <a:lumOff val="60000"/>
            </a:schemeClr>
          </a:solidFill>
        </p:spPr>
        <p:txBody>
          <a:bodyPr wrap="square">
            <a:spAutoFit/>
          </a:bodyPr>
          <a:lstStyle/>
          <a:p>
            <a:pPr>
              <a:buNone/>
            </a:pPr>
            <a:r>
              <a:rPr lang="en-GB" b="1" dirty="0"/>
              <a:t>4. Self-Reinforcement</a:t>
            </a:r>
          </a:p>
          <a:p>
            <a:pPr>
              <a:buNone/>
            </a:pPr>
            <a:r>
              <a:rPr lang="en-GB" dirty="0"/>
              <a:t>Students learn to reward themselves after achieving goals.</a:t>
            </a:r>
          </a:p>
          <a:p>
            <a:pPr>
              <a:buNone/>
            </a:pPr>
            <a:r>
              <a:rPr lang="en-GB" dirty="0"/>
              <a:t>Examples include:</a:t>
            </a:r>
          </a:p>
          <a:p>
            <a:pPr>
              <a:buFont typeface="Arial" panose="020B0604020202020204" pitchFamily="34" charset="0"/>
              <a:buChar char="•"/>
            </a:pPr>
            <a:r>
              <a:rPr lang="en-GB" dirty="0"/>
              <a:t>ticking completed goals </a:t>
            </a:r>
          </a:p>
          <a:p>
            <a:pPr>
              <a:buFont typeface="Arial" panose="020B0604020202020204" pitchFamily="34" charset="0"/>
              <a:buChar char="•"/>
            </a:pPr>
            <a:r>
              <a:rPr lang="en-GB" dirty="0"/>
              <a:t>choosing a preferred activity </a:t>
            </a:r>
          </a:p>
          <a:p>
            <a:pPr>
              <a:buFont typeface="Arial" panose="020B0604020202020204" pitchFamily="34" charset="0"/>
              <a:buChar char="•"/>
            </a:pPr>
            <a:r>
              <a:rPr lang="en-GB" dirty="0"/>
              <a:t>recording successes in a progress diary </a:t>
            </a:r>
          </a:p>
          <a:p>
            <a:pPr>
              <a:buNone/>
            </a:pPr>
            <a:endParaRPr lang="en-GB" dirty="0"/>
          </a:p>
          <a:p>
            <a:pPr>
              <a:buNone/>
            </a:pPr>
            <a:r>
              <a:rPr lang="en-GB" dirty="0"/>
              <a:t>The aim is to develop intrinsic motivation rather than relying solely on teacher praise.</a:t>
            </a:r>
          </a:p>
        </p:txBody>
      </p:sp>
      <p:sp>
        <p:nvSpPr>
          <p:cNvPr id="9" name="TextBox 8">
            <a:extLst>
              <a:ext uri="{FF2B5EF4-FFF2-40B4-BE49-F238E27FC236}">
                <a16:creationId xmlns:a16="http://schemas.microsoft.com/office/drawing/2014/main" id="{5EB2C82C-E488-1E6D-E6B8-326CB100691A}"/>
              </a:ext>
            </a:extLst>
          </p:cNvPr>
          <p:cNvSpPr txBox="1"/>
          <p:nvPr/>
        </p:nvSpPr>
        <p:spPr>
          <a:xfrm>
            <a:off x="355600" y="381764"/>
            <a:ext cx="4102100" cy="6093976"/>
          </a:xfrm>
          <a:prstGeom prst="rect">
            <a:avLst/>
          </a:prstGeom>
          <a:solidFill>
            <a:schemeClr val="accent3">
              <a:lumMod val="60000"/>
              <a:lumOff val="40000"/>
            </a:schemeClr>
          </a:solidFill>
        </p:spPr>
        <p:txBody>
          <a:bodyPr wrap="square">
            <a:spAutoFit/>
          </a:bodyPr>
          <a:lstStyle/>
          <a:p>
            <a:pPr>
              <a:buNone/>
            </a:pPr>
            <a:r>
              <a:rPr lang="en-GB" sz="1800" b="1" dirty="0"/>
              <a:t>2. Goal Setting</a:t>
            </a:r>
          </a:p>
          <a:p>
            <a:pPr>
              <a:buNone/>
            </a:pPr>
            <a:r>
              <a:rPr lang="en-GB" sz="1800" dirty="0"/>
              <a:t>Rather than broad expectations such as</a:t>
            </a:r>
          </a:p>
          <a:p>
            <a:pPr>
              <a:buNone/>
            </a:pPr>
            <a:r>
              <a:rPr lang="en-GB" sz="1800" dirty="0"/>
              <a:t>"Behave better today."</a:t>
            </a:r>
          </a:p>
          <a:p>
            <a:pPr>
              <a:buNone/>
            </a:pPr>
            <a:r>
              <a:rPr lang="en-GB" sz="1800" dirty="0"/>
              <a:t>students are encouraged to set specific, achievable goals.</a:t>
            </a:r>
          </a:p>
          <a:p>
            <a:pPr>
              <a:buNone/>
            </a:pPr>
            <a:endParaRPr lang="en-GB" sz="1800" dirty="0"/>
          </a:p>
          <a:p>
            <a:pPr>
              <a:buNone/>
            </a:pPr>
            <a:r>
              <a:rPr lang="en-GB" sz="1800" dirty="0"/>
              <a:t>Examples include:</a:t>
            </a:r>
          </a:p>
          <a:p>
            <a:pPr>
              <a:buFont typeface="Arial" panose="020B0604020202020204" pitchFamily="34" charset="0"/>
              <a:buChar char="•"/>
            </a:pPr>
            <a:r>
              <a:rPr lang="en-GB" sz="1800" dirty="0"/>
              <a:t>"I will wait until someone finishes speaking before I contribute." </a:t>
            </a:r>
          </a:p>
          <a:p>
            <a:pPr>
              <a:buFont typeface="Arial" panose="020B0604020202020204" pitchFamily="34" charset="0"/>
              <a:buChar char="•"/>
            </a:pPr>
            <a:r>
              <a:rPr lang="en-GB" sz="1800" dirty="0"/>
              <a:t>"I will complete the first five questions before asking for help." </a:t>
            </a:r>
          </a:p>
          <a:p>
            <a:pPr>
              <a:buFont typeface="Arial" panose="020B0604020202020204" pitchFamily="34" charset="0"/>
              <a:buChar char="•"/>
            </a:pPr>
            <a:r>
              <a:rPr lang="en-GB" sz="1800" dirty="0"/>
              <a:t>"I will use my movement break appropriately." </a:t>
            </a:r>
          </a:p>
          <a:p>
            <a:pPr>
              <a:buNone/>
            </a:pPr>
            <a:endParaRPr lang="en-GB" sz="1800" dirty="0"/>
          </a:p>
          <a:p>
            <a:pPr>
              <a:buNone/>
            </a:pPr>
            <a:r>
              <a:rPr lang="en-GB" sz="1800" dirty="0"/>
              <a:t>Goals should be:</a:t>
            </a:r>
          </a:p>
          <a:p>
            <a:pPr>
              <a:buFont typeface="Arial" panose="020B0604020202020204" pitchFamily="34" charset="0"/>
              <a:buChar char="•"/>
            </a:pPr>
            <a:r>
              <a:rPr lang="en-GB" sz="1800" dirty="0"/>
              <a:t>Specific </a:t>
            </a:r>
          </a:p>
          <a:p>
            <a:pPr>
              <a:buFont typeface="Arial" panose="020B0604020202020204" pitchFamily="34" charset="0"/>
              <a:buChar char="•"/>
            </a:pPr>
            <a:r>
              <a:rPr lang="en-GB" sz="1800" dirty="0"/>
              <a:t>Measurable </a:t>
            </a:r>
          </a:p>
          <a:p>
            <a:pPr>
              <a:buFont typeface="Arial" panose="020B0604020202020204" pitchFamily="34" charset="0"/>
              <a:buChar char="•"/>
            </a:pPr>
            <a:r>
              <a:rPr lang="en-GB" sz="1800" dirty="0"/>
              <a:t>Achievable </a:t>
            </a:r>
          </a:p>
          <a:p>
            <a:pPr>
              <a:buFont typeface="Arial" panose="020B0604020202020204" pitchFamily="34" charset="0"/>
              <a:buChar char="•"/>
            </a:pPr>
            <a:r>
              <a:rPr lang="en-GB" sz="1800" dirty="0"/>
              <a:t>Relevant </a:t>
            </a:r>
          </a:p>
          <a:p>
            <a:pPr>
              <a:buFont typeface="Arial" panose="020B0604020202020204" pitchFamily="34" charset="0"/>
              <a:buChar char="•"/>
            </a:pPr>
            <a:r>
              <a:rPr lang="en-GB" sz="1800" dirty="0"/>
              <a:t>Time-limited (SMART). </a:t>
            </a:r>
          </a:p>
        </p:txBody>
      </p:sp>
      <p:sp>
        <p:nvSpPr>
          <p:cNvPr id="11" name="TextBox 10">
            <a:extLst>
              <a:ext uri="{FF2B5EF4-FFF2-40B4-BE49-F238E27FC236}">
                <a16:creationId xmlns:a16="http://schemas.microsoft.com/office/drawing/2014/main" id="{F1B83297-BF11-79FA-4267-B3AF380F6D13}"/>
              </a:ext>
            </a:extLst>
          </p:cNvPr>
          <p:cNvSpPr txBox="1"/>
          <p:nvPr/>
        </p:nvSpPr>
        <p:spPr>
          <a:xfrm>
            <a:off x="5111752" y="381764"/>
            <a:ext cx="6724648" cy="2862322"/>
          </a:xfrm>
          <a:prstGeom prst="rect">
            <a:avLst/>
          </a:prstGeom>
          <a:solidFill>
            <a:schemeClr val="accent3">
              <a:lumMod val="20000"/>
              <a:lumOff val="80000"/>
            </a:schemeClr>
          </a:solidFill>
        </p:spPr>
        <p:txBody>
          <a:bodyPr wrap="square">
            <a:spAutoFit/>
          </a:bodyPr>
          <a:lstStyle/>
          <a:p>
            <a:pPr>
              <a:buNone/>
            </a:pPr>
            <a:endParaRPr lang="en-GB" sz="1800" dirty="0"/>
          </a:p>
          <a:p>
            <a:pPr>
              <a:buNone/>
            </a:pPr>
            <a:r>
              <a:rPr lang="en-GB" sz="1800" b="1" dirty="0"/>
              <a:t>3. Self-Evaluation</a:t>
            </a:r>
          </a:p>
          <a:p>
            <a:pPr>
              <a:buNone/>
            </a:pPr>
            <a:r>
              <a:rPr lang="en-GB" sz="1800" dirty="0"/>
              <a:t>At the end of the lesson pupils reflect on questions such as:</a:t>
            </a:r>
          </a:p>
          <a:p>
            <a:pPr>
              <a:buFont typeface="Arial" panose="020B0604020202020204" pitchFamily="34" charset="0"/>
              <a:buChar char="•"/>
            </a:pPr>
            <a:r>
              <a:rPr lang="en-GB" sz="1800" dirty="0"/>
              <a:t>What went well? </a:t>
            </a:r>
          </a:p>
          <a:p>
            <a:pPr>
              <a:buFont typeface="Arial" panose="020B0604020202020204" pitchFamily="34" charset="0"/>
              <a:buChar char="•"/>
            </a:pPr>
            <a:r>
              <a:rPr lang="en-GB" sz="1800" dirty="0"/>
              <a:t>What distracted me? </a:t>
            </a:r>
          </a:p>
          <a:p>
            <a:pPr>
              <a:buFont typeface="Arial" panose="020B0604020202020204" pitchFamily="34" charset="0"/>
              <a:buChar char="•"/>
            </a:pPr>
            <a:r>
              <a:rPr lang="en-GB" sz="1800" dirty="0"/>
              <a:t>What strategy helped today? </a:t>
            </a:r>
          </a:p>
          <a:p>
            <a:pPr>
              <a:buFont typeface="Arial" panose="020B0604020202020204" pitchFamily="34" charset="0"/>
              <a:buChar char="•"/>
            </a:pPr>
            <a:r>
              <a:rPr lang="en-GB" sz="1800" dirty="0"/>
              <a:t>What could I try differently next lesson? </a:t>
            </a:r>
          </a:p>
          <a:p>
            <a:pPr>
              <a:buNone/>
            </a:pPr>
            <a:endParaRPr lang="en-GB" sz="1800" dirty="0"/>
          </a:p>
          <a:p>
            <a:pPr>
              <a:buNone/>
            </a:pPr>
            <a:r>
              <a:rPr lang="en-GB" sz="1800" dirty="0"/>
              <a:t>Reflection promotes metacognition—thinking about one's own thinking and behaviour.</a:t>
            </a:r>
          </a:p>
        </p:txBody>
      </p:sp>
    </p:spTree>
    <p:extLst>
      <p:ext uri="{BB962C8B-B14F-4D97-AF65-F5344CB8AC3E}">
        <p14:creationId xmlns:p14="http://schemas.microsoft.com/office/powerpoint/2010/main" val="163177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8376AE-8B7B-2DD9-A641-29FC296A279D}"/>
              </a:ext>
            </a:extLst>
          </p:cNvPr>
          <p:cNvSpPr txBox="1"/>
          <p:nvPr/>
        </p:nvSpPr>
        <p:spPr>
          <a:xfrm>
            <a:off x="209550" y="198706"/>
            <a:ext cx="11239500" cy="1754326"/>
          </a:xfrm>
          <a:prstGeom prst="rect">
            <a:avLst/>
          </a:prstGeom>
          <a:noFill/>
        </p:spPr>
        <p:txBody>
          <a:bodyPr wrap="square">
            <a:spAutoFit/>
          </a:bodyPr>
          <a:lstStyle/>
          <a:p>
            <a:pPr>
              <a:buNone/>
            </a:pPr>
            <a:r>
              <a:rPr lang="en-GB" b="1" dirty="0"/>
              <a:t>What is Skills Coaching?</a:t>
            </a:r>
          </a:p>
          <a:p>
            <a:pPr>
              <a:buNone/>
            </a:pPr>
            <a:r>
              <a:rPr lang="en-GB" dirty="0"/>
              <a:t>Skills coaching focuses on explicitly teaching the executive functioning skills that many children with ADHD find challenging.</a:t>
            </a:r>
          </a:p>
          <a:p>
            <a:pPr>
              <a:buNone/>
            </a:pPr>
            <a:r>
              <a:rPr lang="en-GB" dirty="0"/>
              <a:t>Rather than assuming these skills develop naturally, they are taught, practised, and scaffolded.</a:t>
            </a:r>
          </a:p>
          <a:p>
            <a:pPr>
              <a:buNone/>
            </a:pPr>
            <a:br>
              <a:rPr lang="en-GB" dirty="0"/>
            </a:br>
            <a:endParaRPr lang="en-GB" dirty="0"/>
          </a:p>
        </p:txBody>
      </p:sp>
      <p:sp>
        <p:nvSpPr>
          <p:cNvPr id="5" name="TextBox 4">
            <a:extLst>
              <a:ext uri="{FF2B5EF4-FFF2-40B4-BE49-F238E27FC236}">
                <a16:creationId xmlns:a16="http://schemas.microsoft.com/office/drawing/2014/main" id="{494B94A1-69E3-ED15-A8B8-6D1247D9B164}"/>
              </a:ext>
            </a:extLst>
          </p:cNvPr>
          <p:cNvSpPr txBox="1"/>
          <p:nvPr/>
        </p:nvSpPr>
        <p:spPr>
          <a:xfrm>
            <a:off x="3638551" y="1586990"/>
            <a:ext cx="4013200" cy="4031873"/>
          </a:xfrm>
          <a:prstGeom prst="rect">
            <a:avLst/>
          </a:prstGeom>
          <a:noFill/>
        </p:spPr>
        <p:txBody>
          <a:bodyPr wrap="square">
            <a:spAutoFit/>
          </a:bodyPr>
          <a:lstStyle/>
          <a:p>
            <a:pPr>
              <a:buNone/>
            </a:pPr>
            <a:r>
              <a:rPr lang="en-GB" sz="1600" b="1" dirty="0"/>
              <a:t>Planning</a:t>
            </a:r>
          </a:p>
          <a:p>
            <a:pPr>
              <a:buNone/>
            </a:pPr>
            <a:r>
              <a:rPr lang="en-GB" sz="1600" dirty="0"/>
              <a:t>Teachers model:</a:t>
            </a:r>
          </a:p>
          <a:p>
            <a:pPr>
              <a:buFont typeface="Arial" panose="020B0604020202020204" pitchFamily="34" charset="0"/>
              <a:buChar char="•"/>
            </a:pPr>
            <a:r>
              <a:rPr lang="en-GB" sz="1600" dirty="0"/>
              <a:t>how to approach a task </a:t>
            </a:r>
          </a:p>
          <a:p>
            <a:pPr>
              <a:buFont typeface="Arial" panose="020B0604020202020204" pitchFamily="34" charset="0"/>
              <a:buChar char="•"/>
            </a:pPr>
            <a:r>
              <a:rPr lang="en-GB" sz="1600" dirty="0"/>
              <a:t>how to identify first, middle and final steps </a:t>
            </a:r>
          </a:p>
          <a:p>
            <a:pPr>
              <a:buFont typeface="Arial" panose="020B0604020202020204" pitchFamily="34" charset="0"/>
              <a:buChar char="•"/>
            </a:pPr>
            <a:r>
              <a:rPr lang="en-GB" sz="1600" dirty="0"/>
              <a:t>how to monitor progress </a:t>
            </a:r>
          </a:p>
          <a:p>
            <a:pPr>
              <a:buNone/>
            </a:pPr>
            <a:br>
              <a:rPr lang="en-GB" sz="1600" dirty="0"/>
            </a:br>
            <a:r>
              <a:rPr lang="en-GB" sz="1600" b="1" dirty="0"/>
              <a:t>Working Memory Supports</a:t>
            </a:r>
          </a:p>
          <a:p>
            <a:pPr>
              <a:buNone/>
            </a:pPr>
            <a:r>
              <a:rPr lang="en-GB" sz="1600" dirty="0"/>
              <a:t>Instead of expecting children to remember lengthy instructions, teachers provide:</a:t>
            </a:r>
          </a:p>
          <a:p>
            <a:pPr>
              <a:buFont typeface="Arial" panose="020B0604020202020204" pitchFamily="34" charset="0"/>
              <a:buChar char="•"/>
            </a:pPr>
            <a:r>
              <a:rPr lang="en-GB" sz="1600" dirty="0"/>
              <a:t>written instructions </a:t>
            </a:r>
          </a:p>
          <a:p>
            <a:pPr>
              <a:buFont typeface="Arial" panose="020B0604020202020204" pitchFamily="34" charset="0"/>
              <a:buChar char="•"/>
            </a:pPr>
            <a:r>
              <a:rPr lang="en-GB" sz="1600" dirty="0"/>
              <a:t>visual prompts </a:t>
            </a:r>
          </a:p>
          <a:p>
            <a:pPr>
              <a:buFont typeface="Arial" panose="020B0604020202020204" pitchFamily="34" charset="0"/>
              <a:buChar char="•"/>
            </a:pPr>
            <a:r>
              <a:rPr lang="en-GB" sz="1600" dirty="0"/>
              <a:t>checklists </a:t>
            </a:r>
          </a:p>
          <a:p>
            <a:pPr>
              <a:buFont typeface="Arial" panose="020B0604020202020204" pitchFamily="34" charset="0"/>
              <a:buChar char="•"/>
            </a:pPr>
            <a:r>
              <a:rPr lang="en-GB" sz="1600" dirty="0"/>
              <a:t>cue cards </a:t>
            </a:r>
          </a:p>
          <a:p>
            <a:pPr>
              <a:buNone/>
            </a:pPr>
            <a:r>
              <a:rPr lang="en-GB" sz="1600" dirty="0"/>
              <a:t>These supports reduce cognitive load.</a:t>
            </a:r>
          </a:p>
        </p:txBody>
      </p:sp>
      <p:sp>
        <p:nvSpPr>
          <p:cNvPr id="7" name="TextBox 6">
            <a:extLst>
              <a:ext uri="{FF2B5EF4-FFF2-40B4-BE49-F238E27FC236}">
                <a16:creationId xmlns:a16="http://schemas.microsoft.com/office/drawing/2014/main" id="{F59136DB-D289-9AFD-E8A8-77F01C3D4C72}"/>
              </a:ext>
            </a:extLst>
          </p:cNvPr>
          <p:cNvSpPr txBox="1"/>
          <p:nvPr/>
        </p:nvSpPr>
        <p:spPr>
          <a:xfrm>
            <a:off x="209549" y="1586990"/>
            <a:ext cx="3538537" cy="4524315"/>
          </a:xfrm>
          <a:prstGeom prst="rect">
            <a:avLst/>
          </a:prstGeom>
          <a:noFill/>
        </p:spPr>
        <p:txBody>
          <a:bodyPr wrap="square">
            <a:spAutoFit/>
          </a:bodyPr>
          <a:lstStyle/>
          <a:p>
            <a:pPr>
              <a:buNone/>
            </a:pPr>
            <a:r>
              <a:rPr lang="en-GB" sz="1600" b="1" dirty="0"/>
              <a:t>Skills Commonly Taught</a:t>
            </a:r>
          </a:p>
          <a:p>
            <a:pPr>
              <a:buNone/>
            </a:pPr>
            <a:r>
              <a:rPr lang="en-GB" sz="1600" b="1" dirty="0"/>
              <a:t>Organisation</a:t>
            </a:r>
          </a:p>
          <a:p>
            <a:pPr>
              <a:buNone/>
            </a:pPr>
            <a:r>
              <a:rPr lang="en-GB" sz="1600" dirty="0"/>
              <a:t>Examples:</a:t>
            </a:r>
          </a:p>
          <a:p>
            <a:pPr>
              <a:buFont typeface="Arial" panose="020B0604020202020204" pitchFamily="34" charset="0"/>
              <a:buChar char="•"/>
            </a:pPr>
            <a:r>
              <a:rPr lang="en-GB" sz="1600" dirty="0"/>
              <a:t>organising school bags </a:t>
            </a:r>
          </a:p>
          <a:p>
            <a:pPr>
              <a:buFont typeface="Arial" panose="020B0604020202020204" pitchFamily="34" charset="0"/>
              <a:buChar char="•"/>
            </a:pPr>
            <a:r>
              <a:rPr lang="en-GB" sz="1600" dirty="0"/>
              <a:t>colour-coded folders </a:t>
            </a:r>
          </a:p>
          <a:p>
            <a:pPr>
              <a:buFont typeface="Arial" panose="020B0604020202020204" pitchFamily="34" charset="0"/>
              <a:buChar char="•"/>
            </a:pPr>
            <a:r>
              <a:rPr lang="en-GB" sz="1600" dirty="0"/>
              <a:t>using planners </a:t>
            </a:r>
          </a:p>
          <a:p>
            <a:pPr>
              <a:buFont typeface="Arial" panose="020B0604020202020204" pitchFamily="34" charset="0"/>
              <a:buChar char="•"/>
            </a:pPr>
            <a:r>
              <a:rPr lang="en-GB" sz="1600" dirty="0"/>
              <a:t>preparing equipment before lessons </a:t>
            </a:r>
          </a:p>
          <a:p>
            <a:pPr>
              <a:buNone/>
            </a:pPr>
            <a:br>
              <a:rPr lang="en-GB" sz="1600" dirty="0"/>
            </a:br>
            <a:r>
              <a:rPr lang="en-GB" sz="1600" b="1" dirty="0"/>
              <a:t>Time Management</a:t>
            </a:r>
          </a:p>
          <a:p>
            <a:pPr>
              <a:buNone/>
            </a:pPr>
            <a:r>
              <a:rPr lang="en-GB" sz="1600" dirty="0"/>
              <a:t>Children learn how to:</a:t>
            </a:r>
          </a:p>
          <a:p>
            <a:pPr>
              <a:buFont typeface="Arial" panose="020B0604020202020204" pitchFamily="34" charset="0"/>
              <a:buChar char="•"/>
            </a:pPr>
            <a:r>
              <a:rPr lang="en-GB" sz="1600" dirty="0"/>
              <a:t>estimate how long tasks take </a:t>
            </a:r>
          </a:p>
          <a:p>
            <a:pPr>
              <a:buFont typeface="Arial" panose="020B0604020202020204" pitchFamily="34" charset="0"/>
              <a:buChar char="•"/>
            </a:pPr>
            <a:r>
              <a:rPr lang="en-GB" sz="1600" dirty="0"/>
              <a:t>break assignments into smaller steps </a:t>
            </a:r>
          </a:p>
          <a:p>
            <a:pPr>
              <a:buFont typeface="Arial" panose="020B0604020202020204" pitchFamily="34" charset="0"/>
              <a:buChar char="•"/>
            </a:pPr>
            <a:r>
              <a:rPr lang="en-GB" sz="1600" dirty="0"/>
              <a:t>use timers and visual schedules </a:t>
            </a:r>
          </a:p>
          <a:p>
            <a:pPr>
              <a:buFont typeface="Arial" panose="020B0604020202020204" pitchFamily="34" charset="0"/>
              <a:buChar char="•"/>
            </a:pPr>
            <a:r>
              <a:rPr lang="en-GB" sz="1600" dirty="0"/>
              <a:t>prioritise tasks </a:t>
            </a:r>
          </a:p>
          <a:p>
            <a:pPr>
              <a:buNone/>
            </a:pPr>
            <a:br>
              <a:rPr lang="en-GB" sz="1600" dirty="0"/>
            </a:br>
            <a:endParaRPr lang="en-GB" sz="1600" dirty="0"/>
          </a:p>
        </p:txBody>
      </p:sp>
      <p:sp>
        <p:nvSpPr>
          <p:cNvPr id="9" name="TextBox 8">
            <a:extLst>
              <a:ext uri="{FF2B5EF4-FFF2-40B4-BE49-F238E27FC236}">
                <a16:creationId xmlns:a16="http://schemas.microsoft.com/office/drawing/2014/main" id="{67B6272A-FD67-6D6A-6A01-377623D0CD78}"/>
              </a:ext>
            </a:extLst>
          </p:cNvPr>
          <p:cNvSpPr txBox="1"/>
          <p:nvPr/>
        </p:nvSpPr>
        <p:spPr>
          <a:xfrm>
            <a:off x="7651750" y="1529840"/>
            <a:ext cx="4254500" cy="5016758"/>
          </a:xfrm>
          <a:prstGeom prst="rect">
            <a:avLst/>
          </a:prstGeom>
          <a:noFill/>
        </p:spPr>
        <p:txBody>
          <a:bodyPr wrap="square">
            <a:spAutoFit/>
          </a:bodyPr>
          <a:lstStyle/>
          <a:p>
            <a:pPr>
              <a:buNone/>
            </a:pPr>
            <a:r>
              <a:rPr lang="en-GB" sz="1600" b="1" dirty="0"/>
              <a:t>Emotional Regulation</a:t>
            </a:r>
          </a:p>
          <a:p>
            <a:pPr>
              <a:buNone/>
            </a:pPr>
            <a:r>
              <a:rPr lang="en-GB" sz="1600" dirty="0"/>
              <a:t>Skills coaching may include teaching children to recognise emotional cues and use strategies such as:</a:t>
            </a:r>
          </a:p>
          <a:p>
            <a:pPr>
              <a:buFont typeface="Arial" panose="020B0604020202020204" pitchFamily="34" charset="0"/>
              <a:buChar char="•"/>
            </a:pPr>
            <a:r>
              <a:rPr lang="en-GB" sz="1600" dirty="0"/>
              <a:t>breathing techniques </a:t>
            </a:r>
          </a:p>
          <a:p>
            <a:pPr>
              <a:buFont typeface="Arial" panose="020B0604020202020204" pitchFamily="34" charset="0"/>
              <a:buChar char="•"/>
            </a:pPr>
            <a:r>
              <a:rPr lang="en-GB" sz="1600" dirty="0"/>
              <a:t>movement breaks </a:t>
            </a:r>
          </a:p>
          <a:p>
            <a:pPr>
              <a:buFont typeface="Arial" panose="020B0604020202020204" pitchFamily="34" charset="0"/>
              <a:buChar char="•"/>
            </a:pPr>
            <a:r>
              <a:rPr lang="en-GB" sz="1600" dirty="0"/>
              <a:t>mindfulness </a:t>
            </a:r>
          </a:p>
          <a:p>
            <a:pPr>
              <a:buFont typeface="Arial" panose="020B0604020202020204" pitchFamily="34" charset="0"/>
              <a:buChar char="•"/>
            </a:pPr>
            <a:r>
              <a:rPr lang="en-GB" sz="1600" dirty="0"/>
              <a:t>identifying emotions </a:t>
            </a:r>
          </a:p>
          <a:p>
            <a:pPr>
              <a:buFont typeface="Arial" panose="020B0604020202020204" pitchFamily="34" charset="0"/>
              <a:buChar char="•"/>
            </a:pPr>
            <a:r>
              <a:rPr lang="en-GB" sz="1600" dirty="0"/>
              <a:t>problem-solving strategies </a:t>
            </a:r>
          </a:p>
          <a:p>
            <a:pPr>
              <a:buNone/>
            </a:pPr>
            <a:endParaRPr lang="en-GB" sz="1600" dirty="0"/>
          </a:p>
          <a:p>
            <a:pPr>
              <a:buNone/>
            </a:pPr>
            <a:r>
              <a:rPr lang="en-GB" sz="1600" b="1" dirty="0"/>
              <a:t>Problem Solving</a:t>
            </a:r>
          </a:p>
          <a:p>
            <a:pPr>
              <a:buNone/>
            </a:pPr>
            <a:r>
              <a:rPr lang="en-GB" sz="1600" dirty="0"/>
              <a:t>Students are taught structured approaches such as:</a:t>
            </a:r>
          </a:p>
          <a:p>
            <a:pPr>
              <a:buFont typeface="+mj-lt"/>
              <a:buAutoNum type="arabicPeriod"/>
            </a:pPr>
            <a:r>
              <a:rPr lang="en-GB" sz="1600" dirty="0"/>
              <a:t>Stop </a:t>
            </a:r>
          </a:p>
          <a:p>
            <a:pPr>
              <a:buFont typeface="+mj-lt"/>
              <a:buAutoNum type="arabicPeriod"/>
            </a:pPr>
            <a:r>
              <a:rPr lang="en-GB" sz="1600" dirty="0"/>
              <a:t>Think </a:t>
            </a:r>
          </a:p>
          <a:p>
            <a:pPr>
              <a:buFont typeface="+mj-lt"/>
              <a:buAutoNum type="arabicPeriod"/>
            </a:pPr>
            <a:r>
              <a:rPr lang="en-GB" sz="1600" dirty="0"/>
              <a:t>Consider options </a:t>
            </a:r>
          </a:p>
          <a:p>
            <a:pPr>
              <a:buFont typeface="+mj-lt"/>
              <a:buAutoNum type="arabicPeriod"/>
            </a:pPr>
            <a:r>
              <a:rPr lang="en-GB" sz="1600" dirty="0"/>
              <a:t>Choose </a:t>
            </a:r>
          </a:p>
          <a:p>
            <a:pPr>
              <a:buFont typeface="+mj-lt"/>
              <a:buAutoNum type="arabicPeriod"/>
            </a:pPr>
            <a:r>
              <a:rPr lang="en-GB" sz="1600" dirty="0"/>
              <a:t>Reflect </a:t>
            </a:r>
          </a:p>
          <a:p>
            <a:pPr>
              <a:buNone/>
            </a:pPr>
            <a:r>
              <a:rPr lang="en-GB" sz="1600" dirty="0"/>
              <a:t>Rather than reacting impulsively, children practise slowing down decision-making.</a:t>
            </a:r>
          </a:p>
        </p:txBody>
      </p:sp>
    </p:spTree>
    <p:extLst>
      <p:ext uri="{BB962C8B-B14F-4D97-AF65-F5344CB8AC3E}">
        <p14:creationId xmlns:p14="http://schemas.microsoft.com/office/powerpoint/2010/main" val="961096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398305-C8BB-0DFB-1577-907F6B88218F}"/>
              </a:ext>
            </a:extLst>
          </p:cNvPr>
          <p:cNvSpPr txBox="1"/>
          <p:nvPr/>
        </p:nvSpPr>
        <p:spPr>
          <a:xfrm>
            <a:off x="196851" y="129739"/>
            <a:ext cx="4686300" cy="3416320"/>
          </a:xfrm>
          <a:prstGeom prst="rect">
            <a:avLst/>
          </a:prstGeom>
          <a:solidFill>
            <a:schemeClr val="accent2">
              <a:lumMod val="20000"/>
              <a:lumOff val="80000"/>
            </a:schemeClr>
          </a:solidFill>
        </p:spPr>
        <p:txBody>
          <a:bodyPr wrap="square">
            <a:spAutoFit/>
          </a:bodyPr>
          <a:lstStyle/>
          <a:p>
            <a:pPr>
              <a:buNone/>
            </a:pPr>
            <a:r>
              <a:rPr lang="en-GB" b="1" dirty="0"/>
              <a:t>Coaching Rather Than Correcting</a:t>
            </a:r>
          </a:p>
          <a:p>
            <a:pPr>
              <a:buNone/>
            </a:pPr>
            <a:r>
              <a:rPr lang="en-GB" dirty="0"/>
              <a:t>An important distinction is that coaching is collaborative. </a:t>
            </a:r>
          </a:p>
          <a:p>
            <a:pPr>
              <a:buNone/>
            </a:pPr>
            <a:r>
              <a:rPr lang="en-GB" dirty="0"/>
              <a:t>Instead of saying</a:t>
            </a:r>
          </a:p>
          <a:p>
            <a:pPr>
              <a:buNone/>
            </a:pPr>
            <a:r>
              <a:rPr lang="en-GB" dirty="0"/>
              <a:t>"You weren't concentrating."</a:t>
            </a:r>
          </a:p>
          <a:p>
            <a:pPr>
              <a:buNone/>
            </a:pPr>
            <a:r>
              <a:rPr lang="en-GB" dirty="0"/>
              <a:t>the teacher might ask</a:t>
            </a:r>
          </a:p>
          <a:p>
            <a:pPr>
              <a:buNone/>
            </a:pPr>
            <a:r>
              <a:rPr lang="en-GB" dirty="0"/>
              <a:t>"What made it difficult to stay focused today?"</a:t>
            </a:r>
          </a:p>
          <a:p>
            <a:pPr>
              <a:buNone/>
            </a:pPr>
            <a:r>
              <a:rPr lang="en-GB" dirty="0"/>
              <a:t>or</a:t>
            </a:r>
          </a:p>
          <a:p>
            <a:pPr>
              <a:buNone/>
            </a:pPr>
            <a:r>
              <a:rPr lang="en-GB" dirty="0"/>
              <a:t>"What strategy might help next time?"</a:t>
            </a:r>
          </a:p>
          <a:p>
            <a:pPr>
              <a:buNone/>
            </a:pPr>
            <a:r>
              <a:rPr lang="en-GB" dirty="0"/>
              <a:t>This promotes reflection rather than compliance.</a:t>
            </a:r>
          </a:p>
        </p:txBody>
      </p:sp>
      <p:sp>
        <p:nvSpPr>
          <p:cNvPr id="7" name="TextBox 6">
            <a:extLst>
              <a:ext uri="{FF2B5EF4-FFF2-40B4-BE49-F238E27FC236}">
                <a16:creationId xmlns:a16="http://schemas.microsoft.com/office/drawing/2014/main" id="{4C165238-1748-048E-7D1B-50D350868C32}"/>
              </a:ext>
            </a:extLst>
          </p:cNvPr>
          <p:cNvSpPr txBox="1"/>
          <p:nvPr/>
        </p:nvSpPr>
        <p:spPr>
          <a:xfrm>
            <a:off x="5129214" y="127638"/>
            <a:ext cx="6972300" cy="2962349"/>
          </a:xfrm>
          <a:prstGeom prst="rect">
            <a:avLst/>
          </a:prstGeom>
          <a:solidFill>
            <a:schemeClr val="accent2">
              <a:lumMod val="75000"/>
            </a:schemeClr>
          </a:solidFill>
        </p:spPr>
        <p:txBody>
          <a:bodyPr wrap="square">
            <a:spAutoFit/>
          </a:bodyPr>
          <a:lstStyle/>
          <a:p>
            <a:pPr>
              <a:buNone/>
            </a:pPr>
            <a:r>
              <a:rPr lang="en-GB" sz="1600" b="1" dirty="0">
                <a:solidFill>
                  <a:schemeClr val="bg1"/>
                </a:solidFill>
              </a:rPr>
              <a:t>Evidence Base</a:t>
            </a:r>
          </a:p>
          <a:p>
            <a:pPr>
              <a:buNone/>
            </a:pPr>
            <a:r>
              <a:rPr lang="en-GB" sz="1600" dirty="0">
                <a:solidFill>
                  <a:schemeClr val="bg1"/>
                </a:solidFill>
              </a:rPr>
              <a:t>Research consistently shows that combining: self-monitoring, organisational skills training, executive function coaching and behavioural supports produces better outcomes than using behavioural consequences alone.</a:t>
            </a:r>
          </a:p>
          <a:p>
            <a:pPr>
              <a:buNone/>
            </a:pPr>
            <a:endParaRPr lang="en-GB" sz="1050" dirty="0">
              <a:solidFill>
                <a:schemeClr val="bg1"/>
              </a:solidFill>
            </a:endParaRPr>
          </a:p>
          <a:p>
            <a:pPr>
              <a:buNone/>
            </a:pPr>
            <a:r>
              <a:rPr lang="en-GB" sz="1600" dirty="0">
                <a:solidFill>
                  <a:schemeClr val="bg1"/>
                </a:solidFill>
              </a:rPr>
              <a:t>Self-management interventions have been shown to improve:</a:t>
            </a:r>
          </a:p>
          <a:p>
            <a:pPr>
              <a:buFont typeface="Arial" panose="020B0604020202020204" pitchFamily="34" charset="0"/>
              <a:buChar char="•"/>
            </a:pPr>
            <a:r>
              <a:rPr lang="en-GB" sz="1600" dirty="0">
                <a:solidFill>
                  <a:schemeClr val="bg1"/>
                </a:solidFill>
              </a:rPr>
              <a:t>on-task behaviour </a:t>
            </a:r>
          </a:p>
          <a:p>
            <a:pPr>
              <a:buFont typeface="Arial" panose="020B0604020202020204" pitchFamily="34" charset="0"/>
              <a:buChar char="•"/>
            </a:pPr>
            <a:r>
              <a:rPr lang="en-GB" sz="1600" dirty="0">
                <a:solidFill>
                  <a:schemeClr val="bg1"/>
                </a:solidFill>
              </a:rPr>
              <a:t>classroom engagement </a:t>
            </a:r>
          </a:p>
          <a:p>
            <a:pPr>
              <a:buFont typeface="Arial" panose="020B0604020202020204" pitchFamily="34" charset="0"/>
              <a:buChar char="•"/>
            </a:pPr>
            <a:r>
              <a:rPr lang="en-GB" sz="1600" dirty="0">
                <a:solidFill>
                  <a:schemeClr val="bg1"/>
                </a:solidFill>
              </a:rPr>
              <a:t>academic productivity </a:t>
            </a:r>
          </a:p>
          <a:p>
            <a:pPr>
              <a:buFont typeface="Arial" panose="020B0604020202020204" pitchFamily="34" charset="0"/>
              <a:buChar char="•"/>
            </a:pPr>
            <a:r>
              <a:rPr lang="en-GB" sz="1600" dirty="0">
                <a:solidFill>
                  <a:schemeClr val="bg1"/>
                </a:solidFill>
              </a:rPr>
              <a:t>independence </a:t>
            </a:r>
          </a:p>
          <a:p>
            <a:pPr>
              <a:buFont typeface="Arial" panose="020B0604020202020204" pitchFamily="34" charset="0"/>
              <a:buChar char="•"/>
            </a:pPr>
            <a:r>
              <a:rPr lang="en-GB" sz="1600" dirty="0">
                <a:solidFill>
                  <a:schemeClr val="bg1"/>
                </a:solidFill>
              </a:rPr>
              <a:t>emotional regulation</a:t>
            </a:r>
          </a:p>
        </p:txBody>
      </p:sp>
      <p:sp>
        <p:nvSpPr>
          <p:cNvPr id="9" name="TextBox 8">
            <a:extLst>
              <a:ext uri="{FF2B5EF4-FFF2-40B4-BE49-F238E27FC236}">
                <a16:creationId xmlns:a16="http://schemas.microsoft.com/office/drawing/2014/main" id="{95CD8D55-2242-10FB-D1FF-C65A54183914}"/>
              </a:ext>
            </a:extLst>
          </p:cNvPr>
          <p:cNvSpPr txBox="1"/>
          <p:nvPr/>
        </p:nvSpPr>
        <p:spPr>
          <a:xfrm>
            <a:off x="144464" y="3667879"/>
            <a:ext cx="4984750" cy="3139321"/>
          </a:xfrm>
          <a:prstGeom prst="rect">
            <a:avLst/>
          </a:prstGeom>
          <a:solidFill>
            <a:schemeClr val="accent2">
              <a:lumMod val="40000"/>
              <a:lumOff val="60000"/>
            </a:schemeClr>
          </a:solidFill>
        </p:spPr>
        <p:txBody>
          <a:bodyPr wrap="square">
            <a:spAutoFit/>
          </a:bodyPr>
          <a:lstStyle/>
          <a:p>
            <a:pPr>
              <a:buNone/>
            </a:pPr>
            <a:r>
              <a:rPr lang="en-GB" sz="1800" b="1" dirty="0"/>
              <a:t>Why Are These Approaches Effective for ADHD?</a:t>
            </a:r>
          </a:p>
          <a:p>
            <a:pPr>
              <a:buNone/>
            </a:pPr>
            <a:r>
              <a:rPr lang="en-GB" sz="1800" dirty="0"/>
              <a:t>Children with ADHD often experience difficulties in:</a:t>
            </a:r>
          </a:p>
          <a:p>
            <a:r>
              <a:rPr lang="en-GB" sz="1800" dirty="0"/>
              <a:t>Inhibition, planning, organisation, working memory, emotional regulation </a:t>
            </a:r>
          </a:p>
          <a:p>
            <a:endParaRPr lang="en-GB" sz="1800" dirty="0"/>
          </a:p>
          <a:p>
            <a:pPr>
              <a:buNone/>
            </a:pPr>
            <a:r>
              <a:rPr lang="en-GB" sz="1800" dirty="0"/>
              <a:t>These are skills—not behaviours.</a:t>
            </a:r>
          </a:p>
          <a:p>
            <a:pPr>
              <a:buNone/>
            </a:pPr>
            <a:r>
              <a:rPr lang="en-GB" sz="1800" dirty="0"/>
              <a:t>Teaching these skills directly is therefore more likely to improve long-term outcomes than relying solely on consequences.</a:t>
            </a:r>
          </a:p>
        </p:txBody>
      </p:sp>
      <p:sp>
        <p:nvSpPr>
          <p:cNvPr id="11" name="TextBox 10">
            <a:extLst>
              <a:ext uri="{FF2B5EF4-FFF2-40B4-BE49-F238E27FC236}">
                <a16:creationId xmlns:a16="http://schemas.microsoft.com/office/drawing/2014/main" id="{FCB70D97-3FFD-153C-EC1F-80A2EC97D741}"/>
              </a:ext>
            </a:extLst>
          </p:cNvPr>
          <p:cNvSpPr txBox="1"/>
          <p:nvPr/>
        </p:nvSpPr>
        <p:spPr>
          <a:xfrm>
            <a:off x="5129214" y="3313815"/>
            <a:ext cx="6340474" cy="2308324"/>
          </a:xfrm>
          <a:prstGeom prst="rect">
            <a:avLst/>
          </a:prstGeom>
          <a:noFill/>
        </p:spPr>
        <p:txBody>
          <a:bodyPr wrap="square">
            <a:spAutoFit/>
          </a:bodyPr>
          <a:lstStyle/>
          <a:p>
            <a:pPr>
              <a:buNone/>
            </a:pPr>
            <a:r>
              <a:rPr lang="en-GB" sz="1600" b="1" dirty="0"/>
              <a:t>Strengths</a:t>
            </a:r>
          </a:p>
          <a:p>
            <a:pPr>
              <a:buNone/>
            </a:pPr>
            <a:r>
              <a:rPr lang="en-GB" sz="1600" dirty="0"/>
              <a:t>✔ Promotes independence</a:t>
            </a:r>
          </a:p>
          <a:p>
            <a:pPr>
              <a:buNone/>
            </a:pPr>
            <a:r>
              <a:rPr lang="en-GB" sz="1600" dirty="0"/>
              <a:t>✔ Develops lifelong skills</a:t>
            </a:r>
          </a:p>
          <a:p>
            <a:pPr>
              <a:buNone/>
            </a:pPr>
            <a:r>
              <a:rPr lang="en-GB" sz="1600" dirty="0"/>
              <a:t>✔ Addresses executive functioning</a:t>
            </a:r>
          </a:p>
          <a:p>
            <a:pPr>
              <a:buNone/>
            </a:pPr>
            <a:r>
              <a:rPr lang="en-GB" sz="1600" dirty="0"/>
              <a:t>✔ Improves self-awareness</a:t>
            </a:r>
          </a:p>
          <a:p>
            <a:pPr>
              <a:buNone/>
            </a:pPr>
            <a:r>
              <a:rPr lang="en-GB" sz="1600" dirty="0"/>
              <a:t>✔ Builds intrinsic motivation</a:t>
            </a:r>
          </a:p>
          <a:p>
            <a:pPr>
              <a:buNone/>
            </a:pPr>
            <a:r>
              <a:rPr lang="en-GB" sz="1600" dirty="0"/>
              <a:t>✔ Supports neurodiversity-affirming practice</a:t>
            </a:r>
          </a:p>
          <a:p>
            <a:pPr>
              <a:buNone/>
            </a:pPr>
            <a:br>
              <a:rPr lang="en-GB" sz="1600" dirty="0"/>
            </a:br>
            <a:endParaRPr lang="en-GB" sz="1600" dirty="0"/>
          </a:p>
        </p:txBody>
      </p:sp>
      <p:sp>
        <p:nvSpPr>
          <p:cNvPr id="13" name="TextBox 12">
            <a:extLst>
              <a:ext uri="{FF2B5EF4-FFF2-40B4-BE49-F238E27FC236}">
                <a16:creationId xmlns:a16="http://schemas.microsoft.com/office/drawing/2014/main" id="{F0541D36-3B09-AE06-3AE8-D54C5F6426C3}"/>
              </a:ext>
            </a:extLst>
          </p:cNvPr>
          <p:cNvSpPr txBox="1"/>
          <p:nvPr/>
        </p:nvSpPr>
        <p:spPr>
          <a:xfrm>
            <a:off x="5129214" y="5191373"/>
            <a:ext cx="7464425" cy="1569660"/>
          </a:xfrm>
          <a:prstGeom prst="rect">
            <a:avLst/>
          </a:prstGeom>
          <a:noFill/>
        </p:spPr>
        <p:txBody>
          <a:bodyPr wrap="square">
            <a:spAutoFit/>
          </a:bodyPr>
          <a:lstStyle/>
          <a:p>
            <a:pPr>
              <a:buNone/>
            </a:pPr>
            <a:r>
              <a:rPr lang="en-GB" sz="1600" b="1" dirty="0"/>
              <a:t>Limitations</a:t>
            </a:r>
          </a:p>
          <a:p>
            <a:pPr>
              <a:buNone/>
            </a:pPr>
            <a:r>
              <a:rPr lang="en-GB" sz="1600" dirty="0"/>
              <a:t>✖ Requires explicit teaching</a:t>
            </a:r>
          </a:p>
          <a:p>
            <a:pPr>
              <a:buNone/>
            </a:pPr>
            <a:r>
              <a:rPr lang="en-GB" sz="1600" dirty="0"/>
              <a:t>✖ Progress may be gradual</a:t>
            </a:r>
          </a:p>
          <a:p>
            <a:pPr>
              <a:buNone/>
            </a:pPr>
            <a:r>
              <a:rPr lang="en-GB" sz="1600" dirty="0"/>
              <a:t>✖ Younger children require significant adult support initially</a:t>
            </a:r>
          </a:p>
          <a:p>
            <a:pPr>
              <a:buNone/>
            </a:pPr>
            <a:r>
              <a:rPr lang="en-GB" sz="1600" dirty="0"/>
              <a:t>✖ Strategies must be individualised</a:t>
            </a:r>
          </a:p>
          <a:p>
            <a:pPr>
              <a:buNone/>
            </a:pPr>
            <a:r>
              <a:rPr lang="en-GB" sz="1600" dirty="0"/>
              <a:t>✖ Teachers require training and consistency</a:t>
            </a:r>
          </a:p>
        </p:txBody>
      </p:sp>
      <p:pic>
        <p:nvPicPr>
          <p:cNvPr id="14" name="Picture 13" descr="ADHD in the Classroom | Attention-Deficit / Hyperactivity Disorder (ADHD) |  CDC">
            <a:extLst>
              <a:ext uri="{FF2B5EF4-FFF2-40B4-BE49-F238E27FC236}">
                <a16:creationId xmlns:a16="http://schemas.microsoft.com/office/drawing/2014/main" id="{309DD090-392E-5C49-6151-A3F4417572A7}"/>
              </a:ext>
            </a:extLst>
          </p:cNvPr>
          <p:cNvPicPr>
            <a:picLocks noChangeAspect="1"/>
          </p:cNvPicPr>
          <p:nvPr/>
        </p:nvPicPr>
        <p:blipFill>
          <a:blip r:embed="rId3"/>
          <a:stretch>
            <a:fillRect/>
          </a:stretch>
        </p:blipFill>
        <p:spPr>
          <a:xfrm>
            <a:off x="9438650" y="1949007"/>
            <a:ext cx="2539999" cy="1822450"/>
          </a:xfrm>
          <a:prstGeom prst="rect">
            <a:avLst/>
          </a:prstGeom>
        </p:spPr>
      </p:pic>
      <p:pic>
        <p:nvPicPr>
          <p:cNvPr id="15" name="Picture 14" descr="ADHD in the Classroom - Premiere Education | Premier Education">
            <a:extLst>
              <a:ext uri="{FF2B5EF4-FFF2-40B4-BE49-F238E27FC236}">
                <a16:creationId xmlns:a16="http://schemas.microsoft.com/office/drawing/2014/main" id="{1964D9FC-0843-1B90-AA98-27E76F96A58A}"/>
              </a:ext>
            </a:extLst>
          </p:cNvPr>
          <p:cNvPicPr>
            <a:picLocks noChangeAspect="1"/>
          </p:cNvPicPr>
          <p:nvPr/>
        </p:nvPicPr>
        <p:blipFill>
          <a:blip r:embed="rId4"/>
          <a:stretch>
            <a:fillRect/>
          </a:stretch>
        </p:blipFill>
        <p:spPr>
          <a:xfrm>
            <a:off x="9438650" y="4011912"/>
            <a:ext cx="2523500" cy="1683871"/>
          </a:xfrm>
          <a:prstGeom prst="rect">
            <a:avLst/>
          </a:prstGeom>
        </p:spPr>
      </p:pic>
    </p:spTree>
    <p:extLst>
      <p:ext uri="{BB962C8B-B14F-4D97-AF65-F5344CB8AC3E}">
        <p14:creationId xmlns:p14="http://schemas.microsoft.com/office/powerpoint/2010/main" val="1878428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822B6-A34E-35DD-E05C-7790110ED79C}"/>
            </a:ext>
          </a:extLst>
        </p:cNvPr>
        <p:cNvGrpSpPr/>
        <p:nvPr/>
      </p:nvGrpSpPr>
      <p:grpSpPr>
        <a:xfrm>
          <a:off x="0" y="0"/>
          <a:ext cx="0" cy="0"/>
          <a:chOff x="0" y="0"/>
          <a:chExt cx="0" cy="0"/>
        </a:xfrm>
      </p:grpSpPr>
      <p:sp>
        <p:nvSpPr>
          <p:cNvPr id="3" name="Date Placeholder 2">
            <a:extLst>
              <a:ext uri="{FF2B5EF4-FFF2-40B4-BE49-F238E27FC236}">
                <a16:creationId xmlns:a16="http://schemas.microsoft.com/office/drawing/2014/main" id="{B0625E29-0E10-CD72-F0F8-AFEB29A6D345}"/>
              </a:ext>
            </a:extLst>
          </p:cNvPr>
          <p:cNvSpPr>
            <a:spLocks noGrp="1"/>
          </p:cNvSpPr>
          <p:nvPr>
            <p:ph type="dt" sz="half" idx="2"/>
          </p:nvPr>
        </p:nvSpPr>
        <p:spPr/>
        <p:txBody>
          <a:bodyPr/>
          <a:lstStyle/>
          <a:p>
            <a:pPr rtl="0"/>
            <a:fld id="{657F6B3C-B259-4C25-8B1A-5E5583912D40}" type="datetime1">
              <a:rPr lang="en-GB" noProof="0" smtClean="0"/>
              <a:t>12/10/2026</a:t>
            </a:fld>
            <a:endParaRPr lang="en-GB" noProof="0"/>
          </a:p>
        </p:txBody>
      </p:sp>
      <p:sp>
        <p:nvSpPr>
          <p:cNvPr id="4" name="Slide Number Placeholder 3">
            <a:extLst>
              <a:ext uri="{FF2B5EF4-FFF2-40B4-BE49-F238E27FC236}">
                <a16:creationId xmlns:a16="http://schemas.microsoft.com/office/drawing/2014/main" id="{2AFA3059-F90D-8D54-E36E-AAD6FD46E441}"/>
              </a:ext>
            </a:extLst>
          </p:cNvPr>
          <p:cNvSpPr>
            <a:spLocks noGrp="1"/>
          </p:cNvSpPr>
          <p:nvPr>
            <p:ph type="sldNum" sz="quarter" idx="4"/>
          </p:nvPr>
        </p:nvSpPr>
        <p:spPr/>
        <p:txBody>
          <a:bodyPr/>
          <a:lstStyle/>
          <a:p>
            <a:pPr rtl="0"/>
            <a:fld id="{294A09A9-5501-47C1-A89A-A340965A2BE2}" type="slidenum">
              <a:rPr lang="en-GB" noProof="0" smtClean="0"/>
              <a:pPr rtl="0"/>
              <a:t>28</a:t>
            </a:fld>
            <a:endParaRPr lang="en-GB" noProof="0"/>
          </a:p>
        </p:txBody>
      </p:sp>
      <p:sp>
        <p:nvSpPr>
          <p:cNvPr id="7" name="TextBox 6">
            <a:extLst>
              <a:ext uri="{FF2B5EF4-FFF2-40B4-BE49-F238E27FC236}">
                <a16:creationId xmlns:a16="http://schemas.microsoft.com/office/drawing/2014/main" id="{1BF4966D-665C-29F0-D38F-0D97A535D87E}"/>
              </a:ext>
            </a:extLst>
          </p:cNvPr>
          <p:cNvSpPr txBox="1"/>
          <p:nvPr/>
        </p:nvSpPr>
        <p:spPr>
          <a:xfrm>
            <a:off x="266700" y="936625"/>
            <a:ext cx="11791950" cy="5851025"/>
          </a:xfrm>
          <a:prstGeom prst="rect">
            <a:avLst/>
          </a:prstGeom>
          <a:noFill/>
        </p:spPr>
        <p:txBody>
          <a:bodyPr wrap="square">
            <a:spAutoFit/>
          </a:bodyPr>
          <a:lstStyle/>
          <a:p>
            <a:pPr>
              <a:lnSpc>
                <a:spcPct val="115000"/>
              </a:lnSpc>
              <a:spcAft>
                <a:spcPts val="800"/>
              </a:spcAft>
              <a:buNone/>
            </a:pPr>
            <a:r>
              <a:rPr lang="en-GB" sz="4000" b="1" kern="0" dirty="0">
                <a:effectLst/>
                <a:latin typeface="Times New Roman" panose="02020603050405020304" pitchFamily="18" charset="0"/>
                <a:ea typeface="Times New Roman" panose="02020603050405020304" pitchFamily="18" charset="0"/>
                <a:cs typeface="Arial" panose="020B0604020202020204" pitchFamily="34" charset="0"/>
              </a:rPr>
              <a:t>An example of Self-management?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Self-</a:t>
            </a:r>
            <a:r>
              <a:rPr lang="en-GB" sz="2800" b="1" kern="0" dirty="0">
                <a:latin typeface="Times New Roman" panose="02020603050405020304" pitchFamily="18" charset="0"/>
                <a:ea typeface="Times New Roman" panose="02020603050405020304" pitchFamily="18" charset="0"/>
                <a:cs typeface="Arial" panose="020B0604020202020204" pitchFamily="34" charset="0"/>
              </a:rPr>
              <a:t>management</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involves a student: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Identifying</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a target behaviour (e.g., staying on task, raising a hand before speaking).</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Recording</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whether they performed that behaviour during a set time period.</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Reviewing</a:t>
            </a: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 the results and reflecting on progress.</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t>Over time, this process increases self-awareness, attention control, and intrinsic motivation — all key challenges for children and young people with ADHD.</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2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307524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7E4C0-E929-0BC0-B391-114BFCF314A2}"/>
            </a:ext>
          </a:extLst>
        </p:cNvPr>
        <p:cNvGrpSpPr/>
        <p:nvPr/>
      </p:nvGrpSpPr>
      <p:grpSpPr>
        <a:xfrm>
          <a:off x="0" y="0"/>
          <a:ext cx="0" cy="0"/>
          <a:chOff x="0" y="0"/>
          <a:chExt cx="0" cy="0"/>
        </a:xfrm>
      </p:grpSpPr>
      <p:sp>
        <p:nvSpPr>
          <p:cNvPr id="3" name="Date Placeholder 2">
            <a:extLst>
              <a:ext uri="{FF2B5EF4-FFF2-40B4-BE49-F238E27FC236}">
                <a16:creationId xmlns:a16="http://schemas.microsoft.com/office/drawing/2014/main" id="{0E6CD989-FECD-2FCB-A094-B4160858FA58}"/>
              </a:ext>
            </a:extLst>
          </p:cNvPr>
          <p:cNvSpPr>
            <a:spLocks noGrp="1"/>
          </p:cNvSpPr>
          <p:nvPr>
            <p:ph type="dt" sz="half" idx="2"/>
          </p:nvPr>
        </p:nvSpPr>
        <p:spPr/>
        <p:txBody>
          <a:bodyPr/>
          <a:lstStyle/>
          <a:p>
            <a:pPr rtl="0"/>
            <a:fld id="{657F6B3C-B259-4C25-8B1A-5E5583912D40}" type="datetime1">
              <a:rPr lang="en-GB" noProof="0" smtClean="0"/>
              <a:t>12/10/2026</a:t>
            </a:fld>
            <a:endParaRPr lang="en-GB" noProof="0"/>
          </a:p>
        </p:txBody>
      </p:sp>
      <p:sp>
        <p:nvSpPr>
          <p:cNvPr id="4" name="Slide Number Placeholder 3">
            <a:extLst>
              <a:ext uri="{FF2B5EF4-FFF2-40B4-BE49-F238E27FC236}">
                <a16:creationId xmlns:a16="http://schemas.microsoft.com/office/drawing/2014/main" id="{5B9ED4D5-E931-3B08-DEDA-5202EA8969C3}"/>
              </a:ext>
            </a:extLst>
          </p:cNvPr>
          <p:cNvSpPr>
            <a:spLocks noGrp="1"/>
          </p:cNvSpPr>
          <p:nvPr>
            <p:ph type="sldNum" sz="quarter" idx="4"/>
          </p:nvPr>
        </p:nvSpPr>
        <p:spPr/>
        <p:txBody>
          <a:bodyPr/>
          <a:lstStyle/>
          <a:p>
            <a:pPr rtl="0"/>
            <a:fld id="{294A09A9-5501-47C1-A89A-A340965A2BE2}" type="slidenum">
              <a:rPr lang="en-GB" noProof="0" smtClean="0"/>
              <a:pPr rtl="0"/>
              <a:t>29</a:t>
            </a:fld>
            <a:endParaRPr lang="en-GB" noProof="0"/>
          </a:p>
        </p:txBody>
      </p:sp>
      <p:sp>
        <p:nvSpPr>
          <p:cNvPr id="13" name="TextBox 12">
            <a:extLst>
              <a:ext uri="{FF2B5EF4-FFF2-40B4-BE49-F238E27FC236}">
                <a16:creationId xmlns:a16="http://schemas.microsoft.com/office/drawing/2014/main" id="{6ACAA351-57F2-39DD-9786-DD2A15665643}"/>
              </a:ext>
            </a:extLst>
          </p:cNvPr>
          <p:cNvSpPr txBox="1"/>
          <p:nvPr/>
        </p:nvSpPr>
        <p:spPr>
          <a:xfrm>
            <a:off x="201930" y="562285"/>
            <a:ext cx="6096000" cy="3946273"/>
          </a:xfrm>
          <a:prstGeom prst="rect">
            <a:avLst/>
          </a:prstGeom>
          <a:no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1. Define the Target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Choose one clearly observable, positively stated behaviour: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“Working quietly during independent tasks” or “Starting work within one minute of instruction.”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2. Set Up a Cue System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Use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timer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beep</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vibration alert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every 5–10 minutes (shorter intervals for younger children).</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When the cue sounds, the student asks themselves: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“Am I on task right now?”</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They tick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Yes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No</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on a simple chart.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15" name="Picture 14">
            <a:extLst>
              <a:ext uri="{FF2B5EF4-FFF2-40B4-BE49-F238E27FC236}">
                <a16:creationId xmlns:a16="http://schemas.microsoft.com/office/drawing/2014/main" id="{8D3B5C97-457C-A9C4-EEC3-0E5F0BC6E1DE}"/>
              </a:ext>
            </a:extLst>
          </p:cNvPr>
          <p:cNvPicPr>
            <a:picLocks noChangeAspect="1"/>
          </p:cNvPicPr>
          <p:nvPr/>
        </p:nvPicPr>
        <p:blipFill>
          <a:blip r:embed="rId2"/>
          <a:stretch>
            <a:fillRect/>
          </a:stretch>
        </p:blipFill>
        <p:spPr>
          <a:xfrm>
            <a:off x="3772027" y="4453327"/>
            <a:ext cx="2743200" cy="2216217"/>
          </a:xfrm>
          <a:prstGeom prst="rect">
            <a:avLst/>
          </a:prstGeom>
        </p:spPr>
      </p:pic>
      <p:sp>
        <p:nvSpPr>
          <p:cNvPr id="17" name="TextBox 16">
            <a:extLst>
              <a:ext uri="{FF2B5EF4-FFF2-40B4-BE49-F238E27FC236}">
                <a16:creationId xmlns:a16="http://schemas.microsoft.com/office/drawing/2014/main" id="{AB2B1F34-2F70-DC9A-4676-4729EF289F3C}"/>
              </a:ext>
            </a:extLst>
          </p:cNvPr>
          <p:cNvSpPr txBox="1"/>
          <p:nvPr/>
        </p:nvSpPr>
        <p:spPr>
          <a:xfrm>
            <a:off x="6636894" y="470845"/>
            <a:ext cx="5555106" cy="5733429"/>
          </a:xfrm>
          <a:prstGeom prst="rect">
            <a:avLst/>
          </a:prstGeom>
          <a:no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3. Review and Reflect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the end of the session, the student (with teacher or TA support) reviews the chart: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What went well?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When was focus hardest?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What might help next time?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Provide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specific praise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accurate self-assessment (not just “good behaviour”).</a:t>
            </a:r>
          </a:p>
          <a:p>
            <a:pP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4. Gradual Fading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As students internalise self-monitoring, cues can be faded: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Longer intervals between checks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Moving from external to self-initiated prompts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Eventually no chart — just self-reflection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9" name="TextBox 18">
            <a:extLst>
              <a:ext uri="{FF2B5EF4-FFF2-40B4-BE49-F238E27FC236}">
                <a16:creationId xmlns:a16="http://schemas.microsoft.com/office/drawing/2014/main" id="{FE27FB78-87D0-606D-61DB-2DB4DFC424BD}"/>
              </a:ext>
            </a:extLst>
          </p:cNvPr>
          <p:cNvSpPr txBox="1"/>
          <p:nvPr/>
        </p:nvSpPr>
        <p:spPr>
          <a:xfrm>
            <a:off x="201930" y="5194658"/>
            <a:ext cx="3440430" cy="907749"/>
          </a:xfrm>
          <a:prstGeom prst="rect">
            <a:avLst/>
          </a:prstGeom>
          <a:solidFill>
            <a:schemeClr val="accent2">
              <a:lumMod val="75000"/>
            </a:schemeClr>
          </a:solidFill>
        </p:spPr>
        <p:txBody>
          <a:bodyPr wrap="square">
            <a:spAutoFit/>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2400" b="1" i="1" kern="0" dirty="0">
                <a:effectLst/>
                <a:latin typeface="Times New Roman" panose="02020603050405020304" pitchFamily="18" charset="0"/>
                <a:ea typeface="Times New Roman" panose="02020603050405020304" pitchFamily="18" charset="0"/>
                <a:cs typeface="Arial" panose="020B0604020202020204" pitchFamily="34" charset="0"/>
              </a:rPr>
              <a:t>“Am I on Task?”</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 Strategy</a:t>
            </a:r>
          </a:p>
        </p:txBody>
      </p:sp>
    </p:spTree>
    <p:extLst>
      <p:ext uri="{BB962C8B-B14F-4D97-AF65-F5344CB8AC3E}">
        <p14:creationId xmlns:p14="http://schemas.microsoft.com/office/powerpoint/2010/main" val="16579337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3C0BE-198A-9A3F-F7F6-04E0AE1F7FDC}"/>
            </a:ext>
          </a:extLst>
        </p:cNvPr>
        <p:cNvGrpSpPr/>
        <p:nvPr/>
      </p:nvGrpSpPr>
      <p:grpSpPr>
        <a:xfrm>
          <a:off x="0" y="0"/>
          <a:ext cx="0" cy="0"/>
          <a:chOff x="0" y="0"/>
          <a:chExt cx="0" cy="0"/>
        </a:xfrm>
      </p:grpSpPr>
      <p:sp>
        <p:nvSpPr>
          <p:cNvPr id="3" name="Date Placeholder 2">
            <a:extLst>
              <a:ext uri="{FF2B5EF4-FFF2-40B4-BE49-F238E27FC236}">
                <a16:creationId xmlns:a16="http://schemas.microsoft.com/office/drawing/2014/main" id="{43882DCE-755E-5329-DE73-30AC34880762}"/>
              </a:ext>
            </a:extLst>
          </p:cNvPr>
          <p:cNvSpPr>
            <a:spLocks noGrp="1"/>
          </p:cNvSpPr>
          <p:nvPr>
            <p:ph type="dt" sz="half" idx="2"/>
          </p:nvPr>
        </p:nvSpPr>
        <p:spPr/>
        <p:txBody>
          <a:bodyPr/>
          <a:lstStyle/>
          <a:p>
            <a:pPr rtl="0"/>
            <a:fld id="{657F6B3C-B259-4C25-8B1A-5E5583912D40}" type="datetime1">
              <a:rPr lang="en-GB" noProof="0" smtClean="0"/>
              <a:t>12/10/2026</a:t>
            </a:fld>
            <a:endParaRPr lang="en-GB" noProof="0"/>
          </a:p>
        </p:txBody>
      </p:sp>
      <p:sp>
        <p:nvSpPr>
          <p:cNvPr id="4" name="Slide Number Placeholder 3">
            <a:extLst>
              <a:ext uri="{FF2B5EF4-FFF2-40B4-BE49-F238E27FC236}">
                <a16:creationId xmlns:a16="http://schemas.microsoft.com/office/drawing/2014/main" id="{9197CAEE-8683-E74A-F236-0F9E056BC425}"/>
              </a:ext>
            </a:extLst>
          </p:cNvPr>
          <p:cNvSpPr>
            <a:spLocks noGrp="1"/>
          </p:cNvSpPr>
          <p:nvPr>
            <p:ph type="sldNum" sz="quarter" idx="4"/>
          </p:nvPr>
        </p:nvSpPr>
        <p:spPr/>
        <p:txBody>
          <a:bodyPr/>
          <a:lstStyle/>
          <a:p>
            <a:pPr rtl="0"/>
            <a:fld id="{294A09A9-5501-47C1-A89A-A340965A2BE2}" type="slidenum">
              <a:rPr lang="en-GB" noProof="0" smtClean="0"/>
              <a:pPr rtl="0"/>
              <a:t>30</a:t>
            </a:fld>
            <a:endParaRPr lang="en-GB" noProof="0"/>
          </a:p>
        </p:txBody>
      </p:sp>
      <p:sp>
        <p:nvSpPr>
          <p:cNvPr id="7" name="TextBox 6">
            <a:extLst>
              <a:ext uri="{FF2B5EF4-FFF2-40B4-BE49-F238E27FC236}">
                <a16:creationId xmlns:a16="http://schemas.microsoft.com/office/drawing/2014/main" id="{DC4AF1FC-18A1-9FF2-F3CA-F196C09A3890}"/>
              </a:ext>
            </a:extLst>
          </p:cNvPr>
          <p:cNvSpPr txBox="1"/>
          <p:nvPr/>
        </p:nvSpPr>
        <p:spPr>
          <a:xfrm>
            <a:off x="419100" y="790553"/>
            <a:ext cx="11353800" cy="5276894"/>
          </a:xfrm>
          <a:prstGeom prst="rect">
            <a:avLst/>
          </a:prstGeom>
          <a:no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Why It Works for ADHD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Provides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immediate feedback</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critical for learners with reduced sensitivity to delayed rewards.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Builds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metacognition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awareness of attention and behaviour.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Encourages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goal setting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self-evaluation.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Shifts responsibility gradually from adult control to self-regulation.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ctr">
              <a:lnSpc>
                <a:spcPct val="115000"/>
              </a:lnSpc>
              <a:spcAft>
                <a:spcPts val="800"/>
              </a:spcAft>
              <a:buNone/>
            </a:pP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Variations and Enhancements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Digital apps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use timers or reminders on tablets/watches.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Peer monitoring pairs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peers check in together.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Visual cards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red/green cue cards to self-signal attention levels.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Integrated rewards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link to token systems or teacher praise.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049231E9-965A-E730-86DE-CE83CB250BC4}"/>
              </a:ext>
            </a:extLst>
          </p:cNvPr>
          <p:cNvSpPr txBox="1"/>
          <p:nvPr/>
        </p:nvSpPr>
        <p:spPr>
          <a:xfrm>
            <a:off x="7376160" y="2953073"/>
            <a:ext cx="4533900" cy="3396314"/>
          </a:xfrm>
          <a:prstGeom prst="rect">
            <a:avLst/>
          </a:prstGeom>
          <a:solidFill>
            <a:schemeClr val="tx2">
              <a:lumMod val="40000"/>
              <a:lumOff val="60000"/>
            </a:schemeClr>
          </a:solid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Mabey, L. (2020).</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Self-monitoring interventions for students with ADHD show consistent improvements in on-task behaviour and academic engagement.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Journal of </a:t>
            </a:r>
            <a:r>
              <a:rPr lang="en-GB" sz="1600" i="1" kern="0" dirty="0" err="1">
                <a:effectLst/>
                <a:latin typeface="Times New Roman" panose="02020603050405020304" pitchFamily="18" charset="0"/>
                <a:ea typeface="Times New Roman" panose="02020603050405020304" pitchFamily="18" charset="0"/>
                <a:cs typeface="Arial" panose="020B0604020202020204" pitchFamily="34" charset="0"/>
              </a:rPr>
              <a:t>Behavioral</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 Education, 29</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(3), 472–491.</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Reid, R., Trout, A. L., &amp; Schartz, M. (2005).</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Self-regulation interventions for children with ADHD.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Exceptional Children, 71</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(4), 361–377.</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DuPaul, G. J., &amp; Stoner, G. (2014).</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ADHD in the Schools: Assessment and Intervention Strategies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(3rd ed.). Guilford Press.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953605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AFA44A-3E13-69D0-85E6-5B525679E351}"/>
              </a:ext>
            </a:extLst>
          </p:cNvPr>
          <p:cNvSpPr txBox="1"/>
          <p:nvPr/>
        </p:nvSpPr>
        <p:spPr>
          <a:xfrm>
            <a:off x="514350" y="419100"/>
            <a:ext cx="11239500" cy="3139321"/>
          </a:xfrm>
          <a:prstGeom prst="rect">
            <a:avLst/>
          </a:prstGeom>
          <a:solidFill>
            <a:schemeClr val="accent3">
              <a:lumMod val="60000"/>
              <a:lumOff val="40000"/>
            </a:schemeClr>
          </a:solidFill>
        </p:spPr>
        <p:txBody>
          <a:bodyPr wrap="square">
            <a:spAutoFit/>
          </a:bodyPr>
          <a:lstStyle/>
          <a:p>
            <a:pPr>
              <a:buNone/>
            </a:pPr>
            <a:r>
              <a:rPr lang="en-GB" b="1" dirty="0"/>
              <a:t>Neurodiversity-Affirming Perspective</a:t>
            </a:r>
          </a:p>
          <a:p>
            <a:pPr>
              <a:buNone/>
            </a:pPr>
            <a:r>
              <a:rPr lang="en-GB" dirty="0"/>
              <a:t>Self-management and skills coaching align closely with neurodiversity-affirming practice because they recognise that ADHD reflects differences in executive functioning rather than intentional non-compliance. Instead of asking children to simply "try harder," these approaches provide explicit instruction, scaffolding, and opportunities to practise the skills needed for success. As support is gradually withdrawn, pupils become more confident, autonomous learners while retaining strategies they can use across different contexts.</a:t>
            </a:r>
          </a:p>
          <a:p>
            <a:pPr>
              <a:buNone/>
            </a:pPr>
            <a:br>
              <a:rPr lang="en-GB" dirty="0"/>
            </a:br>
            <a:r>
              <a:rPr lang="en-GB" b="1" dirty="0"/>
              <a:t>Discussion Question</a:t>
            </a:r>
          </a:p>
          <a:p>
            <a:pPr>
              <a:buNone/>
            </a:pPr>
            <a:r>
              <a:rPr lang="en-GB" b="1" dirty="0"/>
              <a:t>"Should schools prioritise teaching executive functioning skills over managing behaviour, or are both approaches necessary for supporting learners with ADHD?"</a:t>
            </a:r>
            <a:endParaRPr lang="en-GB" dirty="0"/>
          </a:p>
        </p:txBody>
      </p:sp>
      <p:sp>
        <p:nvSpPr>
          <p:cNvPr id="5" name="TextBox 4">
            <a:extLst>
              <a:ext uri="{FF2B5EF4-FFF2-40B4-BE49-F238E27FC236}">
                <a16:creationId xmlns:a16="http://schemas.microsoft.com/office/drawing/2014/main" id="{0ED38232-A9CE-DE9D-2022-E37B5E75A082}"/>
              </a:ext>
            </a:extLst>
          </p:cNvPr>
          <p:cNvSpPr txBox="1"/>
          <p:nvPr/>
        </p:nvSpPr>
        <p:spPr>
          <a:xfrm>
            <a:off x="514350" y="3852893"/>
            <a:ext cx="4902200" cy="2862322"/>
          </a:xfrm>
          <a:prstGeom prst="rect">
            <a:avLst/>
          </a:prstGeom>
          <a:noFill/>
        </p:spPr>
        <p:txBody>
          <a:bodyPr wrap="square">
            <a:spAutoFit/>
          </a:bodyPr>
          <a:lstStyle/>
          <a:p>
            <a:pPr>
              <a:buNone/>
            </a:pPr>
            <a:r>
              <a:rPr lang="en-GB" b="1" dirty="0"/>
              <a:t>Key References</a:t>
            </a:r>
          </a:p>
          <a:p>
            <a:r>
              <a:rPr lang="en-GB" dirty="0"/>
              <a:t>Dawson, P., &amp; Guare, R. (2018). </a:t>
            </a:r>
            <a:r>
              <a:rPr lang="en-GB" i="1" dirty="0"/>
              <a:t>Executive Skills in Children and Adolescents</a:t>
            </a:r>
            <a:r>
              <a:rPr lang="en-GB" dirty="0"/>
              <a:t> (3rd ed.). Guilford Press.</a:t>
            </a:r>
          </a:p>
          <a:p>
            <a:r>
              <a:rPr lang="en-GB" dirty="0"/>
              <a:t>George J. DuPaul, G. J., &amp; Gary Stoner, G. (2020). </a:t>
            </a:r>
            <a:r>
              <a:rPr lang="en-GB" i="1" dirty="0"/>
              <a:t>ADHD in the Schools: Assessment and Intervention Strategies</a:t>
            </a:r>
            <a:r>
              <a:rPr lang="en-GB" dirty="0"/>
              <a:t> (4th ed.). Guilford Press. </a:t>
            </a:r>
          </a:p>
          <a:p>
            <a:r>
              <a:rPr lang="en-GB" dirty="0"/>
              <a:t>Russell A. Barkley (2021). </a:t>
            </a:r>
            <a:r>
              <a:rPr lang="en-GB" i="1" dirty="0"/>
              <a:t>Taking Charge of ADHD</a:t>
            </a:r>
            <a:r>
              <a:rPr lang="en-GB" dirty="0"/>
              <a:t> (4th ed.). Guilford Press. </a:t>
            </a:r>
          </a:p>
        </p:txBody>
      </p:sp>
      <p:sp>
        <p:nvSpPr>
          <p:cNvPr id="7" name="TextBox 6">
            <a:extLst>
              <a:ext uri="{FF2B5EF4-FFF2-40B4-BE49-F238E27FC236}">
                <a16:creationId xmlns:a16="http://schemas.microsoft.com/office/drawing/2014/main" id="{5EF88A82-19B3-88D2-F5C2-5E9AFA09EC06}"/>
              </a:ext>
            </a:extLst>
          </p:cNvPr>
          <p:cNvSpPr txBox="1"/>
          <p:nvPr/>
        </p:nvSpPr>
        <p:spPr>
          <a:xfrm>
            <a:off x="5715000" y="4129892"/>
            <a:ext cx="6096000" cy="2308324"/>
          </a:xfrm>
          <a:prstGeom prst="rect">
            <a:avLst/>
          </a:prstGeom>
          <a:noFill/>
        </p:spPr>
        <p:txBody>
          <a:bodyPr wrap="square">
            <a:spAutoFit/>
          </a:bodyPr>
          <a:lstStyle/>
          <a:p>
            <a:r>
              <a:rPr lang="en-GB" sz="1800" dirty="0"/>
              <a:t>Langberg, J. M., et al. (2018). </a:t>
            </a:r>
            <a:r>
              <a:rPr lang="en-GB" sz="1800" i="1" dirty="0"/>
              <a:t>Executive Functioning Training and Organisational Skills Interventions for ADHD</a:t>
            </a:r>
            <a:r>
              <a:rPr lang="en-GB" sz="1800" dirty="0"/>
              <a:t>. </a:t>
            </a:r>
            <a:r>
              <a:rPr lang="en-GB" sz="1800" i="1" dirty="0"/>
              <a:t>Journal of Clinical Child &amp; Adolescent Psychology</a:t>
            </a:r>
            <a:r>
              <a:rPr lang="en-GB" sz="1800" dirty="0"/>
              <a:t>, 47(2), 199–215. </a:t>
            </a:r>
          </a:p>
          <a:p>
            <a:r>
              <a:rPr lang="en-GB" sz="1800" dirty="0"/>
              <a:t>Evans, S. W., Owens, J. S., &amp; Bunford, N. (2014). Evidence-based psychosocial treatments for children and adolescents with ADHD. </a:t>
            </a:r>
            <a:r>
              <a:rPr lang="en-GB" sz="1800" i="1" dirty="0"/>
              <a:t>Journal of Clinical Child &amp; Adolescent Psychology</a:t>
            </a:r>
            <a:r>
              <a:rPr lang="en-GB" sz="1800" dirty="0"/>
              <a:t>, 43(4), 527–551. </a:t>
            </a:r>
          </a:p>
        </p:txBody>
      </p:sp>
    </p:spTree>
    <p:extLst>
      <p:ext uri="{BB962C8B-B14F-4D97-AF65-F5344CB8AC3E}">
        <p14:creationId xmlns:p14="http://schemas.microsoft.com/office/powerpoint/2010/main" val="1857172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BA64AD-D77E-8B5B-36B2-0835ED40DDA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EF7A3D-81AA-9867-EEFD-C94BFE197584}"/>
              </a:ext>
            </a:extLst>
          </p:cNvPr>
          <p:cNvSpPr txBox="1"/>
          <p:nvPr/>
        </p:nvSpPr>
        <p:spPr>
          <a:xfrm>
            <a:off x="492369" y="1664722"/>
            <a:ext cx="11355754" cy="4585871"/>
          </a:xfrm>
          <a:prstGeom prst="rect">
            <a:avLst/>
          </a:prstGeom>
          <a:noFill/>
        </p:spPr>
        <p:txBody>
          <a:bodyPr wrap="square">
            <a:spAutoFit/>
          </a:bodyPr>
          <a:lstStyle/>
          <a:p>
            <a:r>
              <a:rPr lang="en-GB" sz="4000" b="1" dirty="0"/>
              <a:t>Group task</a:t>
            </a:r>
          </a:p>
          <a:p>
            <a:endParaRPr lang="en-GB" sz="2800" b="1" dirty="0"/>
          </a:p>
          <a:p>
            <a:r>
              <a:rPr lang="en-GB" sz="2800" dirty="0"/>
              <a:t>"To what extent is mindfulness an effective intervention for children and young people with ADHD? Critically evaluate the evidence, considering its impact on attention, emotional regulation, executive functioning, and overall wellbeing.“</a:t>
            </a:r>
          </a:p>
          <a:p>
            <a:endParaRPr lang="en-GB" sz="2800" dirty="0"/>
          </a:p>
          <a:p>
            <a:r>
              <a:rPr lang="en-GB" sz="2800" dirty="0"/>
              <a:t>"How compatible are mindfulness-based interventions with neurodiversity-affirming practice for children and young people with ADHD?”</a:t>
            </a:r>
          </a:p>
        </p:txBody>
      </p:sp>
    </p:spTree>
    <p:extLst>
      <p:ext uri="{BB962C8B-B14F-4D97-AF65-F5344CB8AC3E}">
        <p14:creationId xmlns:p14="http://schemas.microsoft.com/office/powerpoint/2010/main" val="32497222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C43DA-6F83-8636-305B-1D2D23451A82}"/>
              </a:ext>
            </a:extLst>
          </p:cNvPr>
          <p:cNvSpPr>
            <a:spLocks noGrp="1"/>
          </p:cNvSpPr>
          <p:nvPr>
            <p:ph type="title"/>
          </p:nvPr>
        </p:nvSpPr>
        <p:spPr>
          <a:xfrm>
            <a:off x="133350" y="-35653"/>
            <a:ext cx="10871200" cy="990600"/>
          </a:xfrm>
        </p:spPr>
        <p:txBody>
          <a:bodyPr>
            <a:normAutofit/>
          </a:bodyPr>
          <a:lstStyle/>
          <a:p>
            <a:r>
              <a:rPr lang="en-GB" sz="4000" dirty="0"/>
              <a:t>Nurture groups</a:t>
            </a:r>
          </a:p>
        </p:txBody>
      </p:sp>
      <p:sp>
        <p:nvSpPr>
          <p:cNvPr id="3" name="Date Placeholder 2">
            <a:extLst>
              <a:ext uri="{FF2B5EF4-FFF2-40B4-BE49-F238E27FC236}">
                <a16:creationId xmlns:a16="http://schemas.microsoft.com/office/drawing/2014/main" id="{8AE552CB-BC10-3152-D0DA-37072EF6889D}"/>
              </a:ext>
            </a:extLst>
          </p:cNvPr>
          <p:cNvSpPr>
            <a:spLocks noGrp="1"/>
          </p:cNvSpPr>
          <p:nvPr>
            <p:ph type="dt" sz="half" idx="10"/>
          </p:nvPr>
        </p:nvSpPr>
        <p:spPr/>
        <p:txBody>
          <a:bodyPr/>
          <a:lstStyle/>
          <a:p>
            <a:fld id="{5E217345-C3B0-43E2-9836-221B75323677}" type="datetime1">
              <a:rPr lang="en-GB" smtClean="0"/>
              <a:t>12/10/2026</a:t>
            </a:fld>
            <a:endParaRPr lang="en-GB"/>
          </a:p>
        </p:txBody>
      </p:sp>
      <p:sp>
        <p:nvSpPr>
          <p:cNvPr id="4" name="Slide Number Placeholder 3">
            <a:extLst>
              <a:ext uri="{FF2B5EF4-FFF2-40B4-BE49-F238E27FC236}">
                <a16:creationId xmlns:a16="http://schemas.microsoft.com/office/drawing/2014/main" id="{A380359E-3104-8BB7-CB95-1AA8AAE9DF12}"/>
              </a:ext>
            </a:extLst>
          </p:cNvPr>
          <p:cNvSpPr>
            <a:spLocks noGrp="1"/>
          </p:cNvSpPr>
          <p:nvPr>
            <p:ph type="sldNum" sz="quarter" idx="12"/>
          </p:nvPr>
        </p:nvSpPr>
        <p:spPr/>
        <p:txBody>
          <a:bodyPr/>
          <a:lstStyle/>
          <a:p>
            <a:fld id="{B361AE33-427C-41D8-A4D7-05E60A4E4EDE}" type="slidenum">
              <a:rPr lang="en-GB" smtClean="0"/>
              <a:t>33</a:t>
            </a:fld>
            <a:endParaRPr lang="en-GB"/>
          </a:p>
        </p:txBody>
      </p:sp>
      <p:sp>
        <p:nvSpPr>
          <p:cNvPr id="9" name="TextBox 8">
            <a:extLst>
              <a:ext uri="{FF2B5EF4-FFF2-40B4-BE49-F238E27FC236}">
                <a16:creationId xmlns:a16="http://schemas.microsoft.com/office/drawing/2014/main" id="{740AC767-E4EE-BA3B-7A2F-625ECCF58E6F}"/>
              </a:ext>
            </a:extLst>
          </p:cNvPr>
          <p:cNvSpPr txBox="1"/>
          <p:nvPr/>
        </p:nvSpPr>
        <p:spPr>
          <a:xfrm>
            <a:off x="242888" y="1310491"/>
            <a:ext cx="5776912" cy="4770537"/>
          </a:xfrm>
          <a:prstGeom prst="rect">
            <a:avLst/>
          </a:prstGeom>
          <a:noFill/>
        </p:spPr>
        <p:txBody>
          <a:bodyPr wrap="square">
            <a:spAutoFit/>
          </a:bodyPr>
          <a:lstStyle/>
          <a:p>
            <a:pPr>
              <a:buNone/>
            </a:pPr>
            <a:r>
              <a:rPr lang="en-GB" sz="1600" dirty="0"/>
              <a:t>"Nurture groups are small, structured educational interventions designed to support children whose social, emotional, or behavioural development has been disrupted. </a:t>
            </a:r>
          </a:p>
          <a:p>
            <a:pPr>
              <a:buNone/>
            </a:pPr>
            <a:endParaRPr lang="en-GB" sz="1600" dirty="0"/>
          </a:p>
          <a:p>
            <a:pPr>
              <a:buNone/>
            </a:pPr>
            <a:r>
              <a:rPr lang="en-GB" sz="1600" dirty="0"/>
              <a:t>They were first developed in the 1960s by educational psychologists </a:t>
            </a:r>
            <a:r>
              <a:rPr lang="en-GB" sz="1600" b="1" dirty="0"/>
              <a:t>Marjorie Boxall</a:t>
            </a:r>
            <a:r>
              <a:rPr lang="en-GB" sz="1600" dirty="0"/>
              <a:t> and </a:t>
            </a:r>
            <a:r>
              <a:rPr lang="en-GB" sz="1600" b="1" dirty="0"/>
              <a:t>Bennie Boxall</a:t>
            </a:r>
            <a:r>
              <a:rPr lang="en-GB" sz="1600" dirty="0"/>
              <a:t>, based on the understanding that children's emotional wellbeing is fundamental to successful learning.</a:t>
            </a:r>
          </a:p>
          <a:p>
            <a:pPr>
              <a:buNone/>
            </a:pPr>
            <a:endParaRPr lang="en-GB" sz="1600" dirty="0"/>
          </a:p>
          <a:p>
            <a:pPr>
              <a:buNone/>
            </a:pPr>
            <a:r>
              <a:rPr lang="en-GB" sz="1600" dirty="0"/>
              <a:t>Rather than focusing solely on academic attainment or behaviour management, nurture groups aim to provide a safe, predictable, and supportive environment where children can develop emotional regulation, confidence, communication skills, and positive relationships.</a:t>
            </a:r>
          </a:p>
          <a:p>
            <a:pPr>
              <a:buNone/>
            </a:pPr>
            <a:endParaRPr lang="en-GB" sz="1600" dirty="0"/>
          </a:p>
          <a:p>
            <a:pPr>
              <a:buNone/>
            </a:pPr>
            <a:r>
              <a:rPr lang="en-GB" sz="1600" dirty="0"/>
              <a:t>Although nurture groups were not designed specifically for children with ADHD, many pupils with ADHD may benefit because the approaches used align closely with their social, emotional, and executive functioning needs."</a:t>
            </a:r>
          </a:p>
        </p:txBody>
      </p:sp>
      <p:sp>
        <p:nvSpPr>
          <p:cNvPr id="11" name="TextBox 10">
            <a:extLst>
              <a:ext uri="{FF2B5EF4-FFF2-40B4-BE49-F238E27FC236}">
                <a16:creationId xmlns:a16="http://schemas.microsoft.com/office/drawing/2014/main" id="{9E44794A-B881-AA7F-7CDC-F53A445ED071}"/>
              </a:ext>
            </a:extLst>
          </p:cNvPr>
          <p:cNvSpPr txBox="1"/>
          <p:nvPr/>
        </p:nvSpPr>
        <p:spPr>
          <a:xfrm>
            <a:off x="6326802" y="1171991"/>
            <a:ext cx="5453062" cy="5047536"/>
          </a:xfrm>
          <a:prstGeom prst="rect">
            <a:avLst/>
          </a:prstGeom>
          <a:solidFill>
            <a:schemeClr val="accent2">
              <a:lumMod val="40000"/>
              <a:lumOff val="60000"/>
            </a:schemeClr>
          </a:solidFill>
        </p:spPr>
        <p:txBody>
          <a:bodyPr wrap="square">
            <a:spAutoFit/>
          </a:bodyPr>
          <a:lstStyle/>
          <a:p>
            <a:pPr>
              <a:buNone/>
            </a:pPr>
            <a:r>
              <a:rPr lang="en-GB" b="1" dirty="0"/>
              <a:t>Principles of Nurture</a:t>
            </a:r>
          </a:p>
          <a:p>
            <a:pPr>
              <a:buNone/>
            </a:pPr>
            <a:endParaRPr lang="en-GB" sz="1600" dirty="0"/>
          </a:p>
          <a:p>
            <a:pPr>
              <a:buNone/>
            </a:pPr>
            <a:r>
              <a:rPr lang="en-GB" sz="1600" dirty="0"/>
              <a:t>The </a:t>
            </a:r>
            <a:r>
              <a:rPr lang="en-GB" sz="1600" b="1" dirty="0"/>
              <a:t>six principles of nurture</a:t>
            </a:r>
            <a:r>
              <a:rPr lang="en-GB" sz="1600" dirty="0"/>
              <a:t>, developed by the Nurture UK, underpin nurture group practice:</a:t>
            </a:r>
          </a:p>
          <a:p>
            <a:pPr>
              <a:buNone/>
            </a:pPr>
            <a:endParaRPr lang="en-GB" sz="1600" dirty="0"/>
          </a:p>
          <a:p>
            <a:pPr>
              <a:buFont typeface="+mj-lt"/>
              <a:buAutoNum type="arabicPeriod"/>
            </a:pPr>
            <a:r>
              <a:rPr lang="en-GB" sz="1600" dirty="0"/>
              <a:t>Children's learning is understood developmentally. </a:t>
            </a:r>
          </a:p>
          <a:p>
            <a:pPr>
              <a:buFont typeface="+mj-lt"/>
              <a:buAutoNum type="arabicPeriod"/>
            </a:pPr>
            <a:r>
              <a:rPr lang="en-GB" sz="1600" dirty="0"/>
              <a:t>The classroom offers a safe base. </a:t>
            </a:r>
          </a:p>
          <a:p>
            <a:pPr>
              <a:buFont typeface="+mj-lt"/>
              <a:buAutoNum type="arabicPeriod"/>
            </a:pPr>
            <a:r>
              <a:rPr lang="en-GB" sz="1600" dirty="0"/>
              <a:t>Nurture supports the development of self-esteem. </a:t>
            </a:r>
          </a:p>
          <a:p>
            <a:pPr>
              <a:buFont typeface="+mj-lt"/>
              <a:buAutoNum type="arabicPeriod"/>
            </a:pPr>
            <a:r>
              <a:rPr lang="en-GB" sz="1600" dirty="0"/>
              <a:t>Language is understood as a vital means of communication. </a:t>
            </a:r>
          </a:p>
          <a:p>
            <a:pPr>
              <a:buFont typeface="+mj-lt"/>
              <a:buAutoNum type="arabicPeriod"/>
            </a:pPr>
            <a:r>
              <a:rPr lang="en-GB" sz="1600" dirty="0"/>
              <a:t>Behaviour is recognised as communication. </a:t>
            </a:r>
          </a:p>
          <a:p>
            <a:pPr>
              <a:buFont typeface="+mj-lt"/>
              <a:buAutoNum type="arabicPeriod"/>
            </a:pPr>
            <a:r>
              <a:rPr lang="en-GB" sz="1600" dirty="0"/>
              <a:t>Transitions are significant in children's lives. </a:t>
            </a:r>
          </a:p>
          <a:p>
            <a:endParaRPr lang="en-GB" sz="1600" dirty="0"/>
          </a:p>
          <a:p>
            <a:pPr>
              <a:buNone/>
            </a:pPr>
            <a:r>
              <a:rPr lang="en-GB" sz="1600" dirty="0"/>
              <a:t>These principles encourage practitioners to ask:</a:t>
            </a:r>
          </a:p>
          <a:p>
            <a:pPr>
              <a:buNone/>
            </a:pPr>
            <a:endParaRPr lang="en-GB" sz="1600" dirty="0"/>
          </a:p>
          <a:p>
            <a:pPr>
              <a:buNone/>
            </a:pPr>
            <a:r>
              <a:rPr lang="en-GB" sz="1600" b="1" dirty="0"/>
              <a:t>"What is this behaviour communicating?“</a:t>
            </a:r>
          </a:p>
          <a:p>
            <a:pPr>
              <a:buNone/>
            </a:pPr>
            <a:endParaRPr lang="en-GB" sz="1600" dirty="0"/>
          </a:p>
          <a:p>
            <a:pPr>
              <a:buNone/>
            </a:pPr>
            <a:r>
              <a:rPr lang="en-GB" sz="1600" dirty="0"/>
              <a:t>rather than</a:t>
            </a:r>
          </a:p>
          <a:p>
            <a:pPr>
              <a:buNone/>
            </a:pPr>
            <a:endParaRPr lang="en-GB" sz="1600" dirty="0"/>
          </a:p>
          <a:p>
            <a:pPr>
              <a:buNone/>
            </a:pPr>
            <a:r>
              <a:rPr lang="en-GB" sz="1600" b="1" dirty="0"/>
              <a:t>"How do we stop this behaviour?"</a:t>
            </a:r>
            <a:endParaRPr lang="en-GB" sz="1600" dirty="0"/>
          </a:p>
        </p:txBody>
      </p:sp>
    </p:spTree>
    <p:extLst>
      <p:ext uri="{BB962C8B-B14F-4D97-AF65-F5344CB8AC3E}">
        <p14:creationId xmlns:p14="http://schemas.microsoft.com/office/powerpoint/2010/main" val="42887331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C7418A-D550-B1F5-8602-6FDA4578D220}"/>
              </a:ext>
            </a:extLst>
          </p:cNvPr>
          <p:cNvSpPr>
            <a:spLocks noGrp="1"/>
          </p:cNvSpPr>
          <p:nvPr>
            <p:ph type="dt" sz="half" idx="2"/>
          </p:nvPr>
        </p:nvSpPr>
        <p:spPr/>
        <p:txBody>
          <a:bodyPr/>
          <a:lstStyle/>
          <a:p>
            <a:pPr rtl="0"/>
            <a:fld id="{28218FD1-0D8C-44DA-BDCB-F602AF0F2A77}" type="datetime1">
              <a:rPr lang="en-GB" noProof="0" smtClean="0"/>
              <a:t>12/10/2026</a:t>
            </a:fld>
            <a:endParaRPr lang="en-GB" noProof="0"/>
          </a:p>
        </p:txBody>
      </p:sp>
      <p:sp>
        <p:nvSpPr>
          <p:cNvPr id="3" name="Slide Number Placeholder 2">
            <a:extLst>
              <a:ext uri="{FF2B5EF4-FFF2-40B4-BE49-F238E27FC236}">
                <a16:creationId xmlns:a16="http://schemas.microsoft.com/office/drawing/2014/main" id="{DFAE5EC5-EE65-1FCF-C6D6-FB0486258960}"/>
              </a:ext>
            </a:extLst>
          </p:cNvPr>
          <p:cNvSpPr>
            <a:spLocks noGrp="1"/>
          </p:cNvSpPr>
          <p:nvPr>
            <p:ph type="sldNum" sz="quarter" idx="4"/>
          </p:nvPr>
        </p:nvSpPr>
        <p:spPr/>
        <p:txBody>
          <a:bodyPr/>
          <a:lstStyle/>
          <a:p>
            <a:pPr rtl="0"/>
            <a:fld id="{294A09A9-5501-47C1-A89A-A340965A2BE2}" type="slidenum">
              <a:rPr lang="en-GB" noProof="0" smtClean="0"/>
              <a:pPr rtl="0"/>
              <a:t>34</a:t>
            </a:fld>
            <a:endParaRPr lang="en-GB" noProof="0"/>
          </a:p>
        </p:txBody>
      </p:sp>
      <p:sp>
        <p:nvSpPr>
          <p:cNvPr id="6" name="TextBox 5">
            <a:extLst>
              <a:ext uri="{FF2B5EF4-FFF2-40B4-BE49-F238E27FC236}">
                <a16:creationId xmlns:a16="http://schemas.microsoft.com/office/drawing/2014/main" id="{E2913D08-3C36-C73E-3CE6-7CCCDF1A99C0}"/>
              </a:ext>
            </a:extLst>
          </p:cNvPr>
          <p:cNvSpPr txBox="1"/>
          <p:nvPr/>
        </p:nvSpPr>
        <p:spPr>
          <a:xfrm>
            <a:off x="76200" y="172205"/>
            <a:ext cx="5657850" cy="6755696"/>
          </a:xfrm>
          <a:prstGeom prst="rect">
            <a:avLst/>
          </a:prstGeom>
          <a:noFill/>
        </p:spPr>
        <p:txBody>
          <a:bodyPr wrap="square">
            <a:spAutoFit/>
          </a:bodyPr>
          <a:lstStyle/>
          <a:p>
            <a:pPr>
              <a:buNone/>
            </a:pPr>
            <a:r>
              <a:rPr lang="en-GB" sz="1700" b="1" dirty="0"/>
              <a:t>Why Might Children with ADHD Benefit?</a:t>
            </a:r>
          </a:p>
          <a:p>
            <a:pPr>
              <a:buNone/>
            </a:pPr>
            <a:endParaRPr lang="en-GB" sz="1600" dirty="0"/>
          </a:p>
          <a:p>
            <a:pPr>
              <a:buNone/>
            </a:pPr>
            <a:r>
              <a:rPr lang="en-GB" sz="1600" b="1" dirty="0"/>
              <a:t>1. Predictable Routines</a:t>
            </a:r>
          </a:p>
          <a:p>
            <a:pPr>
              <a:buNone/>
            </a:pPr>
            <a:r>
              <a:rPr lang="en-GB" sz="1600" dirty="0"/>
              <a:t>Children with ADHD often benefit from structure and consistency.</a:t>
            </a:r>
          </a:p>
          <a:p>
            <a:pPr>
              <a:buNone/>
            </a:pPr>
            <a:r>
              <a:rPr lang="en-GB" sz="1600" dirty="0"/>
              <a:t>Nurture groups typically provide:</a:t>
            </a:r>
          </a:p>
          <a:p>
            <a:pPr>
              <a:buFont typeface="Arial" panose="020B0604020202020204" pitchFamily="34" charset="0"/>
              <a:buChar char="•"/>
            </a:pPr>
            <a:r>
              <a:rPr lang="en-GB" sz="1600" dirty="0"/>
              <a:t>visual timetables </a:t>
            </a:r>
          </a:p>
          <a:p>
            <a:pPr>
              <a:buFont typeface="Arial" panose="020B0604020202020204" pitchFamily="34" charset="0"/>
              <a:buChar char="•"/>
            </a:pPr>
            <a:r>
              <a:rPr lang="en-GB" sz="1600" dirty="0"/>
              <a:t>clear expectations </a:t>
            </a:r>
          </a:p>
          <a:p>
            <a:pPr>
              <a:buFont typeface="Arial" panose="020B0604020202020204" pitchFamily="34" charset="0"/>
              <a:buChar char="•"/>
            </a:pPr>
            <a:r>
              <a:rPr lang="en-GB" sz="1600" dirty="0"/>
              <a:t>consistent daily routines </a:t>
            </a:r>
          </a:p>
          <a:p>
            <a:pPr>
              <a:buFont typeface="Arial" panose="020B0604020202020204" pitchFamily="34" charset="0"/>
              <a:buChar char="•"/>
            </a:pPr>
            <a:r>
              <a:rPr lang="en-GB" sz="1600" dirty="0"/>
              <a:t>predictable transitions </a:t>
            </a:r>
          </a:p>
          <a:p>
            <a:pPr>
              <a:buNone/>
            </a:pPr>
            <a:r>
              <a:rPr lang="en-GB" sz="1600" dirty="0"/>
              <a:t>Reducing uncertainty lowers cognitive load and supports executive functioning.</a:t>
            </a:r>
          </a:p>
          <a:p>
            <a:pPr>
              <a:buNone/>
            </a:pPr>
            <a:br>
              <a:rPr lang="en-GB" sz="1600" dirty="0"/>
            </a:br>
            <a:endParaRPr lang="en-GB" sz="1600" dirty="0"/>
          </a:p>
          <a:p>
            <a:pPr>
              <a:buNone/>
            </a:pPr>
            <a:r>
              <a:rPr lang="en-GB" sz="1600" b="1" dirty="0"/>
              <a:t>2. Smaller Group Sizes</a:t>
            </a:r>
          </a:p>
          <a:p>
            <a:pPr>
              <a:buNone/>
            </a:pPr>
            <a:r>
              <a:rPr lang="en-GB" sz="1600" dirty="0"/>
              <a:t>Most nurture groups consist of around </a:t>
            </a:r>
            <a:r>
              <a:rPr lang="en-GB" sz="1600" b="1" dirty="0"/>
              <a:t>6–12 pupils</a:t>
            </a:r>
            <a:r>
              <a:rPr lang="en-GB" sz="1600" dirty="0"/>
              <a:t> supported by two adults.</a:t>
            </a:r>
          </a:p>
          <a:p>
            <a:pPr>
              <a:buNone/>
            </a:pPr>
            <a:r>
              <a:rPr lang="en-GB" sz="1600" dirty="0"/>
              <a:t>Smaller groups provide:</a:t>
            </a:r>
          </a:p>
          <a:p>
            <a:pPr>
              <a:buFont typeface="Arial" panose="020B0604020202020204" pitchFamily="34" charset="0"/>
              <a:buChar char="•"/>
            </a:pPr>
            <a:r>
              <a:rPr lang="en-GB" sz="1600" dirty="0"/>
              <a:t>fewer distractions </a:t>
            </a:r>
          </a:p>
          <a:p>
            <a:pPr>
              <a:buFont typeface="Arial" panose="020B0604020202020204" pitchFamily="34" charset="0"/>
              <a:buChar char="•"/>
            </a:pPr>
            <a:r>
              <a:rPr lang="en-GB" sz="1600" dirty="0"/>
              <a:t>increased adult attention </a:t>
            </a:r>
          </a:p>
          <a:p>
            <a:pPr>
              <a:buFont typeface="Arial" panose="020B0604020202020204" pitchFamily="34" charset="0"/>
              <a:buChar char="•"/>
            </a:pPr>
            <a:r>
              <a:rPr lang="en-GB" sz="1600" dirty="0"/>
              <a:t>more opportunities for individual support </a:t>
            </a:r>
          </a:p>
          <a:p>
            <a:pPr>
              <a:buFont typeface="Arial" panose="020B0604020202020204" pitchFamily="34" charset="0"/>
              <a:buChar char="•"/>
            </a:pPr>
            <a:r>
              <a:rPr lang="en-GB" sz="1600" dirty="0"/>
              <a:t>stronger relationships </a:t>
            </a:r>
          </a:p>
          <a:p>
            <a:pPr>
              <a:buNone/>
            </a:pPr>
            <a:r>
              <a:rPr lang="en-GB" sz="1600" dirty="0"/>
              <a:t>This is particularly beneficial for children who struggle to sustain attention within larger classroom environments.</a:t>
            </a:r>
          </a:p>
          <a:p>
            <a:pPr>
              <a:buNone/>
            </a:pPr>
            <a:br>
              <a:rPr lang="en-GB" sz="1600" dirty="0"/>
            </a:br>
            <a:endParaRPr lang="en-GB" sz="1600" dirty="0"/>
          </a:p>
          <a:p>
            <a:pPr>
              <a:buNone/>
            </a:pPr>
            <a:endParaRPr lang="en-GB" sz="1600" dirty="0"/>
          </a:p>
        </p:txBody>
      </p:sp>
      <p:sp>
        <p:nvSpPr>
          <p:cNvPr id="8" name="TextBox 7">
            <a:extLst>
              <a:ext uri="{FF2B5EF4-FFF2-40B4-BE49-F238E27FC236}">
                <a16:creationId xmlns:a16="http://schemas.microsoft.com/office/drawing/2014/main" id="{E9D5EA5E-5C4F-1E0E-E4B8-5B9A295FC25A}"/>
              </a:ext>
            </a:extLst>
          </p:cNvPr>
          <p:cNvSpPr txBox="1"/>
          <p:nvPr/>
        </p:nvSpPr>
        <p:spPr>
          <a:xfrm>
            <a:off x="5791200" y="520968"/>
            <a:ext cx="6324600" cy="6247864"/>
          </a:xfrm>
          <a:prstGeom prst="rect">
            <a:avLst/>
          </a:prstGeom>
          <a:noFill/>
        </p:spPr>
        <p:txBody>
          <a:bodyPr wrap="square">
            <a:spAutoFit/>
          </a:bodyPr>
          <a:lstStyle/>
          <a:p>
            <a:pPr>
              <a:buNone/>
            </a:pPr>
            <a:r>
              <a:rPr lang="en-GB" sz="1600" b="1" dirty="0"/>
              <a:t>3. Emotional Regulation</a:t>
            </a:r>
          </a:p>
          <a:p>
            <a:pPr>
              <a:buNone/>
            </a:pPr>
            <a:r>
              <a:rPr lang="en-GB" sz="1600" dirty="0"/>
              <a:t>Many children with ADHD experience difficulties regulating emotions.</a:t>
            </a:r>
          </a:p>
          <a:p>
            <a:pPr>
              <a:buNone/>
            </a:pPr>
            <a:r>
              <a:rPr lang="en-GB" sz="1600" dirty="0"/>
              <a:t>Nurture groups explicitly teach children how to:</a:t>
            </a:r>
          </a:p>
          <a:p>
            <a:pPr>
              <a:buFont typeface="Arial" panose="020B0604020202020204" pitchFamily="34" charset="0"/>
              <a:buChar char="•"/>
            </a:pPr>
            <a:r>
              <a:rPr lang="en-GB" sz="1600" dirty="0"/>
              <a:t>recognise emotions </a:t>
            </a:r>
          </a:p>
          <a:p>
            <a:pPr>
              <a:buFont typeface="Arial" panose="020B0604020202020204" pitchFamily="34" charset="0"/>
              <a:buChar char="•"/>
            </a:pPr>
            <a:r>
              <a:rPr lang="en-GB" sz="1600" dirty="0"/>
              <a:t>identify triggers </a:t>
            </a:r>
          </a:p>
          <a:p>
            <a:pPr>
              <a:buFont typeface="Arial" panose="020B0604020202020204" pitchFamily="34" charset="0"/>
              <a:buChar char="•"/>
            </a:pPr>
            <a:r>
              <a:rPr lang="en-GB" sz="1600" dirty="0"/>
              <a:t>use calming strategies </a:t>
            </a:r>
          </a:p>
          <a:p>
            <a:pPr>
              <a:buFont typeface="Arial" panose="020B0604020202020204" pitchFamily="34" charset="0"/>
              <a:buChar char="•"/>
            </a:pPr>
            <a:r>
              <a:rPr lang="en-GB" sz="1600" dirty="0"/>
              <a:t>solve problems </a:t>
            </a:r>
          </a:p>
          <a:p>
            <a:pPr>
              <a:buFont typeface="Arial" panose="020B0604020202020204" pitchFamily="34" charset="0"/>
              <a:buChar char="•"/>
            </a:pPr>
            <a:r>
              <a:rPr lang="en-GB" sz="1600" dirty="0"/>
              <a:t>reflect on behaviour </a:t>
            </a:r>
          </a:p>
          <a:p>
            <a:pPr>
              <a:buNone/>
            </a:pPr>
            <a:r>
              <a:rPr lang="en-GB" sz="1600" dirty="0"/>
              <a:t>Rather than punishing emotional outbursts, adults help children understand and regulate their emotions.</a:t>
            </a:r>
          </a:p>
          <a:p>
            <a:pPr>
              <a:buNone/>
            </a:pPr>
            <a:br>
              <a:rPr lang="en-GB" sz="1600" dirty="0"/>
            </a:br>
            <a:endParaRPr lang="en-GB" sz="1600" dirty="0"/>
          </a:p>
          <a:p>
            <a:pPr>
              <a:buNone/>
            </a:pPr>
            <a:r>
              <a:rPr lang="en-GB" sz="1600" b="1" dirty="0"/>
              <a:t>4. Positive Relationships</a:t>
            </a:r>
          </a:p>
          <a:p>
            <a:pPr>
              <a:buNone/>
            </a:pPr>
            <a:r>
              <a:rPr lang="en-GB" sz="1600" dirty="0"/>
              <a:t>Secure relationships are central to nurture practice.</a:t>
            </a:r>
          </a:p>
          <a:p>
            <a:pPr>
              <a:buNone/>
            </a:pPr>
            <a:r>
              <a:rPr lang="en-GB" sz="1600" dirty="0"/>
              <a:t>Children are supported to develop trusting relationships with consistent adults who:</a:t>
            </a:r>
          </a:p>
          <a:p>
            <a:pPr>
              <a:buFont typeface="Arial" panose="020B0604020202020204" pitchFamily="34" charset="0"/>
              <a:buChar char="•"/>
            </a:pPr>
            <a:r>
              <a:rPr lang="en-GB" sz="1600" dirty="0"/>
              <a:t>model calm responses </a:t>
            </a:r>
          </a:p>
          <a:p>
            <a:pPr>
              <a:buFont typeface="Arial" panose="020B0604020202020204" pitchFamily="34" charset="0"/>
              <a:buChar char="•"/>
            </a:pPr>
            <a:r>
              <a:rPr lang="en-GB" sz="1600" dirty="0"/>
              <a:t>provide emotional reassurance </a:t>
            </a:r>
          </a:p>
          <a:p>
            <a:pPr>
              <a:buFont typeface="Arial" panose="020B0604020202020204" pitchFamily="34" charset="0"/>
              <a:buChar char="•"/>
            </a:pPr>
            <a:r>
              <a:rPr lang="en-GB" sz="1600" dirty="0"/>
              <a:t>celebrate strengths </a:t>
            </a:r>
          </a:p>
          <a:p>
            <a:pPr>
              <a:buFont typeface="Arial" panose="020B0604020202020204" pitchFamily="34" charset="0"/>
              <a:buChar char="•"/>
            </a:pPr>
            <a:r>
              <a:rPr lang="en-GB" sz="1600" dirty="0"/>
              <a:t>help repair conflict </a:t>
            </a:r>
          </a:p>
          <a:p>
            <a:pPr>
              <a:buNone/>
            </a:pPr>
            <a:r>
              <a:rPr lang="en-GB" sz="1600" dirty="0"/>
              <a:t>Positive relationships are associated with improved engagement and resilience.</a:t>
            </a:r>
          </a:p>
          <a:p>
            <a:pPr>
              <a:buNone/>
            </a:pPr>
            <a:br>
              <a:rPr lang="en-GB" sz="1600" dirty="0"/>
            </a:br>
            <a:endParaRPr lang="en-GB" sz="1600" dirty="0"/>
          </a:p>
        </p:txBody>
      </p:sp>
    </p:spTree>
    <p:extLst>
      <p:ext uri="{BB962C8B-B14F-4D97-AF65-F5344CB8AC3E}">
        <p14:creationId xmlns:p14="http://schemas.microsoft.com/office/powerpoint/2010/main" val="11726222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A27FAB3-024A-E0DC-490A-5F3153F14DA7}"/>
              </a:ext>
            </a:extLst>
          </p:cNvPr>
          <p:cNvSpPr txBox="1"/>
          <p:nvPr/>
        </p:nvSpPr>
        <p:spPr>
          <a:xfrm>
            <a:off x="596286" y="262487"/>
            <a:ext cx="5112364" cy="3785652"/>
          </a:xfrm>
          <a:prstGeom prst="rect">
            <a:avLst/>
          </a:prstGeom>
          <a:noFill/>
        </p:spPr>
        <p:txBody>
          <a:bodyPr wrap="square">
            <a:spAutoFit/>
          </a:bodyPr>
          <a:lstStyle/>
          <a:p>
            <a:pPr>
              <a:buNone/>
            </a:pPr>
            <a:r>
              <a:rPr lang="en-GB" sz="1600" b="1" dirty="0"/>
              <a:t>5. Behaviour as Communication</a:t>
            </a:r>
          </a:p>
          <a:p>
            <a:pPr>
              <a:buNone/>
            </a:pPr>
            <a:r>
              <a:rPr lang="en-GB" sz="1600" dirty="0"/>
              <a:t>One of the most valuable aspects of nurture practice is the recognition that behaviour communicates unmet needs.</a:t>
            </a:r>
          </a:p>
          <a:p>
            <a:pPr>
              <a:buNone/>
            </a:pPr>
            <a:r>
              <a:rPr lang="en-GB" sz="1600" dirty="0"/>
              <a:t>For example:</a:t>
            </a:r>
          </a:p>
          <a:p>
            <a:pPr>
              <a:buNone/>
            </a:pPr>
            <a:r>
              <a:rPr lang="en-GB" sz="1600" dirty="0"/>
              <a:t>Instead of asking:</a:t>
            </a:r>
          </a:p>
          <a:p>
            <a:pPr>
              <a:buNone/>
            </a:pPr>
            <a:r>
              <a:rPr lang="en-GB" sz="1600" dirty="0"/>
              <a:t>"Why is this child refusing to work?"</a:t>
            </a:r>
          </a:p>
          <a:p>
            <a:pPr>
              <a:buNone/>
            </a:pPr>
            <a:r>
              <a:rPr lang="en-GB" sz="1600" dirty="0"/>
              <a:t>staff might ask:</a:t>
            </a:r>
          </a:p>
          <a:p>
            <a:pPr>
              <a:buFont typeface="Arial" panose="020B0604020202020204" pitchFamily="34" charset="0"/>
              <a:buChar char="•"/>
            </a:pPr>
            <a:r>
              <a:rPr lang="en-GB" sz="1600" dirty="0"/>
              <a:t>Are they overwhelmed? </a:t>
            </a:r>
          </a:p>
          <a:p>
            <a:pPr>
              <a:buFont typeface="Arial" panose="020B0604020202020204" pitchFamily="34" charset="0"/>
              <a:buChar char="•"/>
            </a:pPr>
            <a:r>
              <a:rPr lang="en-GB" sz="1600" dirty="0"/>
              <a:t>Have they forgotten the instructions? </a:t>
            </a:r>
          </a:p>
          <a:p>
            <a:pPr>
              <a:buFont typeface="Arial" panose="020B0604020202020204" pitchFamily="34" charset="0"/>
              <a:buChar char="•"/>
            </a:pPr>
            <a:r>
              <a:rPr lang="en-GB" sz="1600" dirty="0"/>
              <a:t>Are they anxious? </a:t>
            </a:r>
          </a:p>
          <a:p>
            <a:pPr>
              <a:buFont typeface="Arial" panose="020B0604020202020204" pitchFamily="34" charset="0"/>
              <a:buChar char="•"/>
            </a:pPr>
            <a:r>
              <a:rPr lang="en-GB" sz="1600" dirty="0"/>
              <a:t>Do they need movement? </a:t>
            </a:r>
          </a:p>
          <a:p>
            <a:pPr>
              <a:buFont typeface="Arial" panose="020B0604020202020204" pitchFamily="34" charset="0"/>
              <a:buChar char="•"/>
            </a:pPr>
            <a:r>
              <a:rPr lang="en-GB" sz="1600" dirty="0"/>
              <a:t>Are they experiencing sensory overload? </a:t>
            </a:r>
          </a:p>
          <a:p>
            <a:pPr>
              <a:buNone/>
            </a:pPr>
            <a:r>
              <a:rPr lang="en-GB" sz="1600" dirty="0"/>
              <a:t>This approach aligns closely with contemporary understandings of ADHD.</a:t>
            </a:r>
          </a:p>
        </p:txBody>
      </p:sp>
      <p:sp>
        <p:nvSpPr>
          <p:cNvPr id="8" name="TextBox 7">
            <a:extLst>
              <a:ext uri="{FF2B5EF4-FFF2-40B4-BE49-F238E27FC236}">
                <a16:creationId xmlns:a16="http://schemas.microsoft.com/office/drawing/2014/main" id="{3CB5D48F-A0D3-3E43-78FD-F523CF36A404}"/>
              </a:ext>
            </a:extLst>
          </p:cNvPr>
          <p:cNvSpPr txBox="1"/>
          <p:nvPr/>
        </p:nvSpPr>
        <p:spPr>
          <a:xfrm>
            <a:off x="6483352" y="237447"/>
            <a:ext cx="4686300" cy="4031873"/>
          </a:xfrm>
          <a:prstGeom prst="rect">
            <a:avLst/>
          </a:prstGeom>
          <a:noFill/>
        </p:spPr>
        <p:txBody>
          <a:bodyPr wrap="square">
            <a:spAutoFit/>
          </a:bodyPr>
          <a:lstStyle/>
          <a:p>
            <a:pPr>
              <a:buNone/>
            </a:pPr>
            <a:r>
              <a:rPr lang="en-GB" sz="1600" b="1" dirty="0"/>
              <a:t>6. Development of Social Skills</a:t>
            </a:r>
          </a:p>
          <a:p>
            <a:pPr>
              <a:buNone/>
            </a:pPr>
            <a:r>
              <a:rPr lang="en-GB" sz="1600" dirty="0"/>
              <a:t>Children with ADHD sometimes experience:</a:t>
            </a:r>
          </a:p>
          <a:p>
            <a:pPr>
              <a:buFont typeface="Arial" panose="020B0604020202020204" pitchFamily="34" charset="0"/>
              <a:buChar char="•"/>
            </a:pPr>
            <a:r>
              <a:rPr lang="en-GB" sz="1600" dirty="0"/>
              <a:t>interrupting conversations </a:t>
            </a:r>
          </a:p>
          <a:p>
            <a:pPr>
              <a:buFont typeface="Arial" panose="020B0604020202020204" pitchFamily="34" charset="0"/>
              <a:buChar char="•"/>
            </a:pPr>
            <a:r>
              <a:rPr lang="en-GB" sz="1600" dirty="0"/>
              <a:t>difficulty waiting </a:t>
            </a:r>
          </a:p>
          <a:p>
            <a:pPr>
              <a:buFont typeface="Arial" panose="020B0604020202020204" pitchFamily="34" charset="0"/>
              <a:buChar char="•"/>
            </a:pPr>
            <a:r>
              <a:rPr lang="en-GB" sz="1600" dirty="0"/>
              <a:t>peer conflict </a:t>
            </a:r>
          </a:p>
          <a:p>
            <a:pPr>
              <a:buFont typeface="Arial" panose="020B0604020202020204" pitchFamily="34" charset="0"/>
              <a:buChar char="•"/>
            </a:pPr>
            <a:r>
              <a:rPr lang="en-GB" sz="1600" dirty="0"/>
              <a:t>emotional impulsivity </a:t>
            </a:r>
          </a:p>
          <a:p>
            <a:pPr>
              <a:buNone/>
            </a:pPr>
            <a:r>
              <a:rPr lang="en-GB" sz="1600" dirty="0"/>
              <a:t>Nurture groups provide opportunities to practise:</a:t>
            </a:r>
          </a:p>
          <a:p>
            <a:pPr>
              <a:buFont typeface="Arial" panose="020B0604020202020204" pitchFamily="34" charset="0"/>
              <a:buChar char="•"/>
            </a:pPr>
            <a:r>
              <a:rPr lang="en-GB" sz="1600" dirty="0"/>
              <a:t>turn taking </a:t>
            </a:r>
          </a:p>
          <a:p>
            <a:pPr>
              <a:buFont typeface="Arial" panose="020B0604020202020204" pitchFamily="34" charset="0"/>
              <a:buChar char="•"/>
            </a:pPr>
            <a:r>
              <a:rPr lang="en-GB" sz="1600" dirty="0"/>
              <a:t>listening </a:t>
            </a:r>
          </a:p>
          <a:p>
            <a:pPr>
              <a:buFont typeface="Arial" panose="020B0604020202020204" pitchFamily="34" charset="0"/>
              <a:buChar char="•"/>
            </a:pPr>
            <a:r>
              <a:rPr lang="en-GB" sz="1600" dirty="0"/>
              <a:t>cooperation </a:t>
            </a:r>
          </a:p>
          <a:p>
            <a:pPr>
              <a:buFont typeface="Arial" panose="020B0604020202020204" pitchFamily="34" charset="0"/>
              <a:buChar char="•"/>
            </a:pPr>
            <a:r>
              <a:rPr lang="en-GB" sz="1600" dirty="0"/>
              <a:t>empathy </a:t>
            </a:r>
          </a:p>
          <a:p>
            <a:pPr>
              <a:buFont typeface="Arial" panose="020B0604020202020204" pitchFamily="34" charset="0"/>
              <a:buChar char="•"/>
            </a:pPr>
            <a:r>
              <a:rPr lang="en-GB" sz="1600" dirty="0"/>
              <a:t>conflict resolution </a:t>
            </a:r>
          </a:p>
          <a:p>
            <a:pPr>
              <a:buNone/>
            </a:pPr>
            <a:r>
              <a:rPr lang="en-GB" sz="1600" dirty="0"/>
              <a:t>These skills are taught explicitly through supported interaction.</a:t>
            </a:r>
          </a:p>
          <a:p>
            <a:pPr>
              <a:buNone/>
            </a:pPr>
            <a:br>
              <a:rPr lang="en-GB" sz="1600" dirty="0"/>
            </a:br>
            <a:endParaRPr lang="en-GB" sz="1600" dirty="0"/>
          </a:p>
        </p:txBody>
      </p:sp>
      <p:sp>
        <p:nvSpPr>
          <p:cNvPr id="10" name="TextBox 9">
            <a:extLst>
              <a:ext uri="{FF2B5EF4-FFF2-40B4-BE49-F238E27FC236}">
                <a16:creationId xmlns:a16="http://schemas.microsoft.com/office/drawing/2014/main" id="{27B787C5-A043-C6D8-B59C-A0F326B62FCC}"/>
              </a:ext>
            </a:extLst>
          </p:cNvPr>
          <p:cNvSpPr txBox="1"/>
          <p:nvPr/>
        </p:nvSpPr>
        <p:spPr>
          <a:xfrm>
            <a:off x="596286" y="4407479"/>
            <a:ext cx="7759700" cy="2062103"/>
          </a:xfrm>
          <a:prstGeom prst="rect">
            <a:avLst/>
          </a:prstGeom>
          <a:noFill/>
        </p:spPr>
        <p:txBody>
          <a:bodyPr wrap="square">
            <a:spAutoFit/>
          </a:bodyPr>
          <a:lstStyle/>
          <a:p>
            <a:pPr>
              <a:buNone/>
            </a:pPr>
            <a:r>
              <a:rPr lang="en-GB" sz="1600" b="1" dirty="0"/>
              <a:t>7. Supporting Executive Functioning</a:t>
            </a:r>
          </a:p>
          <a:p>
            <a:pPr>
              <a:buNone/>
            </a:pPr>
            <a:r>
              <a:rPr lang="en-GB" sz="1600" dirty="0"/>
              <a:t>Adults naturally scaffold executive functioning by helping children:</a:t>
            </a:r>
          </a:p>
          <a:p>
            <a:pPr>
              <a:buFont typeface="Arial" panose="020B0604020202020204" pitchFamily="34" charset="0"/>
              <a:buChar char="•"/>
            </a:pPr>
            <a:r>
              <a:rPr lang="en-GB" sz="1600" dirty="0"/>
              <a:t>organise materials </a:t>
            </a:r>
          </a:p>
          <a:p>
            <a:pPr>
              <a:buFont typeface="Arial" panose="020B0604020202020204" pitchFamily="34" charset="0"/>
              <a:buChar char="•"/>
            </a:pPr>
            <a:r>
              <a:rPr lang="en-GB" sz="1600" dirty="0"/>
              <a:t>break tasks into smaller steps </a:t>
            </a:r>
          </a:p>
          <a:p>
            <a:pPr>
              <a:buFont typeface="Arial" panose="020B0604020202020204" pitchFamily="34" charset="0"/>
              <a:buChar char="•"/>
            </a:pPr>
            <a:r>
              <a:rPr lang="en-GB" sz="1600" dirty="0"/>
              <a:t>remember routines </a:t>
            </a:r>
          </a:p>
          <a:p>
            <a:pPr>
              <a:buFont typeface="Arial" panose="020B0604020202020204" pitchFamily="34" charset="0"/>
              <a:buChar char="•"/>
            </a:pPr>
            <a:r>
              <a:rPr lang="en-GB" sz="1600" dirty="0"/>
              <a:t>plan activities </a:t>
            </a:r>
          </a:p>
          <a:p>
            <a:pPr>
              <a:buFont typeface="Arial" panose="020B0604020202020204" pitchFamily="34" charset="0"/>
              <a:buChar char="•"/>
            </a:pPr>
            <a:r>
              <a:rPr lang="en-GB" sz="1600" dirty="0"/>
              <a:t>monitor progress </a:t>
            </a:r>
          </a:p>
          <a:p>
            <a:pPr>
              <a:buNone/>
            </a:pPr>
            <a:r>
              <a:rPr lang="en-GB" sz="1600" dirty="0"/>
              <a:t>These supports gradually promote independence.</a:t>
            </a:r>
          </a:p>
        </p:txBody>
      </p:sp>
      <p:sp>
        <p:nvSpPr>
          <p:cNvPr id="12" name="TextBox 11">
            <a:extLst>
              <a:ext uri="{FF2B5EF4-FFF2-40B4-BE49-F238E27FC236}">
                <a16:creationId xmlns:a16="http://schemas.microsoft.com/office/drawing/2014/main" id="{6362B1BF-61BB-A4B7-C00A-ED7FBCD615B7}"/>
              </a:ext>
            </a:extLst>
          </p:cNvPr>
          <p:cNvSpPr txBox="1"/>
          <p:nvPr/>
        </p:nvSpPr>
        <p:spPr>
          <a:xfrm>
            <a:off x="7594602" y="4262913"/>
            <a:ext cx="3708400" cy="2351233"/>
          </a:xfrm>
          <a:prstGeom prst="rect">
            <a:avLst/>
          </a:prstGeom>
          <a:solidFill>
            <a:schemeClr val="tx2">
              <a:lumMod val="40000"/>
              <a:lumOff val="60000"/>
            </a:schemeClr>
          </a:solidFill>
        </p:spPr>
        <p:txBody>
          <a:bodyPr wrap="square">
            <a:spAutoFit/>
          </a:bodyPr>
          <a:lstStyle/>
          <a:p>
            <a:pPr>
              <a:buNone/>
            </a:pPr>
            <a:r>
              <a:rPr lang="en-GB" sz="1800" b="1" dirty="0"/>
              <a:t>Generalisation</a:t>
            </a:r>
          </a:p>
          <a:p>
            <a:pPr>
              <a:buNone/>
            </a:pPr>
            <a:r>
              <a:rPr lang="en-GB" sz="1800" dirty="0"/>
              <a:t>Children may demonstrate improved behaviour within the nurture group but struggle to transfer these skills into mainstream classrooms unless teachers use consistent strategies.</a:t>
            </a:r>
          </a:p>
        </p:txBody>
      </p:sp>
    </p:spTree>
    <p:extLst>
      <p:ext uri="{BB962C8B-B14F-4D97-AF65-F5344CB8AC3E}">
        <p14:creationId xmlns:p14="http://schemas.microsoft.com/office/powerpoint/2010/main" val="8950906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BC17AAC-ED33-63F2-2925-376B1804A7A8}"/>
              </a:ext>
            </a:extLst>
          </p:cNvPr>
          <p:cNvSpPr>
            <a:spLocks noGrp="1"/>
          </p:cNvSpPr>
          <p:nvPr>
            <p:ph type="sldNum" sz="quarter" idx="12"/>
          </p:nvPr>
        </p:nvSpPr>
        <p:spPr/>
        <p:txBody>
          <a:bodyPr/>
          <a:lstStyle/>
          <a:p>
            <a:fld id="{A9E43888-032C-4054-8832-6BE7B9328589}" type="slidenum">
              <a:rPr lang="en-GB" smtClean="0"/>
              <a:t>36</a:t>
            </a:fld>
            <a:endParaRPr lang="en-GB"/>
          </a:p>
        </p:txBody>
      </p:sp>
      <p:sp>
        <p:nvSpPr>
          <p:cNvPr id="6" name="TextBox 5">
            <a:extLst>
              <a:ext uri="{FF2B5EF4-FFF2-40B4-BE49-F238E27FC236}">
                <a16:creationId xmlns:a16="http://schemas.microsoft.com/office/drawing/2014/main" id="{2EF5AAAE-CC1D-B4EC-9654-41B11A553064}"/>
              </a:ext>
            </a:extLst>
          </p:cNvPr>
          <p:cNvSpPr txBox="1"/>
          <p:nvPr/>
        </p:nvSpPr>
        <p:spPr>
          <a:xfrm>
            <a:off x="203200" y="538966"/>
            <a:ext cx="6261100" cy="4524315"/>
          </a:xfrm>
          <a:prstGeom prst="rect">
            <a:avLst/>
          </a:prstGeom>
          <a:noFill/>
        </p:spPr>
        <p:txBody>
          <a:bodyPr wrap="square">
            <a:spAutoFit/>
          </a:bodyPr>
          <a:lstStyle/>
          <a:p>
            <a:pPr>
              <a:buNone/>
            </a:pPr>
            <a:r>
              <a:rPr lang="en-GB" sz="1800" b="1" dirty="0"/>
              <a:t>Benefits Specifically for ADHD</a:t>
            </a:r>
          </a:p>
          <a:p>
            <a:pPr>
              <a:buNone/>
            </a:pPr>
            <a:endParaRPr lang="en-GB" sz="1800" b="1" dirty="0"/>
          </a:p>
          <a:p>
            <a:pPr>
              <a:buNone/>
            </a:pPr>
            <a:r>
              <a:rPr lang="en-GB" sz="1800" dirty="0"/>
              <a:t>Emerging evidence suggests nurture groups may help by:</a:t>
            </a:r>
          </a:p>
          <a:p>
            <a:pPr>
              <a:buNone/>
            </a:pPr>
            <a:r>
              <a:rPr lang="en-GB" sz="1800" dirty="0"/>
              <a:t>✔ improving emotional regulation</a:t>
            </a:r>
          </a:p>
          <a:p>
            <a:pPr>
              <a:buNone/>
            </a:pPr>
            <a:r>
              <a:rPr lang="en-GB" sz="1800" dirty="0"/>
              <a:t>✔ reducing behavioural difficulties</a:t>
            </a:r>
          </a:p>
          <a:p>
            <a:pPr>
              <a:buNone/>
            </a:pPr>
            <a:r>
              <a:rPr lang="en-GB" sz="1800" dirty="0"/>
              <a:t>✔ increasing engagement</a:t>
            </a:r>
          </a:p>
          <a:p>
            <a:pPr>
              <a:buNone/>
            </a:pPr>
            <a:r>
              <a:rPr lang="en-GB" sz="1800" dirty="0"/>
              <a:t>✔ supporting transitions</a:t>
            </a:r>
          </a:p>
          <a:p>
            <a:pPr>
              <a:buNone/>
            </a:pPr>
            <a:r>
              <a:rPr lang="en-GB" sz="1800" dirty="0"/>
              <a:t>✔ strengthening teacher-pupil relationships</a:t>
            </a:r>
          </a:p>
          <a:p>
            <a:pPr>
              <a:buNone/>
            </a:pPr>
            <a:r>
              <a:rPr lang="en-GB" sz="1800" dirty="0"/>
              <a:t>✔ reducing anxiety</a:t>
            </a:r>
          </a:p>
          <a:p>
            <a:pPr>
              <a:buNone/>
            </a:pPr>
            <a:r>
              <a:rPr lang="en-GB" sz="1800" dirty="0"/>
              <a:t>✔ improving self-esteem</a:t>
            </a:r>
          </a:p>
          <a:p>
            <a:pPr>
              <a:buNone/>
            </a:pPr>
            <a:endParaRPr lang="en-GB" sz="1800" dirty="0"/>
          </a:p>
          <a:p>
            <a:pPr>
              <a:buNone/>
            </a:pPr>
            <a:r>
              <a:rPr lang="en-GB" sz="1800" dirty="0"/>
              <a:t>Importantly, nurture groups do </a:t>
            </a:r>
            <a:r>
              <a:rPr lang="en-GB" sz="1800" b="1" dirty="0"/>
              <a:t>not</a:t>
            </a:r>
            <a:r>
              <a:rPr lang="en-GB" sz="1800" dirty="0"/>
              <a:t> directly reduce the core neurodevelopmental symptoms of ADHD (such as inattention or impulsivity), but they can reduce the impact of these symptoms on learning and relationships by creating a more supportive environment.</a:t>
            </a:r>
          </a:p>
        </p:txBody>
      </p:sp>
      <p:sp>
        <p:nvSpPr>
          <p:cNvPr id="8" name="TextBox 7">
            <a:extLst>
              <a:ext uri="{FF2B5EF4-FFF2-40B4-BE49-F238E27FC236}">
                <a16:creationId xmlns:a16="http://schemas.microsoft.com/office/drawing/2014/main" id="{1B008EB6-986E-FC7E-EC1E-24728297880B}"/>
              </a:ext>
            </a:extLst>
          </p:cNvPr>
          <p:cNvSpPr txBox="1"/>
          <p:nvPr/>
        </p:nvSpPr>
        <p:spPr>
          <a:xfrm>
            <a:off x="6464300" y="342116"/>
            <a:ext cx="5346700" cy="2031325"/>
          </a:xfrm>
          <a:prstGeom prst="rect">
            <a:avLst/>
          </a:prstGeom>
          <a:noFill/>
        </p:spPr>
        <p:txBody>
          <a:bodyPr wrap="square">
            <a:spAutoFit/>
          </a:bodyPr>
          <a:lstStyle/>
          <a:p>
            <a:pPr>
              <a:buNone/>
            </a:pPr>
            <a:r>
              <a:rPr lang="en-GB" b="1" dirty="0"/>
              <a:t>Limitations</a:t>
            </a:r>
          </a:p>
          <a:p>
            <a:pPr>
              <a:buNone/>
            </a:pPr>
            <a:r>
              <a:rPr lang="en-GB" dirty="0"/>
              <a:t>Although many studies report positive outcomes, much of the research:</a:t>
            </a:r>
          </a:p>
          <a:p>
            <a:pPr>
              <a:buFont typeface="Arial" panose="020B0604020202020204" pitchFamily="34" charset="0"/>
              <a:buChar char="•"/>
            </a:pPr>
            <a:r>
              <a:rPr lang="en-GB" dirty="0"/>
              <a:t>involves relatively small samples </a:t>
            </a:r>
          </a:p>
          <a:p>
            <a:pPr>
              <a:buFont typeface="Arial" panose="020B0604020202020204" pitchFamily="34" charset="0"/>
              <a:buChar char="•"/>
            </a:pPr>
            <a:r>
              <a:rPr lang="en-GB" dirty="0"/>
              <a:t>lacks randomised controlled trials </a:t>
            </a:r>
          </a:p>
          <a:p>
            <a:pPr>
              <a:buFont typeface="Arial" panose="020B0604020202020204" pitchFamily="34" charset="0"/>
              <a:buChar char="•"/>
            </a:pPr>
            <a:r>
              <a:rPr lang="en-GB" dirty="0"/>
              <a:t>measures broad wellbeing outcomes rather than ADHD symptoms specifically</a:t>
            </a:r>
          </a:p>
        </p:txBody>
      </p:sp>
      <p:pic>
        <p:nvPicPr>
          <p:cNvPr id="10" name="Picture 9">
            <a:hlinkClick r:id="rId2"/>
            <a:extLst>
              <a:ext uri="{FF2B5EF4-FFF2-40B4-BE49-F238E27FC236}">
                <a16:creationId xmlns:a16="http://schemas.microsoft.com/office/drawing/2014/main" id="{EDD6311A-2088-3FB9-4DA7-621BA41DBBCB}"/>
              </a:ext>
            </a:extLst>
          </p:cNvPr>
          <p:cNvPicPr>
            <a:picLocks noChangeAspect="1"/>
          </p:cNvPicPr>
          <p:nvPr/>
        </p:nvPicPr>
        <p:blipFill>
          <a:blip r:embed="rId3"/>
          <a:stretch>
            <a:fillRect/>
          </a:stretch>
        </p:blipFill>
        <p:spPr>
          <a:xfrm>
            <a:off x="7811096" y="2477935"/>
            <a:ext cx="2908318" cy="4013250"/>
          </a:xfrm>
          <a:prstGeom prst="rect">
            <a:avLst/>
          </a:prstGeom>
        </p:spPr>
      </p:pic>
    </p:spTree>
    <p:extLst>
      <p:ext uri="{BB962C8B-B14F-4D97-AF65-F5344CB8AC3E}">
        <p14:creationId xmlns:p14="http://schemas.microsoft.com/office/powerpoint/2010/main" val="27981034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0"/>
            <a:ext cx="7024744" cy="1143000"/>
          </a:xfrm>
        </p:spPr>
        <p:txBody>
          <a:bodyPr>
            <a:normAutofit/>
          </a:bodyPr>
          <a:lstStyle/>
          <a:p>
            <a:r>
              <a:rPr lang="en-GB" sz="3200" dirty="0"/>
              <a:t>Social stories (SS) </a:t>
            </a:r>
          </a:p>
        </p:txBody>
      </p:sp>
      <p:graphicFrame>
        <p:nvGraphicFramePr>
          <p:cNvPr id="4" name="Content Placeholder 3"/>
          <p:cNvGraphicFramePr>
            <a:graphicFrameLocks noGrp="1" noDrilldown="1" noMove="1" noResize="1"/>
          </p:cNvGraphicFramePr>
          <p:nvPr>
            <p:ph idx="1"/>
          </p:nvPr>
        </p:nvGraphicFramePr>
        <p:xfrm>
          <a:off x="342909" y="161365"/>
          <a:ext cx="11484526" cy="6535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96410CEB-8F08-6BBA-9802-A600D7FB7C65}"/>
              </a:ext>
            </a:extLst>
          </p:cNvPr>
          <p:cNvGraphicFramePr/>
          <p:nvPr/>
        </p:nvGraphicFramePr>
        <p:xfrm>
          <a:off x="173317" y="5278583"/>
          <a:ext cx="11845365" cy="8892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ACF6C370-C4A1-82E9-4F94-922D2576259F}"/>
              </a:ext>
            </a:extLst>
          </p:cNvPr>
          <p:cNvSpPr txBox="1"/>
          <p:nvPr/>
        </p:nvSpPr>
        <p:spPr>
          <a:xfrm>
            <a:off x="8940799" y="6327303"/>
            <a:ext cx="6096000" cy="369332"/>
          </a:xfrm>
          <a:prstGeom prst="rect">
            <a:avLst/>
          </a:prstGeom>
          <a:noFill/>
        </p:spPr>
        <p:txBody>
          <a:bodyPr wrap="square">
            <a:spAutoFit/>
          </a:bodyPr>
          <a:lstStyle/>
          <a:p>
            <a:r>
              <a:rPr lang="en-GB" dirty="0"/>
              <a:t>(Gray and </a:t>
            </a:r>
            <a:r>
              <a:rPr lang="en-GB" dirty="0" err="1"/>
              <a:t>Garrand</a:t>
            </a:r>
            <a:r>
              <a:rPr lang="en-GB" dirty="0"/>
              <a:t>, 1993). </a:t>
            </a:r>
          </a:p>
        </p:txBody>
      </p:sp>
      <p:pic>
        <p:nvPicPr>
          <p:cNvPr id="16" name="Picture 15">
            <a:extLst>
              <a:ext uri="{FF2B5EF4-FFF2-40B4-BE49-F238E27FC236}">
                <a16:creationId xmlns:a16="http://schemas.microsoft.com/office/drawing/2014/main" id="{7203E634-8B10-E4C7-741D-57DC6A55E5CD}"/>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Lst>
          </a:blip>
          <a:stretch>
            <a:fillRect/>
          </a:stretch>
        </p:blipFill>
        <p:spPr>
          <a:xfrm>
            <a:off x="252092" y="-88070"/>
            <a:ext cx="2428677" cy="2799732"/>
          </a:xfrm>
          <a:prstGeom prst="rect">
            <a:avLst/>
          </a:prstGeom>
        </p:spPr>
      </p:pic>
      <p:sp>
        <p:nvSpPr>
          <p:cNvPr id="5" name="TextBox 4">
            <a:extLst>
              <a:ext uri="{FF2B5EF4-FFF2-40B4-BE49-F238E27FC236}">
                <a16:creationId xmlns:a16="http://schemas.microsoft.com/office/drawing/2014/main" id="{A3A37ADD-C052-C882-978F-CA7D91A28FA5}"/>
              </a:ext>
            </a:extLst>
          </p:cNvPr>
          <p:cNvSpPr txBox="1"/>
          <p:nvPr/>
        </p:nvSpPr>
        <p:spPr>
          <a:xfrm>
            <a:off x="8010525" y="305508"/>
            <a:ext cx="4181475" cy="1477328"/>
          </a:xfrm>
          <a:prstGeom prst="rect">
            <a:avLst/>
          </a:prstGeom>
          <a:noFill/>
        </p:spPr>
        <p:txBody>
          <a:bodyPr wrap="square">
            <a:spAutoFit/>
          </a:bodyPr>
          <a:lstStyle/>
          <a:p>
            <a:r>
              <a:rPr lang="en-GB" dirty="0"/>
              <a:t>1. Descriptive Sentences </a:t>
            </a:r>
          </a:p>
          <a:p>
            <a:r>
              <a:rPr lang="en-GB" dirty="0"/>
              <a:t>2. Perspective Sentences </a:t>
            </a:r>
          </a:p>
          <a:p>
            <a:r>
              <a:rPr lang="en-GB" dirty="0"/>
              <a:t>3. Directive Sentence </a:t>
            </a:r>
          </a:p>
          <a:p>
            <a:r>
              <a:rPr lang="en-GB" dirty="0"/>
              <a:t>4. Control / Affirmative Sentences </a:t>
            </a:r>
          </a:p>
          <a:p>
            <a:r>
              <a:rPr lang="en-GB" dirty="0"/>
              <a:t> </a:t>
            </a:r>
          </a:p>
        </p:txBody>
      </p:sp>
    </p:spTree>
    <p:extLst>
      <p:ext uri="{BB962C8B-B14F-4D97-AF65-F5344CB8AC3E}">
        <p14:creationId xmlns:p14="http://schemas.microsoft.com/office/powerpoint/2010/main" val="337846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par>
                                <p:cTn id="21" presetID="2" presetClass="exit" presetSubtype="6" fill="hold" nodeType="withEffect">
                                  <p:stCondLst>
                                    <p:cond delay="0"/>
                                  </p:stCondLst>
                                  <p:childTnLst>
                                    <p:anim calcmode="lin" valueType="num">
                                      <p:cBhvr additive="base">
                                        <p:cTn id="22" dur="5000"/>
                                        <p:tgtEl>
                                          <p:spTgt spid="16"/>
                                        </p:tgtEl>
                                        <p:attrNameLst>
                                          <p:attrName>ppt_x</p:attrName>
                                        </p:attrNameLst>
                                      </p:cBhvr>
                                      <p:tavLst>
                                        <p:tav tm="0">
                                          <p:val>
                                            <p:strVal val="ppt_x"/>
                                          </p:val>
                                        </p:tav>
                                        <p:tav tm="100000">
                                          <p:val>
                                            <p:strVal val="1+ppt_w/2"/>
                                          </p:val>
                                        </p:tav>
                                      </p:tavLst>
                                    </p:anim>
                                    <p:anim calcmode="lin" valueType="num">
                                      <p:cBhvr additive="base">
                                        <p:cTn id="23" dur="5000"/>
                                        <p:tgtEl>
                                          <p:spTgt spid="16"/>
                                        </p:tgtEl>
                                        <p:attrNameLst>
                                          <p:attrName>ppt_y</p:attrName>
                                        </p:attrNameLst>
                                      </p:cBhvr>
                                      <p:tavLst>
                                        <p:tav tm="0">
                                          <p:val>
                                            <p:strVal val="ppt_y"/>
                                          </p:val>
                                        </p:tav>
                                        <p:tav tm="100000">
                                          <p:val>
                                            <p:strVal val="1+ppt_h/2"/>
                                          </p:val>
                                        </p:tav>
                                      </p:tavLst>
                                    </p:anim>
                                    <p:set>
                                      <p:cBhvr>
                                        <p:cTn id="24" dur="1" fill="hold">
                                          <p:stCondLst>
                                            <p:cond delay="49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882" y="1280703"/>
            <a:ext cx="3463004" cy="4955192"/>
          </a:xfrm>
          <a:solidFill>
            <a:schemeClr val="bg2">
              <a:lumMod val="20000"/>
              <a:lumOff val="80000"/>
            </a:schemeClr>
          </a:solidFill>
          <a:ln>
            <a:solidFill>
              <a:schemeClr val="accent1"/>
            </a:solidFill>
          </a:ln>
        </p:spPr>
        <p:txBody>
          <a:bodyPr>
            <a:noAutofit/>
          </a:bodyPr>
          <a:lstStyle/>
          <a:p>
            <a:pPr marL="68580" indent="0">
              <a:buNone/>
            </a:pPr>
            <a:r>
              <a:rPr lang="en-US" sz="2200" dirty="0"/>
              <a:t>Providing instructions on who, what, </a:t>
            </a:r>
            <a:r>
              <a:rPr lang="en-GB" sz="2200" dirty="0"/>
              <a:t>when, where and why of a social situation</a:t>
            </a:r>
            <a:endParaRPr lang="en-US" sz="2200" dirty="0"/>
          </a:p>
          <a:p>
            <a:pPr marL="68580" indent="0">
              <a:buNone/>
            </a:pPr>
            <a:r>
              <a:rPr lang="en-US" sz="2200" dirty="0"/>
              <a:t>For example, a SS may be created for a child who has problems sharing. </a:t>
            </a:r>
          </a:p>
          <a:p>
            <a:pPr marL="68580" indent="0">
              <a:buNone/>
            </a:pPr>
            <a:endParaRPr lang="en-US" sz="2200" dirty="0"/>
          </a:p>
        </p:txBody>
      </p:sp>
      <p:sp>
        <p:nvSpPr>
          <p:cNvPr id="4" name="Title 1"/>
          <p:cNvSpPr>
            <a:spLocks noGrp="1"/>
          </p:cNvSpPr>
          <p:nvPr>
            <p:ph type="title"/>
          </p:nvPr>
        </p:nvSpPr>
        <p:spPr>
          <a:xfrm>
            <a:off x="169882" y="0"/>
            <a:ext cx="7024744" cy="1143000"/>
          </a:xfrm>
        </p:spPr>
        <p:txBody>
          <a:bodyPr>
            <a:normAutofit/>
          </a:bodyPr>
          <a:lstStyle/>
          <a:p>
            <a:r>
              <a:rPr lang="en-GB" sz="3200" dirty="0"/>
              <a:t>Social stories (SS) </a:t>
            </a:r>
          </a:p>
        </p:txBody>
      </p:sp>
      <p:sp>
        <p:nvSpPr>
          <p:cNvPr id="5" name="Rectangle 4"/>
          <p:cNvSpPr/>
          <p:nvPr/>
        </p:nvSpPr>
        <p:spPr>
          <a:xfrm>
            <a:off x="3878149" y="100255"/>
            <a:ext cx="4031416" cy="2308324"/>
          </a:xfrm>
          <a:prstGeom prst="rect">
            <a:avLst/>
          </a:prstGeom>
          <a:solidFill>
            <a:schemeClr val="bg2">
              <a:lumMod val="20000"/>
              <a:lumOff val="80000"/>
            </a:schemeClr>
          </a:solidFill>
          <a:ln>
            <a:solidFill>
              <a:schemeClr val="accent1"/>
            </a:solidFill>
          </a:ln>
        </p:spPr>
        <p:txBody>
          <a:bodyPr wrap="square">
            <a:spAutoFit/>
          </a:bodyPr>
          <a:lstStyle/>
          <a:p>
            <a:pPr marL="68580"/>
            <a:r>
              <a:rPr lang="en-US" dirty="0"/>
              <a:t>The story needs to place the child within a specific situation and present them with their own perspective of the setting (e.g., “When I go to the toy corner, I like to play with the toys). There are other children who like to play with the toys, too”). </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8114" y="203413"/>
            <a:ext cx="4031416" cy="18791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9344369" y="6388413"/>
            <a:ext cx="2225289" cy="369332"/>
          </a:xfrm>
          <a:prstGeom prst="rect">
            <a:avLst/>
          </a:prstGeom>
        </p:spPr>
        <p:txBody>
          <a:bodyPr wrap="none">
            <a:spAutoFit/>
          </a:bodyPr>
          <a:lstStyle/>
          <a:p>
            <a:r>
              <a:rPr lang="en-US" dirty="0">
                <a:solidFill>
                  <a:prstClr val="black"/>
                </a:solidFill>
              </a:rPr>
              <a:t>Gray (1998, 2003) </a:t>
            </a:r>
            <a:endParaRPr lang="en-GB" dirty="0"/>
          </a:p>
        </p:txBody>
      </p:sp>
      <p:graphicFrame>
        <p:nvGraphicFramePr>
          <p:cNvPr id="2" name="Content Placeholder 4">
            <a:extLst>
              <a:ext uri="{FF2B5EF4-FFF2-40B4-BE49-F238E27FC236}">
                <a16:creationId xmlns:a16="http://schemas.microsoft.com/office/drawing/2014/main" id="{4C9F08E1-DDD7-F77F-2515-7D461F0DBA2C}"/>
              </a:ext>
            </a:extLst>
          </p:cNvPr>
          <p:cNvGraphicFramePr>
            <a:graphicFrameLocks/>
          </p:cNvGraphicFramePr>
          <p:nvPr/>
        </p:nvGraphicFramePr>
        <p:xfrm>
          <a:off x="3343044" y="2546282"/>
          <a:ext cx="8679074" cy="39805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B0A9EAA4-186F-B441-D4B1-422B96F63CEC}"/>
              </a:ext>
            </a:extLst>
          </p:cNvPr>
          <p:cNvSpPr txBox="1"/>
          <p:nvPr/>
        </p:nvSpPr>
        <p:spPr>
          <a:xfrm>
            <a:off x="245035" y="6388413"/>
            <a:ext cx="6096000" cy="369332"/>
          </a:xfrm>
          <a:prstGeom prst="rect">
            <a:avLst/>
          </a:prstGeom>
          <a:noFill/>
        </p:spPr>
        <p:txBody>
          <a:bodyPr wrap="square">
            <a:spAutoFit/>
          </a:bodyPr>
          <a:lstStyle/>
          <a:p>
            <a:pPr lvl="0"/>
            <a:r>
              <a:rPr lang="en-GB" dirty="0"/>
              <a:t>(Gray and </a:t>
            </a:r>
            <a:r>
              <a:rPr lang="en-GB" dirty="0" err="1"/>
              <a:t>Garrand</a:t>
            </a:r>
            <a:r>
              <a:rPr lang="en-GB" dirty="0"/>
              <a:t>, 1993). </a:t>
            </a:r>
          </a:p>
        </p:txBody>
      </p:sp>
    </p:spTree>
    <p:extLst>
      <p:ext uri="{BB962C8B-B14F-4D97-AF65-F5344CB8AC3E}">
        <p14:creationId xmlns:p14="http://schemas.microsoft.com/office/powerpoint/2010/main" val="13204875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83055" y="-198718"/>
            <a:ext cx="7024744" cy="1143000"/>
          </a:xfrm>
        </p:spPr>
        <p:txBody>
          <a:bodyPr>
            <a:normAutofit/>
          </a:bodyPr>
          <a:lstStyle/>
          <a:p>
            <a:r>
              <a:rPr lang="en-GB" sz="3200" dirty="0"/>
              <a:t>Social stories (SS) </a:t>
            </a:r>
          </a:p>
        </p:txBody>
      </p:sp>
      <p:graphicFrame>
        <p:nvGraphicFramePr>
          <p:cNvPr id="6" name="Content Placeholder 1"/>
          <p:cNvGraphicFramePr>
            <a:graphicFrameLocks/>
          </p:cNvGraphicFramePr>
          <p:nvPr/>
        </p:nvGraphicFramePr>
        <p:xfrm>
          <a:off x="109537" y="630195"/>
          <a:ext cx="9071534" cy="25440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itle 1">
            <a:extLst>
              <a:ext uri="{FF2B5EF4-FFF2-40B4-BE49-F238E27FC236}">
                <a16:creationId xmlns:a16="http://schemas.microsoft.com/office/drawing/2014/main" id="{6BDC8F75-5207-FE95-D8CA-25709153460F}"/>
              </a:ext>
            </a:extLst>
          </p:cNvPr>
          <p:cNvSpPr txBox="1">
            <a:spLocks/>
          </p:cNvSpPr>
          <p:nvPr/>
        </p:nvSpPr>
        <p:spPr>
          <a:xfrm>
            <a:off x="9335717" y="5669977"/>
            <a:ext cx="7024744"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Benefits of SS</a:t>
            </a:r>
          </a:p>
        </p:txBody>
      </p:sp>
      <p:sp>
        <p:nvSpPr>
          <p:cNvPr id="12" name="Rectangle 11">
            <a:extLst>
              <a:ext uri="{FF2B5EF4-FFF2-40B4-BE49-F238E27FC236}">
                <a16:creationId xmlns:a16="http://schemas.microsoft.com/office/drawing/2014/main" id="{DC854214-8597-D297-9781-53FDCED8C951}"/>
              </a:ext>
            </a:extLst>
          </p:cNvPr>
          <p:cNvSpPr/>
          <p:nvPr/>
        </p:nvSpPr>
        <p:spPr>
          <a:xfrm>
            <a:off x="9335717" y="211839"/>
            <a:ext cx="2746746" cy="5355312"/>
          </a:xfrm>
          <a:prstGeom prst="rect">
            <a:avLst/>
          </a:prstGeom>
          <a:solidFill>
            <a:schemeClr val="bg2">
              <a:lumMod val="60000"/>
              <a:lumOff val="40000"/>
            </a:schemeClr>
          </a:solidFill>
          <a:ln>
            <a:solidFill>
              <a:schemeClr val="accent1"/>
            </a:solidFill>
          </a:ln>
        </p:spPr>
        <p:txBody>
          <a:bodyPr wrap="square">
            <a:spAutoFit/>
          </a:bodyPr>
          <a:lstStyle/>
          <a:p>
            <a:pPr marL="68580"/>
            <a:endParaRPr lang="en-GB" dirty="0"/>
          </a:p>
          <a:p>
            <a:pPr marL="68580"/>
            <a:r>
              <a:rPr lang="en-GB" dirty="0"/>
              <a:t>Literature has indicated effectiveness in decreasing aggressive behaviour (Adams, </a:t>
            </a:r>
            <a:r>
              <a:rPr lang="en-GB" dirty="0" err="1"/>
              <a:t>Gouvousis</a:t>
            </a:r>
            <a:r>
              <a:rPr lang="en-GB" dirty="0"/>
              <a:t>, Van Lue and Waldron, 2004; Ali and Fredrickson, 2006), increasing pro-social behaviour (</a:t>
            </a:r>
            <a:r>
              <a:rPr lang="en-GB" dirty="0" err="1"/>
              <a:t>Kuouch</a:t>
            </a:r>
            <a:r>
              <a:rPr lang="en-GB" dirty="0"/>
              <a:t> and </a:t>
            </a:r>
            <a:r>
              <a:rPr lang="en-GB" dirty="0" err="1"/>
              <a:t>Mirenda</a:t>
            </a:r>
            <a:r>
              <a:rPr lang="en-GB" dirty="0"/>
              <a:t>, 2003), improving social skills (Barry and Burley, 2004) and increasing on-task behaviour (Brownell, 2002).</a:t>
            </a:r>
          </a:p>
          <a:p>
            <a:pPr marL="68580"/>
            <a:endParaRPr lang="en-GB" dirty="0"/>
          </a:p>
        </p:txBody>
      </p:sp>
      <p:sp>
        <p:nvSpPr>
          <p:cNvPr id="16" name="Content Placeholder 2">
            <a:extLst>
              <a:ext uri="{FF2B5EF4-FFF2-40B4-BE49-F238E27FC236}">
                <a16:creationId xmlns:a16="http://schemas.microsoft.com/office/drawing/2014/main" id="{1FF1E4D5-598E-97DC-3895-7908E4A90B85}"/>
              </a:ext>
            </a:extLst>
          </p:cNvPr>
          <p:cNvSpPr txBox="1">
            <a:spLocks/>
          </p:cNvSpPr>
          <p:nvPr/>
        </p:nvSpPr>
        <p:spPr>
          <a:xfrm>
            <a:off x="191733" y="3058297"/>
            <a:ext cx="8927553" cy="3731741"/>
          </a:xfrm>
          <a:prstGeom prst="rect">
            <a:avLst/>
          </a:prstGeom>
          <a:solidFill>
            <a:schemeClr val="accent4">
              <a:lumMod val="40000"/>
              <a:lumOff val="60000"/>
            </a:schemeClr>
          </a:solidFill>
        </p:spPr>
        <p:txBody>
          <a:bodyPr vert="horz" lIns="91440" tIns="45720" rIns="91440" bIns="45720" rtlCol="0">
            <a:noAutofit/>
          </a:bodyPr>
          <a:lst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spcBef>
                <a:spcPts val="0"/>
              </a:spcBef>
            </a:pPr>
            <a:r>
              <a:rPr lang="en-GB" sz="1600" dirty="0"/>
              <a:t>They present children with </a:t>
            </a:r>
            <a:r>
              <a:rPr lang="en-GB" sz="1600" b="1" dirty="0"/>
              <a:t>basic information </a:t>
            </a:r>
            <a:r>
              <a:rPr lang="en-GB" sz="1600" dirty="0"/>
              <a:t>about a </a:t>
            </a:r>
          </a:p>
          <a:p>
            <a:pPr marL="0" indent="0">
              <a:lnSpc>
                <a:spcPct val="110000"/>
              </a:lnSpc>
              <a:spcBef>
                <a:spcPts val="0"/>
              </a:spcBef>
              <a:buNone/>
            </a:pPr>
            <a:r>
              <a:rPr lang="en-GB" sz="1600" dirty="0"/>
              <a:t>     particular situation that may be confusing to them. </a:t>
            </a:r>
          </a:p>
          <a:p>
            <a:pPr marL="0" indent="0">
              <a:lnSpc>
                <a:spcPct val="110000"/>
              </a:lnSpc>
              <a:spcBef>
                <a:spcPts val="0"/>
              </a:spcBef>
              <a:buNone/>
            </a:pPr>
            <a:endParaRPr lang="en-GB" sz="1600" dirty="0"/>
          </a:p>
          <a:p>
            <a:pPr>
              <a:lnSpc>
                <a:spcPct val="110000"/>
              </a:lnSpc>
              <a:spcBef>
                <a:spcPts val="0"/>
              </a:spcBef>
            </a:pPr>
            <a:r>
              <a:rPr lang="en-GB" sz="1600" dirty="0"/>
              <a:t>They use </a:t>
            </a:r>
            <a:r>
              <a:rPr lang="en-GB" sz="1600" b="1" dirty="0"/>
              <a:t>visual learning strategies </a:t>
            </a:r>
            <a:r>
              <a:rPr lang="en-GB" sz="1600" dirty="0"/>
              <a:t>which are beneficial to </a:t>
            </a:r>
          </a:p>
          <a:p>
            <a:pPr marL="0" indent="0">
              <a:lnSpc>
                <a:spcPct val="110000"/>
              </a:lnSpc>
              <a:spcBef>
                <a:spcPts val="0"/>
              </a:spcBef>
              <a:buNone/>
            </a:pPr>
            <a:r>
              <a:rPr lang="en-GB" sz="1600" dirty="0"/>
              <a:t>     those with learning disabilities or prefer visual stimuli.</a:t>
            </a:r>
          </a:p>
          <a:p>
            <a:pPr marL="0" indent="0">
              <a:lnSpc>
                <a:spcPct val="110000"/>
              </a:lnSpc>
              <a:spcBef>
                <a:spcPts val="0"/>
              </a:spcBef>
              <a:buNone/>
            </a:pPr>
            <a:r>
              <a:rPr lang="en-GB" sz="1600" dirty="0"/>
              <a:t> </a:t>
            </a:r>
          </a:p>
          <a:p>
            <a:pPr>
              <a:lnSpc>
                <a:spcPct val="110000"/>
              </a:lnSpc>
              <a:spcBef>
                <a:spcPts val="0"/>
              </a:spcBef>
            </a:pPr>
            <a:r>
              <a:rPr lang="en-GB" sz="1600" b="1" dirty="0"/>
              <a:t>Easy to implement </a:t>
            </a:r>
            <a:r>
              <a:rPr lang="en-GB" sz="1600" dirty="0"/>
              <a:t>within the classroom as they do not require special training. </a:t>
            </a:r>
          </a:p>
          <a:p>
            <a:pPr marL="0" indent="0">
              <a:lnSpc>
                <a:spcPct val="110000"/>
              </a:lnSpc>
              <a:spcBef>
                <a:spcPts val="0"/>
              </a:spcBef>
              <a:buNone/>
            </a:pPr>
            <a:endParaRPr lang="en-GB" sz="1600" dirty="0"/>
          </a:p>
          <a:p>
            <a:pPr>
              <a:lnSpc>
                <a:spcPct val="100000"/>
              </a:lnSpc>
              <a:spcBef>
                <a:spcPts val="0"/>
              </a:spcBef>
            </a:pPr>
            <a:r>
              <a:rPr lang="en-GB" sz="1600" dirty="0"/>
              <a:t>They can be implemented into their </a:t>
            </a:r>
            <a:r>
              <a:rPr lang="en-GB" sz="1600" b="1" dirty="0"/>
              <a:t>daily routine </a:t>
            </a:r>
            <a:r>
              <a:rPr lang="en-GB" sz="1600" dirty="0"/>
              <a:t>without disruption to the schedule or curriculum.</a:t>
            </a:r>
          </a:p>
          <a:p>
            <a:pPr>
              <a:lnSpc>
                <a:spcPct val="100000"/>
              </a:lnSpc>
              <a:spcBef>
                <a:spcPts val="0"/>
              </a:spcBef>
            </a:pPr>
            <a:endParaRPr lang="en-GB" sz="1600" dirty="0"/>
          </a:p>
          <a:p>
            <a:pPr>
              <a:lnSpc>
                <a:spcPct val="100000"/>
              </a:lnSpc>
              <a:spcBef>
                <a:spcPts val="0"/>
              </a:spcBef>
            </a:pPr>
            <a:r>
              <a:rPr lang="en-GB" sz="1600" dirty="0"/>
              <a:t>Each SS </a:t>
            </a:r>
            <a:r>
              <a:rPr lang="en-GB" sz="1600" b="1" dirty="0"/>
              <a:t>is individualised with the child’s interests, perspective and problem in mind </a:t>
            </a:r>
            <a:r>
              <a:rPr lang="en-GB" sz="1600" dirty="0"/>
              <a:t>which makes it successful in a variety of settings covering a range of different behaviours. </a:t>
            </a:r>
          </a:p>
        </p:txBody>
      </p:sp>
      <p:pic>
        <p:nvPicPr>
          <p:cNvPr id="15" name="Content Placeholder 14">
            <a:extLst>
              <a:ext uri="{FF2B5EF4-FFF2-40B4-BE49-F238E27FC236}">
                <a16:creationId xmlns:a16="http://schemas.microsoft.com/office/drawing/2014/main" id="{DA754601-BEB8-DAD0-BC6E-CA1D19C3E9F1}"/>
              </a:ext>
            </a:extLst>
          </p:cNvPr>
          <p:cNvPicPr>
            <a:picLocks noGrp="1" noChangeAspect="1"/>
          </p:cNvPicPr>
          <p:nvPr>
            <p:ph sz="quarter" idx="1"/>
          </p:nvPr>
        </p:nvPicPr>
        <p:blipFill>
          <a:blip r:embed="rId7"/>
          <a:stretch>
            <a:fillRect/>
          </a:stretch>
        </p:blipFill>
        <p:spPr>
          <a:xfrm>
            <a:off x="6681011" y="3058297"/>
            <a:ext cx="2500060" cy="1657041"/>
          </a:xfrm>
          <a:prstGeom prst="rect">
            <a:avLst/>
          </a:prstGeom>
        </p:spPr>
      </p:pic>
    </p:spTree>
    <p:extLst>
      <p:ext uri="{BB962C8B-B14F-4D97-AF65-F5344CB8AC3E}">
        <p14:creationId xmlns:p14="http://schemas.microsoft.com/office/powerpoint/2010/main" val="22620607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AA7B234E-FE17-4087-92FD-3802CA26E967}"/>
              </a:ext>
            </a:extLst>
          </p:cNvPr>
          <p:cNvSpPr>
            <a:spLocks noGrp="1"/>
          </p:cNvSpPr>
          <p:nvPr>
            <p:ph type="sldNum" sz="quarter" idx="4"/>
          </p:nvPr>
        </p:nvSpPr>
        <p:spPr/>
        <p:txBody>
          <a:bodyPr rtlCol="0"/>
          <a:lstStyle/>
          <a:p>
            <a:pPr rtl="0"/>
            <a:fld id="{294A09A9-5501-47C1-A89A-A340965A2BE2}" type="slidenum">
              <a:rPr lang="en-GB" smtClean="0"/>
              <a:pPr rtl="0"/>
              <a:t>40</a:t>
            </a:fld>
            <a:endParaRPr lang="en-GB"/>
          </a:p>
        </p:txBody>
      </p:sp>
      <p:pic>
        <p:nvPicPr>
          <p:cNvPr id="18" name="Picture 17">
            <a:extLst>
              <a:ext uri="{FF2B5EF4-FFF2-40B4-BE49-F238E27FC236}">
                <a16:creationId xmlns:a16="http://schemas.microsoft.com/office/drawing/2014/main" id="{16474BB4-82DF-E0A8-A695-3B15BBFD1537}"/>
              </a:ext>
            </a:extLst>
          </p:cNvPr>
          <p:cNvPicPr>
            <a:picLocks noChangeAspect="1"/>
          </p:cNvPicPr>
          <p:nvPr/>
        </p:nvPicPr>
        <p:blipFill>
          <a:blip r:embed="rId5"/>
          <a:stretch>
            <a:fillRect/>
          </a:stretch>
        </p:blipFill>
        <p:spPr>
          <a:xfrm>
            <a:off x="0" y="0"/>
            <a:ext cx="12192000" cy="6935245"/>
          </a:xfrm>
          <a:prstGeom prst="rect">
            <a:avLst/>
          </a:prstGeom>
        </p:spPr>
      </p:pic>
      <p:pic>
        <p:nvPicPr>
          <p:cNvPr id="11" name="Picture 10">
            <a:extLst>
              <a:ext uri="{FF2B5EF4-FFF2-40B4-BE49-F238E27FC236}">
                <a16:creationId xmlns:a16="http://schemas.microsoft.com/office/drawing/2014/main" id="{642586DD-8BB4-9B33-417B-062920D2C102}"/>
              </a:ext>
            </a:extLst>
          </p:cNvPr>
          <p:cNvPicPr>
            <a:picLocks noChangeAspect="1"/>
          </p:cNvPicPr>
          <p:nvPr/>
        </p:nvPicPr>
        <p:blipFill>
          <a:blip r:embed="rId6"/>
          <a:stretch>
            <a:fillRect/>
          </a:stretch>
        </p:blipFill>
        <p:spPr>
          <a:xfrm>
            <a:off x="72169" y="2243761"/>
            <a:ext cx="2461398" cy="4688378"/>
          </a:xfrm>
          <a:prstGeom prst="rect">
            <a:avLst/>
          </a:prstGeom>
        </p:spPr>
      </p:pic>
      <p:pic>
        <p:nvPicPr>
          <p:cNvPr id="16" name="Recorded Sound">
            <a:hlinkClick r:id="" action="ppaction://media"/>
            <a:extLst>
              <a:ext uri="{FF2B5EF4-FFF2-40B4-BE49-F238E27FC236}">
                <a16:creationId xmlns:a16="http://schemas.microsoft.com/office/drawing/2014/main" id="{734FDF9C-7CD9-00D0-A753-C86FF221E2E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449575" y="2768556"/>
            <a:ext cx="244475" cy="244475"/>
          </a:xfrm>
          <a:prstGeom prst="rect">
            <a:avLst/>
          </a:prstGeom>
        </p:spPr>
      </p:pic>
      <p:sp>
        <p:nvSpPr>
          <p:cNvPr id="10" name="TextBox 9">
            <a:extLst>
              <a:ext uri="{FF2B5EF4-FFF2-40B4-BE49-F238E27FC236}">
                <a16:creationId xmlns:a16="http://schemas.microsoft.com/office/drawing/2014/main" id="{A6D1472C-1BF2-8A1A-F04A-1BDD85BEF2B5}"/>
              </a:ext>
            </a:extLst>
          </p:cNvPr>
          <p:cNvSpPr txBox="1"/>
          <p:nvPr/>
        </p:nvSpPr>
        <p:spPr>
          <a:xfrm>
            <a:off x="3831624" y="1942343"/>
            <a:ext cx="4528752" cy="369332"/>
          </a:xfrm>
          <a:prstGeom prst="rect">
            <a:avLst/>
          </a:prstGeom>
          <a:noFill/>
        </p:spPr>
        <p:txBody>
          <a:bodyPr wrap="square" rtlCol="0">
            <a:spAutoFit/>
          </a:bodyPr>
          <a:lstStyle/>
          <a:p>
            <a:r>
              <a:rPr lang="en-GB" dirty="0">
                <a:solidFill>
                  <a:schemeClr val="bg1"/>
                </a:solidFill>
                <a:hlinkClick r:id="rId8">
                  <a:extLst>
                    <a:ext uri="{A12FA001-AC4F-418D-AE19-62706E023703}">
                      <ahyp:hlinkClr xmlns:ahyp="http://schemas.microsoft.com/office/drawing/2018/hyperlinkcolor" val="tx"/>
                    </a:ext>
                  </a:extLst>
                </a:hlinkClick>
              </a:rPr>
              <a:t>Bradley – Raising my hand</a:t>
            </a:r>
            <a:endParaRPr lang="en-GB" dirty="0">
              <a:solidFill>
                <a:schemeClr val="bg1"/>
              </a:solidFill>
            </a:endParaRPr>
          </a:p>
        </p:txBody>
      </p:sp>
      <p:sp>
        <p:nvSpPr>
          <p:cNvPr id="12" name="TextBox 11">
            <a:extLst>
              <a:ext uri="{FF2B5EF4-FFF2-40B4-BE49-F238E27FC236}">
                <a16:creationId xmlns:a16="http://schemas.microsoft.com/office/drawing/2014/main" id="{54DBC94F-81C3-590C-8C63-DBAF2DC620D5}"/>
              </a:ext>
            </a:extLst>
          </p:cNvPr>
          <p:cNvSpPr txBox="1"/>
          <p:nvPr/>
        </p:nvSpPr>
        <p:spPr>
          <a:xfrm>
            <a:off x="3831624" y="2567629"/>
            <a:ext cx="4899455" cy="646331"/>
          </a:xfrm>
          <a:prstGeom prst="rect">
            <a:avLst/>
          </a:prstGeom>
          <a:noFill/>
        </p:spPr>
        <p:txBody>
          <a:bodyPr wrap="square" rtlCol="0">
            <a:spAutoFit/>
          </a:bodyPr>
          <a:lstStyle/>
          <a:p>
            <a:r>
              <a:rPr lang="en-GB" dirty="0">
                <a:solidFill>
                  <a:schemeClr val="bg1"/>
                </a:solidFill>
                <a:hlinkClick r:id="rId9">
                  <a:extLst>
                    <a:ext uri="{A12FA001-AC4F-418D-AE19-62706E023703}">
                      <ahyp:hlinkClr xmlns:ahyp="http://schemas.microsoft.com/office/drawing/2018/hyperlinkcolor" val="tx"/>
                    </a:ext>
                  </a:extLst>
                </a:hlinkClick>
              </a:rPr>
              <a:t>Lucas - Staying in my seat to finish my work</a:t>
            </a:r>
            <a:r>
              <a:rPr lang="en-GB" dirty="0">
                <a:solidFill>
                  <a:schemeClr val="bg1"/>
                </a:solidFill>
              </a:rPr>
              <a:t>  </a:t>
            </a:r>
          </a:p>
        </p:txBody>
      </p:sp>
      <p:sp>
        <p:nvSpPr>
          <p:cNvPr id="15" name="TextBox 14">
            <a:extLst>
              <a:ext uri="{FF2B5EF4-FFF2-40B4-BE49-F238E27FC236}">
                <a16:creationId xmlns:a16="http://schemas.microsoft.com/office/drawing/2014/main" id="{18EAF45F-3F73-DAAB-2F59-9025CBE7F38D}"/>
              </a:ext>
            </a:extLst>
          </p:cNvPr>
          <p:cNvSpPr txBox="1"/>
          <p:nvPr/>
        </p:nvSpPr>
        <p:spPr>
          <a:xfrm flipH="1">
            <a:off x="3831624" y="3341815"/>
            <a:ext cx="7572190" cy="369332"/>
          </a:xfrm>
          <a:prstGeom prst="rect">
            <a:avLst/>
          </a:prstGeom>
          <a:noFill/>
        </p:spPr>
        <p:txBody>
          <a:bodyPr wrap="square" rtlCol="0">
            <a:spAutoFit/>
          </a:bodyPr>
          <a:lstStyle/>
          <a:p>
            <a:r>
              <a:rPr lang="en-GB" dirty="0">
                <a:solidFill>
                  <a:schemeClr val="bg1"/>
                </a:solidFill>
                <a:hlinkClick r:id="rId10">
                  <a:extLst>
                    <a:ext uri="{A12FA001-AC4F-418D-AE19-62706E023703}">
                      <ahyp:hlinkClr xmlns:ahyp="http://schemas.microsoft.com/office/drawing/2018/hyperlinkcolor" val="tx"/>
                    </a:ext>
                  </a:extLst>
                </a:hlinkClick>
              </a:rPr>
              <a:t>James – Controlling my  Anger</a:t>
            </a:r>
            <a:r>
              <a:rPr lang="en-GB" dirty="0">
                <a:solidFill>
                  <a:schemeClr val="bg1"/>
                </a:solidFill>
              </a:rPr>
              <a:t> </a:t>
            </a:r>
          </a:p>
        </p:txBody>
      </p:sp>
    </p:spTree>
    <p:extLst>
      <p:ext uri="{BB962C8B-B14F-4D97-AF65-F5344CB8AC3E}">
        <p14:creationId xmlns:p14="http://schemas.microsoft.com/office/powerpoint/2010/main" val="286551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2" presetClass="entr" presetSubtype="8"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0-#ppt_w/2"/>
                                          </p:val>
                                        </p:tav>
                                        <p:tav tm="100000">
                                          <p:val>
                                            <p:strVal val="#ppt_x"/>
                                          </p:val>
                                        </p:tav>
                                      </p:tavLst>
                                    </p:anim>
                                    <p:anim calcmode="lin" valueType="num">
                                      <p:cBhvr additive="base">
                                        <p:cTn id="14" dur="500" fill="hold"/>
                                        <p:tgtEl>
                                          <p:spTgt spid="11"/>
                                        </p:tgtEl>
                                        <p:attrNameLst>
                                          <p:attrName>ppt_y</p:attrName>
                                        </p:attrNameLst>
                                      </p:cBhvr>
                                      <p:tavLst>
                                        <p:tav tm="0">
                                          <p:val>
                                            <p:strVal val="#ppt_y"/>
                                          </p:val>
                                        </p:tav>
                                        <p:tav tm="100000">
                                          <p:val>
                                            <p:strVal val="#ppt_y"/>
                                          </p:val>
                                        </p:tav>
                                      </p:tavLst>
                                    </p:anim>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1" fill="hold" display="0">
                  <p:stCondLst>
                    <p:cond delay="indefinite"/>
                  </p:stCondLst>
                  <p:endCondLst>
                    <p:cond evt="onStopAudio" delay="0">
                      <p:tgtEl>
                        <p:sldTgt/>
                      </p:tgtEl>
                    </p:cond>
                  </p:endCondLst>
                </p:cTn>
                <p:tgtEl>
                  <p:spTgt spid="16"/>
                </p:tgtEl>
              </p:cMediaNode>
            </p:audio>
          </p:childTnLst>
        </p:cTn>
      </p:par>
    </p:tnLst>
    <p:bldLst>
      <p:bldP spid="10" grpId="0"/>
      <p:bldP spid="12" grpId="0"/>
      <p:bldP spid="1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C5253B5-EBE9-AD8F-241B-8F297FEA7CAA}"/>
              </a:ext>
            </a:extLst>
          </p:cNvPr>
          <p:cNvSpPr>
            <a:spLocks noGrp="1"/>
          </p:cNvSpPr>
          <p:nvPr>
            <p:ph type="body" sz="quarter" idx="11"/>
          </p:nvPr>
        </p:nvSpPr>
        <p:spPr>
          <a:xfrm>
            <a:off x="7002780" y="418784"/>
            <a:ext cx="4625339" cy="3398837"/>
          </a:xfrm>
        </p:spPr>
        <p:txBody>
          <a:bodyPr/>
          <a:lstStyle/>
          <a:p>
            <a:r>
              <a:rPr lang="en-GB" dirty="0">
                <a:hlinkClick r:id="rId2"/>
              </a:rPr>
              <a:t>SS example of template</a:t>
            </a:r>
            <a:endParaRPr lang="en-GB" dirty="0"/>
          </a:p>
          <a:p>
            <a:r>
              <a:rPr lang="en-GB" dirty="0">
                <a:hlinkClick r:id="rId3"/>
              </a:rPr>
              <a:t>SS task and template</a:t>
            </a:r>
            <a:endParaRPr lang="en-GB" dirty="0"/>
          </a:p>
        </p:txBody>
      </p:sp>
      <p:sp>
        <p:nvSpPr>
          <p:cNvPr id="3" name="Date Placeholder 2">
            <a:extLst>
              <a:ext uri="{FF2B5EF4-FFF2-40B4-BE49-F238E27FC236}">
                <a16:creationId xmlns:a16="http://schemas.microsoft.com/office/drawing/2014/main" id="{066C714D-2EE1-B721-4A14-7CEA4AD12C43}"/>
              </a:ext>
            </a:extLst>
          </p:cNvPr>
          <p:cNvSpPr>
            <a:spLocks noGrp="1"/>
          </p:cNvSpPr>
          <p:nvPr>
            <p:ph type="dt" sz="half" idx="2"/>
          </p:nvPr>
        </p:nvSpPr>
        <p:spPr/>
        <p:txBody>
          <a:bodyPr/>
          <a:lstStyle/>
          <a:p>
            <a:pPr rtl="0"/>
            <a:fld id="{657F6B3C-B259-4C25-8B1A-5E5583912D40}" type="datetime1">
              <a:rPr lang="en-GB" noProof="0" smtClean="0"/>
              <a:t>12/10/2026</a:t>
            </a:fld>
            <a:endParaRPr lang="en-GB" noProof="0"/>
          </a:p>
        </p:txBody>
      </p:sp>
      <p:sp>
        <p:nvSpPr>
          <p:cNvPr id="4" name="Slide Number Placeholder 3">
            <a:extLst>
              <a:ext uri="{FF2B5EF4-FFF2-40B4-BE49-F238E27FC236}">
                <a16:creationId xmlns:a16="http://schemas.microsoft.com/office/drawing/2014/main" id="{55B02DD0-6B14-B121-27EA-8340B00D387D}"/>
              </a:ext>
            </a:extLst>
          </p:cNvPr>
          <p:cNvSpPr>
            <a:spLocks noGrp="1"/>
          </p:cNvSpPr>
          <p:nvPr>
            <p:ph type="sldNum" sz="quarter" idx="4"/>
          </p:nvPr>
        </p:nvSpPr>
        <p:spPr/>
        <p:txBody>
          <a:bodyPr/>
          <a:lstStyle/>
          <a:p>
            <a:pPr rtl="0"/>
            <a:fld id="{294A09A9-5501-47C1-A89A-A340965A2BE2}" type="slidenum">
              <a:rPr lang="en-GB" noProof="0" smtClean="0"/>
              <a:pPr rtl="0"/>
              <a:t>41</a:t>
            </a:fld>
            <a:endParaRPr lang="en-GB" noProof="0"/>
          </a:p>
        </p:txBody>
      </p:sp>
      <p:sp>
        <p:nvSpPr>
          <p:cNvPr id="5" name="Title 4">
            <a:extLst>
              <a:ext uri="{FF2B5EF4-FFF2-40B4-BE49-F238E27FC236}">
                <a16:creationId xmlns:a16="http://schemas.microsoft.com/office/drawing/2014/main" id="{66E85782-913B-9BD6-AFFC-95718FEE3402}"/>
              </a:ext>
            </a:extLst>
          </p:cNvPr>
          <p:cNvSpPr>
            <a:spLocks noGrp="1"/>
          </p:cNvSpPr>
          <p:nvPr>
            <p:ph type="title"/>
          </p:nvPr>
        </p:nvSpPr>
        <p:spPr>
          <a:xfrm>
            <a:off x="2468993" y="77455"/>
            <a:ext cx="5181486" cy="1348741"/>
          </a:xfrm>
        </p:spPr>
        <p:txBody>
          <a:bodyPr/>
          <a:lstStyle/>
          <a:p>
            <a:r>
              <a:rPr lang="en-GB" dirty="0"/>
              <a:t>TASK</a:t>
            </a:r>
          </a:p>
        </p:txBody>
      </p:sp>
      <p:sp>
        <p:nvSpPr>
          <p:cNvPr id="7" name="TextBox 6">
            <a:extLst>
              <a:ext uri="{FF2B5EF4-FFF2-40B4-BE49-F238E27FC236}">
                <a16:creationId xmlns:a16="http://schemas.microsoft.com/office/drawing/2014/main" id="{397CD692-0AF6-9E96-2D69-CFDFDFE59A9E}"/>
              </a:ext>
            </a:extLst>
          </p:cNvPr>
          <p:cNvSpPr txBox="1"/>
          <p:nvPr/>
        </p:nvSpPr>
        <p:spPr>
          <a:xfrm>
            <a:off x="514350" y="1728972"/>
            <a:ext cx="11205210" cy="4820359"/>
          </a:xfrm>
          <a:prstGeom prst="rect">
            <a:avLst/>
          </a:prstGeom>
          <a:solidFill>
            <a:schemeClr val="accent4">
              <a:lumMod val="40000"/>
              <a:lumOff val="60000"/>
            </a:schemeClr>
          </a:solidFill>
        </p:spPr>
        <p:txBody>
          <a:bodyPr wrap="square">
            <a:sp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Title: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Creating a Social Story to Support a Child with ADHD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Task:</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small groups (3–4 students), create an evidence-based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Social Story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a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child with ADHD,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focusing on one common school-based challenge.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Examples of suitable contexts: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Managing transitions between classroom activities.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Waiting for a turn or sharing equipment.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Completing tasks without becoming distracted.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Handling frustration when corrected by a teacher.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Managing noise and sensory distractions.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Remembering classroom rules.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You will present your Social Story and rationale in a short 5–7 minute presentation to the class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7165317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E097C1F-80B7-BDBC-5FDA-5BE42690C951}"/>
              </a:ext>
            </a:extLst>
          </p:cNvPr>
          <p:cNvSpPr>
            <a:spLocks noGrp="1"/>
          </p:cNvSpPr>
          <p:nvPr>
            <p:ph type="dt" sz="half" idx="2"/>
          </p:nvPr>
        </p:nvSpPr>
        <p:spPr/>
        <p:txBody>
          <a:bodyPr/>
          <a:lstStyle/>
          <a:p>
            <a:pPr rtl="0"/>
            <a:fld id="{657F6B3C-B259-4C25-8B1A-5E5583912D40}" type="datetime1">
              <a:rPr lang="en-GB" noProof="0" smtClean="0"/>
              <a:t>12/10/2026</a:t>
            </a:fld>
            <a:endParaRPr lang="en-GB" noProof="0"/>
          </a:p>
        </p:txBody>
      </p:sp>
      <p:sp>
        <p:nvSpPr>
          <p:cNvPr id="4" name="Slide Number Placeholder 3">
            <a:extLst>
              <a:ext uri="{FF2B5EF4-FFF2-40B4-BE49-F238E27FC236}">
                <a16:creationId xmlns:a16="http://schemas.microsoft.com/office/drawing/2014/main" id="{4393D266-299D-304D-F0C1-0BED503B08FE}"/>
              </a:ext>
            </a:extLst>
          </p:cNvPr>
          <p:cNvSpPr>
            <a:spLocks noGrp="1"/>
          </p:cNvSpPr>
          <p:nvPr>
            <p:ph type="sldNum" sz="quarter" idx="4"/>
          </p:nvPr>
        </p:nvSpPr>
        <p:spPr/>
        <p:txBody>
          <a:bodyPr/>
          <a:lstStyle/>
          <a:p>
            <a:pPr rtl="0"/>
            <a:fld id="{294A09A9-5501-47C1-A89A-A340965A2BE2}" type="slidenum">
              <a:rPr lang="en-GB" noProof="0" smtClean="0"/>
              <a:pPr rtl="0"/>
              <a:t>42</a:t>
            </a:fld>
            <a:endParaRPr lang="en-GB" noProof="0"/>
          </a:p>
        </p:txBody>
      </p:sp>
      <p:sp>
        <p:nvSpPr>
          <p:cNvPr id="5" name="Title 4">
            <a:extLst>
              <a:ext uri="{FF2B5EF4-FFF2-40B4-BE49-F238E27FC236}">
                <a16:creationId xmlns:a16="http://schemas.microsoft.com/office/drawing/2014/main" id="{D5D69F35-E7F3-543C-3578-C0DB113CE7D9}"/>
              </a:ext>
            </a:extLst>
          </p:cNvPr>
          <p:cNvSpPr>
            <a:spLocks noGrp="1"/>
          </p:cNvSpPr>
          <p:nvPr>
            <p:ph type="title"/>
          </p:nvPr>
        </p:nvSpPr>
        <p:spPr>
          <a:xfrm>
            <a:off x="7581900" y="233479"/>
            <a:ext cx="5006340" cy="2242441"/>
          </a:xfrm>
        </p:spPr>
        <p:txBody>
          <a:bodyPr>
            <a:normAutofit/>
          </a:bodyPr>
          <a:lstStyle/>
          <a:p>
            <a:r>
              <a:rPr lang="en-GB" sz="3600" dirty="0"/>
              <a:t>Movement and exercise </a:t>
            </a:r>
          </a:p>
        </p:txBody>
      </p:sp>
      <p:sp>
        <p:nvSpPr>
          <p:cNvPr id="11" name="TextBox 10">
            <a:extLst>
              <a:ext uri="{FF2B5EF4-FFF2-40B4-BE49-F238E27FC236}">
                <a16:creationId xmlns:a16="http://schemas.microsoft.com/office/drawing/2014/main" id="{313208E9-148D-3AF8-E1C4-893D5E35EC84}"/>
              </a:ext>
            </a:extLst>
          </p:cNvPr>
          <p:cNvSpPr txBox="1"/>
          <p:nvPr/>
        </p:nvSpPr>
        <p:spPr>
          <a:xfrm>
            <a:off x="270510" y="243512"/>
            <a:ext cx="6938010" cy="6370975"/>
          </a:xfrm>
          <a:prstGeom prst="rect">
            <a:avLst/>
          </a:prstGeom>
          <a:solidFill>
            <a:schemeClr val="accent2">
              <a:lumMod val="75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inionPro-Regular"/>
                <a:ea typeface="+mn-ea"/>
                <a:cs typeface="+mn-cs"/>
              </a:rPr>
              <a:t>Exercise positively affects cognition at the molecular, cellular, behavioural and systemic levels.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inionPro-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inionPro-Regular"/>
                <a:ea typeface="+mn-ea"/>
                <a:cs typeface="+mn-cs"/>
              </a:rPr>
              <a:t>Participation in sports activity – associated with the reduction of mental disorders (e.g. anxiety and depression) and physical disorders (e.g. cardiovascular disease, obesity, breast and colon cancer).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inionPro-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inionPro-Regular"/>
                <a:ea typeface="+mn-ea"/>
                <a:cs typeface="+mn-cs"/>
              </a:rPr>
              <a:t>There is evidence that aerobic physical activities, which improve cardio-respiratory fitness, are beneficial to cognitive function and selectively improve executive function performance in children (Sibley &amp; Etnier, 2003).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inionPro-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inionPro-Regular"/>
                <a:ea typeface="+mn-ea"/>
                <a:cs typeface="+mn-cs"/>
              </a:rPr>
              <a:t>However, physical activity has been relatively unexplored as a behaviour that could benefit children with ADHD.</a:t>
            </a:r>
            <a:endParaRPr lang="en-GB" sz="2400" dirty="0"/>
          </a:p>
        </p:txBody>
      </p:sp>
      <p:pic>
        <p:nvPicPr>
          <p:cNvPr id="4098" name="Picture 2" descr="Quick Exercises for Kids &amp; Teens ...">
            <a:extLst>
              <a:ext uri="{FF2B5EF4-FFF2-40B4-BE49-F238E27FC236}">
                <a16:creationId xmlns:a16="http://schemas.microsoft.com/office/drawing/2014/main" id="{2EDD0E19-B919-7CC8-4B99-CF5E80C861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1440" y="1569721"/>
            <a:ext cx="3886123" cy="224244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Fit Kids Can Still Be Clumsy - IDEA ...">
            <a:extLst>
              <a:ext uri="{FF2B5EF4-FFF2-40B4-BE49-F238E27FC236}">
                <a16:creationId xmlns:a16="http://schemas.microsoft.com/office/drawing/2014/main" id="{F2CBB9C5-C6B4-8A52-99AA-6156FE375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1440" y="4130040"/>
            <a:ext cx="3886123" cy="2415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7407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AD484CC-5AEB-1516-F3A2-6A94D2D6C746}"/>
              </a:ext>
            </a:extLst>
          </p:cNvPr>
          <p:cNvSpPr>
            <a:spLocks noGrp="1"/>
          </p:cNvSpPr>
          <p:nvPr>
            <p:ph type="dt" sz="half" idx="2"/>
          </p:nvPr>
        </p:nvSpPr>
        <p:spPr/>
        <p:txBody>
          <a:bodyPr/>
          <a:lstStyle/>
          <a:p>
            <a:pPr rtl="0"/>
            <a:fld id="{657F6B3C-B259-4C25-8B1A-5E5583912D40}" type="datetime1">
              <a:rPr lang="en-GB" noProof="0" smtClean="0"/>
              <a:t>12/10/2026</a:t>
            </a:fld>
            <a:endParaRPr lang="en-GB" noProof="0"/>
          </a:p>
        </p:txBody>
      </p:sp>
      <p:sp>
        <p:nvSpPr>
          <p:cNvPr id="4" name="Slide Number Placeholder 3">
            <a:extLst>
              <a:ext uri="{FF2B5EF4-FFF2-40B4-BE49-F238E27FC236}">
                <a16:creationId xmlns:a16="http://schemas.microsoft.com/office/drawing/2014/main" id="{45C678A6-9EBF-3412-57E9-1E56AC167BF6}"/>
              </a:ext>
            </a:extLst>
          </p:cNvPr>
          <p:cNvSpPr>
            <a:spLocks noGrp="1"/>
          </p:cNvSpPr>
          <p:nvPr>
            <p:ph type="sldNum" sz="quarter" idx="4"/>
          </p:nvPr>
        </p:nvSpPr>
        <p:spPr/>
        <p:txBody>
          <a:bodyPr/>
          <a:lstStyle/>
          <a:p>
            <a:pPr rtl="0"/>
            <a:fld id="{294A09A9-5501-47C1-A89A-A340965A2BE2}" type="slidenum">
              <a:rPr lang="en-GB" noProof="0" smtClean="0"/>
              <a:pPr rtl="0"/>
              <a:t>43</a:t>
            </a:fld>
            <a:endParaRPr lang="en-GB" noProof="0"/>
          </a:p>
        </p:txBody>
      </p:sp>
      <p:graphicFrame>
        <p:nvGraphicFramePr>
          <p:cNvPr id="7" name="Diagram 6">
            <a:extLst>
              <a:ext uri="{FF2B5EF4-FFF2-40B4-BE49-F238E27FC236}">
                <a16:creationId xmlns:a16="http://schemas.microsoft.com/office/drawing/2014/main" id="{11098ADF-10DA-8164-18EF-BF0A25141D2A}"/>
              </a:ext>
            </a:extLst>
          </p:cNvPr>
          <p:cNvGraphicFramePr/>
          <p:nvPr/>
        </p:nvGraphicFramePr>
        <p:xfrm>
          <a:off x="190500" y="236220"/>
          <a:ext cx="11811000" cy="6156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4125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Just Dance Kids Who Let The Dogs Out">
            <a:hlinkClick r:id="" action="ppaction://media"/>
            <a:extLst>
              <a:ext uri="{FF2B5EF4-FFF2-40B4-BE49-F238E27FC236}">
                <a16:creationId xmlns:a16="http://schemas.microsoft.com/office/drawing/2014/main" id="{24A75D1E-634F-8C33-D19C-325F017BADC5}"/>
              </a:ext>
            </a:extLst>
          </p:cNvPr>
          <p:cNvPicPr>
            <a:picLocks noRot="1" noChangeAspect="1"/>
          </p:cNvPicPr>
          <p:nvPr>
            <a:videoFile r:link="rId1"/>
          </p:nvPr>
        </p:nvPicPr>
        <p:blipFill>
          <a:blip r:embed="rId6"/>
          <a:stretch>
            <a:fillRect/>
          </a:stretch>
        </p:blipFill>
        <p:spPr>
          <a:xfrm>
            <a:off x="8510085" y="58846"/>
            <a:ext cx="2969327" cy="1633012"/>
          </a:xfrm>
          <a:prstGeom prst="rect">
            <a:avLst/>
          </a:prstGeom>
        </p:spPr>
      </p:pic>
      <p:sp>
        <p:nvSpPr>
          <p:cNvPr id="7" name="TextBox 6">
            <a:extLst>
              <a:ext uri="{FF2B5EF4-FFF2-40B4-BE49-F238E27FC236}">
                <a16:creationId xmlns:a16="http://schemas.microsoft.com/office/drawing/2014/main" id="{4CA680E3-0752-F7BA-1AC7-68D4490591DB}"/>
              </a:ext>
            </a:extLst>
          </p:cNvPr>
          <p:cNvSpPr txBox="1"/>
          <p:nvPr/>
        </p:nvSpPr>
        <p:spPr>
          <a:xfrm>
            <a:off x="4798062" y="3481426"/>
            <a:ext cx="7261524" cy="1661993"/>
          </a:xfrm>
          <a:prstGeom prst="rect">
            <a:avLst/>
          </a:prstGeom>
          <a:solidFill>
            <a:schemeClr val="accent5">
              <a:lumMod val="20000"/>
              <a:lumOff val="80000"/>
            </a:schemeClr>
          </a:solidFill>
        </p:spPr>
        <p:txBody>
          <a:bodyPr wrap="square">
            <a:spAutoFit/>
          </a:bodyPr>
          <a:lstStyle/>
          <a:p>
            <a:r>
              <a:rPr lang="en-GB" sz="1700" dirty="0"/>
              <a:t>When exercising, the brain releases endorphins – hormone-like compounds that regulate mood, pleasure, and pain. Exercise also elevates dopamine, norepinephrine, and serotonin, which affect focus and attention – this is what stimulants do. People with ADHD often have less dopamine than usual in their brains, and dopamine helps with clear thinking and attention.</a:t>
            </a:r>
          </a:p>
        </p:txBody>
      </p:sp>
      <p:sp>
        <p:nvSpPr>
          <p:cNvPr id="9" name="TextBox 8">
            <a:extLst>
              <a:ext uri="{FF2B5EF4-FFF2-40B4-BE49-F238E27FC236}">
                <a16:creationId xmlns:a16="http://schemas.microsoft.com/office/drawing/2014/main" id="{6573BBCC-5E55-4C1C-D7F1-7C61119B1E00}"/>
              </a:ext>
            </a:extLst>
          </p:cNvPr>
          <p:cNvSpPr txBox="1"/>
          <p:nvPr/>
        </p:nvSpPr>
        <p:spPr>
          <a:xfrm>
            <a:off x="4798061" y="5276980"/>
            <a:ext cx="7261523" cy="615553"/>
          </a:xfrm>
          <a:prstGeom prst="rect">
            <a:avLst/>
          </a:prstGeom>
          <a:solidFill>
            <a:schemeClr val="accent5">
              <a:lumMod val="60000"/>
              <a:lumOff val="40000"/>
            </a:schemeClr>
          </a:solidFill>
        </p:spPr>
        <p:txBody>
          <a:bodyPr wrap="square">
            <a:spAutoFit/>
          </a:bodyPr>
          <a:lstStyle/>
          <a:p>
            <a:r>
              <a:rPr lang="en-GB" sz="1700" b="0" i="0" dirty="0">
                <a:effectLst/>
                <a:latin typeface="Lato" panose="020F0502020204030203" pitchFamily="34" charset="0"/>
              </a:rPr>
              <a:t>Exercise also turns on the pre-frontal cortex of the brain, which plays a major role in strengthening EF skills.</a:t>
            </a:r>
            <a:endParaRPr lang="en-GB" sz="1700" dirty="0"/>
          </a:p>
        </p:txBody>
      </p:sp>
      <p:sp>
        <p:nvSpPr>
          <p:cNvPr id="11" name="TextBox 10">
            <a:extLst>
              <a:ext uri="{FF2B5EF4-FFF2-40B4-BE49-F238E27FC236}">
                <a16:creationId xmlns:a16="http://schemas.microsoft.com/office/drawing/2014/main" id="{78B8E180-9567-B8D2-BE2B-807BC1E281CE}"/>
              </a:ext>
            </a:extLst>
          </p:cNvPr>
          <p:cNvSpPr txBox="1"/>
          <p:nvPr/>
        </p:nvSpPr>
        <p:spPr>
          <a:xfrm>
            <a:off x="0" y="58846"/>
            <a:ext cx="4655820" cy="6740307"/>
          </a:xfrm>
          <a:prstGeom prst="rect">
            <a:avLst/>
          </a:prstGeom>
          <a:solidFill>
            <a:schemeClr val="accent5">
              <a:lumMod val="50000"/>
            </a:schemeClr>
          </a:solidFill>
        </p:spPr>
        <p:txBody>
          <a:bodyPr wrap="square">
            <a:spAutoFit/>
          </a:bodyPr>
          <a:lstStyle/>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concentration, focus, and attention</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regulation of mood – it can help you feel more calm and less irritable and even reduce the symptoms of depression</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a:t>
            </a:r>
            <a:r>
              <a:rPr lang="en-GB" sz="1900" b="1" dirty="0">
                <a:solidFill>
                  <a:schemeClr val="bg1"/>
                </a:solidFill>
                <a:latin typeface="Lato" panose="020F0502020204030203" pitchFamily="34" charset="0"/>
              </a:rPr>
              <a:t>quality and quantity of sleep</a:t>
            </a:r>
            <a:endParaRPr lang="en-GB" sz="1900" b="0" i="0" dirty="0">
              <a:solidFill>
                <a:schemeClr val="bg1"/>
              </a:solidFill>
              <a:effectLst/>
              <a:latin typeface="Lato" panose="020F0502020204030203" pitchFamily="34" charset="0"/>
            </a:endParaRP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Increased </a:t>
            </a:r>
            <a:r>
              <a:rPr lang="en-GB" sz="1900" b="1" dirty="0">
                <a:solidFill>
                  <a:schemeClr val="bg1"/>
                </a:solidFill>
                <a:latin typeface="Lato" panose="020F0502020204030203" pitchFamily="34" charset="0"/>
              </a:rPr>
              <a:t>productivity</a:t>
            </a:r>
            <a:endParaRPr lang="en-GB" sz="1900" b="0" i="0" dirty="0">
              <a:solidFill>
                <a:schemeClr val="bg1"/>
              </a:solidFill>
              <a:effectLst/>
              <a:latin typeface="Lato" panose="020F0502020204030203" pitchFamily="34" charset="0"/>
            </a:endParaRP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Reduced stress</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a:t>
            </a:r>
            <a:r>
              <a:rPr lang="en-GB" sz="1900" b="1" dirty="0">
                <a:solidFill>
                  <a:schemeClr val="bg1"/>
                </a:solidFill>
                <a:latin typeface="Lato" panose="020F0502020204030203" pitchFamily="34" charset="0"/>
              </a:rPr>
              <a:t>working memory </a:t>
            </a:r>
            <a:r>
              <a:rPr lang="en-GB" sz="1900" b="0" i="0" dirty="0">
                <a:solidFill>
                  <a:schemeClr val="bg1"/>
                </a:solidFill>
                <a:effectLst/>
                <a:latin typeface="Lato" panose="020F0502020204030203" pitchFamily="34" charset="0"/>
              </a:rPr>
              <a:t>and clarity of thought</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Increased motivation</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Increased sense of control, less hyperactivity, more impulse control</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Improved general health</a:t>
            </a:r>
          </a:p>
          <a:p>
            <a:pPr algn="l">
              <a:spcBef>
                <a:spcPts val="600"/>
              </a:spcBef>
              <a:spcAft>
                <a:spcPts val="600"/>
              </a:spcAft>
              <a:buFont typeface="+mj-lt"/>
              <a:buAutoNum type="arabicPeriod"/>
            </a:pPr>
            <a:r>
              <a:rPr lang="en-GB" sz="1900" b="0" i="0" dirty="0">
                <a:solidFill>
                  <a:schemeClr val="bg1"/>
                </a:solidFill>
                <a:effectLst/>
                <a:latin typeface="Lato" panose="020F0502020204030203" pitchFamily="34" charset="0"/>
              </a:rPr>
              <a:t>Increased self-confidence and sense of self-efficacy – reduces learned helplessness</a:t>
            </a:r>
          </a:p>
        </p:txBody>
      </p:sp>
      <p:sp>
        <p:nvSpPr>
          <p:cNvPr id="13" name="TextBox 12">
            <a:extLst>
              <a:ext uri="{FF2B5EF4-FFF2-40B4-BE49-F238E27FC236}">
                <a16:creationId xmlns:a16="http://schemas.microsoft.com/office/drawing/2014/main" id="{29EAEBB6-63C4-B6CE-B4DA-2661DFF44C72}"/>
              </a:ext>
            </a:extLst>
          </p:cNvPr>
          <p:cNvSpPr txBox="1"/>
          <p:nvPr/>
        </p:nvSpPr>
        <p:spPr>
          <a:xfrm>
            <a:off x="4798061" y="6026094"/>
            <a:ext cx="7261523" cy="615553"/>
          </a:xfrm>
          <a:prstGeom prst="rect">
            <a:avLst/>
          </a:prstGeom>
          <a:solidFill>
            <a:srgbClr val="00B0F0"/>
          </a:solidFill>
        </p:spPr>
        <p:txBody>
          <a:bodyPr wrap="square">
            <a:spAutoFit/>
          </a:bodyPr>
          <a:lstStyle/>
          <a:p>
            <a:r>
              <a:rPr lang="en-GB" sz="1700" dirty="0"/>
              <a:t>Any exercise is beneficial, but exercise that incorporates balance, strategy, focus, and sequencing can be especially helpful. </a:t>
            </a:r>
          </a:p>
        </p:txBody>
      </p:sp>
      <p:pic>
        <p:nvPicPr>
          <p:cNvPr id="18" name="Online Media 17" title="How to play a simple game of Boccia, suitable for all abilities and disabilities">
            <a:hlinkClick r:id="" action="ppaction://media"/>
            <a:extLst>
              <a:ext uri="{FF2B5EF4-FFF2-40B4-BE49-F238E27FC236}">
                <a16:creationId xmlns:a16="http://schemas.microsoft.com/office/drawing/2014/main" id="{6FD16913-E391-9267-935F-E7D368643B1D}"/>
              </a:ext>
            </a:extLst>
          </p:cNvPr>
          <p:cNvPicPr>
            <a:picLocks noRot="1" noChangeAspect="1"/>
          </p:cNvPicPr>
          <p:nvPr>
            <a:videoFile r:link="rId2"/>
          </p:nvPr>
        </p:nvPicPr>
        <p:blipFill>
          <a:blip r:embed="rId7"/>
          <a:stretch>
            <a:fillRect/>
          </a:stretch>
        </p:blipFill>
        <p:spPr>
          <a:xfrm>
            <a:off x="4798062" y="139053"/>
            <a:ext cx="3072298" cy="1583500"/>
          </a:xfrm>
          <a:prstGeom prst="rect">
            <a:avLst/>
          </a:prstGeom>
        </p:spPr>
      </p:pic>
      <p:pic>
        <p:nvPicPr>
          <p:cNvPr id="21" name="Online Media 20" title="Our Home - Scavenger Hunt">
            <a:hlinkClick r:id="" action="ppaction://media"/>
            <a:extLst>
              <a:ext uri="{FF2B5EF4-FFF2-40B4-BE49-F238E27FC236}">
                <a16:creationId xmlns:a16="http://schemas.microsoft.com/office/drawing/2014/main" id="{3BB930E1-133B-F2EF-4B43-D093A97F623B}"/>
              </a:ext>
            </a:extLst>
          </p:cNvPr>
          <p:cNvPicPr>
            <a:picLocks noRot="1" noChangeAspect="1"/>
          </p:cNvPicPr>
          <p:nvPr>
            <a:videoFile r:link="rId3"/>
          </p:nvPr>
        </p:nvPicPr>
        <p:blipFill>
          <a:blip r:embed="rId8"/>
          <a:stretch>
            <a:fillRect/>
          </a:stretch>
        </p:blipFill>
        <p:spPr>
          <a:xfrm>
            <a:off x="4798062" y="1804290"/>
            <a:ext cx="3072298" cy="1595399"/>
          </a:xfrm>
          <a:prstGeom prst="rect">
            <a:avLst/>
          </a:prstGeom>
        </p:spPr>
      </p:pic>
      <p:pic>
        <p:nvPicPr>
          <p:cNvPr id="22" name="Online Media 21" title="5 Minute Move for Kids | The Body Coach TV">
            <a:hlinkClick r:id="" action="ppaction://media"/>
            <a:extLst>
              <a:ext uri="{FF2B5EF4-FFF2-40B4-BE49-F238E27FC236}">
                <a16:creationId xmlns:a16="http://schemas.microsoft.com/office/drawing/2014/main" id="{2AF50059-4C45-B48D-5EB8-CEDC4C554BB3}"/>
              </a:ext>
            </a:extLst>
          </p:cNvPr>
          <p:cNvPicPr>
            <a:picLocks noRot="1" noChangeAspect="1"/>
          </p:cNvPicPr>
          <p:nvPr>
            <a:videoFile r:link="rId4"/>
          </p:nvPr>
        </p:nvPicPr>
        <p:blipFill>
          <a:blip r:embed="rId9"/>
          <a:stretch>
            <a:fillRect/>
          </a:stretch>
        </p:blipFill>
        <p:spPr>
          <a:xfrm>
            <a:off x="8510085" y="1937343"/>
            <a:ext cx="2969327" cy="1435100"/>
          </a:xfrm>
          <a:prstGeom prst="rect">
            <a:avLst/>
          </a:prstGeom>
        </p:spPr>
      </p:pic>
    </p:spTree>
    <p:extLst>
      <p:ext uri="{BB962C8B-B14F-4D97-AF65-F5344CB8AC3E}">
        <p14:creationId xmlns:p14="http://schemas.microsoft.com/office/powerpoint/2010/main" val="29380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21"/>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5"/>
                </p:tgtEl>
              </p:cMediaNode>
            </p:video>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5"/>
                                        </p:tgtEl>
                                      </p:cBhvr>
                                    </p:cmd>
                                  </p:childTnLst>
                                </p:cTn>
                              </p:par>
                            </p:childTnLst>
                          </p:cTn>
                        </p:par>
                      </p:childTnLst>
                    </p:cTn>
                  </p:par>
                </p:childTnLst>
              </p:cTn>
              <p:nextCondLst>
                <p:cond evt="onClick" delay="0">
                  <p:tgtEl>
                    <p:spTgt spid="5"/>
                  </p:tgtEl>
                </p:cond>
              </p:nextCondLst>
            </p:seq>
            <p:video>
              <p:cMediaNode vol="80000">
                <p:cTn id="25" fill="hold" display="0">
                  <p:stCondLst>
                    <p:cond delay="indefinite"/>
                  </p:stCondLst>
                </p:cTn>
                <p:tgtEl>
                  <p:spTgt spid="18"/>
                </p:tgtEl>
              </p:cMediaNode>
            </p:video>
            <p:seq concurrent="1" nextAc="seek">
              <p:cTn id="26" restart="whenNotActive" fill="hold" evtFilter="cancelBubble" nodeType="interactiveSeq">
                <p:stCondLst>
                  <p:cond evt="onClick" delay="0">
                    <p:tgtEl>
                      <p:spTgt spid="18"/>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18"/>
                                        </p:tgtEl>
                                      </p:cBhvr>
                                    </p:cmd>
                                  </p:childTnLst>
                                </p:cTn>
                              </p:par>
                            </p:childTnLst>
                          </p:cTn>
                        </p:par>
                      </p:childTnLst>
                    </p:cTn>
                  </p:par>
                </p:childTnLst>
              </p:cTn>
              <p:nextCondLst>
                <p:cond evt="onClick" delay="0">
                  <p:tgtEl>
                    <p:spTgt spid="18"/>
                  </p:tgtEl>
                </p:cond>
              </p:nextCondLst>
            </p:seq>
            <p:video>
              <p:cMediaNode vol="80000">
                <p:cTn id="31" fill="hold" display="0">
                  <p:stCondLst>
                    <p:cond delay="indefinite"/>
                  </p:stCondLst>
                </p:cTn>
                <p:tgtEl>
                  <p:spTgt spid="21"/>
                </p:tgtEl>
              </p:cMediaNode>
            </p:video>
            <p:seq concurrent="1" nextAc="seek">
              <p:cTn id="32" restart="whenNotActive" fill="hold" evtFilter="cancelBubble" nodeType="interactiveSeq">
                <p:stCondLst>
                  <p:cond evt="onClick" delay="0">
                    <p:tgtEl>
                      <p:spTgt spid="21"/>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21"/>
                                        </p:tgtEl>
                                      </p:cBhvr>
                                    </p:cmd>
                                  </p:childTnLst>
                                </p:cTn>
                              </p:par>
                            </p:childTnLst>
                          </p:cTn>
                        </p:par>
                      </p:childTnLst>
                    </p:cTn>
                  </p:par>
                </p:childTnLst>
              </p:cTn>
              <p:nextCondLst>
                <p:cond evt="onClick" delay="0">
                  <p:tgtEl>
                    <p:spTgt spid="21"/>
                  </p:tgtEl>
                </p:cond>
              </p:nextCondLst>
            </p:seq>
            <p:video>
              <p:cMediaNode vol="80000">
                <p:cTn id="37" fill="hold" display="0">
                  <p:stCondLst>
                    <p:cond delay="indefinite"/>
                  </p:stCondLst>
                </p:cTn>
                <p:tgtEl>
                  <p:spTgt spid="22"/>
                </p:tgtEl>
              </p:cMediaNode>
            </p:video>
            <p:seq concurrent="1" nextAc="seek">
              <p:cTn id="38" restart="whenNotActive" fill="hold" evtFilter="cancelBubble" nodeType="interactiveSeq">
                <p:stCondLst>
                  <p:cond evt="onClick" delay="0">
                    <p:tgtEl>
                      <p:spTgt spid="22"/>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04B0538-E53F-76C5-4BE9-AD6408F7F667}"/>
              </a:ext>
            </a:extLst>
          </p:cNvPr>
          <p:cNvSpPr>
            <a:spLocks noGrp="1"/>
          </p:cNvSpPr>
          <p:nvPr>
            <p:ph type="dt" sz="half" idx="10"/>
          </p:nvPr>
        </p:nvSpPr>
        <p:spPr/>
        <p:txBody>
          <a:bodyPr/>
          <a:lstStyle/>
          <a:p>
            <a:fld id="{A84B4EF2-B8E1-4515-91CF-8215A50799E5}" type="datetime1">
              <a:rPr lang="en-GB" smtClean="0"/>
              <a:t>12/10/2026</a:t>
            </a:fld>
            <a:endParaRPr lang="en-GB"/>
          </a:p>
        </p:txBody>
      </p:sp>
      <p:sp>
        <p:nvSpPr>
          <p:cNvPr id="4" name="Slide Number Placeholder 3">
            <a:extLst>
              <a:ext uri="{FF2B5EF4-FFF2-40B4-BE49-F238E27FC236}">
                <a16:creationId xmlns:a16="http://schemas.microsoft.com/office/drawing/2014/main" id="{D7CDBE0D-4DF4-3831-B0A2-EE742F01098F}"/>
              </a:ext>
            </a:extLst>
          </p:cNvPr>
          <p:cNvSpPr>
            <a:spLocks noGrp="1"/>
          </p:cNvSpPr>
          <p:nvPr>
            <p:ph type="sldNum" sz="quarter" idx="12"/>
          </p:nvPr>
        </p:nvSpPr>
        <p:spPr/>
        <p:txBody>
          <a:bodyPr/>
          <a:lstStyle/>
          <a:p>
            <a:fld id="{B361AE33-427C-41D8-A4D7-05E60A4E4EDE}" type="slidenum">
              <a:rPr lang="en-GB" smtClean="0"/>
              <a:t>45</a:t>
            </a:fld>
            <a:endParaRPr lang="en-GB"/>
          </a:p>
        </p:txBody>
      </p:sp>
      <p:sp>
        <p:nvSpPr>
          <p:cNvPr id="5" name="Content Placeholder 4">
            <a:extLst>
              <a:ext uri="{FF2B5EF4-FFF2-40B4-BE49-F238E27FC236}">
                <a16:creationId xmlns:a16="http://schemas.microsoft.com/office/drawing/2014/main" id="{A0309AB1-8857-A550-B882-A89372697C2A}"/>
              </a:ext>
            </a:extLst>
          </p:cNvPr>
          <p:cNvSpPr>
            <a:spLocks noGrp="1"/>
          </p:cNvSpPr>
          <p:nvPr>
            <p:ph sz="quarter" idx="1"/>
          </p:nvPr>
        </p:nvSpPr>
        <p:spPr>
          <a:xfrm>
            <a:off x="396240" y="114300"/>
            <a:ext cx="11291824" cy="6507480"/>
          </a:xfrm>
          <a:solidFill>
            <a:schemeClr val="accent4">
              <a:lumMod val="40000"/>
              <a:lumOff val="60000"/>
            </a:schemeClr>
          </a:solidFill>
        </p:spPr>
        <p:txBody>
          <a:bodyPr>
            <a:normAutofit fontScale="85000" lnSpcReduction="20000"/>
          </a:bodyPr>
          <a:lstStyle/>
          <a:p>
            <a:r>
              <a:rPr lang="en-GB" b="1" dirty="0"/>
              <a:t>Task Instructions</a:t>
            </a:r>
          </a:p>
          <a:p>
            <a:r>
              <a:rPr lang="en-GB" b="1" dirty="0"/>
              <a:t>Locate Research Evidence</a:t>
            </a:r>
            <a:endParaRPr lang="en-GB" dirty="0"/>
          </a:p>
          <a:p>
            <a:pPr lvl="1"/>
            <a:r>
              <a:rPr lang="en-GB" dirty="0"/>
              <a:t> Find </a:t>
            </a:r>
            <a:r>
              <a:rPr lang="en-GB" b="1" dirty="0"/>
              <a:t>at least three peer-reviewed empirical studies</a:t>
            </a:r>
            <a:r>
              <a:rPr lang="en-GB" dirty="0"/>
              <a:t> (from the last 10 years) that investigate the effect of physical exercise or activity on ADHD symptoms in children or young people.</a:t>
            </a:r>
          </a:p>
          <a:p>
            <a:r>
              <a:rPr lang="en-GB" b="1" dirty="0"/>
              <a:t>Extract Key Findings</a:t>
            </a:r>
            <a:br>
              <a:rPr lang="en-GB" dirty="0"/>
            </a:br>
            <a:r>
              <a:rPr lang="en-GB" dirty="0"/>
              <a:t>For each study, summarise:</a:t>
            </a:r>
          </a:p>
          <a:p>
            <a:pPr lvl="1"/>
            <a:r>
              <a:rPr lang="en-GB" b="1" dirty="0"/>
              <a:t>Participants</a:t>
            </a:r>
            <a:r>
              <a:rPr lang="en-GB" dirty="0"/>
              <a:t> (age range, diagnosis confirmation, sample size)</a:t>
            </a:r>
          </a:p>
          <a:p>
            <a:pPr lvl="1"/>
            <a:r>
              <a:rPr lang="en-GB" b="1" dirty="0"/>
              <a:t>Type of exercise intervention</a:t>
            </a:r>
            <a:r>
              <a:rPr lang="en-GB" dirty="0"/>
              <a:t> (e.g., aerobic activity, structured sports, yoga)</a:t>
            </a:r>
          </a:p>
          <a:p>
            <a:pPr lvl="1"/>
            <a:r>
              <a:rPr lang="en-GB" b="1" dirty="0"/>
              <a:t>Study design and measures used</a:t>
            </a:r>
            <a:r>
              <a:rPr lang="en-GB" dirty="0"/>
              <a:t> (e.g., RCT, teacher ratings, neurocognitive testing)</a:t>
            </a:r>
          </a:p>
          <a:p>
            <a:pPr lvl="1"/>
            <a:r>
              <a:rPr lang="en-GB" b="1" dirty="0"/>
              <a:t>Main findings</a:t>
            </a:r>
            <a:r>
              <a:rPr lang="en-GB" dirty="0"/>
              <a:t> (e.g., impact on attention, hyperactivity, mood regulation)</a:t>
            </a:r>
          </a:p>
          <a:p>
            <a:pPr lvl="1"/>
            <a:r>
              <a:rPr lang="en-GB" b="1" dirty="0"/>
              <a:t>Limitations</a:t>
            </a:r>
            <a:r>
              <a:rPr lang="en-GB" dirty="0"/>
              <a:t> (e.g., small sample, short duration, lack of control group)</a:t>
            </a:r>
          </a:p>
          <a:p>
            <a:r>
              <a:rPr lang="en-GB" b="1" dirty="0"/>
              <a:t>Critically Evaluate</a:t>
            </a:r>
            <a:br>
              <a:rPr lang="en-GB" dirty="0"/>
            </a:br>
            <a:r>
              <a:rPr lang="en-GB" dirty="0"/>
              <a:t>Discuss:</a:t>
            </a:r>
          </a:p>
          <a:p>
            <a:pPr lvl="1"/>
            <a:r>
              <a:rPr lang="en-GB" dirty="0"/>
              <a:t>How robust is the evidence across studies?</a:t>
            </a:r>
          </a:p>
          <a:p>
            <a:pPr lvl="1"/>
            <a:r>
              <a:rPr lang="en-GB" dirty="0"/>
              <a:t>Are improvements due to exercise itself, or related factors (e.g., social engagement, routine)?</a:t>
            </a:r>
          </a:p>
          <a:p>
            <a:pPr lvl="1"/>
            <a:r>
              <a:rPr lang="en-GB" dirty="0"/>
              <a:t>How do findings align or conflict with theoretical models of ADHD (e.g., dopamine regulation, executive functioning deficits)?</a:t>
            </a:r>
          </a:p>
          <a:p>
            <a:r>
              <a:rPr lang="en-GB" b="1" dirty="0"/>
              <a:t>Synthesis and Application</a:t>
            </a:r>
            <a:endParaRPr lang="en-GB" dirty="0"/>
          </a:p>
          <a:p>
            <a:pPr lvl="1"/>
            <a:r>
              <a:rPr lang="en-GB" dirty="0"/>
              <a:t>Prepare a brief summary to present your key findings to your peers, highlighting </a:t>
            </a:r>
            <a:r>
              <a:rPr lang="en-GB" b="1" dirty="0"/>
              <a:t>implications for multi-agency practice</a:t>
            </a:r>
            <a:r>
              <a:rPr lang="en-GB" dirty="0"/>
              <a:t> (education, health, family support).</a:t>
            </a:r>
          </a:p>
          <a:p>
            <a:endParaRPr lang="en-GB" dirty="0"/>
          </a:p>
        </p:txBody>
      </p:sp>
    </p:spTree>
    <p:extLst>
      <p:ext uri="{BB962C8B-B14F-4D97-AF65-F5344CB8AC3E}">
        <p14:creationId xmlns:p14="http://schemas.microsoft.com/office/powerpoint/2010/main" val="16203212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257612" y="-153007"/>
            <a:ext cx="7024744" cy="1143000"/>
          </a:xfrm>
        </p:spPr>
        <p:txBody>
          <a:bodyPr/>
          <a:lstStyle/>
          <a:p>
            <a:r>
              <a:rPr lang="en-US" altLang="en-US" sz="1800" dirty="0"/>
              <a:t>References</a:t>
            </a:r>
            <a:endParaRPr lang="en-US" altLang="en-US" dirty="0"/>
          </a:p>
        </p:txBody>
      </p:sp>
      <p:sp>
        <p:nvSpPr>
          <p:cNvPr id="69635" name="Rectangle 3"/>
          <p:cNvSpPr>
            <a:spLocks noGrp="1" noChangeArrowheads="1"/>
          </p:cNvSpPr>
          <p:nvPr>
            <p:ph idx="1"/>
          </p:nvPr>
        </p:nvSpPr>
        <p:spPr>
          <a:xfrm>
            <a:off x="198120" y="650873"/>
            <a:ext cx="5827059" cy="6085207"/>
          </a:xfrm>
        </p:spPr>
        <p:txBody>
          <a:bodyPr>
            <a:normAutofit fontScale="70000" lnSpcReduction="20000"/>
          </a:bodyPr>
          <a:lstStyle/>
          <a:p>
            <a:pPr>
              <a:lnSpc>
                <a:spcPct val="80000"/>
              </a:lnSpc>
            </a:pPr>
            <a:endParaRPr lang="en-US" altLang="en-US" sz="1400" dirty="0"/>
          </a:p>
          <a:p>
            <a:pPr>
              <a:lnSpc>
                <a:spcPct val="80000"/>
              </a:lnSpc>
            </a:pPr>
            <a:r>
              <a:rPr lang="en-US" altLang="en-US" sz="1400" dirty="0"/>
              <a:t>August, G. J.,  </a:t>
            </a:r>
            <a:r>
              <a:rPr lang="en-US" altLang="en-US" sz="1400" dirty="0" err="1"/>
              <a:t>Hektner</a:t>
            </a:r>
            <a:r>
              <a:rPr lang="en-US" altLang="en-US" sz="1400" dirty="0"/>
              <a:t>, J. M.,  Egan, E. A.,  </a:t>
            </a:r>
            <a:r>
              <a:rPr lang="en-US" altLang="en-US" sz="1400" dirty="0" err="1"/>
              <a:t>Realmuto</a:t>
            </a:r>
            <a:r>
              <a:rPr lang="en-US" altLang="en-US" sz="1400" dirty="0"/>
              <a:t>, G. M., &amp; </a:t>
            </a:r>
            <a:r>
              <a:rPr lang="en-US" altLang="en-US" sz="1400" dirty="0" err="1"/>
              <a:t>Bloomquist</a:t>
            </a:r>
            <a:r>
              <a:rPr lang="en-US" altLang="en-US" sz="1400" dirty="0"/>
              <a:t>, M. L. (2002).  The early risers longitudinal prevention trial: Examination of 3-year outcomes in aggressive children with intent-to-treat and as-intended analyses. </a:t>
            </a:r>
            <a:r>
              <a:rPr lang="en-US" altLang="en-US" sz="1400" i="1" dirty="0"/>
              <a:t>Psychology of Addictive </a:t>
            </a:r>
            <a:r>
              <a:rPr lang="en-US" altLang="en-US" sz="1400" i="1" dirty="0" err="1"/>
              <a:t>behaviours</a:t>
            </a:r>
            <a:r>
              <a:rPr lang="en-US" altLang="en-US" sz="1400" i="1" dirty="0"/>
              <a:t>, 16,</a:t>
            </a:r>
            <a:r>
              <a:rPr lang="en-US" altLang="en-US" sz="1400" dirty="0"/>
              <a:t> 27-39.</a:t>
            </a:r>
          </a:p>
          <a:p>
            <a:pPr>
              <a:lnSpc>
                <a:spcPct val="80000"/>
              </a:lnSpc>
            </a:pPr>
            <a:r>
              <a:rPr lang="en-US" altLang="en-US" sz="1400" dirty="0"/>
              <a:t>Baker, L.A., </a:t>
            </a:r>
            <a:r>
              <a:rPr lang="en-US" altLang="en-US" sz="1400" dirty="0" err="1"/>
              <a:t>Raine</a:t>
            </a:r>
            <a:r>
              <a:rPr lang="en-US" altLang="en-US" sz="1400" dirty="0"/>
              <a:t>, A., Liu, J., &amp; Jacobson, K.C. (2008). Differential genetic and environmental influences on reactive and proactive aggression in children. </a:t>
            </a:r>
            <a:r>
              <a:rPr lang="en-US" altLang="en-US" sz="1400" i="1" dirty="0"/>
              <a:t>Journal of Abnormal Child Psychology, 36,</a:t>
            </a:r>
            <a:r>
              <a:rPr lang="en-US" altLang="en-US" sz="1400" dirty="0"/>
              <a:t> 1265-1278.</a:t>
            </a:r>
          </a:p>
          <a:p>
            <a:pPr>
              <a:lnSpc>
                <a:spcPct val="80000"/>
              </a:lnSpc>
            </a:pPr>
            <a:r>
              <a:rPr lang="en-US" altLang="en-US" sz="1400" dirty="0" err="1"/>
              <a:t>Bernat</a:t>
            </a:r>
            <a:r>
              <a:rPr lang="en-US" altLang="en-US" sz="1400" dirty="0"/>
              <a:t>, D., August, G.J., </a:t>
            </a:r>
            <a:r>
              <a:rPr lang="en-US" altLang="en-US" sz="1400" dirty="0" err="1"/>
              <a:t>Hektner</a:t>
            </a:r>
            <a:r>
              <a:rPr lang="en-US" altLang="en-US" sz="1400" dirty="0"/>
              <a:t>, J.M., &amp; </a:t>
            </a:r>
            <a:r>
              <a:rPr lang="en-US" altLang="en-US" sz="1400" dirty="0" err="1"/>
              <a:t>Bloomquist</a:t>
            </a:r>
            <a:r>
              <a:rPr lang="en-US" altLang="en-US" sz="1400" dirty="0"/>
              <a:t>, M.L. (2007). The Early Risers preventive intervention: Six year outcomes and mediational processes. </a:t>
            </a:r>
            <a:r>
              <a:rPr lang="en-US" altLang="en-US" sz="1400" i="1" dirty="0"/>
              <a:t>Journal of Abnormal Child Psychology, 35</a:t>
            </a:r>
            <a:r>
              <a:rPr lang="en-US" altLang="en-US" sz="1400" dirty="0"/>
              <a:t>(4), 605-617. </a:t>
            </a:r>
          </a:p>
          <a:p>
            <a:pPr>
              <a:lnSpc>
                <a:spcPct val="80000"/>
              </a:lnSpc>
            </a:pPr>
            <a:r>
              <a:rPr lang="en-US" altLang="en-US" sz="1400" dirty="0" err="1"/>
              <a:t>Bloomquist</a:t>
            </a:r>
            <a:r>
              <a:rPr lang="en-US" altLang="en-US" sz="1400" dirty="0"/>
              <a:t>, M.L. (2006). </a:t>
            </a:r>
            <a:r>
              <a:rPr lang="en-US" altLang="en-US" sz="1400" i="1" dirty="0"/>
              <a:t>Skills training for children with </a:t>
            </a:r>
            <a:r>
              <a:rPr lang="en-US" altLang="en-US" sz="1400" i="1" dirty="0" err="1"/>
              <a:t>behaviour</a:t>
            </a:r>
            <a:r>
              <a:rPr lang="en-US" altLang="en-US" sz="1400" i="1" dirty="0"/>
              <a:t> problems: A parent and practitioner guidebook</a:t>
            </a:r>
            <a:r>
              <a:rPr lang="en-US" altLang="en-US" sz="1400" dirty="0"/>
              <a:t> (Rev. ed.). New York : Guilford Press.</a:t>
            </a:r>
          </a:p>
          <a:p>
            <a:pPr>
              <a:lnSpc>
                <a:spcPct val="80000"/>
              </a:lnSpc>
            </a:pPr>
            <a:r>
              <a:rPr lang="en-US" altLang="en-US" sz="1400" dirty="0" err="1"/>
              <a:t>Bloomquist</a:t>
            </a:r>
            <a:r>
              <a:rPr lang="en-US" altLang="en-US" sz="1400" dirty="0"/>
              <a:t>, M.L., August, G. J., Horowitz, J., Lee, S.S., &amp; Jensen, C. (2008).  Moving from science to practice: Transposing and sustaining the “Early Risers” conduct problems prevention program in a community service system. </a:t>
            </a:r>
            <a:r>
              <a:rPr lang="en-US" altLang="en-US" sz="1400" i="1" dirty="0"/>
              <a:t>The Journal of Primary Prevention.</a:t>
            </a:r>
            <a:r>
              <a:rPr lang="en-US" altLang="en-US" sz="1400" dirty="0"/>
              <a:t> </a:t>
            </a:r>
          </a:p>
          <a:p>
            <a:pPr>
              <a:lnSpc>
                <a:spcPct val="80000"/>
              </a:lnSpc>
            </a:pPr>
            <a:r>
              <a:rPr lang="en-US" altLang="en-US" sz="1400" dirty="0" err="1"/>
              <a:t>Bloomquist</a:t>
            </a:r>
            <a:r>
              <a:rPr lang="en-US" altLang="en-US" sz="1400" dirty="0"/>
              <a:t>, M.L., &amp; Schnell, S.V. (2002). </a:t>
            </a:r>
            <a:r>
              <a:rPr lang="en-US" altLang="en-US" sz="1400" i="1" dirty="0"/>
              <a:t>Helping Children with Aggression and Conduct Problems: Best Practices for Intervention.</a:t>
            </a:r>
            <a:r>
              <a:rPr lang="en-US" altLang="en-US" sz="1400" dirty="0"/>
              <a:t> New York: Guilford Press.</a:t>
            </a:r>
          </a:p>
          <a:p>
            <a:pPr>
              <a:lnSpc>
                <a:spcPct val="80000"/>
              </a:lnSpc>
            </a:pPr>
            <a:r>
              <a:rPr lang="en-US" altLang="en-US" sz="1400" dirty="0"/>
              <a:t>Campbell, S.B., </a:t>
            </a:r>
            <a:r>
              <a:rPr lang="en-US" altLang="en-US" sz="1400" dirty="0" err="1"/>
              <a:t>Spieker</a:t>
            </a:r>
            <a:r>
              <a:rPr lang="en-US" altLang="en-US" sz="1400" dirty="0"/>
              <a:t>, S., </a:t>
            </a:r>
            <a:r>
              <a:rPr lang="en-US" altLang="en-US" sz="1400" dirty="0" err="1"/>
              <a:t>Burchinal</a:t>
            </a:r>
            <a:r>
              <a:rPr lang="en-US" altLang="en-US" sz="1400" dirty="0"/>
              <a:t>, M., Poe, M.D., &amp; the NICHD Early Child Care Research Network (2006). Trajectories of aggression from toddlerhood to age 9 predict academic and social functioning through age 12. </a:t>
            </a:r>
            <a:r>
              <a:rPr lang="en-US" altLang="en-US" sz="1400" i="1" dirty="0"/>
              <a:t>Journal of Child Psychology and Psychiatry, 47,</a:t>
            </a:r>
            <a:r>
              <a:rPr lang="en-US" altLang="en-US" sz="1400" dirty="0"/>
              <a:t> 791-800. </a:t>
            </a:r>
          </a:p>
          <a:p>
            <a:pPr>
              <a:lnSpc>
                <a:spcPct val="80000"/>
              </a:lnSpc>
            </a:pPr>
            <a:r>
              <a:rPr lang="en-US" altLang="en-US" sz="1400" dirty="0"/>
              <a:t>Crick, N.R., &amp; Dodge, K.A. (1994). A review and reformulation of social information-processing mechanisms in children’s social adjustment. </a:t>
            </a:r>
            <a:r>
              <a:rPr lang="en-US" altLang="en-US" sz="1400" i="1" dirty="0"/>
              <a:t>Psychological Bulletin, 115, </a:t>
            </a:r>
            <a:r>
              <a:rPr lang="en-US" altLang="en-US" sz="1400" dirty="0"/>
              <a:t>74-101.</a:t>
            </a:r>
          </a:p>
          <a:p>
            <a:pPr>
              <a:lnSpc>
                <a:spcPct val="80000"/>
              </a:lnSpc>
            </a:pPr>
            <a:r>
              <a:rPr lang="en-US" altLang="en-US" sz="1400" dirty="0"/>
              <a:t>Crick, N.R., &amp; Zahn-</a:t>
            </a:r>
            <a:r>
              <a:rPr lang="en-US" altLang="en-US" sz="1400" dirty="0" err="1"/>
              <a:t>Waxler</a:t>
            </a:r>
            <a:r>
              <a:rPr lang="en-US" altLang="en-US" sz="1400" dirty="0"/>
              <a:t>, C. (2003). The development of psychopathology in females and males: Current progress and future challenges. </a:t>
            </a:r>
            <a:r>
              <a:rPr lang="en-US" altLang="en-US" sz="1400" i="1" dirty="0"/>
              <a:t>Development and Psychopathology, 15,</a:t>
            </a:r>
            <a:r>
              <a:rPr lang="en-US" altLang="en-US" sz="1400" dirty="0"/>
              <a:t> 719-742. </a:t>
            </a:r>
          </a:p>
          <a:p>
            <a:pPr>
              <a:lnSpc>
                <a:spcPct val="80000"/>
              </a:lnSpc>
            </a:pPr>
            <a:r>
              <a:rPr lang="en-US" altLang="en-US" sz="1400" dirty="0"/>
              <a:t>Dumka, L.E., </a:t>
            </a:r>
            <a:r>
              <a:rPr lang="en-US" altLang="en-US" sz="1400" dirty="0" err="1"/>
              <a:t>Roosa</a:t>
            </a:r>
            <a:r>
              <a:rPr lang="en-US" altLang="en-US" sz="1400" dirty="0"/>
              <a:t>, M.W., Michaels, M.L., &amp; Suh, K.W. (1995). Using research and theory to develop prevention programs for high-risk families. </a:t>
            </a:r>
            <a:r>
              <a:rPr lang="en-US" altLang="en-US" sz="1400" i="1" dirty="0"/>
              <a:t>Family Relations, 44,</a:t>
            </a:r>
            <a:r>
              <a:rPr lang="en-US" altLang="en-US" sz="1400" dirty="0"/>
              <a:t> 78-86.</a:t>
            </a:r>
          </a:p>
          <a:p>
            <a:pPr>
              <a:lnSpc>
                <a:spcPct val="80000"/>
              </a:lnSpc>
            </a:pPr>
            <a:r>
              <a:rPr lang="en-US" altLang="en-US" sz="1400" dirty="0"/>
              <a:t>Embry, D.D. (2002). The good </a:t>
            </a:r>
            <a:r>
              <a:rPr lang="en-US" altLang="en-US" sz="1400" dirty="0" err="1"/>
              <a:t>behaviour</a:t>
            </a:r>
            <a:r>
              <a:rPr lang="en-US" altLang="en-US" sz="1400" dirty="0"/>
              <a:t> game: A best practice candidate as a universal </a:t>
            </a:r>
            <a:r>
              <a:rPr lang="en-US" altLang="en-US" sz="1400" dirty="0" err="1"/>
              <a:t>behavioural</a:t>
            </a:r>
            <a:r>
              <a:rPr lang="en-US" altLang="en-US" sz="1400" dirty="0"/>
              <a:t> vaccine. </a:t>
            </a:r>
            <a:r>
              <a:rPr lang="en-US" altLang="en-US" sz="1400" i="1" dirty="0"/>
              <a:t>Clinical Child and Family Psychology Review, 5,</a:t>
            </a:r>
            <a:r>
              <a:rPr lang="en-US" altLang="en-US" sz="1400" dirty="0"/>
              <a:t> 273-297.</a:t>
            </a:r>
          </a:p>
          <a:p>
            <a:pPr>
              <a:lnSpc>
                <a:spcPct val="80000"/>
              </a:lnSpc>
            </a:pPr>
            <a:r>
              <a:rPr lang="en-US" altLang="en-US" sz="1400" dirty="0"/>
              <a:t>Farrington, D.P. (1991). Childhood aggression and adult violence: Early precursors and later life outcomes. In D.J. </a:t>
            </a:r>
            <a:r>
              <a:rPr lang="en-US" altLang="en-US" sz="1400" dirty="0" err="1"/>
              <a:t>Pepler</a:t>
            </a:r>
            <a:r>
              <a:rPr lang="en-US" altLang="en-US" sz="1400" dirty="0"/>
              <a:t> &amp; K.H. Rubin (Eds.), </a:t>
            </a:r>
            <a:r>
              <a:rPr lang="en-US" altLang="en-US" sz="1400" i="1" dirty="0"/>
              <a:t>Development and Treatment of Childhood Aggression</a:t>
            </a:r>
            <a:r>
              <a:rPr lang="en-US" altLang="en-US" sz="1400" dirty="0"/>
              <a:t> (pp.5-30). Hillsdale, NJ: Lawrence Erlbaum Associates, Inc.</a:t>
            </a:r>
          </a:p>
          <a:p>
            <a:pPr>
              <a:lnSpc>
                <a:spcPct val="80000"/>
              </a:lnSpc>
            </a:pPr>
            <a:r>
              <a:rPr lang="en-US" altLang="en-US" sz="1400" dirty="0"/>
              <a:t>Jaffee, S.R., Belsky, J., Harrington, H., Caspi, A., Moffitt, T.E. (2006). When parents have a history of conduct disorder: How is the caregiving environment affected? </a:t>
            </a:r>
            <a:r>
              <a:rPr lang="en-US" altLang="en-US" sz="1400" i="1" dirty="0"/>
              <a:t>Journal of Abnormal Psychology, 115,</a:t>
            </a:r>
            <a:r>
              <a:rPr lang="en-US" altLang="en-US" sz="1400" dirty="0"/>
              <a:t> 309-319.</a:t>
            </a:r>
          </a:p>
          <a:p>
            <a:pPr>
              <a:lnSpc>
                <a:spcPct val="80000"/>
              </a:lnSpc>
            </a:pPr>
            <a:r>
              <a:rPr lang="en-US" altLang="en-US" sz="1400" dirty="0"/>
              <a:t>Kellam, S.G., Brown, C.H., </a:t>
            </a:r>
            <a:r>
              <a:rPr lang="en-US" altLang="en-US" sz="1400" dirty="0" err="1"/>
              <a:t>Poduska</a:t>
            </a:r>
            <a:r>
              <a:rPr lang="en-US" altLang="en-US" sz="1400" dirty="0"/>
              <a:t>, J.M., </a:t>
            </a:r>
            <a:r>
              <a:rPr lang="en-US" altLang="en-US" sz="1400" dirty="0" err="1"/>
              <a:t>Ialongo</a:t>
            </a:r>
            <a:r>
              <a:rPr lang="en-US" altLang="en-US" sz="1400" dirty="0"/>
              <a:t>, N.S., Wang, W., </a:t>
            </a:r>
            <a:r>
              <a:rPr lang="en-US" altLang="en-US" sz="1400" dirty="0" err="1"/>
              <a:t>Toyinbo</a:t>
            </a:r>
            <a:r>
              <a:rPr lang="en-US" altLang="en-US" sz="1400" dirty="0"/>
              <a:t>, P., </a:t>
            </a:r>
            <a:r>
              <a:rPr lang="en-US" altLang="en-US" sz="1400" dirty="0" err="1"/>
              <a:t>Petras</a:t>
            </a:r>
            <a:r>
              <a:rPr lang="en-US" altLang="en-US" sz="1400" dirty="0"/>
              <a:t>, et al. (2008). Effects of a universal classroom </a:t>
            </a:r>
            <a:r>
              <a:rPr lang="en-US" altLang="en-US" sz="1400" dirty="0" err="1"/>
              <a:t>behaviour</a:t>
            </a:r>
            <a:r>
              <a:rPr lang="en-US" altLang="en-US" sz="1400" dirty="0"/>
              <a:t> management program in first and second grades on young adult </a:t>
            </a:r>
            <a:r>
              <a:rPr lang="en-US" altLang="en-US" sz="1400" dirty="0" err="1"/>
              <a:t>behavioural</a:t>
            </a:r>
            <a:r>
              <a:rPr lang="en-US" altLang="en-US" sz="1400" dirty="0"/>
              <a:t>, psychiatric, and social outcomes. </a:t>
            </a:r>
            <a:r>
              <a:rPr lang="en-US" altLang="en-US" sz="1400" i="1" dirty="0"/>
              <a:t>Drug and Alcohol Dependence, 95S,</a:t>
            </a:r>
            <a:r>
              <a:rPr lang="en-US" altLang="en-US" sz="1400" dirty="0"/>
              <a:t> S5-S28. </a:t>
            </a:r>
          </a:p>
          <a:p>
            <a:pPr>
              <a:lnSpc>
                <a:spcPct val="80000"/>
              </a:lnSpc>
            </a:pPr>
            <a:endParaRPr lang="en-US" altLang="en-US" sz="1400" dirty="0"/>
          </a:p>
        </p:txBody>
      </p:sp>
      <p:sp>
        <p:nvSpPr>
          <p:cNvPr id="2" name="Rectangle 3">
            <a:extLst>
              <a:ext uri="{FF2B5EF4-FFF2-40B4-BE49-F238E27FC236}">
                <a16:creationId xmlns:a16="http://schemas.microsoft.com/office/drawing/2014/main" id="{AE2A4696-3E43-D538-7B08-1FC84CAF8837}"/>
              </a:ext>
            </a:extLst>
          </p:cNvPr>
          <p:cNvSpPr txBox="1">
            <a:spLocks noChangeArrowheads="1"/>
          </p:cNvSpPr>
          <p:nvPr/>
        </p:nvSpPr>
        <p:spPr>
          <a:xfrm>
            <a:off x="5897879" y="1211580"/>
            <a:ext cx="6025179" cy="4995547"/>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buFont typeface="Wingdings" pitchFamily="2" charset="2"/>
              <a:buNone/>
            </a:pPr>
            <a:endParaRPr lang="en-US" altLang="en-US" sz="1400" dirty="0"/>
          </a:p>
        </p:txBody>
      </p:sp>
      <p:sp>
        <p:nvSpPr>
          <p:cNvPr id="3" name="Rectangle 3">
            <a:extLst>
              <a:ext uri="{FF2B5EF4-FFF2-40B4-BE49-F238E27FC236}">
                <a16:creationId xmlns:a16="http://schemas.microsoft.com/office/drawing/2014/main" id="{2A52B9A8-F71E-61DC-FAA6-7ED2059085D5}"/>
              </a:ext>
            </a:extLst>
          </p:cNvPr>
          <p:cNvSpPr txBox="1">
            <a:spLocks noChangeArrowheads="1"/>
          </p:cNvSpPr>
          <p:nvPr/>
        </p:nvSpPr>
        <p:spPr>
          <a:xfrm>
            <a:off x="6276912" y="346709"/>
            <a:ext cx="5657476" cy="6164581"/>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en-US" altLang="en-US" sz="1600" dirty="0"/>
              <a:t>Lahey, B.B., Van </a:t>
            </a:r>
            <a:r>
              <a:rPr lang="en-US" altLang="en-US" sz="1600" dirty="0" err="1"/>
              <a:t>Hulle</a:t>
            </a:r>
            <a:r>
              <a:rPr lang="en-US" altLang="en-US" sz="1600" dirty="0"/>
              <a:t>, C.A., Waldman, I.D., Rodgers, J.L, D’Onofrio, B.M., </a:t>
            </a:r>
            <a:r>
              <a:rPr lang="en-US" altLang="en-US" sz="1600" dirty="0" err="1"/>
              <a:t>Pedlow</a:t>
            </a:r>
            <a:r>
              <a:rPr lang="en-US" altLang="en-US" sz="1600" dirty="0"/>
              <a:t>, S., et al. (2006). Testing descriptive hypotheses regarding sex differences in the development of conduct problems and delinquency. </a:t>
            </a:r>
            <a:r>
              <a:rPr lang="en-US" altLang="en-US" sz="1600" i="1" dirty="0"/>
              <a:t>Journal of Abnormal Child Psychology, 34,</a:t>
            </a:r>
            <a:r>
              <a:rPr lang="en-US" altLang="en-US" sz="1600" dirty="0"/>
              <a:t> 737-755.</a:t>
            </a:r>
          </a:p>
          <a:p>
            <a:pPr>
              <a:lnSpc>
                <a:spcPct val="80000"/>
              </a:lnSpc>
            </a:pPr>
            <a:r>
              <a:rPr lang="en-US" altLang="en-US" sz="1600" dirty="0"/>
              <a:t>Lansford, J.E., Malone, P.S., Dodge, K.A., Crozier, J.C., Pettit, G.S., &amp; Bates, J.E. (2006). A 12-year prospective study of patterns of social information processing problems and externalizing </a:t>
            </a:r>
            <a:r>
              <a:rPr lang="en-US" altLang="en-US" sz="1600" dirty="0" err="1"/>
              <a:t>behaviours</a:t>
            </a:r>
            <a:r>
              <a:rPr lang="en-US" altLang="en-US" sz="1600" dirty="0"/>
              <a:t>. </a:t>
            </a:r>
            <a:r>
              <a:rPr lang="en-US" altLang="en-US" sz="1600" i="1" dirty="0"/>
              <a:t>Journal of Abnormal Child Psychology, 34,</a:t>
            </a:r>
            <a:r>
              <a:rPr lang="en-US" altLang="en-US" sz="1600" dirty="0"/>
              <a:t> 715-724.</a:t>
            </a:r>
          </a:p>
          <a:p>
            <a:pPr>
              <a:lnSpc>
                <a:spcPct val="80000"/>
              </a:lnSpc>
            </a:pPr>
            <a:r>
              <a:rPr lang="en-US" altLang="en-US" sz="1600" dirty="0"/>
              <a:t>Moffitt, T.E. (1993). Adolescent-limited and life-course-persistent antisocial </a:t>
            </a:r>
            <a:r>
              <a:rPr lang="en-US" altLang="en-US" sz="1600" dirty="0" err="1"/>
              <a:t>behaviour</a:t>
            </a:r>
            <a:r>
              <a:rPr lang="en-US" altLang="en-US" sz="1600" dirty="0"/>
              <a:t>: A developmental taxonomy. </a:t>
            </a:r>
            <a:r>
              <a:rPr lang="en-US" altLang="en-US" sz="1600" i="1" dirty="0"/>
              <a:t>Psychological Review, 100,</a:t>
            </a:r>
            <a:r>
              <a:rPr lang="en-US" altLang="en-US" sz="1600" dirty="0"/>
              <a:t> 674-701.</a:t>
            </a:r>
          </a:p>
          <a:p>
            <a:pPr>
              <a:lnSpc>
                <a:spcPct val="80000"/>
              </a:lnSpc>
            </a:pPr>
            <a:r>
              <a:rPr lang="en-US" altLang="en-US" sz="1500" dirty="0"/>
              <a:t>Moffitt, T.E., Arseneault, L., Jaffee, S.R., Kim-Cohen, J., </a:t>
            </a:r>
            <a:r>
              <a:rPr lang="en-US" altLang="en-US" sz="1500" dirty="0" err="1"/>
              <a:t>Koenen</a:t>
            </a:r>
            <a:r>
              <a:rPr lang="en-US" altLang="en-US" sz="1500" dirty="0"/>
              <a:t>, K.C., Odgers, C.L., et al. (2008). Research review: DSM-V conduct disorder: Research needs for an evidence base. </a:t>
            </a:r>
            <a:r>
              <a:rPr lang="en-US" altLang="en-US" sz="1500" i="1" dirty="0"/>
              <a:t>The Journal of Child Psychology and Psychiatry, 49,</a:t>
            </a:r>
            <a:r>
              <a:rPr lang="en-US" altLang="en-US" sz="1500" dirty="0"/>
              <a:t> 3-33.</a:t>
            </a:r>
          </a:p>
          <a:p>
            <a:pPr>
              <a:lnSpc>
                <a:spcPct val="80000"/>
              </a:lnSpc>
            </a:pPr>
            <a:r>
              <a:rPr lang="en-US" altLang="en-US" sz="1400" dirty="0"/>
              <a:t>Offord, D.R., &amp; Bennett, K.J. (1994). Conduct disorder: Long-term outcomes and intervention effectiveness. </a:t>
            </a:r>
            <a:r>
              <a:rPr lang="en-US" altLang="en-US" sz="1400" i="1" dirty="0"/>
              <a:t>Journal of the American Academy of Child and Adolescent Psychiatry, 33,</a:t>
            </a:r>
            <a:r>
              <a:rPr lang="en-US" altLang="en-US" sz="1400" dirty="0"/>
              <a:t> 1069-1078.</a:t>
            </a:r>
          </a:p>
          <a:p>
            <a:pPr>
              <a:lnSpc>
                <a:spcPct val="80000"/>
              </a:lnSpc>
            </a:pPr>
            <a:r>
              <a:rPr lang="en-US" altLang="en-US" sz="1400" dirty="0"/>
              <a:t>Offord, D.R., Boyle, M.C., &amp; Racine, Y.A. (1991). The epidemiology of antisocial </a:t>
            </a:r>
            <a:r>
              <a:rPr lang="en-US" altLang="en-US" sz="1400" dirty="0" err="1"/>
              <a:t>behaviour</a:t>
            </a:r>
            <a:r>
              <a:rPr lang="en-US" altLang="en-US" sz="1400" dirty="0"/>
              <a:t> in childhood and adolescence. In D.J. </a:t>
            </a:r>
            <a:r>
              <a:rPr lang="en-US" altLang="en-US" sz="1400" dirty="0" err="1"/>
              <a:t>Pepler</a:t>
            </a:r>
            <a:r>
              <a:rPr lang="en-US" altLang="en-US" sz="1400" dirty="0"/>
              <a:t> &amp; K.H. Rubin (Eds.), </a:t>
            </a:r>
            <a:r>
              <a:rPr lang="en-US" altLang="en-US" sz="1400" i="1" dirty="0"/>
              <a:t>Development and Treatment of Childhood Aggression</a:t>
            </a:r>
            <a:r>
              <a:rPr lang="en-US" altLang="en-US" sz="1400" dirty="0"/>
              <a:t> (pp.31-54). Hillsdale, NJ: Lawrence Erlbaum Associates, Inc.</a:t>
            </a:r>
          </a:p>
          <a:p>
            <a:pPr>
              <a:lnSpc>
                <a:spcPct val="80000"/>
              </a:lnSpc>
            </a:pPr>
            <a:r>
              <a:rPr lang="en-US" altLang="en-US" sz="1400" dirty="0" err="1"/>
              <a:t>Ollendick</a:t>
            </a:r>
            <a:r>
              <a:rPr lang="en-US" altLang="en-US" sz="1400" dirty="0"/>
              <a:t>, T.H., Jarrett, M.A., Grills-</a:t>
            </a:r>
            <a:r>
              <a:rPr lang="en-US" altLang="en-US" sz="1400" dirty="0" err="1"/>
              <a:t>Taquechel</a:t>
            </a:r>
            <a:r>
              <a:rPr lang="en-US" altLang="en-US" sz="1400" dirty="0"/>
              <a:t>, A.E., Hovey, L.D., &amp; Wolff, J.C. (2008). Comorbidity as a predictor and moderator of treatment outcome in youth with anxiety, affective, attention deficit/hyperactivity, and oppositional/conduct disorders. </a:t>
            </a:r>
            <a:r>
              <a:rPr lang="en-US" altLang="en-US" sz="1400" i="1" dirty="0"/>
              <a:t>Clinical Psychology Review, 28,</a:t>
            </a:r>
            <a:r>
              <a:rPr lang="en-US" altLang="en-US" sz="1400" dirty="0"/>
              <a:t> 1447-1471.</a:t>
            </a:r>
          </a:p>
          <a:p>
            <a:pPr>
              <a:lnSpc>
                <a:spcPct val="80000"/>
              </a:lnSpc>
            </a:pPr>
            <a:r>
              <a:rPr lang="en-US" altLang="en-US" sz="1400" dirty="0"/>
              <a:t>Patterson, G.R., </a:t>
            </a:r>
            <a:r>
              <a:rPr lang="en-US" altLang="en-US" sz="1400" dirty="0" err="1"/>
              <a:t>DeBaryshe</a:t>
            </a:r>
            <a:r>
              <a:rPr lang="en-US" altLang="en-US" sz="1400" dirty="0"/>
              <a:t>, B.D., &amp; Ramsey, E. (1989). A developmental perspective on antisocial </a:t>
            </a:r>
            <a:r>
              <a:rPr lang="en-US" altLang="en-US" sz="1400" dirty="0" err="1"/>
              <a:t>behaviour</a:t>
            </a:r>
            <a:r>
              <a:rPr lang="en-US" altLang="en-US" sz="1400" dirty="0"/>
              <a:t>. </a:t>
            </a:r>
            <a:r>
              <a:rPr lang="en-US" altLang="en-US" sz="1400" i="1" dirty="0"/>
              <a:t>American Psychologist, 44,</a:t>
            </a:r>
            <a:r>
              <a:rPr lang="en-US" altLang="en-US" sz="1400" dirty="0"/>
              <a:t> 329-335.</a:t>
            </a:r>
          </a:p>
          <a:p>
            <a:pPr>
              <a:lnSpc>
                <a:spcPct val="80000"/>
              </a:lnSpc>
            </a:pPr>
            <a:r>
              <a:rPr lang="en-US" altLang="en-US" sz="1400" dirty="0"/>
              <a:t>Schaeffer, C.M., </a:t>
            </a:r>
            <a:r>
              <a:rPr lang="en-US" altLang="en-US" sz="1400" dirty="0" err="1"/>
              <a:t>Petras</a:t>
            </a:r>
            <a:r>
              <a:rPr lang="en-US" altLang="en-US" sz="1400" dirty="0"/>
              <a:t>, H., </a:t>
            </a:r>
            <a:r>
              <a:rPr lang="en-US" altLang="en-US" sz="1400" dirty="0" err="1"/>
              <a:t>Ialongo</a:t>
            </a:r>
            <a:r>
              <a:rPr lang="en-US" altLang="en-US" sz="1400" dirty="0"/>
              <a:t>, N., </a:t>
            </a:r>
            <a:r>
              <a:rPr lang="en-US" altLang="en-US" sz="1400" dirty="0" err="1"/>
              <a:t>Poduska</a:t>
            </a:r>
            <a:r>
              <a:rPr lang="en-US" altLang="en-US" sz="1400" dirty="0"/>
              <a:t>, J., &amp; Kellam, S. (2003). Modeling growth in boys’ aggressive </a:t>
            </a:r>
            <a:r>
              <a:rPr lang="en-US" altLang="en-US" sz="1400" dirty="0" err="1"/>
              <a:t>behaviour</a:t>
            </a:r>
            <a:r>
              <a:rPr lang="en-US" altLang="en-US" sz="1400" dirty="0"/>
              <a:t> across elementary school: Links to later criminal involvement, conduct disorder, and antisocial personality disorder. </a:t>
            </a:r>
            <a:r>
              <a:rPr lang="en-US" altLang="en-US" sz="1400" i="1" dirty="0"/>
              <a:t>Developmental Psychology, 39,</a:t>
            </a:r>
            <a:r>
              <a:rPr lang="en-US" altLang="en-US" sz="1400" dirty="0"/>
              <a:t> 1020-1035.</a:t>
            </a:r>
          </a:p>
          <a:p>
            <a:pPr>
              <a:lnSpc>
                <a:spcPct val="80000"/>
              </a:lnSpc>
            </a:pPr>
            <a:r>
              <a:rPr lang="en-US" altLang="en-US" sz="1400" dirty="0"/>
              <a:t>Sprague, J., Cook, C.R., Browning-Wright, D., &amp; Sadler, C. (2008). </a:t>
            </a:r>
            <a:r>
              <a:rPr lang="en-US" altLang="en-US" sz="1400" i="1" dirty="0"/>
              <a:t>Response to intervention for </a:t>
            </a:r>
            <a:r>
              <a:rPr lang="en-US" altLang="en-US" sz="1400" i="1" dirty="0" err="1"/>
              <a:t>behaviour</a:t>
            </a:r>
            <a:r>
              <a:rPr lang="en-US" altLang="en-US" sz="1400" i="1" dirty="0"/>
              <a:t>: Integrating academic and </a:t>
            </a:r>
            <a:r>
              <a:rPr lang="en-US" altLang="en-US" sz="1400" i="1" dirty="0" err="1"/>
              <a:t>behaviour</a:t>
            </a:r>
            <a:r>
              <a:rPr lang="en-US" altLang="en-US" sz="1400" i="1" dirty="0"/>
              <a:t> supports.</a:t>
            </a:r>
            <a:r>
              <a:rPr lang="en-US" altLang="en-US" sz="1400" dirty="0"/>
              <a:t> Palm Beach: LRP Publications. </a:t>
            </a:r>
          </a:p>
          <a:p>
            <a:pPr>
              <a:lnSpc>
                <a:spcPct val="80000"/>
              </a:lnSpc>
            </a:pPr>
            <a:r>
              <a:rPr lang="en-GB" altLang="en-US" sz="1400" dirty="0"/>
              <a:t>Taylor, A., Novo, D., &amp; Foreman, D. (2019). An Exercise Program Designed for Children with Attention Deficit/Hyperactivity Disorder for Use in School Physical Education: Feasibility and Utility. Healthcare (Basel, Switzerland), 7(3), 102. </a:t>
            </a:r>
            <a:r>
              <a:rPr lang="en-GB" altLang="en-US" sz="1400" dirty="0">
                <a:hlinkClick r:id="rId2"/>
              </a:rPr>
              <a:t>https://doi.org/10.3390/healthcare7030102</a:t>
            </a:r>
            <a:endParaRPr lang="en-GB" altLang="en-US" sz="1400" dirty="0"/>
          </a:p>
          <a:p>
            <a:pPr>
              <a:lnSpc>
                <a:spcPct val="80000"/>
              </a:lnSpc>
            </a:pPr>
            <a:r>
              <a:rPr lang="en-US" altLang="en-US" sz="1400" dirty="0" err="1"/>
              <a:t>Temcheff</a:t>
            </a:r>
            <a:r>
              <a:rPr lang="en-US" altLang="en-US" sz="1400" dirty="0"/>
              <a:t>, C.E., Serbin, L.A., Martin-</a:t>
            </a:r>
            <a:r>
              <a:rPr lang="en-US" altLang="en-US" sz="1400" dirty="0" err="1"/>
              <a:t>Storey</a:t>
            </a:r>
            <a:r>
              <a:rPr lang="en-US" altLang="en-US" sz="1400" dirty="0"/>
              <a:t>, A., Stack, D.M., Hodgins, S., </a:t>
            </a:r>
            <a:r>
              <a:rPr lang="en-US" altLang="en-US" sz="1400" dirty="0" err="1"/>
              <a:t>Ledingham</a:t>
            </a:r>
            <a:r>
              <a:rPr lang="en-US" altLang="en-US" sz="1400" dirty="0"/>
              <a:t>, J. et al. (2008). Continuity and pathways from aggression in childhood to family violence in adulthood: A 30-year longitudinal study. </a:t>
            </a:r>
            <a:r>
              <a:rPr lang="en-US" altLang="en-US" sz="1400" i="1" dirty="0"/>
              <a:t>Journal of Family Violence, 23,</a:t>
            </a:r>
            <a:r>
              <a:rPr lang="en-US" altLang="en-US" sz="1400" dirty="0"/>
              <a:t> 231-242.</a:t>
            </a:r>
          </a:p>
          <a:p>
            <a:pPr>
              <a:lnSpc>
                <a:spcPct val="80000"/>
              </a:lnSpc>
            </a:pPr>
            <a:endParaRPr lang="en-US" altLang="en-US" sz="1400" dirty="0"/>
          </a:p>
        </p:txBody>
      </p:sp>
    </p:spTree>
    <p:extLst>
      <p:ext uri="{BB962C8B-B14F-4D97-AF65-F5344CB8AC3E}">
        <p14:creationId xmlns:p14="http://schemas.microsoft.com/office/powerpoint/2010/main" val="10216705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51965-2A0D-B777-2F2D-AFB9896EE14B}"/>
            </a:ext>
          </a:extLst>
        </p:cNvPr>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8372C8C2-41C8-5862-7DD1-036F32444AB4}"/>
              </a:ext>
            </a:extLst>
          </p:cNvPr>
          <p:cNvGraphicFramePr/>
          <p:nvPr>
            <p:extLst>
              <p:ext uri="{D42A27DB-BD31-4B8C-83A1-F6EECF244321}">
                <p14:modId xmlns:p14="http://schemas.microsoft.com/office/powerpoint/2010/main" val="2546724893"/>
              </p:ext>
            </p:extLst>
          </p:nvPr>
        </p:nvGraphicFramePr>
        <p:xfrm>
          <a:off x="1929653" y="2077571"/>
          <a:ext cx="7944226" cy="33550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93029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3AAF0-198F-F6B4-CA48-F342435229C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C68B473-285F-A645-84FF-AADAF61035FE}"/>
              </a:ext>
            </a:extLst>
          </p:cNvPr>
          <p:cNvSpPr txBox="1"/>
          <p:nvPr/>
        </p:nvSpPr>
        <p:spPr>
          <a:xfrm>
            <a:off x="701722" y="388962"/>
            <a:ext cx="10788555" cy="584775"/>
          </a:xfrm>
          <a:prstGeom prst="rect">
            <a:avLst/>
          </a:prstGeom>
          <a:solidFill>
            <a:schemeClr val="accent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venir Next LT Pro"/>
                <a:ea typeface="+mn-ea"/>
                <a:cs typeface="+mn-cs"/>
              </a:rPr>
              <a:t>Activities to encourage executive function development</a:t>
            </a:r>
          </a:p>
        </p:txBody>
      </p:sp>
      <p:graphicFrame>
        <p:nvGraphicFramePr>
          <p:cNvPr id="9" name="Diagram 8">
            <a:extLst>
              <a:ext uri="{FF2B5EF4-FFF2-40B4-BE49-F238E27FC236}">
                <a16:creationId xmlns:a16="http://schemas.microsoft.com/office/drawing/2014/main" id="{168816A7-3733-8FC3-F954-08BA3584578A}"/>
              </a:ext>
            </a:extLst>
          </p:cNvPr>
          <p:cNvGraphicFramePr/>
          <p:nvPr/>
        </p:nvGraphicFramePr>
        <p:xfrm>
          <a:off x="-279781" y="1382958"/>
          <a:ext cx="7828129" cy="2579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63551824-D050-7FB4-7000-4EDB6BBFA3A7}"/>
              </a:ext>
            </a:extLst>
          </p:cNvPr>
          <p:cNvSpPr txBox="1"/>
          <p:nvPr/>
        </p:nvSpPr>
        <p:spPr>
          <a:xfrm>
            <a:off x="2612408" y="1591831"/>
            <a:ext cx="218478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Role Play</a:t>
            </a:r>
          </a:p>
        </p:txBody>
      </p:sp>
      <p:graphicFrame>
        <p:nvGraphicFramePr>
          <p:cNvPr id="14" name="Diagram 13">
            <a:extLst>
              <a:ext uri="{FF2B5EF4-FFF2-40B4-BE49-F238E27FC236}">
                <a16:creationId xmlns:a16="http://schemas.microsoft.com/office/drawing/2014/main" id="{9995CC46-DE0D-7FF6-8B42-6BFFDEECCEA6}"/>
              </a:ext>
            </a:extLst>
          </p:cNvPr>
          <p:cNvGraphicFramePr/>
          <p:nvPr/>
        </p:nvGraphicFramePr>
        <p:xfrm>
          <a:off x="6561160" y="4923329"/>
          <a:ext cx="5070143" cy="219189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 name="TextBox 12">
            <a:extLst>
              <a:ext uri="{FF2B5EF4-FFF2-40B4-BE49-F238E27FC236}">
                <a16:creationId xmlns:a16="http://schemas.microsoft.com/office/drawing/2014/main" id="{ED1433CE-5CAE-3692-EC9D-F1A9CB518B58}"/>
              </a:ext>
            </a:extLst>
          </p:cNvPr>
          <p:cNvSpPr txBox="1"/>
          <p:nvPr/>
        </p:nvSpPr>
        <p:spPr>
          <a:xfrm>
            <a:off x="7055606" y="4395813"/>
            <a:ext cx="617902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Books</a:t>
            </a:r>
          </a:p>
        </p:txBody>
      </p:sp>
      <p:graphicFrame>
        <p:nvGraphicFramePr>
          <p:cNvPr id="19" name="Diagram 18">
            <a:extLst>
              <a:ext uri="{FF2B5EF4-FFF2-40B4-BE49-F238E27FC236}">
                <a16:creationId xmlns:a16="http://schemas.microsoft.com/office/drawing/2014/main" id="{B3C6B2C0-4915-6A20-FA09-D41D3F188038}"/>
              </a:ext>
            </a:extLst>
          </p:cNvPr>
          <p:cNvGraphicFramePr/>
          <p:nvPr/>
        </p:nvGraphicFramePr>
        <p:xfrm>
          <a:off x="6496334" y="1250425"/>
          <a:ext cx="5199797" cy="296114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8" name="TextBox 17">
            <a:extLst>
              <a:ext uri="{FF2B5EF4-FFF2-40B4-BE49-F238E27FC236}">
                <a16:creationId xmlns:a16="http://schemas.microsoft.com/office/drawing/2014/main" id="{DD559535-67DA-E80F-D063-575E9BA85753}"/>
              </a:ext>
            </a:extLst>
          </p:cNvPr>
          <p:cNvSpPr txBox="1"/>
          <p:nvPr/>
        </p:nvSpPr>
        <p:spPr>
          <a:xfrm>
            <a:off x="6898658" y="1184856"/>
            <a:ext cx="715142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Games </a:t>
            </a:r>
          </a:p>
        </p:txBody>
      </p:sp>
      <p:graphicFrame>
        <p:nvGraphicFramePr>
          <p:cNvPr id="24" name="Diagram 23">
            <a:extLst>
              <a:ext uri="{FF2B5EF4-FFF2-40B4-BE49-F238E27FC236}">
                <a16:creationId xmlns:a16="http://schemas.microsoft.com/office/drawing/2014/main" id="{CA68A38F-8E9E-6684-EF65-DC099AC47EB6}"/>
              </a:ext>
            </a:extLst>
          </p:cNvPr>
          <p:cNvGraphicFramePr/>
          <p:nvPr/>
        </p:nvGraphicFramePr>
        <p:xfrm>
          <a:off x="272955" y="4270817"/>
          <a:ext cx="5629702" cy="199070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23" name="TextBox 22">
            <a:extLst>
              <a:ext uri="{FF2B5EF4-FFF2-40B4-BE49-F238E27FC236}">
                <a16:creationId xmlns:a16="http://schemas.microsoft.com/office/drawing/2014/main" id="{F375254C-4F83-9259-6F50-A6DF0319AB0B}"/>
              </a:ext>
            </a:extLst>
          </p:cNvPr>
          <p:cNvSpPr txBox="1"/>
          <p:nvPr/>
        </p:nvSpPr>
        <p:spPr>
          <a:xfrm>
            <a:off x="1388376" y="6385287"/>
            <a:ext cx="710707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Obstacle Courses </a:t>
            </a:r>
          </a:p>
        </p:txBody>
      </p:sp>
    </p:spTree>
    <p:extLst>
      <p:ext uri="{BB962C8B-B14F-4D97-AF65-F5344CB8AC3E}">
        <p14:creationId xmlns:p14="http://schemas.microsoft.com/office/powerpoint/2010/main" val="17653637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5DDBB-E081-C894-0758-6B464F60643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0A0C582-6F89-4CDB-B378-F737C4D53DCC}"/>
              </a:ext>
            </a:extLst>
          </p:cNvPr>
          <p:cNvSpPr txBox="1"/>
          <p:nvPr/>
        </p:nvSpPr>
        <p:spPr>
          <a:xfrm>
            <a:off x="2928793" y="160883"/>
            <a:ext cx="6096000" cy="461665"/>
          </a:xfrm>
          <a:prstGeom prst="rect">
            <a:avLst/>
          </a:prstGeom>
          <a:solidFill>
            <a:schemeClr val="accent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venir Next LT Pro"/>
                <a:ea typeface="+mn-ea"/>
                <a:cs typeface="+mn-cs"/>
              </a:rPr>
              <a:t>Developing and supporting social skills</a:t>
            </a:r>
          </a:p>
        </p:txBody>
      </p:sp>
      <p:sp>
        <p:nvSpPr>
          <p:cNvPr id="4" name="TextBox 3">
            <a:extLst>
              <a:ext uri="{FF2B5EF4-FFF2-40B4-BE49-F238E27FC236}">
                <a16:creationId xmlns:a16="http://schemas.microsoft.com/office/drawing/2014/main" id="{002DD2F5-2715-5B0B-8FC3-F296204F1F6D}"/>
              </a:ext>
            </a:extLst>
          </p:cNvPr>
          <p:cNvSpPr txBox="1"/>
          <p:nvPr/>
        </p:nvSpPr>
        <p:spPr>
          <a:xfrm>
            <a:off x="81621" y="6519446"/>
            <a:ext cx="368806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venir Next LT Pro"/>
                <a:ea typeface="+mn-ea"/>
                <a:cs typeface="+mn-cs"/>
              </a:rPr>
              <a:t> </a:t>
            </a:r>
            <a:r>
              <a:rPr kumimoji="0" lang="en-GB" sz="1600" b="0" i="0" u="none" strike="noStrike" kern="1200" cap="none" spc="0" normalizeH="0" baseline="0" noProof="0" dirty="0">
                <a:ln>
                  <a:noFill/>
                </a:ln>
                <a:solidFill>
                  <a:prstClr val="black"/>
                </a:solidFill>
                <a:effectLst/>
                <a:uLnTx/>
                <a:uFillTx/>
                <a:latin typeface="Avenir Next LT Pro"/>
                <a:ea typeface="+mn-ea"/>
                <a:cs typeface="+mn-cs"/>
                <a:hlinkClick r:id="rId2"/>
              </a:rPr>
              <a:t>www.adhdfoundation.org.uk</a:t>
            </a:r>
            <a:r>
              <a:rPr kumimoji="0" lang="en-GB" sz="1600" b="0" i="0" u="none" strike="noStrike" kern="1200" cap="none" spc="0" normalizeH="0" baseline="0" noProof="0" dirty="0">
                <a:ln>
                  <a:noFill/>
                </a:ln>
                <a:solidFill>
                  <a:prstClr val="black"/>
                </a:solidFill>
                <a:effectLst/>
                <a:uLnTx/>
                <a:uFillTx/>
                <a:latin typeface="Avenir Next LT Pro"/>
                <a:ea typeface="+mn-ea"/>
                <a:cs typeface="+mn-cs"/>
              </a:rPr>
              <a:t> </a:t>
            </a:r>
          </a:p>
        </p:txBody>
      </p:sp>
      <p:sp>
        <p:nvSpPr>
          <p:cNvPr id="6" name="TextBox 5">
            <a:extLst>
              <a:ext uri="{FF2B5EF4-FFF2-40B4-BE49-F238E27FC236}">
                <a16:creationId xmlns:a16="http://schemas.microsoft.com/office/drawing/2014/main" id="{6D86AA57-98CA-2390-0A75-E5B63F3F0181}"/>
              </a:ext>
            </a:extLst>
          </p:cNvPr>
          <p:cNvSpPr txBox="1"/>
          <p:nvPr/>
        </p:nvSpPr>
        <p:spPr>
          <a:xfrm>
            <a:off x="134203" y="794802"/>
            <a:ext cx="4660817" cy="5632311"/>
          </a:xfrm>
          <a:prstGeom prst="rect">
            <a:avLst/>
          </a:prstGeom>
          <a:solidFill>
            <a:schemeClr val="accent2">
              <a:lumMod val="40000"/>
              <a:lumOff val="6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A good place to start is with body language. Talk with your child about how we know if someone is listening. You can discuss what their body is doing.  Is it turned away or towards the person? Also, how can we best show that we are listening?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For our younger children we could model this through play, with dolls or puppets, whatever they enjoy. Why not explore with your child the use of voices? What do indoor and outdoor voices sound like? How do we know if someone is happy or sad? We can explore how our voices change if we are excited or frightened and if we know how someone is feeling, how might we respond to them?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8" name="TextBox 7">
            <a:extLst>
              <a:ext uri="{FF2B5EF4-FFF2-40B4-BE49-F238E27FC236}">
                <a16:creationId xmlns:a16="http://schemas.microsoft.com/office/drawing/2014/main" id="{F2BD4E35-D075-E686-7409-629F1FEEFC2C}"/>
              </a:ext>
            </a:extLst>
          </p:cNvPr>
          <p:cNvSpPr txBox="1"/>
          <p:nvPr/>
        </p:nvSpPr>
        <p:spPr>
          <a:xfrm>
            <a:off x="2928793" y="5780782"/>
            <a:ext cx="643978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Listening Skills</a:t>
            </a:r>
          </a:p>
        </p:txBody>
      </p:sp>
      <p:sp>
        <p:nvSpPr>
          <p:cNvPr id="10" name="TextBox 9">
            <a:extLst>
              <a:ext uri="{FF2B5EF4-FFF2-40B4-BE49-F238E27FC236}">
                <a16:creationId xmlns:a16="http://schemas.microsoft.com/office/drawing/2014/main" id="{AFC9841E-55A4-5895-7283-B737F8FF189F}"/>
              </a:ext>
            </a:extLst>
          </p:cNvPr>
          <p:cNvSpPr txBox="1"/>
          <p:nvPr/>
        </p:nvSpPr>
        <p:spPr>
          <a:xfrm>
            <a:off x="5089556" y="840968"/>
            <a:ext cx="6919521" cy="2308324"/>
          </a:xfrm>
          <a:prstGeom prst="rect">
            <a:avLst/>
          </a:prstGeom>
          <a:solidFill>
            <a:schemeClr val="accent3">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Waiting in the bus queue, for a go on the swings or even waiting for a slice of a cake; these are all opportunities to practise turn taking! This can be an area that many children with hyperactive or impulsive ADHD really struggle with. Taking opportunities to practise this skill will again reap great benefits; playing board games, letting your child share things out or anything that involves turn taking is helpful.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Turn-taking</a:t>
            </a:r>
          </a:p>
        </p:txBody>
      </p:sp>
      <p:sp>
        <p:nvSpPr>
          <p:cNvPr id="12" name="TextBox 11">
            <a:extLst>
              <a:ext uri="{FF2B5EF4-FFF2-40B4-BE49-F238E27FC236}">
                <a16:creationId xmlns:a16="http://schemas.microsoft.com/office/drawing/2014/main" id="{90A40CC8-15EA-6CF4-7429-1AFD274653FC}"/>
              </a:ext>
            </a:extLst>
          </p:cNvPr>
          <p:cNvSpPr txBox="1"/>
          <p:nvPr/>
        </p:nvSpPr>
        <p:spPr>
          <a:xfrm>
            <a:off x="5089556" y="3367712"/>
            <a:ext cx="6919521" cy="3139321"/>
          </a:xfrm>
          <a:prstGeom prst="rect">
            <a:avLst/>
          </a:prstGeom>
          <a:solidFill>
            <a:schemeClr val="accent4">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Low self-esteem and confidence can make social situations painful and manifest in many ways. They may appear to be rude, offensive or even aggressive. We can help them build their self-esteem by; showing that we love them, celebrating effort rather than outcome, encouraging them to voice their own opinions, supporting them to step slightly out of their comfort zone by trying new things, acknowledging their opinions, challenging any negative perceptions they may have of themselves and helping them to discover hidden personal skills or talents.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Low Self-Esteem and Confidence</a:t>
            </a:r>
          </a:p>
        </p:txBody>
      </p:sp>
    </p:spTree>
    <p:extLst>
      <p:ext uri="{BB962C8B-B14F-4D97-AF65-F5344CB8AC3E}">
        <p14:creationId xmlns:p14="http://schemas.microsoft.com/office/powerpoint/2010/main" val="20960953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8BB71-6686-3613-C38E-FC715872CD8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CFB194C-A1A4-238B-7121-31B3A12952A1}"/>
              </a:ext>
            </a:extLst>
          </p:cNvPr>
          <p:cNvPicPr>
            <a:picLocks noChangeAspect="1"/>
          </p:cNvPicPr>
          <p:nvPr/>
        </p:nvPicPr>
        <p:blipFill>
          <a:blip r:embed="rId3"/>
          <a:stretch>
            <a:fillRect/>
          </a:stretch>
        </p:blipFill>
        <p:spPr>
          <a:xfrm>
            <a:off x="79550" y="0"/>
            <a:ext cx="6727650" cy="3347883"/>
          </a:xfrm>
          <a:prstGeom prst="rect">
            <a:avLst/>
          </a:prstGeom>
        </p:spPr>
      </p:pic>
      <p:pic>
        <p:nvPicPr>
          <p:cNvPr id="5" name="Picture 4">
            <a:extLst>
              <a:ext uri="{FF2B5EF4-FFF2-40B4-BE49-F238E27FC236}">
                <a16:creationId xmlns:a16="http://schemas.microsoft.com/office/drawing/2014/main" id="{78BC2CFB-0464-60D9-9DE3-002766BD548D}"/>
              </a:ext>
            </a:extLst>
          </p:cNvPr>
          <p:cNvPicPr>
            <a:picLocks noChangeAspect="1"/>
          </p:cNvPicPr>
          <p:nvPr/>
        </p:nvPicPr>
        <p:blipFill>
          <a:blip r:embed="rId4"/>
          <a:stretch>
            <a:fillRect/>
          </a:stretch>
        </p:blipFill>
        <p:spPr>
          <a:xfrm>
            <a:off x="6807200" y="2102339"/>
            <a:ext cx="5305250" cy="4697046"/>
          </a:xfrm>
          <a:prstGeom prst="rect">
            <a:avLst/>
          </a:prstGeom>
        </p:spPr>
      </p:pic>
      <p:pic>
        <p:nvPicPr>
          <p:cNvPr id="7" name="Picture 6">
            <a:extLst>
              <a:ext uri="{FF2B5EF4-FFF2-40B4-BE49-F238E27FC236}">
                <a16:creationId xmlns:a16="http://schemas.microsoft.com/office/drawing/2014/main" id="{D1983C25-DE0E-8BE9-E868-7815582C93A9}"/>
              </a:ext>
            </a:extLst>
          </p:cNvPr>
          <p:cNvPicPr>
            <a:picLocks noChangeAspect="1"/>
          </p:cNvPicPr>
          <p:nvPr/>
        </p:nvPicPr>
        <p:blipFill>
          <a:blip r:embed="rId5"/>
          <a:stretch>
            <a:fillRect/>
          </a:stretch>
        </p:blipFill>
        <p:spPr>
          <a:xfrm>
            <a:off x="137182" y="3282461"/>
            <a:ext cx="6670018" cy="3516923"/>
          </a:xfrm>
          <a:prstGeom prst="rect">
            <a:avLst/>
          </a:prstGeom>
        </p:spPr>
      </p:pic>
      <p:pic>
        <p:nvPicPr>
          <p:cNvPr id="8" name="Picture 7">
            <a:extLst>
              <a:ext uri="{FF2B5EF4-FFF2-40B4-BE49-F238E27FC236}">
                <a16:creationId xmlns:a16="http://schemas.microsoft.com/office/drawing/2014/main" id="{41C2AE1A-0499-9C95-DB09-7865947DBCD0}"/>
              </a:ext>
            </a:extLst>
          </p:cNvPr>
          <p:cNvPicPr>
            <a:picLocks noChangeAspect="1"/>
          </p:cNvPicPr>
          <p:nvPr/>
        </p:nvPicPr>
        <p:blipFill>
          <a:blip r:embed="rId6"/>
          <a:stretch>
            <a:fillRect/>
          </a:stretch>
        </p:blipFill>
        <p:spPr>
          <a:xfrm>
            <a:off x="6923759" y="98282"/>
            <a:ext cx="2696308" cy="2022130"/>
          </a:xfrm>
          <a:prstGeom prst="rect">
            <a:avLst/>
          </a:prstGeom>
        </p:spPr>
      </p:pic>
      <p:pic>
        <p:nvPicPr>
          <p:cNvPr id="9" name="Picture 8">
            <a:extLst>
              <a:ext uri="{FF2B5EF4-FFF2-40B4-BE49-F238E27FC236}">
                <a16:creationId xmlns:a16="http://schemas.microsoft.com/office/drawing/2014/main" id="{AE9D425F-4FA7-1279-E175-E61A28028DAC}"/>
              </a:ext>
            </a:extLst>
          </p:cNvPr>
          <p:cNvPicPr>
            <a:picLocks noChangeAspect="1"/>
          </p:cNvPicPr>
          <p:nvPr/>
        </p:nvPicPr>
        <p:blipFill>
          <a:blip r:embed="rId7"/>
          <a:stretch>
            <a:fillRect/>
          </a:stretch>
        </p:blipFill>
        <p:spPr>
          <a:xfrm>
            <a:off x="9657076" y="58615"/>
            <a:ext cx="2455374" cy="2061797"/>
          </a:xfrm>
          <a:prstGeom prst="rect">
            <a:avLst/>
          </a:prstGeom>
        </p:spPr>
      </p:pic>
    </p:spTree>
    <p:extLst>
      <p:ext uri="{BB962C8B-B14F-4D97-AF65-F5344CB8AC3E}">
        <p14:creationId xmlns:p14="http://schemas.microsoft.com/office/powerpoint/2010/main" val="42828342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DBE95-45A1-CA0C-1EC8-00D02DF422E5}"/>
            </a:ext>
          </a:extLst>
        </p:cNvPr>
        <p:cNvGrpSpPr/>
        <p:nvPr/>
      </p:nvGrpSpPr>
      <p:grpSpPr>
        <a:xfrm>
          <a:off x="0" y="0"/>
          <a:ext cx="0" cy="0"/>
          <a:chOff x="0" y="0"/>
          <a:chExt cx="0" cy="0"/>
        </a:xfrm>
      </p:grpSpPr>
      <p:pic>
        <p:nvPicPr>
          <p:cNvPr id="3" name="Circle of control">
            <a:hlinkClick r:id="" action="ppaction://media"/>
            <a:extLst>
              <a:ext uri="{FF2B5EF4-FFF2-40B4-BE49-F238E27FC236}">
                <a16:creationId xmlns:a16="http://schemas.microsoft.com/office/drawing/2014/main" id="{6AA81CB1-9F06-01C0-284B-1C71A75B66B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757238" y="-120596"/>
            <a:ext cx="10434762" cy="6794391"/>
          </a:xfrm>
          <a:prstGeom prst="rect">
            <a:avLst/>
          </a:prstGeom>
        </p:spPr>
      </p:pic>
      <p:sp>
        <p:nvSpPr>
          <p:cNvPr id="2" name="AutoShape 2">
            <a:extLst>
              <a:ext uri="{FF2B5EF4-FFF2-40B4-BE49-F238E27FC236}">
                <a16:creationId xmlns:a16="http://schemas.microsoft.com/office/drawing/2014/main" id="{F55919B4-0B04-B5A2-93C1-B648A8BE70C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B986DE4A-0C81-F82D-402A-0D6A6B9ADDD9}"/>
              </a:ext>
            </a:extLst>
          </p:cNvPr>
          <p:cNvPicPr>
            <a:picLocks noChangeAspect="1"/>
          </p:cNvPicPr>
          <p:nvPr/>
        </p:nvPicPr>
        <p:blipFill>
          <a:blip r:embed="rId5"/>
          <a:stretch>
            <a:fillRect/>
          </a:stretch>
        </p:blipFill>
        <p:spPr>
          <a:xfrm>
            <a:off x="130265" y="1686159"/>
            <a:ext cx="2693323" cy="4987636"/>
          </a:xfrm>
          <a:prstGeom prst="rect">
            <a:avLst/>
          </a:prstGeom>
        </p:spPr>
      </p:pic>
      <p:sp>
        <p:nvSpPr>
          <p:cNvPr id="5" name="TextBox 4">
            <a:extLst>
              <a:ext uri="{FF2B5EF4-FFF2-40B4-BE49-F238E27FC236}">
                <a16:creationId xmlns:a16="http://schemas.microsoft.com/office/drawing/2014/main" id="{3598C87F-DB35-DCF8-4929-03F1313FCF2C}"/>
              </a:ext>
            </a:extLst>
          </p:cNvPr>
          <p:cNvSpPr txBox="1"/>
          <p:nvPr/>
        </p:nvSpPr>
        <p:spPr>
          <a:xfrm flipH="1">
            <a:off x="65133" y="55659"/>
            <a:ext cx="175723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venir Next LT Pro"/>
                <a:ea typeface="+mn-ea"/>
                <a:cs typeface="+mn-cs"/>
              </a:rPr>
              <a:t>Resources for your practice</a:t>
            </a:r>
          </a:p>
        </p:txBody>
      </p:sp>
    </p:spTree>
    <p:extLst>
      <p:ext uri="{BB962C8B-B14F-4D97-AF65-F5344CB8AC3E}">
        <p14:creationId xmlns:p14="http://schemas.microsoft.com/office/powerpoint/2010/main" val="4943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9024" fill="hold"/>
                                        <p:tgtEl>
                                          <p:spTgt spid="3"/>
                                        </p:tgtEl>
                                      </p:cBhvr>
                                    </p:cmd>
                                  </p:childTnLst>
                                </p:cTn>
                              </p:par>
                              <p:par>
                                <p:cTn id="7" presetID="42"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3000"/>
                                        <p:tgtEl>
                                          <p:spTgt spid="4"/>
                                        </p:tgtEl>
                                      </p:cBhvr>
                                    </p:animEffect>
                                    <p:anim calcmode="lin" valueType="num">
                                      <p:cBhvr>
                                        <p:cTn id="10" dur="3000" fill="hold"/>
                                        <p:tgtEl>
                                          <p:spTgt spid="4"/>
                                        </p:tgtEl>
                                        <p:attrNameLst>
                                          <p:attrName>ppt_x</p:attrName>
                                        </p:attrNameLst>
                                      </p:cBhvr>
                                      <p:tavLst>
                                        <p:tav tm="0">
                                          <p:val>
                                            <p:strVal val="#ppt_x"/>
                                          </p:val>
                                        </p:tav>
                                        <p:tav tm="100000">
                                          <p:val>
                                            <p:strVal val="#ppt_x"/>
                                          </p:val>
                                        </p:tav>
                                      </p:tavLst>
                                    </p:anim>
                                    <p:anim calcmode="lin" valueType="num">
                                      <p:cBhvr>
                                        <p:cTn id="11" dur="3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3"/>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13408-ACF9-6CC2-3291-F7F676AC6810}"/>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F8AD6CF1-E634-F6FF-6350-7F2CD216E341}"/>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E3A773F-B4B5-481D-9AE6-D9DC0EE3A69A}" type="datetime1">
              <a:rPr kumimoji="0" lang="en-GB" sz="1000" b="0" i="0" u="none" strike="noStrike" kern="1200" cap="all" spc="200" normalizeH="0" baseline="0" noProof="0" smtClean="0">
                <a:ln>
                  <a:noFill/>
                </a:ln>
                <a:solidFill>
                  <a:prstClr val="black">
                    <a:alpha val="60000"/>
                  </a:prstClr>
                </a:solidFill>
                <a:effectLst/>
                <a:uLnTx/>
                <a:uFillTx/>
                <a:latin typeface="Goudy Old Style"/>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12/10/2026</a:t>
            </a:fld>
            <a:endParaRPr kumimoji="0" lang="en-GB" sz="1000" b="0" i="0" u="none" strike="noStrike" kern="1200" cap="all" spc="200" normalizeH="0" baseline="0" noProof="0">
              <a:ln>
                <a:noFill/>
              </a:ln>
              <a:solidFill>
                <a:prstClr val="black">
                  <a:alpha val="60000"/>
                </a:prstClr>
              </a:solidFill>
              <a:effectLst/>
              <a:uLnTx/>
              <a:uFillTx/>
              <a:latin typeface="Goudy Old Style"/>
              <a:ea typeface="+mn-ea"/>
              <a:cs typeface="+mn-cs"/>
            </a:endParaRPr>
          </a:p>
        </p:txBody>
      </p:sp>
      <p:sp>
        <p:nvSpPr>
          <p:cNvPr id="3" name="Slide Number Placeholder 2">
            <a:extLst>
              <a:ext uri="{FF2B5EF4-FFF2-40B4-BE49-F238E27FC236}">
                <a16:creationId xmlns:a16="http://schemas.microsoft.com/office/drawing/2014/main" id="{283622BC-062A-C2AE-0B07-E6DB29DBB0B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9E43888-032C-4054-8832-6BE7B9328589}" type="slidenum">
              <a:rPr kumimoji="0" lang="en-GB" sz="1000" b="0" i="0" u="none" strike="noStrike" kern="1200" cap="all" spc="200" normalizeH="0" baseline="0" noProof="0" smtClean="0">
                <a:ln>
                  <a:noFill/>
                </a:ln>
                <a:solidFill>
                  <a:prstClr val="black">
                    <a:alpha val="60000"/>
                  </a:prstClr>
                </a:solidFill>
                <a:effectLst/>
                <a:uLnTx/>
                <a:uFillTx/>
                <a:latin typeface="Goudy Old Styl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000" b="0" i="0" u="none" strike="noStrike" kern="1200" cap="all" spc="200" normalizeH="0" baseline="0" noProof="0">
              <a:ln>
                <a:noFill/>
              </a:ln>
              <a:solidFill>
                <a:prstClr val="black">
                  <a:alpha val="60000"/>
                </a:prstClr>
              </a:solidFill>
              <a:effectLst/>
              <a:uLnTx/>
              <a:uFillTx/>
              <a:latin typeface="Goudy Old Style"/>
              <a:ea typeface="+mn-ea"/>
              <a:cs typeface="+mn-cs"/>
            </a:endParaRPr>
          </a:p>
        </p:txBody>
      </p:sp>
      <p:pic>
        <p:nvPicPr>
          <p:cNvPr id="5" name="Picture 4">
            <a:extLst>
              <a:ext uri="{FF2B5EF4-FFF2-40B4-BE49-F238E27FC236}">
                <a16:creationId xmlns:a16="http://schemas.microsoft.com/office/drawing/2014/main" id="{CEFF6D26-5318-D649-8562-71172334B87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122660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A37D5-2BC6-E829-ECCD-C4C833D3BFBA}"/>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37D96F95-C1C7-86FA-C477-745D63F9EC5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9A92D093-5DF6-40CA-BAB2-B9CFBE759790}" type="datetime1">
              <a:rPr kumimoji="0" lang="en-GB" sz="1000" b="0" i="0" u="none" strike="noStrike" kern="1200" cap="all" spc="200" normalizeH="0" baseline="0" noProof="0" smtClean="0">
                <a:ln>
                  <a:noFill/>
                </a:ln>
                <a:solidFill>
                  <a:prstClr val="black">
                    <a:alpha val="60000"/>
                  </a:prstClr>
                </a:solidFill>
                <a:effectLst/>
                <a:uLnTx/>
                <a:uFillTx/>
                <a:latin typeface="Goudy Old Style"/>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12/10/2026</a:t>
            </a:fld>
            <a:endParaRPr kumimoji="0" lang="en-GB" sz="1000" b="0" i="0" u="none" strike="noStrike" kern="1200" cap="all" spc="200" normalizeH="0" baseline="0" noProof="0">
              <a:ln>
                <a:noFill/>
              </a:ln>
              <a:solidFill>
                <a:prstClr val="black">
                  <a:alpha val="60000"/>
                </a:prstClr>
              </a:solidFill>
              <a:effectLst/>
              <a:uLnTx/>
              <a:uFillTx/>
              <a:latin typeface="Goudy Old Style"/>
              <a:ea typeface="+mn-ea"/>
              <a:cs typeface="+mn-cs"/>
            </a:endParaRPr>
          </a:p>
        </p:txBody>
      </p:sp>
      <p:sp>
        <p:nvSpPr>
          <p:cNvPr id="3" name="Slide Number Placeholder 2">
            <a:extLst>
              <a:ext uri="{FF2B5EF4-FFF2-40B4-BE49-F238E27FC236}">
                <a16:creationId xmlns:a16="http://schemas.microsoft.com/office/drawing/2014/main" id="{931E586F-665E-1CFE-EFC5-7E4987DFCC1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9E43888-032C-4054-8832-6BE7B9328589}" type="slidenum">
              <a:rPr kumimoji="0" lang="en-GB" sz="1000" b="0" i="0" u="none" strike="noStrike" kern="1200" cap="all" spc="200" normalizeH="0" baseline="0" noProof="0" smtClean="0">
                <a:ln>
                  <a:noFill/>
                </a:ln>
                <a:solidFill>
                  <a:prstClr val="black">
                    <a:alpha val="60000"/>
                  </a:prstClr>
                </a:solidFill>
                <a:effectLst/>
                <a:uLnTx/>
                <a:uFillTx/>
                <a:latin typeface="Goudy Old Styl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000" b="0" i="0" u="none" strike="noStrike" kern="1200" cap="all" spc="200" normalizeH="0" baseline="0" noProof="0">
              <a:ln>
                <a:noFill/>
              </a:ln>
              <a:solidFill>
                <a:prstClr val="black">
                  <a:alpha val="60000"/>
                </a:prstClr>
              </a:solidFill>
              <a:effectLst/>
              <a:uLnTx/>
              <a:uFillTx/>
              <a:latin typeface="Goudy Old Style"/>
              <a:ea typeface="+mn-ea"/>
              <a:cs typeface="+mn-cs"/>
            </a:endParaRPr>
          </a:p>
        </p:txBody>
      </p:sp>
      <p:sp>
        <p:nvSpPr>
          <p:cNvPr id="5" name="TextBox 4">
            <a:extLst>
              <a:ext uri="{FF2B5EF4-FFF2-40B4-BE49-F238E27FC236}">
                <a16:creationId xmlns:a16="http://schemas.microsoft.com/office/drawing/2014/main" id="{185A16CA-9CFB-F378-199F-93D0A11F5199}"/>
              </a:ext>
            </a:extLst>
          </p:cNvPr>
          <p:cNvSpPr txBox="1"/>
          <p:nvPr/>
        </p:nvSpPr>
        <p:spPr>
          <a:xfrm>
            <a:off x="0" y="411529"/>
            <a:ext cx="4321601" cy="6127383"/>
          </a:xfrm>
          <a:prstGeom prst="rect">
            <a:avLst/>
          </a:prstGeom>
          <a:solidFill>
            <a:schemeClr val="accent5">
              <a:lumMod val="75000"/>
            </a:schemeClr>
          </a:solidFill>
        </p:spPr>
        <p:txBody>
          <a:bodyPr wrap="square">
            <a:spAutoFit/>
          </a:bodyPr>
          <a:lstStyle/>
          <a:p>
            <a:pPr marL="0" marR="0" lvl="0" indent="0" algn="l" defTabSz="914400" rtl="0" eaLnBrk="1" fontAlgn="auto" latinLnBrk="0" hangingPunct="1">
              <a:lnSpc>
                <a:spcPct val="150000"/>
              </a:lnSpc>
              <a:spcBef>
                <a:spcPts val="60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Roboto" panose="02000000000000000000" pitchFamily="2" charset="0"/>
                <a:ea typeface="+mn-ea"/>
                <a:cs typeface="+mn-cs"/>
              </a:rPr>
              <a:t>Children/young people can write a short message to someone whom they miss, someone whom they are frustrated with, or someone with whom they want to share something. On the back of the paper (the side without any print), they can represent their feelings or a message through artwork.</a:t>
            </a:r>
            <a:endParaRPr kumimoji="0" lang="en-GB" sz="2400" b="0" i="0" u="none" strike="noStrike" kern="1200" cap="none" spc="0" normalizeH="0" baseline="0" noProof="0" dirty="0">
              <a:ln>
                <a:noFill/>
              </a:ln>
              <a:solidFill>
                <a:prstClr val="white"/>
              </a:solidFill>
              <a:effectLst/>
              <a:uLnTx/>
              <a:uFillTx/>
              <a:latin typeface="Avenir Next LT Pro"/>
              <a:ea typeface="+mn-ea"/>
              <a:cs typeface="+mn-cs"/>
            </a:endParaRPr>
          </a:p>
        </p:txBody>
      </p:sp>
      <p:pic>
        <p:nvPicPr>
          <p:cNvPr id="7" name="Picture 6">
            <a:extLst>
              <a:ext uri="{FF2B5EF4-FFF2-40B4-BE49-F238E27FC236}">
                <a16:creationId xmlns:a16="http://schemas.microsoft.com/office/drawing/2014/main" id="{B20FF77C-024E-4003-03B7-CE7A91D4C4CC}"/>
              </a:ext>
            </a:extLst>
          </p:cNvPr>
          <p:cNvPicPr>
            <a:picLocks noChangeAspect="1"/>
          </p:cNvPicPr>
          <p:nvPr/>
        </p:nvPicPr>
        <p:blipFill>
          <a:blip r:embed="rId2"/>
          <a:stretch>
            <a:fillRect/>
          </a:stretch>
        </p:blipFill>
        <p:spPr>
          <a:xfrm>
            <a:off x="4850296" y="731520"/>
            <a:ext cx="7200502" cy="5605669"/>
          </a:xfrm>
          <a:prstGeom prst="rect">
            <a:avLst/>
          </a:prstGeom>
        </p:spPr>
      </p:pic>
    </p:spTree>
    <p:extLst>
      <p:ext uri="{BB962C8B-B14F-4D97-AF65-F5344CB8AC3E}">
        <p14:creationId xmlns:p14="http://schemas.microsoft.com/office/powerpoint/2010/main" val="1644037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3596E-C894-50A6-C390-0AF6347C77D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69F0843-52AF-65CA-F5DB-7135A4A0FFCD}"/>
              </a:ext>
            </a:extLst>
          </p:cNvPr>
          <p:cNvPicPr>
            <a:picLocks noChangeAspect="1"/>
          </p:cNvPicPr>
          <p:nvPr/>
        </p:nvPicPr>
        <p:blipFill>
          <a:blip r:embed="rId7"/>
          <a:stretch>
            <a:fillRect/>
          </a:stretch>
        </p:blipFill>
        <p:spPr>
          <a:xfrm>
            <a:off x="0" y="0"/>
            <a:ext cx="6407064" cy="6858000"/>
          </a:xfrm>
          <a:prstGeom prst="rect">
            <a:avLst/>
          </a:prstGeom>
        </p:spPr>
      </p:pic>
      <p:pic>
        <p:nvPicPr>
          <p:cNvPr id="4" name="Recorded Sound">
            <a:hlinkClick r:id="" action="ppaction://media"/>
            <a:extLst>
              <a:ext uri="{FF2B5EF4-FFF2-40B4-BE49-F238E27FC236}">
                <a16:creationId xmlns:a16="http://schemas.microsoft.com/office/drawing/2014/main" id="{5615F0E1-4DDE-16B9-BFE0-6152B70A288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88825" y="6406954"/>
            <a:ext cx="244475" cy="244475"/>
          </a:xfrm>
          <a:prstGeom prst="rect">
            <a:avLst/>
          </a:prstGeom>
        </p:spPr>
      </p:pic>
      <p:pic>
        <p:nvPicPr>
          <p:cNvPr id="6" name="Picture 5">
            <a:extLst>
              <a:ext uri="{FF2B5EF4-FFF2-40B4-BE49-F238E27FC236}">
                <a16:creationId xmlns:a16="http://schemas.microsoft.com/office/drawing/2014/main" id="{01A95B20-86E1-703A-0A5A-AE42037197C8}"/>
              </a:ext>
            </a:extLst>
          </p:cNvPr>
          <p:cNvPicPr>
            <a:picLocks noChangeAspect="1"/>
          </p:cNvPicPr>
          <p:nvPr/>
        </p:nvPicPr>
        <p:blipFill>
          <a:blip r:embed="rId9"/>
          <a:stretch>
            <a:fillRect/>
          </a:stretch>
        </p:blipFill>
        <p:spPr>
          <a:xfrm>
            <a:off x="6096000" y="0"/>
            <a:ext cx="6096000" cy="6858000"/>
          </a:xfrm>
          <a:prstGeom prst="rect">
            <a:avLst/>
          </a:prstGeom>
        </p:spPr>
      </p:pic>
      <p:pic>
        <p:nvPicPr>
          <p:cNvPr id="7" name="Recorded Sound">
            <a:hlinkClick r:id="" action="ppaction://media"/>
            <a:extLst>
              <a:ext uri="{FF2B5EF4-FFF2-40B4-BE49-F238E27FC236}">
                <a16:creationId xmlns:a16="http://schemas.microsoft.com/office/drawing/2014/main" id="{08542EDC-F665-C78D-E47D-4849B99A910A}"/>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529301" y="6397559"/>
            <a:ext cx="244475" cy="244475"/>
          </a:xfrm>
          <a:prstGeom prst="rect">
            <a:avLst/>
          </a:prstGeom>
        </p:spPr>
      </p:pic>
    </p:spTree>
    <p:extLst>
      <p:ext uri="{BB962C8B-B14F-4D97-AF65-F5344CB8AC3E}">
        <p14:creationId xmlns:p14="http://schemas.microsoft.com/office/powerpoint/2010/main" val="266856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mediacall" presetSubtype="0" fill="hold" nodeType="withEffect">
                                  <p:stCondLst>
                                    <p:cond delay="0"/>
                                  </p:stCondLst>
                                  <p:childTnLst>
                                    <p:cmd type="call" cmd="playFrom(0.0)">
                                      <p:cBhvr>
                                        <p:cTn id="8" dur="80195" fill="hold"/>
                                        <p:tgtEl>
                                          <p:spTgt spid="4"/>
                                        </p:tgtEl>
                                      </p:cBhvr>
                                    </p:cmd>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mediacall" presetSubtype="0" fill="hold" nodeType="withEffect">
                                  <p:stCondLst>
                                    <p:cond delay="0"/>
                                  </p:stCondLst>
                                  <p:childTnLst>
                                    <p:cmd type="call" cmd="playFrom(0.0)">
                                      <p:cBhvr>
                                        <p:cTn id="14" dur="425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audio>
              <p:cMediaNode vol="80000">
                <p:cTn id="16" fill="hold" display="0">
                  <p:stCondLst>
                    <p:cond delay="indefinite"/>
                  </p:stCondLst>
                  <p:endCondLst>
                    <p:cond evt="onStopAudio" delay="0">
                      <p:tgtEl>
                        <p:sldTgt/>
                      </p:tgtEl>
                    </p:cond>
                  </p:endCondLst>
                </p:cTn>
                <p:tgtEl>
                  <p:spTgt spid="7"/>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6364EC-0B6B-1B1A-E6BB-8B21F7010EF0}"/>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A8DFC3C6-1AB9-9AA3-4DCE-CAFFD9D3AAC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2BE4810-4913-42CD-BE9A-785EFBCF1B25}" type="datetime1">
              <a:rPr kumimoji="0" lang="en-GB" sz="1000" b="0" i="0" u="none" strike="noStrike" kern="1200" cap="all" spc="200" normalizeH="0" baseline="0" noProof="0" smtClean="0">
                <a:ln>
                  <a:noFill/>
                </a:ln>
                <a:solidFill>
                  <a:prstClr val="black">
                    <a:alpha val="60000"/>
                  </a:prstClr>
                </a:solidFill>
                <a:effectLst/>
                <a:uLnTx/>
                <a:uFillTx/>
                <a:latin typeface="Goudy Old Style"/>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12/10/2026</a:t>
            </a:fld>
            <a:endParaRPr kumimoji="0" lang="en-GB" sz="1000" b="0" i="0" u="none" strike="noStrike" kern="1200" cap="all" spc="200" normalizeH="0" baseline="0" noProof="0">
              <a:ln>
                <a:noFill/>
              </a:ln>
              <a:solidFill>
                <a:prstClr val="black">
                  <a:alpha val="60000"/>
                </a:prstClr>
              </a:solidFill>
              <a:effectLst/>
              <a:uLnTx/>
              <a:uFillTx/>
              <a:latin typeface="Goudy Old Style"/>
              <a:ea typeface="+mn-ea"/>
              <a:cs typeface="+mn-cs"/>
            </a:endParaRPr>
          </a:p>
        </p:txBody>
      </p:sp>
      <p:sp>
        <p:nvSpPr>
          <p:cNvPr id="3" name="Slide Number Placeholder 2">
            <a:extLst>
              <a:ext uri="{FF2B5EF4-FFF2-40B4-BE49-F238E27FC236}">
                <a16:creationId xmlns:a16="http://schemas.microsoft.com/office/drawing/2014/main" id="{6F6B2672-BC26-87B1-F712-F82E8395E82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9E43888-032C-4054-8832-6BE7B9328589}" type="slidenum">
              <a:rPr kumimoji="0" lang="en-GB" sz="1000" b="0" i="0" u="none" strike="noStrike" kern="1200" cap="all" spc="200" normalizeH="0" baseline="0" noProof="0" smtClean="0">
                <a:ln>
                  <a:noFill/>
                </a:ln>
                <a:solidFill>
                  <a:prstClr val="black">
                    <a:alpha val="60000"/>
                  </a:prstClr>
                </a:solidFill>
                <a:effectLst/>
                <a:uLnTx/>
                <a:uFillTx/>
                <a:latin typeface="Goudy Old Styl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000" b="0" i="0" u="none" strike="noStrike" kern="1200" cap="all" spc="200" normalizeH="0" baseline="0" noProof="0">
              <a:ln>
                <a:noFill/>
              </a:ln>
              <a:solidFill>
                <a:prstClr val="black">
                  <a:alpha val="60000"/>
                </a:prstClr>
              </a:solidFill>
              <a:effectLst/>
              <a:uLnTx/>
              <a:uFillTx/>
              <a:latin typeface="Goudy Old Style"/>
              <a:ea typeface="+mn-ea"/>
              <a:cs typeface="+mn-cs"/>
            </a:endParaRPr>
          </a:p>
        </p:txBody>
      </p:sp>
      <p:pic>
        <p:nvPicPr>
          <p:cNvPr id="5" name="Picture 4">
            <a:extLst>
              <a:ext uri="{FF2B5EF4-FFF2-40B4-BE49-F238E27FC236}">
                <a16:creationId xmlns:a16="http://schemas.microsoft.com/office/drawing/2014/main" id="{2D04537D-FE99-DEB0-77C9-195989F921C9}"/>
              </a:ext>
            </a:extLst>
          </p:cNvPr>
          <p:cNvPicPr>
            <a:picLocks noChangeAspect="1"/>
          </p:cNvPicPr>
          <p:nvPr/>
        </p:nvPicPr>
        <p:blipFill>
          <a:blip r:embed="rId2"/>
          <a:stretch>
            <a:fillRect/>
          </a:stretch>
        </p:blipFill>
        <p:spPr>
          <a:xfrm>
            <a:off x="-1" y="-59027"/>
            <a:ext cx="5565913" cy="6911134"/>
          </a:xfrm>
          <a:prstGeom prst="rect">
            <a:avLst/>
          </a:prstGeom>
        </p:spPr>
      </p:pic>
      <p:sp>
        <p:nvSpPr>
          <p:cNvPr id="7" name="TextBox 6">
            <a:extLst>
              <a:ext uri="{FF2B5EF4-FFF2-40B4-BE49-F238E27FC236}">
                <a16:creationId xmlns:a16="http://schemas.microsoft.com/office/drawing/2014/main" id="{2AC3A425-FD0C-B6AF-41EE-71D96DA97C90}"/>
              </a:ext>
            </a:extLst>
          </p:cNvPr>
          <p:cNvSpPr txBox="1"/>
          <p:nvPr/>
        </p:nvSpPr>
        <p:spPr>
          <a:xfrm>
            <a:off x="5971429" y="230588"/>
            <a:ext cx="5762707" cy="6232475"/>
          </a:xfrm>
          <a:prstGeom prst="rect">
            <a:avLst/>
          </a:prstGeom>
          <a:solidFill>
            <a:schemeClr val="accent5">
              <a:lumMod val="20000"/>
              <a:lumOff val="80000"/>
            </a:schemeClr>
          </a:solidFill>
        </p:spPr>
        <p:txBody>
          <a:bodyPr wrap="square">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It works well as a group discussion piece or as an activity to identify and circle hidden emotions.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Try the following discussion questions to get started:</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Imagine a friend is facing a situation that’s similar to one of your own anger triggers. What emotions do you think they might feel, </a:t>
            </a:r>
            <a:r>
              <a:rPr kumimoji="0" lang="en-GB" sz="1900" b="0" i="1"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other</a:t>
            </a:r>
            <a:r>
              <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 than anger?</a:t>
            </a: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In your family, or in the culture you grew up in, what emotions do people freely express? What emotions do they keep to themselves?</a:t>
            </a: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Imagine a person who handles difficult emotions—such as sadness, fear, or hurt— effectively. How do they show these emotions? What do they do to cope with them?</a:t>
            </a: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Anger is sometimes used mask emotions that make a person feel vulnerable, such as hurt or shame. Can you think of a time you expressed anger in order to conceal another emotion you were feeling?</a:t>
            </a:r>
          </a:p>
        </p:txBody>
      </p:sp>
    </p:spTree>
    <p:extLst>
      <p:ext uri="{BB962C8B-B14F-4D97-AF65-F5344CB8AC3E}">
        <p14:creationId xmlns:p14="http://schemas.microsoft.com/office/powerpoint/2010/main" val="21252038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E0F16-B8E4-8EB4-98B5-C22AF1980692}"/>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6264116-454B-7269-BDC8-361862D379D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9E43888-032C-4054-8832-6BE7B9328589}" type="slidenum">
              <a:rPr kumimoji="0" lang="en-GB" sz="1000" b="0" i="0" u="none" strike="noStrike" kern="1200" cap="all" spc="200" normalizeH="0" baseline="0" noProof="0" smtClean="0">
                <a:ln>
                  <a:noFill/>
                </a:ln>
                <a:solidFill>
                  <a:prstClr val="black">
                    <a:alpha val="60000"/>
                  </a:prstClr>
                </a:solidFill>
                <a:effectLst/>
                <a:uLnTx/>
                <a:uFillTx/>
                <a:latin typeface="Goudy Old Styl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000" b="0" i="0" u="none" strike="noStrike" kern="1200" cap="all" spc="200" normalizeH="0" baseline="0" noProof="0">
              <a:ln>
                <a:noFill/>
              </a:ln>
              <a:solidFill>
                <a:prstClr val="black">
                  <a:alpha val="60000"/>
                </a:prstClr>
              </a:solidFill>
              <a:effectLst/>
              <a:uLnTx/>
              <a:uFillTx/>
              <a:latin typeface="Goudy Old Style"/>
              <a:ea typeface="+mn-ea"/>
              <a:cs typeface="+mn-cs"/>
            </a:endParaRPr>
          </a:p>
        </p:txBody>
      </p:sp>
      <p:sp>
        <p:nvSpPr>
          <p:cNvPr id="8" name="TextBox 7">
            <a:extLst>
              <a:ext uri="{FF2B5EF4-FFF2-40B4-BE49-F238E27FC236}">
                <a16:creationId xmlns:a16="http://schemas.microsoft.com/office/drawing/2014/main" id="{B930FBC3-2E51-1820-61E2-29BFFC0BA605}"/>
              </a:ext>
            </a:extLst>
          </p:cNvPr>
          <p:cNvSpPr txBox="1"/>
          <p:nvPr/>
        </p:nvSpPr>
        <p:spPr>
          <a:xfrm>
            <a:off x="515013" y="3021495"/>
            <a:ext cx="472307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9" name="TextBox 8">
            <a:extLst>
              <a:ext uri="{FF2B5EF4-FFF2-40B4-BE49-F238E27FC236}">
                <a16:creationId xmlns:a16="http://schemas.microsoft.com/office/drawing/2014/main" id="{E2B11C01-ED05-494B-4064-219D206D507F}"/>
              </a:ext>
            </a:extLst>
          </p:cNvPr>
          <p:cNvSpPr txBox="1"/>
          <p:nvPr/>
        </p:nvSpPr>
        <p:spPr>
          <a:xfrm>
            <a:off x="515013" y="2003729"/>
            <a:ext cx="5271714"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12" name="TextBox 11">
            <a:extLst>
              <a:ext uri="{FF2B5EF4-FFF2-40B4-BE49-F238E27FC236}">
                <a16:creationId xmlns:a16="http://schemas.microsoft.com/office/drawing/2014/main" id="{8E8FFE4F-E406-436C-5894-677E5704BE37}"/>
              </a:ext>
            </a:extLst>
          </p:cNvPr>
          <p:cNvSpPr txBox="1"/>
          <p:nvPr/>
        </p:nvSpPr>
        <p:spPr>
          <a:xfrm>
            <a:off x="0" y="251505"/>
            <a:ext cx="6118860" cy="6863417"/>
          </a:xfrm>
          <a:prstGeom prst="rect">
            <a:avLst/>
          </a:prstGeom>
          <a:solidFill>
            <a:schemeClr val="accent5">
              <a:lumMod val="7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Avenir Next LT Pro"/>
                <a:ea typeface="+mn-ea"/>
                <a:cs typeface="+mn-cs"/>
                <a:hlinkClick r:id="rId12">
                  <a:extLst>
                    <a:ext uri="{A12FA001-AC4F-418D-AE19-62706E023703}">
                      <ahyp:hlinkClr xmlns:ahyp="http://schemas.microsoft.com/office/drawing/2018/hyperlinkcolor" val="tx"/>
                    </a:ext>
                  </a:extLst>
                </a:hlinkClick>
              </a:rPr>
              <a:t>When is Anger a problem?</a:t>
            </a:r>
            <a:r>
              <a:rPr kumimoji="0" lang="en-GB" sz="4400" b="1" i="0" u="none" strike="noStrike" kern="1200" cap="none" spc="0" normalizeH="0" baseline="0" noProof="0" dirty="0">
                <a:ln>
                  <a:noFill/>
                </a:ln>
                <a:solidFill>
                  <a:srgbClr val="90BB23"/>
                </a:solidFill>
                <a:effectLst/>
                <a:uLnTx/>
                <a:uFillTx/>
                <a:latin typeface="Avenir Next LT Pro"/>
                <a:ea typeface="+mn-ea"/>
                <a:cs typeface="+mn-cs"/>
                <a:hlinkClick r:id="" action="ppaction://noaction">
                  <a:extLst>
                    <a:ext uri="{A12FA001-AC4F-418D-AE19-62706E023703}">
                      <ahyp:hlinkClr xmlns:ahyp="http://schemas.microsoft.com/office/drawing/2018/hyperlinkcolor" val="tx"/>
                    </a:ext>
                  </a:extLst>
                </a:hlinkClick>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400" b="1" i="0" u="none" strike="noStrike" kern="1200" cap="none" spc="0" normalizeH="0" baseline="0" noProof="0" dirty="0">
              <a:ln>
                <a:noFill/>
              </a:ln>
              <a:solidFill>
                <a:srgbClr val="90BB23"/>
              </a:solidFill>
              <a:effectLst/>
              <a:uLnTx/>
              <a:uFillTx/>
              <a:latin typeface="Avenir Next LT Pro"/>
              <a:ea typeface="+mn-ea"/>
              <a:cs typeface="+mn-cs"/>
              <a:hlinkClick r:id="" action="ppaction://noaction">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90BB23"/>
                </a:solidFill>
                <a:effectLst/>
                <a:uLnTx/>
                <a:uFillTx/>
                <a:latin typeface="Avenir Next LT Pro"/>
                <a:ea typeface="+mn-ea"/>
                <a:cs typeface="+mn-cs"/>
                <a:hlinkClick r:id="" action="ppaction://noaction">
                  <a:extLst>
                    <a:ext uri="{A12FA001-AC4F-418D-AE19-62706E023703}">
                      <ahyp:hlinkClr xmlns:ahyp="http://schemas.microsoft.com/office/drawing/2018/hyperlinkcolor" val="tx"/>
                    </a:ext>
                  </a:extLst>
                </a:hlinkClick>
              </a:rPr>
              <a:t>Coping skills for </a:t>
            </a:r>
            <a:r>
              <a:rPr kumimoji="0" lang="en-GB" sz="4400" b="1" i="0" u="none" strike="noStrike" kern="1200" cap="none" spc="0" normalizeH="0" baseline="0" noProof="0" dirty="0">
                <a:ln>
                  <a:noFill/>
                </a:ln>
                <a:solidFill>
                  <a:prstClr val="white"/>
                </a:solidFill>
                <a:effectLst/>
                <a:uLnTx/>
                <a:uFillTx/>
                <a:latin typeface="Avenir Next LT Pro"/>
                <a:ea typeface="+mn-ea"/>
                <a:cs typeface="+mn-cs"/>
                <a:hlinkClick r:id="rId13">
                  <a:extLst>
                    <a:ext uri="{A12FA001-AC4F-418D-AE19-62706E023703}">
                      <ahyp:hlinkClr xmlns:ahyp="http://schemas.microsoft.com/office/drawing/2018/hyperlinkcolor" val="tx"/>
                    </a:ext>
                  </a:extLst>
                </a:hlinkClick>
              </a:rPr>
              <a:t>Anger</a:t>
            </a:r>
            <a:endParaRPr kumimoji="0" lang="en-GB" sz="4400" b="1" i="0" u="none" strike="noStrike" kern="1200" cap="none" spc="0" normalizeH="0" baseline="0" noProof="0" dirty="0">
              <a:ln>
                <a:noFill/>
              </a:ln>
              <a:solidFill>
                <a:prstClr val="white"/>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400" b="1" i="0" u="none" strike="noStrike" kern="1200" cap="none" spc="0" normalizeH="0" baseline="0" noProof="0" dirty="0">
              <a:ln>
                <a:noFill/>
              </a:ln>
              <a:solidFill>
                <a:prstClr val="white"/>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90BB23"/>
                </a:solidFill>
                <a:effectLst/>
                <a:uLnTx/>
                <a:uFillTx/>
                <a:latin typeface="Avenir Next LT Pro"/>
                <a:ea typeface="+mn-ea"/>
                <a:cs typeface="+mn-cs"/>
                <a:hlinkClick r:id="rId14">
                  <a:extLst>
                    <a:ext uri="{A12FA001-AC4F-418D-AE19-62706E023703}">
                      <ahyp:hlinkClr xmlns:ahyp="http://schemas.microsoft.com/office/drawing/2018/hyperlinkcolor" val="tx"/>
                    </a:ext>
                  </a:extLst>
                </a:hlinkClick>
              </a:rPr>
              <a:t>Anger stop </a:t>
            </a:r>
            <a:r>
              <a:rPr kumimoji="0" lang="en-GB" sz="4400" b="1" i="0" u="none" strike="noStrike" kern="1200" cap="none" spc="0" normalizeH="0" baseline="0" noProof="0" dirty="0">
                <a:ln>
                  <a:noFill/>
                </a:ln>
                <a:solidFill>
                  <a:prstClr val="white"/>
                </a:solidFill>
                <a:effectLst/>
                <a:uLnTx/>
                <a:uFillTx/>
                <a:latin typeface="Avenir Next LT Pro"/>
                <a:ea typeface="+mn-ea"/>
                <a:cs typeface="+mn-cs"/>
                <a:hlinkClick r:id="rId14">
                  <a:extLst>
                    <a:ext uri="{A12FA001-AC4F-418D-AE19-62706E023703}">
                      <ahyp:hlinkClr xmlns:ahyp="http://schemas.microsoft.com/office/drawing/2018/hyperlinkcolor" val="tx"/>
                    </a:ext>
                  </a:extLst>
                </a:hlinkClick>
              </a:rPr>
              <a:t>signs</a:t>
            </a:r>
            <a:endParaRPr kumimoji="0" lang="en-GB" sz="4400" b="1" i="0" u="none" strike="noStrike" kern="1200" cap="none" spc="0" normalizeH="0" baseline="0" noProof="0" dirty="0">
              <a:ln>
                <a:noFill/>
              </a:ln>
              <a:solidFill>
                <a:prstClr val="white"/>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400" b="1" i="0" u="none" strike="noStrike" kern="1200" cap="none" spc="0" normalizeH="0" baseline="0" noProof="0" dirty="0">
              <a:ln>
                <a:noFill/>
              </a:ln>
              <a:solidFill>
                <a:prstClr val="white"/>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Avenir Next LT Pro"/>
                <a:ea typeface="+mn-ea"/>
                <a:cs typeface="+mn-cs"/>
                <a:hlinkClick r:id="rId15">
                  <a:extLst>
                    <a:ext uri="{A12FA001-AC4F-418D-AE19-62706E023703}">
                      <ahyp:hlinkClr xmlns:ahyp="http://schemas.microsoft.com/office/drawing/2018/hyperlinkcolor" val="tx"/>
                    </a:ext>
                  </a:extLst>
                </a:hlinkClick>
              </a:rPr>
              <a:t>Triggers</a:t>
            </a:r>
            <a:endParaRPr kumimoji="0" lang="en-GB" sz="4400" b="1" i="0" u="none" strike="noStrike" kern="1200" cap="none" spc="0" normalizeH="0" baseline="0" noProof="0" dirty="0">
              <a:ln>
                <a:noFill/>
              </a:ln>
              <a:solidFill>
                <a:prstClr val="white"/>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400" b="1"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13" name="TextBox 12">
            <a:extLst>
              <a:ext uri="{FF2B5EF4-FFF2-40B4-BE49-F238E27FC236}">
                <a16:creationId xmlns:a16="http://schemas.microsoft.com/office/drawing/2014/main" id="{8046EDCC-3DB9-057F-8B4D-42705ADC5B9C}"/>
              </a:ext>
            </a:extLst>
          </p:cNvPr>
          <p:cNvSpPr txBox="1"/>
          <p:nvPr/>
        </p:nvSpPr>
        <p:spPr>
          <a:xfrm>
            <a:off x="560897" y="4301940"/>
            <a:ext cx="2608028"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dirty="0">
              <a:ln>
                <a:noFill/>
              </a:ln>
              <a:solidFill>
                <a:prstClr val="black"/>
              </a:solidFill>
              <a:effectLst/>
              <a:uLnTx/>
              <a:uFillTx/>
              <a:latin typeface="Avenir Next LT Pro"/>
              <a:ea typeface="+mn-ea"/>
              <a:cs typeface="+mn-cs"/>
            </a:endParaRPr>
          </a:p>
        </p:txBody>
      </p:sp>
      <p:pic>
        <p:nvPicPr>
          <p:cNvPr id="15" name="Picture 14">
            <a:extLst>
              <a:ext uri="{FF2B5EF4-FFF2-40B4-BE49-F238E27FC236}">
                <a16:creationId xmlns:a16="http://schemas.microsoft.com/office/drawing/2014/main" id="{731A9006-CAC9-7170-FCE3-411B6CFADD86}"/>
              </a:ext>
            </a:extLst>
          </p:cNvPr>
          <p:cNvPicPr>
            <a:picLocks noChangeAspect="1"/>
          </p:cNvPicPr>
          <p:nvPr/>
        </p:nvPicPr>
        <p:blipFill>
          <a:blip r:embed="rId16"/>
          <a:stretch>
            <a:fillRect/>
          </a:stretch>
        </p:blipFill>
        <p:spPr>
          <a:xfrm>
            <a:off x="6311440" y="85549"/>
            <a:ext cx="5781499" cy="6635926"/>
          </a:xfrm>
          <a:prstGeom prst="rect">
            <a:avLst/>
          </a:prstGeom>
        </p:spPr>
      </p:pic>
      <p:pic>
        <p:nvPicPr>
          <p:cNvPr id="16" name="Picture 15">
            <a:extLst>
              <a:ext uri="{FF2B5EF4-FFF2-40B4-BE49-F238E27FC236}">
                <a16:creationId xmlns:a16="http://schemas.microsoft.com/office/drawing/2014/main" id="{F2041A57-5E3D-2F28-BF3F-A4B227669646}"/>
              </a:ext>
            </a:extLst>
          </p:cNvPr>
          <p:cNvPicPr>
            <a:picLocks noChangeAspect="1"/>
          </p:cNvPicPr>
          <p:nvPr/>
        </p:nvPicPr>
        <p:blipFill>
          <a:blip r:embed="rId17"/>
          <a:stretch>
            <a:fillRect/>
          </a:stretch>
        </p:blipFill>
        <p:spPr>
          <a:xfrm>
            <a:off x="9684189" y="3746040"/>
            <a:ext cx="1700784" cy="2576945"/>
          </a:xfrm>
          <a:prstGeom prst="rect">
            <a:avLst/>
          </a:prstGeom>
        </p:spPr>
      </p:pic>
      <p:pic>
        <p:nvPicPr>
          <p:cNvPr id="4" name="Recorded Sound">
            <a:hlinkClick r:id="" action="ppaction://media"/>
            <a:extLst>
              <a:ext uri="{FF2B5EF4-FFF2-40B4-BE49-F238E27FC236}">
                <a16:creationId xmlns:a16="http://schemas.microsoft.com/office/drawing/2014/main" id="{9E269439-CB52-44F8-A9FA-04AD21FD66E4}"/>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6651943" y="251505"/>
            <a:ext cx="244475" cy="244475"/>
          </a:xfrm>
          <a:prstGeom prst="rect">
            <a:avLst/>
          </a:prstGeom>
        </p:spPr>
      </p:pic>
      <p:pic>
        <p:nvPicPr>
          <p:cNvPr id="5" name="Recorded Sound">
            <a:hlinkClick r:id="" action="ppaction://media"/>
            <a:extLst>
              <a:ext uri="{FF2B5EF4-FFF2-40B4-BE49-F238E27FC236}">
                <a16:creationId xmlns:a16="http://schemas.microsoft.com/office/drawing/2014/main" id="{930E0937-444A-77DD-4C3D-2E5331918C3D}"/>
              </a:ext>
            </a:extLst>
          </p:cNvPr>
          <p:cNvPicPr>
            <a:picLocks noChangeAspect="1"/>
          </p:cNvPicPr>
          <p:nvPr>
            <a:audioFile r:link="rId4"/>
            <p:extLst>
              <p:ext uri="{DAA4B4D4-6D71-4841-9C94-3DE7FCFB9230}">
                <p14:media xmlns:p14="http://schemas.microsoft.com/office/powerpoint/2010/main" r:embed="rId3"/>
              </p:ext>
            </p:extLst>
          </p:nvPr>
        </p:nvPicPr>
        <p:blipFill>
          <a:blip r:embed="rId18"/>
          <a:stretch>
            <a:fillRect/>
          </a:stretch>
        </p:blipFill>
        <p:spPr>
          <a:xfrm>
            <a:off x="2608898" y="1247377"/>
            <a:ext cx="244475" cy="244475"/>
          </a:xfrm>
          <a:prstGeom prst="rect">
            <a:avLst/>
          </a:prstGeom>
        </p:spPr>
      </p:pic>
      <p:pic>
        <p:nvPicPr>
          <p:cNvPr id="6" name="Recorded Sound">
            <a:hlinkClick r:id="" action="ppaction://media"/>
            <a:extLst>
              <a:ext uri="{FF2B5EF4-FFF2-40B4-BE49-F238E27FC236}">
                <a16:creationId xmlns:a16="http://schemas.microsoft.com/office/drawing/2014/main" id="{2C7FE18B-BC45-5C0F-7295-8D0DBD4D91E6}"/>
              </a:ext>
            </a:extLst>
          </p:cNvPr>
          <p:cNvPicPr>
            <a:picLocks noChangeAspect="1"/>
          </p:cNvPicPr>
          <p:nvPr>
            <a:audioFile r:link="rId6"/>
            <p:extLst>
              <p:ext uri="{DAA4B4D4-6D71-4841-9C94-3DE7FCFB9230}">
                <p14:media xmlns:p14="http://schemas.microsoft.com/office/powerpoint/2010/main" r:embed="rId5"/>
              </p:ext>
            </p:extLst>
          </p:nvPr>
        </p:nvPicPr>
        <p:blipFill>
          <a:blip r:embed="rId18"/>
          <a:stretch>
            <a:fillRect/>
          </a:stretch>
        </p:blipFill>
        <p:spPr>
          <a:xfrm>
            <a:off x="5664489" y="2612771"/>
            <a:ext cx="244475" cy="244475"/>
          </a:xfrm>
          <a:prstGeom prst="rect">
            <a:avLst/>
          </a:prstGeom>
        </p:spPr>
      </p:pic>
      <p:pic>
        <p:nvPicPr>
          <p:cNvPr id="7" name="Recorded Sound">
            <a:hlinkClick r:id="" action="ppaction://media"/>
            <a:extLst>
              <a:ext uri="{FF2B5EF4-FFF2-40B4-BE49-F238E27FC236}">
                <a16:creationId xmlns:a16="http://schemas.microsoft.com/office/drawing/2014/main" id="{4F511E56-C22C-EF97-DE3C-D968D26B5001}"/>
              </a:ext>
            </a:extLst>
          </p:cNvPr>
          <p:cNvPicPr>
            <a:picLocks noChangeAspect="1"/>
          </p:cNvPicPr>
          <p:nvPr>
            <a:audioFile r:link="rId8"/>
            <p:extLst>
              <p:ext uri="{DAA4B4D4-6D71-4841-9C94-3DE7FCFB9230}">
                <p14:media xmlns:p14="http://schemas.microsoft.com/office/powerpoint/2010/main" r:embed="rId7"/>
              </p:ext>
            </p:extLst>
          </p:nvPr>
        </p:nvPicPr>
        <p:blipFill>
          <a:blip r:embed="rId18"/>
          <a:stretch>
            <a:fillRect/>
          </a:stretch>
        </p:blipFill>
        <p:spPr>
          <a:xfrm>
            <a:off x="4258353" y="3978579"/>
            <a:ext cx="244475" cy="244475"/>
          </a:xfrm>
          <a:prstGeom prst="rect">
            <a:avLst/>
          </a:prstGeom>
        </p:spPr>
      </p:pic>
      <p:pic>
        <p:nvPicPr>
          <p:cNvPr id="10" name="Recorded Sound">
            <a:hlinkClick r:id="" action="ppaction://media"/>
            <a:extLst>
              <a:ext uri="{FF2B5EF4-FFF2-40B4-BE49-F238E27FC236}">
                <a16:creationId xmlns:a16="http://schemas.microsoft.com/office/drawing/2014/main" id="{8A7EFE6B-221E-CD3C-A3B2-20684366F931}"/>
              </a:ext>
            </a:extLst>
          </p:cNvPr>
          <p:cNvPicPr>
            <a:picLocks noChangeAspect="1"/>
          </p:cNvPicPr>
          <p:nvPr>
            <a:audioFile r:link="rId10"/>
            <p:extLst>
              <p:ext uri="{DAA4B4D4-6D71-4841-9C94-3DE7FCFB9230}">
                <p14:media xmlns:p14="http://schemas.microsoft.com/office/powerpoint/2010/main" r:embed="rId9"/>
              </p:ext>
            </p:extLst>
          </p:nvPr>
        </p:nvPicPr>
        <p:blipFill>
          <a:blip r:embed="rId18"/>
          <a:stretch>
            <a:fillRect/>
          </a:stretch>
        </p:blipFill>
        <p:spPr>
          <a:xfrm>
            <a:off x="2362067" y="5209100"/>
            <a:ext cx="244475" cy="244475"/>
          </a:xfrm>
          <a:prstGeom prst="rect">
            <a:avLst/>
          </a:prstGeom>
        </p:spPr>
      </p:pic>
    </p:spTree>
    <p:extLst>
      <p:ext uri="{BB962C8B-B14F-4D97-AF65-F5344CB8AC3E}">
        <p14:creationId xmlns:p14="http://schemas.microsoft.com/office/powerpoint/2010/main" val="317857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100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0" fill="hold"/>
                                        <p:tgtEl>
                                          <p:spTgt spid="16"/>
                                        </p:tgtEl>
                                        <p:attrNameLst>
                                          <p:attrName>ppt_x</p:attrName>
                                        </p:attrNameLst>
                                      </p:cBhvr>
                                      <p:tavLst>
                                        <p:tav tm="0">
                                          <p:val>
                                            <p:strVal val="0-#ppt_w/2"/>
                                          </p:val>
                                        </p:tav>
                                        <p:tav tm="100000">
                                          <p:val>
                                            <p:strVal val="#ppt_x"/>
                                          </p:val>
                                        </p:tav>
                                      </p:tavLst>
                                    </p:anim>
                                    <p:anim calcmode="lin" valueType="num">
                                      <p:cBhvr additive="base">
                                        <p:cTn id="8" dur="50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55582" fill="hold"/>
                                        <p:tgtEl>
                                          <p:spTgt spid="4"/>
                                        </p:tgtEl>
                                      </p:cBhvr>
                                    </p:cmd>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60967" fill="hold"/>
                                        <p:tgtEl>
                                          <p:spTgt spid="5"/>
                                        </p:tgtEl>
                                      </p:cBhvr>
                                    </p:cmd>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58913" fill="hold"/>
                                        <p:tgtEl>
                                          <p:spTgt spid="6"/>
                                        </p:tgtEl>
                                      </p:cBhvr>
                                    </p:cmd>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51802" fill="hold"/>
                                        <p:tgtEl>
                                          <p:spTgt spid="7"/>
                                        </p:tgtEl>
                                      </p:cBhvr>
                                    </p:cmd>
                                  </p:childTnLst>
                                </p:cTn>
                              </p:par>
                            </p:childTnLst>
                          </p:cTn>
                        </p:par>
                      </p:childTnLst>
                    </p:cTn>
                  </p:par>
                  <p:par>
                    <p:cTn id="25" fill="hold">
                      <p:stCondLst>
                        <p:cond delay="indefinite"/>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2940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9" fill="hold" display="0">
                  <p:stCondLst>
                    <p:cond delay="indefinite"/>
                  </p:stCondLst>
                  <p:endCondLst>
                    <p:cond evt="onStopAudio" delay="0">
                      <p:tgtEl>
                        <p:sldTgt/>
                      </p:tgtEl>
                    </p:cond>
                  </p:endCondLst>
                </p:cTn>
                <p:tgtEl>
                  <p:spTgt spid="4"/>
                </p:tgtEl>
              </p:cMediaNode>
            </p:audio>
            <p:audio>
              <p:cMediaNode vol="80000">
                <p:cTn id="30" fill="hold" display="0">
                  <p:stCondLst>
                    <p:cond delay="indefinite"/>
                  </p:stCondLst>
                  <p:endCondLst>
                    <p:cond evt="onStopAudio" delay="0">
                      <p:tgtEl>
                        <p:sldTgt/>
                      </p:tgtEl>
                    </p:cond>
                  </p:endCondLst>
                </p:cTn>
                <p:tgtEl>
                  <p:spTgt spid="5"/>
                </p:tgtEl>
              </p:cMediaNode>
            </p:audio>
            <p:audio>
              <p:cMediaNode vol="80000">
                <p:cTn id="31" fill="hold" display="0">
                  <p:stCondLst>
                    <p:cond delay="indefinite"/>
                  </p:stCondLst>
                  <p:endCondLst>
                    <p:cond evt="onStopAudio" delay="0">
                      <p:tgtEl>
                        <p:sldTgt/>
                      </p:tgtEl>
                    </p:cond>
                  </p:endCondLst>
                </p:cTn>
                <p:tgtEl>
                  <p:spTgt spid="6"/>
                </p:tgtEl>
              </p:cMediaNode>
            </p:audio>
            <p:audio>
              <p:cMediaNode vol="80000">
                <p:cTn id="32" fill="hold" display="0">
                  <p:stCondLst>
                    <p:cond delay="indefinite"/>
                  </p:stCondLst>
                  <p:endCondLst>
                    <p:cond evt="onStopAudio" delay="0">
                      <p:tgtEl>
                        <p:sldTgt/>
                      </p:tgtEl>
                    </p:cond>
                  </p:endCondLst>
                </p:cTn>
                <p:tgtEl>
                  <p:spTgt spid="7"/>
                </p:tgtEl>
              </p:cMediaNode>
            </p:audio>
            <p:audio>
              <p:cMediaNode vol="80000">
                <p:cTn id="33" fill="hold" display="0">
                  <p:stCondLst>
                    <p:cond delay="indefinite"/>
                  </p:stCondLst>
                  <p:endCondLst>
                    <p:cond evt="onStopAudio" delay="0">
                      <p:tgtEl>
                        <p:sldTgt/>
                      </p:tgtEl>
                    </p:cond>
                  </p:endCondLst>
                </p:cTn>
                <p:tgtEl>
                  <p:spTgt spid="10"/>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3FDC9-7A5D-EE84-5D3C-294F1D214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394B0D-99EC-4DCC-AB15-08D312C59DB8}"/>
              </a:ext>
            </a:extLst>
          </p:cNvPr>
          <p:cNvSpPr>
            <a:spLocks noGrp="1"/>
          </p:cNvSpPr>
          <p:nvPr>
            <p:ph type="title"/>
          </p:nvPr>
        </p:nvSpPr>
        <p:spPr>
          <a:xfrm>
            <a:off x="345617" y="5390369"/>
            <a:ext cx="10213200" cy="1112836"/>
          </a:xfrm>
        </p:spPr>
        <p:txBody>
          <a:bodyPr>
            <a:normAutofit/>
          </a:bodyPr>
          <a:lstStyle/>
          <a:p>
            <a:r>
              <a:rPr lang="en-GB" sz="5400" dirty="0"/>
              <a:t>Anxiety</a:t>
            </a:r>
          </a:p>
        </p:txBody>
      </p:sp>
      <p:graphicFrame>
        <p:nvGraphicFramePr>
          <p:cNvPr id="7" name="Content Placeholder 6">
            <a:extLst>
              <a:ext uri="{FF2B5EF4-FFF2-40B4-BE49-F238E27FC236}">
                <a16:creationId xmlns:a16="http://schemas.microsoft.com/office/drawing/2014/main" id="{3C2947D4-64C1-83E4-9799-3E399923ED75}"/>
              </a:ext>
            </a:extLst>
          </p:cNvPr>
          <p:cNvGraphicFramePr>
            <a:graphicFrameLocks noGrp="1"/>
          </p:cNvGraphicFramePr>
          <p:nvPr>
            <p:ph idx="1"/>
          </p:nvPr>
        </p:nvGraphicFramePr>
        <p:xfrm>
          <a:off x="184246" y="777673"/>
          <a:ext cx="4565176" cy="4838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F142F6EB-0757-AF7B-8E21-5415F5BF3D65}"/>
              </a:ext>
            </a:extLst>
          </p:cNvPr>
          <p:cNvGraphicFramePr/>
          <p:nvPr/>
        </p:nvGraphicFramePr>
        <p:xfrm>
          <a:off x="5001903" y="0"/>
          <a:ext cx="7083189" cy="68238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291479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98EF6D-5116-42FA-7BB3-51F4F317A2DC}"/>
            </a:ext>
          </a:extLst>
        </p:cNvPr>
        <p:cNvGrpSpPr/>
        <p:nvPr/>
      </p:nvGrpSpPr>
      <p:grpSpPr>
        <a:xfrm>
          <a:off x="0" y="0"/>
          <a:ext cx="0" cy="0"/>
          <a:chOff x="0" y="0"/>
          <a:chExt cx="0" cy="0"/>
        </a:xfrm>
      </p:grpSpPr>
      <p:pic>
        <p:nvPicPr>
          <p:cNvPr id="9" name="Picture 8" descr="A poster with text and pictures&#10;&#10;Description automatically generated">
            <a:extLst>
              <a:ext uri="{FF2B5EF4-FFF2-40B4-BE49-F238E27FC236}">
                <a16:creationId xmlns:a16="http://schemas.microsoft.com/office/drawing/2014/main" id="{8FFB484E-E8E4-DD26-E005-34FF0FF4D3C7}"/>
              </a:ext>
            </a:extLst>
          </p:cNvPr>
          <p:cNvPicPr>
            <a:picLocks noChangeAspect="1"/>
          </p:cNvPicPr>
          <p:nvPr/>
        </p:nvPicPr>
        <p:blipFill>
          <a:blip r:embed="rId2"/>
          <a:stretch>
            <a:fillRect/>
          </a:stretch>
        </p:blipFill>
        <p:spPr>
          <a:xfrm>
            <a:off x="1" y="0"/>
            <a:ext cx="5722620" cy="6858000"/>
          </a:xfrm>
          <a:prstGeom prst="rect">
            <a:avLst/>
          </a:prstGeom>
          <a:noFill/>
        </p:spPr>
      </p:pic>
      <p:pic>
        <p:nvPicPr>
          <p:cNvPr id="11" name="Picture 10">
            <a:extLst>
              <a:ext uri="{FF2B5EF4-FFF2-40B4-BE49-F238E27FC236}">
                <a16:creationId xmlns:a16="http://schemas.microsoft.com/office/drawing/2014/main" id="{6909FCEB-E2EA-DB72-0BD5-A7006344CFFB}"/>
              </a:ext>
            </a:extLst>
          </p:cNvPr>
          <p:cNvPicPr>
            <a:picLocks noChangeAspect="1"/>
          </p:cNvPicPr>
          <p:nvPr/>
        </p:nvPicPr>
        <p:blipFill>
          <a:blip r:embed="rId3"/>
          <a:stretch>
            <a:fillRect/>
          </a:stretch>
        </p:blipFill>
        <p:spPr>
          <a:xfrm>
            <a:off x="6324929" y="0"/>
            <a:ext cx="5867071" cy="6858000"/>
          </a:xfrm>
          <a:prstGeom prst="rect">
            <a:avLst/>
          </a:prstGeom>
        </p:spPr>
      </p:pic>
    </p:spTree>
    <p:extLst>
      <p:ext uri="{BB962C8B-B14F-4D97-AF65-F5344CB8AC3E}">
        <p14:creationId xmlns:p14="http://schemas.microsoft.com/office/powerpoint/2010/main" val="34210751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A9DA9F-CC1D-D72C-1D93-9012E0984D8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D1E72FF-506D-ED26-8F25-C3554F94A032}"/>
              </a:ext>
            </a:extLst>
          </p:cNvPr>
          <p:cNvPicPr>
            <a:picLocks noChangeAspect="1"/>
          </p:cNvPicPr>
          <p:nvPr/>
        </p:nvPicPr>
        <p:blipFill>
          <a:blip r:embed="rId2"/>
          <a:stretch>
            <a:fillRect/>
          </a:stretch>
        </p:blipFill>
        <p:spPr>
          <a:xfrm>
            <a:off x="0" y="0"/>
            <a:ext cx="5494020" cy="6858000"/>
          </a:xfrm>
          <a:prstGeom prst="rect">
            <a:avLst/>
          </a:prstGeom>
        </p:spPr>
      </p:pic>
      <p:pic>
        <p:nvPicPr>
          <p:cNvPr id="4" name="Picture 3">
            <a:extLst>
              <a:ext uri="{FF2B5EF4-FFF2-40B4-BE49-F238E27FC236}">
                <a16:creationId xmlns:a16="http://schemas.microsoft.com/office/drawing/2014/main" id="{AD8FC5F7-268B-2406-AD6B-8C76EDD73AD9}"/>
              </a:ext>
            </a:extLst>
          </p:cNvPr>
          <p:cNvPicPr>
            <a:picLocks noChangeAspect="1"/>
          </p:cNvPicPr>
          <p:nvPr/>
        </p:nvPicPr>
        <p:blipFill>
          <a:blip r:embed="rId3"/>
          <a:stretch>
            <a:fillRect/>
          </a:stretch>
        </p:blipFill>
        <p:spPr>
          <a:xfrm>
            <a:off x="5621007" y="552243"/>
            <a:ext cx="6477000" cy="5147517"/>
          </a:xfrm>
          <a:prstGeom prst="rect">
            <a:avLst/>
          </a:prstGeom>
        </p:spPr>
      </p:pic>
      <p:sp>
        <p:nvSpPr>
          <p:cNvPr id="5" name="TextBox 4">
            <a:extLst>
              <a:ext uri="{FF2B5EF4-FFF2-40B4-BE49-F238E27FC236}">
                <a16:creationId xmlns:a16="http://schemas.microsoft.com/office/drawing/2014/main" id="{11712CE6-859E-59FA-CBCE-8D191C4CF434}"/>
              </a:ext>
            </a:extLst>
          </p:cNvPr>
          <p:cNvSpPr txBox="1"/>
          <p:nvPr/>
        </p:nvSpPr>
        <p:spPr>
          <a:xfrm>
            <a:off x="5631180" y="6027420"/>
            <a:ext cx="293625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venir Next LT Pro"/>
                <a:ea typeface="+mn-ea"/>
                <a:cs typeface="+mn-cs"/>
                <a:hlinkClick r:id="rId4"/>
              </a:rPr>
              <a:t>The nervous mouse</a:t>
            </a:r>
            <a:endParaRPr kumimoji="0" lang="en-GB" sz="240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7832897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962D1-C0EA-86D3-140F-4A0E58A0CE59}"/>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424E9541-9B86-3D61-5B79-F08C78102DA1}"/>
              </a:ext>
            </a:extLst>
          </p:cNvPr>
          <p:cNvSpPr txBox="1"/>
          <p:nvPr/>
        </p:nvSpPr>
        <p:spPr>
          <a:xfrm>
            <a:off x="57150" y="108881"/>
            <a:ext cx="12192000" cy="369332"/>
          </a:xfrm>
          <a:prstGeom prst="rect">
            <a:avLst/>
          </a:prstGeom>
          <a:solidFill>
            <a:schemeClr val="tx2">
              <a:lumMod val="25000"/>
              <a:lumOff val="75000"/>
            </a:schemeClr>
          </a:solidFill>
          <a:ln>
            <a:solidFill>
              <a:schemeClr val="tx2">
                <a:lumMod val="90000"/>
                <a:lumOff val="10000"/>
              </a:schemeClr>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Avenir Next LT Pro"/>
                <a:ea typeface="+mn-ea"/>
                <a:cs typeface="+mn-cs"/>
              </a:rPr>
              <a:t>The acronym ACCEPTS outlines seven techniques for distracting yourself from distressing emotions until they pass.</a:t>
            </a:r>
          </a:p>
        </p:txBody>
      </p:sp>
      <p:pic>
        <p:nvPicPr>
          <p:cNvPr id="9" name="Picture 8">
            <a:extLst>
              <a:ext uri="{FF2B5EF4-FFF2-40B4-BE49-F238E27FC236}">
                <a16:creationId xmlns:a16="http://schemas.microsoft.com/office/drawing/2014/main" id="{03A452F0-AFD3-7408-F5B2-BDF6135B558D}"/>
              </a:ext>
            </a:extLst>
          </p:cNvPr>
          <p:cNvPicPr>
            <a:picLocks noChangeAspect="1"/>
          </p:cNvPicPr>
          <p:nvPr/>
        </p:nvPicPr>
        <p:blipFill>
          <a:blip r:embed="rId3"/>
          <a:stretch>
            <a:fillRect/>
          </a:stretch>
        </p:blipFill>
        <p:spPr>
          <a:xfrm>
            <a:off x="0" y="662880"/>
            <a:ext cx="5745480" cy="6195119"/>
          </a:xfrm>
          <a:prstGeom prst="rect">
            <a:avLst/>
          </a:prstGeom>
        </p:spPr>
      </p:pic>
      <p:pic>
        <p:nvPicPr>
          <p:cNvPr id="10" name="Picture 9">
            <a:extLst>
              <a:ext uri="{FF2B5EF4-FFF2-40B4-BE49-F238E27FC236}">
                <a16:creationId xmlns:a16="http://schemas.microsoft.com/office/drawing/2014/main" id="{79CEF938-DB3C-52E4-C668-92FF97BA9677}"/>
              </a:ext>
            </a:extLst>
          </p:cNvPr>
          <p:cNvPicPr>
            <a:picLocks noChangeAspect="1"/>
          </p:cNvPicPr>
          <p:nvPr/>
        </p:nvPicPr>
        <p:blipFill>
          <a:blip r:embed="rId4"/>
          <a:stretch>
            <a:fillRect/>
          </a:stretch>
        </p:blipFill>
        <p:spPr>
          <a:xfrm>
            <a:off x="5745480" y="662879"/>
            <a:ext cx="6446520" cy="6195119"/>
          </a:xfrm>
          <a:prstGeom prst="rect">
            <a:avLst/>
          </a:prstGeom>
        </p:spPr>
      </p:pic>
    </p:spTree>
    <p:extLst>
      <p:ext uri="{BB962C8B-B14F-4D97-AF65-F5344CB8AC3E}">
        <p14:creationId xmlns:p14="http://schemas.microsoft.com/office/powerpoint/2010/main" val="191938295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63C1C-312D-A8DE-D41C-862196AC3838}"/>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DAF5A3FC-862E-87A6-C3C2-8DBC372CE3F1}"/>
              </a:ext>
            </a:extLst>
          </p:cNvPr>
          <p:cNvPicPr>
            <a:picLocks noChangeAspect="1"/>
          </p:cNvPicPr>
          <p:nvPr/>
        </p:nvPicPr>
        <p:blipFill>
          <a:blip r:embed="rId3"/>
          <a:stretch>
            <a:fillRect/>
          </a:stretch>
        </p:blipFill>
        <p:spPr>
          <a:xfrm>
            <a:off x="157776" y="3616657"/>
            <a:ext cx="5029636" cy="2905794"/>
          </a:xfrm>
          <a:prstGeom prst="rect">
            <a:avLst/>
          </a:prstGeom>
        </p:spPr>
      </p:pic>
      <p:graphicFrame>
        <p:nvGraphicFramePr>
          <p:cNvPr id="14" name="Diagram 13">
            <a:extLst>
              <a:ext uri="{FF2B5EF4-FFF2-40B4-BE49-F238E27FC236}">
                <a16:creationId xmlns:a16="http://schemas.microsoft.com/office/drawing/2014/main" id="{7063CEF0-815A-999C-A302-5C366BD8D994}"/>
              </a:ext>
            </a:extLst>
          </p:cNvPr>
          <p:cNvGraphicFramePr/>
          <p:nvPr/>
        </p:nvGraphicFramePr>
        <p:xfrm>
          <a:off x="5387340" y="280637"/>
          <a:ext cx="6479387" cy="26939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7" name="Diagram 16">
            <a:extLst>
              <a:ext uri="{FF2B5EF4-FFF2-40B4-BE49-F238E27FC236}">
                <a16:creationId xmlns:a16="http://schemas.microsoft.com/office/drawing/2014/main" id="{03DE3EAE-0085-D8C7-6B2A-200557CD3B03}"/>
              </a:ext>
            </a:extLst>
          </p:cNvPr>
          <p:cNvGraphicFramePr/>
          <p:nvPr/>
        </p:nvGraphicFramePr>
        <p:xfrm>
          <a:off x="5317196" y="3691973"/>
          <a:ext cx="6549531" cy="290579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8" name="TextBox 17">
            <a:extLst>
              <a:ext uri="{FF2B5EF4-FFF2-40B4-BE49-F238E27FC236}">
                <a16:creationId xmlns:a16="http://schemas.microsoft.com/office/drawing/2014/main" id="{E1586744-8FAC-8B4C-C137-49BAC20B2B13}"/>
              </a:ext>
            </a:extLst>
          </p:cNvPr>
          <p:cNvSpPr txBox="1"/>
          <p:nvPr/>
        </p:nvSpPr>
        <p:spPr>
          <a:xfrm>
            <a:off x="655320" y="3039651"/>
            <a:ext cx="4661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hlinkClick r:id="rId14"/>
              </a:rPr>
              <a:t>Window of tolerance worksheet</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and </a:t>
            </a:r>
            <a:r>
              <a:rPr kumimoji="0" lang="en-GB" sz="1800" b="0" i="0" u="none" strike="noStrike" kern="1200" cap="none" spc="0" normalizeH="0" baseline="0" noProof="0" dirty="0">
                <a:ln>
                  <a:noFill/>
                </a:ln>
                <a:solidFill>
                  <a:prstClr val="black"/>
                </a:solidFill>
                <a:effectLst/>
                <a:uLnTx/>
                <a:uFillTx/>
                <a:latin typeface="Avenir Next LT Pro"/>
                <a:ea typeface="+mn-ea"/>
                <a:cs typeface="+mn-cs"/>
                <a:hlinkClick r:id="rId15"/>
              </a:rPr>
              <a:t>guide</a:t>
            </a:r>
            <a:endParaRPr kumimoji="0" lang="en-GB" sz="1800" b="0" i="0" u="none" strike="noStrike" kern="1200" cap="none" spc="0" normalizeH="0" baseline="0" noProof="0" dirty="0">
              <a:ln>
                <a:noFill/>
              </a:ln>
              <a:solidFill>
                <a:prstClr val="black"/>
              </a:solidFill>
              <a:effectLst/>
              <a:uLnTx/>
              <a:uFillTx/>
              <a:latin typeface="Avenir Next LT Pro"/>
              <a:ea typeface="+mn-ea"/>
              <a:cs typeface="+mn-cs"/>
            </a:endParaRPr>
          </a:p>
        </p:txBody>
      </p:sp>
      <p:pic>
        <p:nvPicPr>
          <p:cNvPr id="20" name="Picture 19">
            <a:extLst>
              <a:ext uri="{FF2B5EF4-FFF2-40B4-BE49-F238E27FC236}">
                <a16:creationId xmlns:a16="http://schemas.microsoft.com/office/drawing/2014/main" id="{74A69656-A5D1-0E8E-B962-BE7DAF0F772A}"/>
              </a:ext>
            </a:extLst>
          </p:cNvPr>
          <p:cNvPicPr>
            <a:picLocks noChangeAspect="1"/>
          </p:cNvPicPr>
          <p:nvPr/>
        </p:nvPicPr>
        <p:blipFill>
          <a:blip r:embed="rId16"/>
          <a:stretch>
            <a:fillRect/>
          </a:stretch>
        </p:blipFill>
        <p:spPr>
          <a:xfrm>
            <a:off x="157776" y="138074"/>
            <a:ext cx="5029636" cy="2693903"/>
          </a:xfrm>
          <a:prstGeom prst="rect">
            <a:avLst/>
          </a:prstGeom>
        </p:spPr>
      </p:pic>
    </p:spTree>
    <p:extLst>
      <p:ext uri="{BB962C8B-B14F-4D97-AF65-F5344CB8AC3E}">
        <p14:creationId xmlns:p14="http://schemas.microsoft.com/office/powerpoint/2010/main" val="98279838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C5966-17F3-4287-E8BF-71C6E9DFED2A}"/>
            </a:ext>
          </a:extLst>
        </p:cNvPr>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00B21486-0E10-FDF6-93A4-A3A33C16B14D}"/>
              </a:ext>
            </a:extLst>
          </p:cNvPr>
          <p:cNvGraphicFramePr/>
          <p:nvPr/>
        </p:nvGraphicFramePr>
        <p:xfrm>
          <a:off x="93829" y="5349922"/>
          <a:ext cx="11977616" cy="1385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78E493B-1F21-4A10-D895-A6ED9A9A3984}"/>
              </a:ext>
            </a:extLst>
          </p:cNvPr>
          <p:cNvSpPr txBox="1"/>
          <p:nvPr/>
        </p:nvSpPr>
        <p:spPr>
          <a:xfrm>
            <a:off x="219901" y="122830"/>
            <a:ext cx="6013259" cy="5078313"/>
          </a:xfrm>
          <a:prstGeom prst="rect">
            <a:avLst/>
          </a:prstGeom>
          <a:solidFill>
            <a:schemeClr val="accent2">
              <a:lumMod val="40000"/>
              <a:lumOff val="6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2E2E2E"/>
                </a:solidFill>
                <a:effectLst/>
                <a:uLnTx/>
                <a:uFillTx/>
                <a:latin typeface="Avenir Next LT Pro"/>
                <a:ea typeface="+mn-ea"/>
                <a:cs typeface="+mn-cs"/>
              </a:rPr>
              <a:t>Hyperarousal</a:t>
            </a:r>
            <a:r>
              <a:rPr kumimoji="0" lang="en-GB" sz="1800" b="0" i="0" u="none" strike="noStrike" kern="1200" cap="none" spc="0" normalizeH="0" baseline="0" noProof="0" dirty="0">
                <a:ln>
                  <a:noFill/>
                </a:ln>
                <a:solidFill>
                  <a:srgbClr val="2E2E2E"/>
                </a:solidFill>
                <a:effectLst/>
                <a:uLnTx/>
                <a:uFillTx/>
                <a:latin typeface="Avenir Next LT Pro"/>
                <a:ea typeface="+mn-ea"/>
                <a:cs typeface="+mn-cs"/>
              </a:rPr>
              <a:t> - excessive activation or energy. A heightened sense of anxiety may make you more sensitive or overly responsive to things that occur in your daily life. The fight and flight responses occur in the hyperarousal state- symptoms: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E2E2E"/>
              </a:solidFill>
              <a:effectLst/>
              <a:uLnTx/>
              <a:uFillTx/>
              <a:latin typeface="Avenir Next LT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2E2E2E"/>
                </a:solidFill>
                <a:effectLst/>
                <a:uLnTx/>
                <a:uFillTx/>
                <a:latin typeface="Avenir Next LT Pro"/>
                <a:ea typeface="+mn-ea"/>
                <a:cs typeface="+mn-cs"/>
              </a:rPr>
              <a:t>anxiety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2E2E2E"/>
                </a:solidFill>
                <a:effectLst/>
                <a:uLnTx/>
                <a:uFillTx/>
                <a:latin typeface="Avenir Next LT Pro"/>
                <a:ea typeface="+mn-ea"/>
                <a:cs typeface="+mn-cs"/>
              </a:rPr>
              <a:t>panic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2E2E2E"/>
                </a:solidFill>
                <a:effectLst/>
                <a:uLnTx/>
                <a:uFillTx/>
                <a:latin typeface="Avenir Next LT Pro"/>
                <a:ea typeface="+mn-ea"/>
                <a:cs typeface="+mn-cs"/>
              </a:rPr>
              <a:t>fear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2E2E2E"/>
                </a:solidFill>
                <a:effectLst/>
                <a:uLnTx/>
                <a:uFillTx/>
                <a:latin typeface="Avenir Next LT Pro"/>
                <a:ea typeface="+mn-ea"/>
                <a:cs typeface="+mn-cs"/>
              </a:rPr>
              <a:t>hypervigilance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2E2E2E"/>
                </a:solidFill>
                <a:effectLst/>
                <a:uLnTx/>
                <a:uFillTx/>
                <a:latin typeface="Avenir Next LT Pro"/>
                <a:ea typeface="+mn-ea"/>
                <a:cs typeface="+mn-cs"/>
              </a:rPr>
              <a:t>defensive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srgbClr val="2E2E2E"/>
                </a:solidFill>
                <a:latin typeface="Avenir Next LT Pro"/>
              </a:rPr>
              <a:t>a</a:t>
            </a:r>
            <a:r>
              <a:rPr kumimoji="0" lang="en-GB" sz="1800" b="0" i="0" u="none" strike="noStrike" kern="1200" cap="none" spc="0" normalizeH="0" baseline="0" noProof="0" dirty="0" err="1">
                <a:ln>
                  <a:noFill/>
                </a:ln>
                <a:solidFill>
                  <a:srgbClr val="2E2E2E"/>
                </a:solidFill>
                <a:effectLst/>
                <a:uLnTx/>
                <a:uFillTx/>
                <a:latin typeface="Avenir Next LT Pro"/>
                <a:ea typeface="+mn-ea"/>
                <a:cs typeface="+mn-cs"/>
              </a:rPr>
              <a:t>ngry</a:t>
            </a:r>
            <a:endParaRPr kumimoji="0" lang="en-GB" sz="1800" b="0" i="0" u="none" strike="noStrike" kern="1200" cap="none" spc="0" normalizeH="0" baseline="0" noProof="0" dirty="0">
              <a:ln>
                <a:noFill/>
              </a:ln>
              <a:solidFill>
                <a:srgbClr val="2E2E2E"/>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2E2E2E"/>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E2E2E"/>
                </a:solidFill>
                <a:effectLst/>
                <a:uLnTx/>
                <a:uFillTx/>
                <a:latin typeface="Avenir Next LT Pro"/>
                <a:ea typeface="+mn-ea"/>
                <a:cs typeface="+mn-cs"/>
              </a:rPr>
              <a:t>Hyperarousal also keeps your mind “stuck on” and makes it difficult to sleep, eat, manage emotions, or concentrate. If hyperarousal reaches the most intensified level, this may result in dissociative rage and hostility.</a:t>
            </a:r>
          </a:p>
        </p:txBody>
      </p:sp>
      <p:sp>
        <p:nvSpPr>
          <p:cNvPr id="13" name="TextBox 12">
            <a:extLst>
              <a:ext uri="{FF2B5EF4-FFF2-40B4-BE49-F238E27FC236}">
                <a16:creationId xmlns:a16="http://schemas.microsoft.com/office/drawing/2014/main" id="{FDE4AFE8-1689-BB05-FC78-9ABB06240439}"/>
              </a:ext>
            </a:extLst>
          </p:cNvPr>
          <p:cNvSpPr txBox="1"/>
          <p:nvPr/>
        </p:nvSpPr>
        <p:spPr>
          <a:xfrm>
            <a:off x="6438901" y="122830"/>
            <a:ext cx="5533198" cy="5078313"/>
          </a:xfrm>
          <a:prstGeom prst="rect">
            <a:avLst/>
          </a:prstGeom>
          <a:solidFill>
            <a:schemeClr val="accent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err="1">
                <a:ln>
                  <a:noFill/>
                </a:ln>
                <a:solidFill>
                  <a:prstClr val="black"/>
                </a:solidFill>
                <a:effectLst/>
                <a:uLnTx/>
                <a:uFillTx/>
                <a:latin typeface="Avenir Next LT Pro"/>
                <a:ea typeface="+mn-ea"/>
                <a:cs typeface="+mn-cs"/>
              </a:rPr>
              <a:t>Hypoarousal</a:t>
            </a:r>
            <a:r>
              <a:rPr kumimoji="0" lang="en-GB" sz="1800" b="1" i="0" u="none" strike="noStrike" kern="1200" cap="none" spc="0" normalizeH="0" baseline="0" noProof="0" dirty="0">
                <a:ln>
                  <a:noFill/>
                </a:ln>
                <a:solidFill>
                  <a:prstClr val="black"/>
                </a:solidFill>
                <a:effectLst/>
                <a:uLnTx/>
                <a:uFillTx/>
                <a:latin typeface="Avenir Next LT Pro"/>
                <a:ea typeface="+mn-ea"/>
                <a:cs typeface="+mn-cs"/>
              </a:rPr>
              <a:t> </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is the complete opposite of hyperarousal. This experience of too little arousal is the result of freeze responses which can cause symptoms such 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venir Next LT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numbness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no feelings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lack of energy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inability to think or respond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reduced physical movement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Avenir Next LT Pro"/>
              </a:rPr>
              <a:t>a</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shamed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Avenir Next LT Pro"/>
                <a:ea typeface="+mn-ea"/>
                <a:cs typeface="+mn-cs"/>
              </a:rPr>
              <a:t>Hypoarousal</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can also impact your sleep and eating habits, leaving you feeling emotionally flat. You will be unable to express yourself, process thoughts and emotions, and respond physically.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1523202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E974B-8515-A695-6EC1-DBE365A11B9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92CC6A2-86AA-11D0-6E05-52F935387D54}"/>
              </a:ext>
            </a:extLst>
          </p:cNvPr>
          <p:cNvPicPr>
            <a:picLocks noChangeAspect="1"/>
          </p:cNvPicPr>
          <p:nvPr/>
        </p:nvPicPr>
        <p:blipFill>
          <a:blip r:embed="rId2"/>
          <a:stretch>
            <a:fillRect/>
          </a:stretch>
        </p:blipFill>
        <p:spPr>
          <a:xfrm>
            <a:off x="83544" y="467872"/>
            <a:ext cx="11826516" cy="6321548"/>
          </a:xfrm>
          <a:prstGeom prst="rect">
            <a:avLst/>
          </a:prstGeom>
        </p:spPr>
      </p:pic>
      <p:sp>
        <p:nvSpPr>
          <p:cNvPr id="5" name="TextBox 4">
            <a:extLst>
              <a:ext uri="{FF2B5EF4-FFF2-40B4-BE49-F238E27FC236}">
                <a16:creationId xmlns:a16="http://schemas.microsoft.com/office/drawing/2014/main" id="{ECB424AF-122F-6201-AC1C-4FC753BE3DBF}"/>
              </a:ext>
            </a:extLst>
          </p:cNvPr>
          <p:cNvSpPr txBox="1"/>
          <p:nvPr/>
        </p:nvSpPr>
        <p:spPr>
          <a:xfrm>
            <a:off x="3307080" y="60960"/>
            <a:ext cx="646176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highlight>
                  <a:srgbClr val="FFFFFF"/>
                </a:highlight>
                <a:uLnTx/>
                <a:uFillTx/>
                <a:latin typeface="var(--h1-font-family,inherit)"/>
                <a:ea typeface="+mn-ea"/>
                <a:cs typeface="+mn-cs"/>
              </a:rPr>
              <a:t>Tips for staying within your window of tolerance</a:t>
            </a:r>
          </a:p>
        </p:txBody>
      </p:sp>
    </p:spTree>
    <p:extLst>
      <p:ext uri="{BB962C8B-B14F-4D97-AF65-F5344CB8AC3E}">
        <p14:creationId xmlns:p14="http://schemas.microsoft.com/office/powerpoint/2010/main" val="9918217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C6783B7-EDF3-916E-DF97-371D36C5CD30}"/>
              </a:ext>
            </a:extLst>
          </p:cNvPr>
          <p:cNvPicPr>
            <a:picLocks noChangeAspect="1"/>
          </p:cNvPicPr>
          <p:nvPr/>
        </p:nvPicPr>
        <p:blipFill>
          <a:blip r:embed="rId2"/>
          <a:stretch>
            <a:fillRect/>
          </a:stretch>
        </p:blipFill>
        <p:spPr>
          <a:xfrm>
            <a:off x="197893" y="0"/>
            <a:ext cx="6005015" cy="6858000"/>
          </a:xfrm>
          <a:prstGeom prst="rect">
            <a:avLst/>
          </a:prstGeom>
          <a:noFill/>
        </p:spPr>
      </p:pic>
      <p:sp>
        <p:nvSpPr>
          <p:cNvPr id="5" name="Slide Number Placeholder 4" hidden="1">
            <a:extLst>
              <a:ext uri="{FF2B5EF4-FFF2-40B4-BE49-F238E27FC236}">
                <a16:creationId xmlns:a16="http://schemas.microsoft.com/office/drawing/2014/main" id="{26875EBE-BF08-FDA1-7B6B-39DAD514A81E}"/>
              </a:ext>
            </a:extLst>
          </p:cNvPr>
          <p:cNvSpPr>
            <a:spLocks noGrp="1"/>
          </p:cNvSpPr>
          <p:nvPr>
            <p:ph type="sldNum" sz="quarter" idx="15"/>
          </p:nvPr>
        </p:nvSpPr>
        <p:spPr/>
        <p:txBody>
          <a:bodyPr/>
          <a:lstStyle/>
          <a:p>
            <a:pPr>
              <a:spcAft>
                <a:spcPts val="600"/>
              </a:spcAft>
            </a:pPr>
            <a:fld id="{18D65601-5AE2-46FC-B138-694DDD2B510D}" type="slidenum">
              <a:rPr lang="en-US" smtClean="0"/>
              <a:pPr>
                <a:spcAft>
                  <a:spcPts val="600"/>
                </a:spcAft>
              </a:pPr>
              <a:t>64</a:t>
            </a:fld>
            <a:endParaRPr lang="en-US"/>
          </a:p>
        </p:txBody>
      </p:sp>
      <p:pic>
        <p:nvPicPr>
          <p:cNvPr id="9" name="Picture 8">
            <a:extLst>
              <a:ext uri="{FF2B5EF4-FFF2-40B4-BE49-F238E27FC236}">
                <a16:creationId xmlns:a16="http://schemas.microsoft.com/office/drawing/2014/main" id="{AA36DBD2-BA05-364F-DA39-C26610E488DC}"/>
              </a:ext>
            </a:extLst>
          </p:cNvPr>
          <p:cNvPicPr>
            <a:picLocks noChangeAspect="1"/>
          </p:cNvPicPr>
          <p:nvPr/>
        </p:nvPicPr>
        <p:blipFill>
          <a:blip r:embed="rId3"/>
          <a:stretch>
            <a:fillRect/>
          </a:stretch>
        </p:blipFill>
        <p:spPr>
          <a:xfrm>
            <a:off x="6398792" y="105252"/>
            <a:ext cx="5595315" cy="6049888"/>
          </a:xfrm>
          <a:prstGeom prst="rect">
            <a:avLst/>
          </a:prstGeom>
        </p:spPr>
      </p:pic>
      <p:sp>
        <p:nvSpPr>
          <p:cNvPr id="10" name="TextBox 9">
            <a:extLst>
              <a:ext uri="{FF2B5EF4-FFF2-40B4-BE49-F238E27FC236}">
                <a16:creationId xmlns:a16="http://schemas.microsoft.com/office/drawing/2014/main" id="{DD15474D-C0F4-74D4-47CC-7EE89B1A7D01}"/>
              </a:ext>
            </a:extLst>
          </p:cNvPr>
          <p:cNvSpPr txBox="1"/>
          <p:nvPr/>
        </p:nvSpPr>
        <p:spPr>
          <a:xfrm>
            <a:off x="7478972" y="6312090"/>
            <a:ext cx="3223959" cy="369332"/>
          </a:xfrm>
          <a:prstGeom prst="rect">
            <a:avLst/>
          </a:prstGeom>
          <a:noFill/>
        </p:spPr>
        <p:txBody>
          <a:bodyPr wrap="none" rtlCol="0">
            <a:spAutoFit/>
          </a:bodyPr>
          <a:lstStyle/>
          <a:p>
            <a:r>
              <a:rPr lang="en-GB" dirty="0">
                <a:hlinkClick r:id="rId4"/>
              </a:rPr>
              <a:t>Link to the mindfulness guide</a:t>
            </a:r>
            <a:endParaRPr lang="en-GB" dirty="0"/>
          </a:p>
        </p:txBody>
      </p:sp>
    </p:spTree>
    <p:extLst>
      <p:ext uri="{BB962C8B-B14F-4D97-AF65-F5344CB8AC3E}">
        <p14:creationId xmlns:p14="http://schemas.microsoft.com/office/powerpoint/2010/main" val="6355757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56CD0-2F47-976D-5056-9B6B4A6D79B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331B0-4152-AEF4-5739-2A2CB3081EA2}"/>
              </a:ext>
            </a:extLst>
          </p:cNvPr>
          <p:cNvSpPr>
            <a:spLocks noGrp="1"/>
          </p:cNvSpPr>
          <p:nvPr>
            <p:ph idx="13"/>
          </p:nvPr>
        </p:nvSpPr>
        <p:spPr/>
        <p:txBody>
          <a:bodyPr/>
          <a:lstStyle/>
          <a:p>
            <a:endParaRPr lang="en-GB"/>
          </a:p>
        </p:txBody>
      </p:sp>
      <p:pic>
        <p:nvPicPr>
          <p:cNvPr id="6" name="Picture 5">
            <a:hlinkClick r:id="rId2"/>
            <a:extLst>
              <a:ext uri="{FF2B5EF4-FFF2-40B4-BE49-F238E27FC236}">
                <a16:creationId xmlns:a16="http://schemas.microsoft.com/office/drawing/2014/main" id="{C93DC7B0-7A3B-57EC-4C88-1F8C2D5DC66B}"/>
              </a:ext>
            </a:extLst>
          </p:cNvPr>
          <p:cNvPicPr>
            <a:picLocks noChangeAspect="1"/>
          </p:cNvPicPr>
          <p:nvPr/>
        </p:nvPicPr>
        <p:blipFill>
          <a:blip r:embed="rId3"/>
          <a:stretch>
            <a:fillRect/>
          </a:stretch>
        </p:blipFill>
        <p:spPr>
          <a:xfrm>
            <a:off x="288992" y="131731"/>
            <a:ext cx="5807007" cy="6594537"/>
          </a:xfrm>
          <a:prstGeom prst="rect">
            <a:avLst/>
          </a:prstGeom>
        </p:spPr>
      </p:pic>
      <p:pic>
        <p:nvPicPr>
          <p:cNvPr id="8" name="Picture 7">
            <a:hlinkClick r:id="rId4"/>
            <a:extLst>
              <a:ext uri="{FF2B5EF4-FFF2-40B4-BE49-F238E27FC236}">
                <a16:creationId xmlns:a16="http://schemas.microsoft.com/office/drawing/2014/main" id="{BCF9196B-8F1A-6492-AA67-1E955F6F1633}"/>
              </a:ext>
            </a:extLst>
          </p:cNvPr>
          <p:cNvPicPr>
            <a:picLocks noChangeAspect="1"/>
          </p:cNvPicPr>
          <p:nvPr/>
        </p:nvPicPr>
        <p:blipFill>
          <a:blip r:embed="rId5"/>
          <a:stretch>
            <a:fillRect/>
          </a:stretch>
        </p:blipFill>
        <p:spPr>
          <a:xfrm>
            <a:off x="6337314" y="131731"/>
            <a:ext cx="5747778" cy="6594537"/>
          </a:xfrm>
          <a:prstGeom prst="rect">
            <a:avLst/>
          </a:prstGeom>
        </p:spPr>
      </p:pic>
    </p:spTree>
    <p:extLst>
      <p:ext uri="{BB962C8B-B14F-4D97-AF65-F5344CB8AC3E}">
        <p14:creationId xmlns:p14="http://schemas.microsoft.com/office/powerpoint/2010/main" val="85986156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7CE8B80-5B66-3022-D6DA-B92DAEB6EE99}"/>
              </a:ext>
            </a:extLst>
          </p:cNvPr>
          <p:cNvSpPr>
            <a:spLocks noGrp="1"/>
          </p:cNvSpPr>
          <p:nvPr>
            <p:ph type="title"/>
          </p:nvPr>
        </p:nvSpPr>
        <p:spPr>
          <a:xfrm>
            <a:off x="530307" y="536573"/>
            <a:ext cx="3856679" cy="1453003"/>
          </a:xfrm>
        </p:spPr>
        <p:txBody>
          <a:bodyPr/>
          <a:lstStyle/>
          <a:p>
            <a:endParaRPr lang="en-US"/>
          </a:p>
        </p:txBody>
      </p:sp>
      <p:sp>
        <p:nvSpPr>
          <p:cNvPr id="10" name="Content Placeholder 2">
            <a:extLst>
              <a:ext uri="{FF2B5EF4-FFF2-40B4-BE49-F238E27FC236}">
                <a16:creationId xmlns:a16="http://schemas.microsoft.com/office/drawing/2014/main" id="{BDF35747-75F6-76C5-5BA9-EE5CCBBA1747}"/>
              </a:ext>
            </a:extLst>
          </p:cNvPr>
          <p:cNvSpPr>
            <a:spLocks noGrp="1"/>
          </p:cNvSpPr>
          <p:nvPr>
            <p:ph idx="13"/>
          </p:nvPr>
        </p:nvSpPr>
        <p:spPr>
          <a:xfrm>
            <a:off x="907606" y="2877018"/>
            <a:ext cx="3060000" cy="2938561"/>
          </a:xfrm>
        </p:spPr>
        <p:txBody>
          <a:bodyPr/>
          <a:lstStyle/>
          <a:p>
            <a:endParaRPr lang="en-US"/>
          </a:p>
        </p:txBody>
      </p:sp>
      <p:pic>
        <p:nvPicPr>
          <p:cNvPr id="3" name="Picture 2">
            <a:hlinkClick r:id="rId2"/>
            <a:extLst>
              <a:ext uri="{FF2B5EF4-FFF2-40B4-BE49-F238E27FC236}">
                <a16:creationId xmlns:a16="http://schemas.microsoft.com/office/drawing/2014/main" id="{A6C27D39-73CC-95EE-C228-2E37E7EAEA4B}"/>
              </a:ext>
            </a:extLst>
          </p:cNvPr>
          <p:cNvPicPr>
            <a:picLocks noChangeAspect="1"/>
          </p:cNvPicPr>
          <p:nvPr/>
        </p:nvPicPr>
        <p:blipFill>
          <a:blip r:embed="rId3"/>
          <a:stretch>
            <a:fillRect/>
          </a:stretch>
        </p:blipFill>
        <p:spPr>
          <a:xfrm>
            <a:off x="512366" y="10510"/>
            <a:ext cx="5199222" cy="6847489"/>
          </a:xfrm>
          <a:prstGeom prst="rect">
            <a:avLst/>
          </a:prstGeom>
          <a:noFill/>
        </p:spPr>
      </p:pic>
      <p:pic>
        <p:nvPicPr>
          <p:cNvPr id="5" name="Picture 4">
            <a:hlinkClick r:id="rId4"/>
            <a:extLst>
              <a:ext uri="{FF2B5EF4-FFF2-40B4-BE49-F238E27FC236}">
                <a16:creationId xmlns:a16="http://schemas.microsoft.com/office/drawing/2014/main" id="{6E7E1A69-093F-B20F-E607-F3B5D6482015}"/>
              </a:ext>
            </a:extLst>
          </p:cNvPr>
          <p:cNvPicPr>
            <a:picLocks noChangeAspect="1"/>
          </p:cNvPicPr>
          <p:nvPr/>
        </p:nvPicPr>
        <p:blipFill>
          <a:blip r:embed="rId5"/>
          <a:stretch>
            <a:fillRect/>
          </a:stretch>
        </p:blipFill>
        <p:spPr>
          <a:xfrm>
            <a:off x="6216555" y="10510"/>
            <a:ext cx="5463079" cy="6847490"/>
          </a:xfrm>
          <a:prstGeom prst="rect">
            <a:avLst/>
          </a:prstGeom>
        </p:spPr>
      </p:pic>
    </p:spTree>
    <p:extLst>
      <p:ext uri="{BB962C8B-B14F-4D97-AF65-F5344CB8AC3E}">
        <p14:creationId xmlns:p14="http://schemas.microsoft.com/office/powerpoint/2010/main" val="2468193422"/>
      </p:ext>
    </p:extLst>
  </p:cSld>
  <p:clrMapOvr>
    <a:masterClrMapping/>
  </p:clrMapOvr>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E3707C-8CAB-4302-B7E1-D32E1543E05C}">
  <ds:schemaRefs>
    <ds:schemaRef ds:uri="http://schemas.microsoft.com/sharepoint/v3/contenttype/forms"/>
  </ds:schemaRefs>
</ds:datastoreItem>
</file>

<file path=customXml/itemProps2.xml><?xml version="1.0" encoding="utf-8"?>
<ds:datastoreItem xmlns:ds="http://schemas.openxmlformats.org/officeDocument/2006/customXml" ds:itemID="{3FDB7358-0BCB-4DEB-B717-C1D7CC555F0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{711FE960-A133-459F-8512-E64529E556FA}TF3977e381-cba5-49b1-ba43-b5d865517af907ebbda9_win32-372d4d6ae720</Template>
  <TotalTime>685</TotalTime>
  <Words>8926</Words>
  <Application>Microsoft Office PowerPoint</Application>
  <PresentationFormat>Widescreen</PresentationFormat>
  <Paragraphs>1078</Paragraphs>
  <Slides>66</Slides>
  <Notes>16</Notes>
  <HiddenSlides>0</HiddenSlides>
  <MMClips>13</MMClips>
  <ScaleCrop>false</ScaleCrop>
  <HeadingPairs>
    <vt:vector size="6" baseType="variant">
      <vt:variant>
        <vt:lpstr>Fonts Used</vt:lpstr>
      </vt:variant>
      <vt:variant>
        <vt:i4>17</vt:i4>
      </vt:variant>
      <vt:variant>
        <vt:lpstr>Theme</vt:lpstr>
      </vt:variant>
      <vt:variant>
        <vt:i4>2</vt:i4>
      </vt:variant>
      <vt:variant>
        <vt:lpstr>Slide Titles</vt:lpstr>
      </vt:variant>
      <vt:variant>
        <vt:i4>66</vt:i4>
      </vt:variant>
    </vt:vector>
  </HeadingPairs>
  <TitlesOfParts>
    <vt:vector size="85" baseType="lpstr">
      <vt:lpstr>MinionPro-Regular</vt:lpstr>
      <vt:lpstr>Rubik</vt:lpstr>
      <vt:lpstr>var(--h1-font-family,inherit)</vt:lpstr>
      <vt:lpstr>Aptos</vt:lpstr>
      <vt:lpstr>Arial</vt:lpstr>
      <vt:lpstr>Avenir Next LT Pro</vt:lpstr>
      <vt:lpstr>Biome Light</vt:lpstr>
      <vt:lpstr>Calibri</vt:lpstr>
      <vt:lpstr>Goudy Old Style</vt:lpstr>
      <vt:lpstr>Lato</vt:lpstr>
      <vt:lpstr>Roboto</vt:lpstr>
      <vt:lpstr>Segoe UI Emoji</vt:lpstr>
      <vt:lpstr>Symbol</vt:lpstr>
      <vt:lpstr>Times New Roman</vt:lpstr>
      <vt:lpstr>Tisa Offc Serif Pro</vt:lpstr>
      <vt:lpstr>Univers Light</vt:lpstr>
      <vt:lpstr>Wingdings</vt:lpstr>
      <vt:lpstr>Custom</vt:lpstr>
      <vt:lpstr>FrostyVTI</vt:lpstr>
      <vt:lpstr>ADHD Interventions and strategies</vt:lpstr>
      <vt:lpstr>PowerPoint Presentation</vt:lpstr>
      <vt:lpstr>PowerPoint Presentation</vt:lpstr>
      <vt:lpstr>Intervention Pyramid</vt:lpstr>
      <vt:lpstr>PowerPoint Presentation</vt:lpstr>
      <vt:lpstr>PowerPoint Presentation</vt:lpstr>
      <vt:lpstr>Behavioural Principles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vt:lpstr>
      <vt:lpstr>PowerPoint Presentation</vt:lpstr>
      <vt:lpstr>PowerPoint Presentation</vt:lpstr>
      <vt:lpstr>Interventions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Nurture groups</vt:lpstr>
      <vt:lpstr>PowerPoint Presentation</vt:lpstr>
      <vt:lpstr>PowerPoint Presentation</vt:lpstr>
      <vt:lpstr>PowerPoint Presentation</vt:lpstr>
      <vt:lpstr>Social stories (SS) </vt:lpstr>
      <vt:lpstr>Social stories (SS) </vt:lpstr>
      <vt:lpstr>Social stories (SS) </vt:lpstr>
      <vt:lpstr>PowerPoint Presentation</vt:lpstr>
      <vt:lpstr>TASK</vt:lpstr>
      <vt:lpstr>Movement and exercise </vt:lpstr>
      <vt:lpstr>PowerPoint Presentation</vt:lpstr>
      <vt:lpstr>PowerPoint Presentation</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Anxiety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Greenway</dc:creator>
  <cp:lastModifiedBy>Charlotte Greenway</cp:lastModifiedBy>
  <cp:revision>1</cp:revision>
  <dcterms:created xsi:type="dcterms:W3CDTF">2026-08-04T09:26:39Z</dcterms:created>
  <dcterms:modified xsi:type="dcterms:W3CDTF">2026-10-12T09:41:35Z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