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277" r:id="rId2"/>
    <p:sldId id="331" r:id="rId3"/>
    <p:sldId id="332" r:id="rId4"/>
    <p:sldId id="412" r:id="rId5"/>
    <p:sldId id="413" r:id="rId6"/>
    <p:sldId id="375" r:id="rId7"/>
    <p:sldId id="374" r:id="rId8"/>
    <p:sldId id="372" r:id="rId9"/>
    <p:sldId id="402" r:id="rId10"/>
    <p:sldId id="392" r:id="rId11"/>
    <p:sldId id="414" r:id="rId12"/>
    <p:sldId id="400" r:id="rId13"/>
    <p:sldId id="376" r:id="rId14"/>
    <p:sldId id="403" r:id="rId15"/>
    <p:sldId id="416" r:id="rId16"/>
    <p:sldId id="344" r:id="rId17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9" autoAdjust="0"/>
    <p:restoredTop sz="94576" autoAdjust="0"/>
  </p:normalViewPr>
  <p:slideViewPr>
    <p:cSldViewPr showGuides="1">
      <p:cViewPr>
        <p:scale>
          <a:sx n="82" d="100"/>
          <a:sy n="82" d="100"/>
        </p:scale>
        <p:origin x="14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8043C65-EFF3-82CE-4D33-6FC1624409D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3BC5810D-D4D1-320F-DBF3-2D3C8239316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F1989B31-6A7B-424F-F767-1A6473F1A0B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B5E97BF8-8D30-DB47-5733-9327219DC53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6EDB964-F999-5547-8F4F-66A7F66C50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D4074264-02F7-081D-0EC2-505D158B80A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C0F8ECCC-FCD2-82A7-0313-6B6B6832A63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B54A1FBC-01FB-F2B1-317F-82B1601D2E5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2FAFE73B-CD17-F824-4D1A-00241F1E6C6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1C1E20C0-3A37-7291-CB83-2ECB2C2445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0695C8BE-B775-4A8F-C42F-87178B3128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66888797-FB20-2040-BB2E-625F33C623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2B593A52-CCFB-2A95-3551-5A0E2051DF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E0BE3982-4278-73CB-BDC1-D5F6B4119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9063A210-B262-DAB7-C846-F6BD1CD810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C93420-1109-E84F-9501-1BBA9C2D494B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C6465C11-963B-21C1-CB66-1A3F71B00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47F7DC8E-B14D-EBD7-78EF-809160EE0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E52E5D6B-F69F-6F1D-36FC-4BB6F7C1B8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8621417-FDA4-8649-9DBA-ADA7E9992314}" type="slidenum">
              <a:rPr kumimoji="0" lang="en-GB" altLang="en-US" smtClean="0"/>
              <a:pPr>
                <a:spcBef>
                  <a:spcPct val="0"/>
                </a:spcBef>
              </a:pPr>
              <a:t>3</a:t>
            </a:fld>
            <a:endParaRPr kumimoji="0"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F4F14-D76B-861F-2CF0-EF6852C425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F881F-D72F-5447-8A1A-F66B7ADB03E6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78880-2405-A01A-A73C-456C66ED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EE0FF4-0C4C-A807-2E57-4602F10FA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F7FC8-BE19-7B4F-B776-597DDBC567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5009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7C1FBD-706A-5295-FB0A-F2E1DE9CD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0D0BF-B7A4-0946-BB41-002EC0E885C4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E38D6-B41E-953E-C70E-B4A00A5F8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2C71D0-5FB6-EF6E-3F9C-09400749D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1A889-9CC5-D140-8BF1-56AB827C5F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170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538A5-91F6-064C-F364-837708A1C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32A98-8AF9-1440-AFF1-5A804F0C8F47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2D553BC-BF13-2502-A2F3-9CAF508608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C1711-5CC2-264A-9246-DC68D1CAC9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9492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CB476C-6FA3-015D-119A-D8778BD9E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619B-2D6F-A149-872F-F3DB6EEFDEB6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F9810-D005-43FB-DB2B-AFFF408008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BB2EF-DB8B-2C49-BA57-A5ADC4E4FB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998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049D09A-B9AF-A822-27DE-43DE01C01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CB23A-A728-4B4E-A81D-25690DD3D788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15895CD-CDDB-E986-6BFB-7F0928AEB9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7E767-756B-3442-A814-255DA3A059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176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086A5BA-8ECF-4362-E8E9-B3245AF8F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08727-8344-8B4F-8EEC-2DB1231409AC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D5F7EB-842F-A5D2-A7EB-C37B09953EF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CD4D1-CB14-C64D-B8EA-2F667C6C26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499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C74E58C-22B3-9C65-2A86-29F171CE8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B1DF8-BA4C-C148-9F7E-39B961F5260E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8D3E689-68C4-3212-BB1A-C9C7843AAB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59C2B-2A32-0C41-A581-D9850AA645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8284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88D8B22-BEB8-0245-E58D-6272FEB7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22F59-A550-9A48-BBC4-116F572C442C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AA4F-0014-73E7-946F-DAD2A9721D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2C65A-A008-D04C-BCE9-5D6D5427D7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759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984B16-D1A1-BF5F-E9CA-2CEACE2C4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2E187-9929-A046-AD0F-37A324F2EC73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1D23D-8875-526D-9CFD-9762C06594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FF6D2-D096-F54E-AE2F-E266D345F9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134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E8703-8DAC-07D0-3243-50B4CD782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27B67-172B-EC4C-8CF6-F086B1A6C9F2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0CA56CC-2FCE-B7DA-8C4C-2A368E2942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F3923-B5DE-6147-9F3D-83CAB66C7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401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3A7A2-4150-ED1C-E208-F2B0927F0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05EFC-0FB1-9648-829C-DFCC5A367BAA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1F66FA-E13E-3A53-9003-303D3F31EC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F10E5-FE94-D943-911B-1929CD080F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5412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79354EE-9BCD-DC81-79C2-F3AE2F6FA50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646EF0C-31EF-BBE9-A81D-A3F13333266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9AAC4-F34C-176D-49C2-265EFB8D0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ECBAB1-7E44-404F-A949-8608AC03F287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D487B-9568-A07C-EE43-7712468BFB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254B492-48E3-934E-A869-0AD42C92B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findajob.dwp.gov.uk/search?loc=86384&amp;q=social%20care%20worker" TargetMode="External"/><Relationship Id="rId3" Type="http://schemas.openxmlformats.org/officeDocument/2006/relationships/hyperlink" Target="https://www.rcninursingjobs.co.uk/jobs/acute-care-nursing/london-central-/" TargetMode="External"/><Relationship Id="rId7" Type="http://schemas.openxmlformats.org/officeDocument/2006/relationships/hyperlink" Target="https://thinkahead.org/our-training-programme/" TargetMode="External"/><Relationship Id="rId2" Type="http://schemas.openxmlformats.org/officeDocument/2006/relationships/hyperlink" Target="https://www.nhsjobs.com/job_search/s1/Nursing_Midwifer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hefrontline.org.uk/develop-your-career/pathways-programme/" TargetMode="External"/><Relationship Id="rId5" Type="http://schemas.openxmlformats.org/officeDocument/2006/relationships/hyperlink" Target="https://www.gov.uk/guidance/step-up-to-social-work" TargetMode="External"/><Relationship Id="rId4" Type="http://schemas.openxmlformats.org/officeDocument/2006/relationships/hyperlink" Target="https://findajob.dwp.gov.uk/search?cat=26&amp;loc=86583" TargetMode="External"/><Relationship Id="rId9" Type="http://schemas.openxmlformats.org/officeDocument/2006/relationships/hyperlink" Target="https://jobs.theguardian.com/jobs/community-and-social-care/london-greater-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nknowncystic.com/2012/05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0E23E5A1-ECD4-50DF-2DE5-3241EB088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LCHS 4009</a:t>
            </a: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8FAFFADE-356A-A94A-CBBA-0409CCDE9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586537" cy="3363913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Professional Career Development Within H&amp;SC</a:t>
            </a:r>
          </a:p>
          <a:p>
            <a:pPr eaLnBrk="1" hangingPunct="1"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Week 5</a:t>
            </a:r>
          </a:p>
          <a:p>
            <a:pPr eaLnBrk="1" hangingPunct="1">
              <a:defRPr/>
            </a:pPr>
            <a:endParaRPr lang="en-GB" altLang="en-US" b="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GB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2 Workshop </a:t>
            </a:r>
          </a:p>
          <a:p>
            <a:pPr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E9EC5C-A365-85DD-A7C1-E8666CD72E3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24CBE16C-2AF7-37B5-C753-62E0AE4A33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AD68A1-CB15-FD43-A70E-F93FD8B11D9B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>
            <a:extLst>
              <a:ext uri="{FF2B5EF4-FFF2-40B4-BE49-F238E27FC236}">
                <a16:creationId xmlns:a16="http://schemas.microsoft.com/office/drawing/2014/main" id="{D42E7E2D-3E78-D447-034D-E390353DB425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31147BED-AFE0-1E48-A82C-505AEE022F5E}" type="datetime1">
              <a:rPr lang="en-GB" altLang="en-US" sz="1800" smtClean="0">
                <a:cs typeface="Arial" panose="020B0604020202020204" pitchFamily="34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29/09/2026</a:t>
            </a:fld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>
            <a:extLst>
              <a:ext uri="{FF2B5EF4-FFF2-40B4-BE49-F238E27FC236}">
                <a16:creationId xmlns:a16="http://schemas.microsoft.com/office/drawing/2014/main" id="{E32B465A-F2D1-8A3D-B736-46EF510AD11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6406" y="174625"/>
            <a:ext cx="8229600" cy="518071"/>
          </a:xfrm>
        </p:spPr>
        <p:txBody>
          <a:bodyPr/>
          <a:lstStyle/>
          <a:p>
            <a:pPr eaLnBrk="1" hangingPunct="1"/>
            <a:r>
              <a:rPr lang="en-GB" altLang="en-US" sz="4000" b="1" dirty="0"/>
              <a:t>Aim and Workshop Content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C85E8F4E-D796-4E1A-B29D-5A334318474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23528" y="728663"/>
            <a:ext cx="8568952" cy="4932586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/>
              <a:t>This is a refresher session for completion of Assignment 2 where we will discuss:</a:t>
            </a:r>
          </a:p>
          <a:p>
            <a:pPr lvl="1" eaLnBrk="1" hangingPunct="1">
              <a:defRPr/>
            </a:pPr>
            <a:r>
              <a:rPr lang="en-GB" altLang="en-US" sz="2400" dirty="0"/>
              <a:t>Reviewing Assessment 2</a:t>
            </a:r>
          </a:p>
          <a:p>
            <a:pPr lvl="1" eaLnBrk="1" hangingPunct="1">
              <a:defRPr/>
            </a:pPr>
            <a:r>
              <a:rPr lang="en-GB" altLang="en-US" sz="2400" dirty="0"/>
              <a:t>Reviewing the Marking Criteria</a:t>
            </a:r>
          </a:p>
          <a:p>
            <a:pPr lvl="1" eaLnBrk="1" hangingPunct="1">
              <a:defRPr/>
            </a:pPr>
            <a:r>
              <a:rPr lang="en-GB" altLang="en-US" sz="2400" dirty="0"/>
              <a:t>Tasks Preparation</a:t>
            </a:r>
          </a:p>
          <a:p>
            <a:pPr lvl="1" eaLnBrk="1" hangingPunct="1">
              <a:defRPr/>
            </a:pPr>
            <a:r>
              <a:rPr lang="en-GB" altLang="en-US" sz="2400" dirty="0"/>
              <a:t>Assignment planning</a:t>
            </a:r>
          </a:p>
          <a:p>
            <a:pPr lvl="1" eaLnBrk="1" hangingPunct="1">
              <a:defRPr/>
            </a:pPr>
            <a:r>
              <a:rPr lang="en-GB" altLang="en-US" sz="2400" dirty="0"/>
              <a:t>Harvard referencing</a:t>
            </a:r>
          </a:p>
          <a:p>
            <a:pPr lvl="1" eaLnBrk="1" hangingPunct="1">
              <a:defRPr/>
            </a:pPr>
            <a:r>
              <a:rPr lang="en-GB" altLang="en-US" sz="2400" dirty="0"/>
              <a:t>Proof reading</a:t>
            </a:r>
          </a:p>
          <a:p>
            <a:pPr eaLnBrk="1" hangingPunct="1">
              <a:defRPr/>
            </a:pPr>
            <a:endParaRPr lang="en-GB" altLang="en-US" sz="2400" dirty="0"/>
          </a:p>
        </p:txBody>
      </p:sp>
      <p:sp>
        <p:nvSpPr>
          <p:cNvPr id="7173" name="Slide Number Placeholder 3">
            <a:extLst>
              <a:ext uri="{FF2B5EF4-FFF2-40B4-BE49-F238E27FC236}">
                <a16:creationId xmlns:a16="http://schemas.microsoft.com/office/drawing/2014/main" id="{17A61015-0A84-060C-3D0E-6885A365466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1B29A5E-93DD-3744-9492-DA4BC4F14E7D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3">
            <a:extLst>
              <a:ext uri="{FF2B5EF4-FFF2-40B4-BE49-F238E27FC236}">
                <a16:creationId xmlns:a16="http://schemas.microsoft.com/office/drawing/2014/main" id="{03429384-9F42-6FFB-95F4-848E5AFA3F26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55CB1C28-5DCD-364E-A02D-CD59B1392D76}" type="datetime1">
              <a:rPr lang="en-GB" altLang="en-US" sz="1800" smtClean="0">
                <a:cs typeface="Arial" panose="020B0604020202020204" pitchFamily="34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29/09/2026</a:t>
            </a:fld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EE4593DC-A0A1-A87A-5E27-0E02F0F600C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Sources</a:t>
            </a:r>
          </a:p>
        </p:txBody>
      </p:sp>
      <p:sp>
        <p:nvSpPr>
          <p:cNvPr id="9220" name="Content Placeholder 2">
            <a:extLst>
              <a:ext uri="{FF2B5EF4-FFF2-40B4-BE49-F238E27FC236}">
                <a16:creationId xmlns:a16="http://schemas.microsoft.com/office/drawing/2014/main" id="{B8E3E1CE-6DE8-5D9D-0D2E-8756595714F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0736" y="1470818"/>
            <a:ext cx="8229600" cy="3916363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Programme Handbook</a:t>
            </a:r>
          </a:p>
          <a:p>
            <a:pPr eaLnBrk="1" hangingPunct="1"/>
            <a:r>
              <a:rPr lang="en-GB" altLang="en-US" sz="2800" dirty="0"/>
              <a:t>Moodle VLE / Study Support</a:t>
            </a:r>
          </a:p>
          <a:p>
            <a:pPr eaLnBrk="1" hangingPunct="1"/>
            <a:r>
              <a:rPr lang="en-GB" altLang="en-US" sz="2800" dirty="0"/>
              <a:t>Any relevant sources that you find 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id="{06D30AC5-8646-711D-A89D-017EEFA8983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F572896-DB65-414D-960F-4F841B740F75}" type="slidenum">
              <a:rPr lang="en-US" altLang="en-US" sz="1400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63F259F-D456-3A98-5A8D-F072DCF15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algn="ctr"/>
            <a:r>
              <a:rPr b="1"/>
              <a:t>COMPONENT 2 (70%)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192A8504-3834-68B6-1359-7EBCCF72A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84091"/>
            <a:ext cx="8229600" cy="2908920"/>
          </a:xfrm>
        </p:spPr>
        <p:txBody>
          <a:bodyPr/>
          <a:lstStyle/>
          <a:p>
            <a:pPr marL="0" indent="0" algn="l">
              <a:buNone/>
            </a:pPr>
            <a:r>
              <a:rPr sz="2000" dirty="0"/>
              <a:t>Personal Development Portfolio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2,000 words (+/-10%</a:t>
            </a:r>
            <a:r>
              <a:rPr lang="en-GB" sz="2000" dirty="0"/>
              <a:t>)</a:t>
            </a:r>
            <a:endParaRPr sz="2000" dirty="0"/>
          </a:p>
          <a:p>
            <a:pPr algn="l"/>
            <a:r>
              <a:rPr sz="2000" dirty="0"/>
              <a:t>3 written tasks</a:t>
            </a:r>
          </a:p>
          <a:p>
            <a:pPr algn="l"/>
            <a:r>
              <a:rPr sz="2000" dirty="0"/>
              <a:t>All tasks must be completed in </a:t>
            </a:r>
            <a:r>
              <a:rPr sz="2000" b="1" dirty="0">
                <a:solidFill>
                  <a:srgbClr val="FF0000"/>
                </a:solidFill>
              </a:rPr>
              <a:t>ONE Word document </a:t>
            </a:r>
            <a:r>
              <a:rPr sz="2000" dirty="0"/>
              <a:t>and submitted as a single file</a:t>
            </a:r>
            <a:r>
              <a:rPr lang="en-GB" sz="2000" dirty="0"/>
              <a:t> – Download the Template on Moodle</a:t>
            </a:r>
            <a:endParaRPr sz="2000" dirty="0"/>
          </a:p>
          <a:p>
            <a:pPr algn="l"/>
            <a:r>
              <a:rPr sz="2000" dirty="0"/>
              <a:t>Submit via Turnitin by </a:t>
            </a:r>
            <a:r>
              <a:rPr sz="2000" b="1" dirty="0">
                <a:solidFill>
                  <a:srgbClr val="FF0000"/>
                </a:solidFill>
              </a:rPr>
              <a:t>Friday 4th December 2026, 10am</a:t>
            </a:r>
          </a:p>
          <a:p>
            <a:pPr algn="l"/>
            <a:r>
              <a:rPr sz="2000" dirty="0"/>
              <a:t>Provisional marks and feedback: 1st January 2027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15492-1C42-B33D-6FC1-1DAB2E72C6B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29701" name="Slide Number Placeholder 4">
            <a:extLst>
              <a:ext uri="{FF2B5EF4-FFF2-40B4-BE49-F238E27FC236}">
                <a16:creationId xmlns:a16="http://schemas.microsoft.com/office/drawing/2014/main" id="{4CF6D01A-6401-5879-24FF-06874F9E7B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19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7E489-BF2D-6581-3EE9-00A5F345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/>
              <a:t>Component 2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99107-10AD-59F8-39A5-3BC20E771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3672408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For Component 2</a:t>
            </a:r>
            <a:r>
              <a:rPr lang="en-GB" sz="1800" dirty="0"/>
              <a:t> Task 1</a:t>
            </a:r>
            <a:r>
              <a:rPr sz="1800" dirty="0"/>
              <a:t>, </a:t>
            </a:r>
            <a:r>
              <a:rPr sz="1800" b="1" dirty="0">
                <a:solidFill>
                  <a:srgbClr val="FF0000"/>
                </a:solidFill>
              </a:rPr>
              <a:t>choose a job role that is DIFFERENT from the job used in Component 1</a:t>
            </a:r>
            <a:r>
              <a:rPr sz="1800" dirty="0">
                <a:solidFill>
                  <a:srgbClr val="FF0000"/>
                </a:solidFill>
              </a:rPr>
              <a:t>.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The portfolio should focus on your own career development, skills, skill gaps and future plans.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You may write from a personal perspective where appropriate, but you must also use relevant external literature and evidence.</a:t>
            </a:r>
          </a:p>
          <a:p>
            <a:pPr algn="l"/>
            <a:endParaRPr sz="1800" dirty="0"/>
          </a:p>
          <a:p>
            <a:pPr algn="l"/>
            <a:r>
              <a:rPr sz="1800" b="1" dirty="0">
                <a:solidFill>
                  <a:srgbClr val="FF0000"/>
                </a:solidFill>
              </a:rPr>
              <a:t>Minimum requirement: 6 </a:t>
            </a:r>
            <a:r>
              <a:rPr sz="1800" dirty="0"/>
              <a:t>published sources, correctly referenced using UWTSD Harvard.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B9FC2-F40F-F61E-9BB2-61E3A4EA7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230349-B19F-8F9F-6E04-981EC578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20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4674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2130B574-2946-214F-6503-1CBF16850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COMPONENT 2 – Task 1</a:t>
            </a:r>
            <a:r>
              <a:rPr lang="en-GB" b="1" dirty="0">
                <a:solidFill>
                  <a:srgbClr val="000000"/>
                </a:solidFill>
              </a:rPr>
              <a:t> part 1</a:t>
            </a:r>
            <a:endParaRPr lang="en-US" altLang="en-US" i="1" dirty="0">
              <a:solidFill>
                <a:srgbClr val="0070C0"/>
              </a:solidFill>
            </a:endParaRP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C0515951-A2CB-8D31-7A50-FD62B9FFF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648" y="1556792"/>
            <a:ext cx="8431370" cy="4104456"/>
          </a:xfrm>
        </p:spPr>
        <p:txBody>
          <a:bodyPr/>
          <a:lstStyle/>
          <a:p>
            <a:pPr marL="45085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sz="2000" dirty="0"/>
              <a:t>Personal Action Plan (900 words)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Choose a job role you would like to apply for after completing your Level 4 qualification.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Identify the key skills required for the job and explain how you meet those skills.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Use evidence from the job role/sector and examples from your own education, work, volunteering or other relevant experience.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9425F-67C0-76B0-9A21-CF6E3CB2386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0725" name="Slide Number Placeholder 4">
            <a:extLst>
              <a:ext uri="{FF2B5EF4-FFF2-40B4-BE49-F238E27FC236}">
                <a16:creationId xmlns:a16="http://schemas.microsoft.com/office/drawing/2014/main" id="{80955BBD-F715-465F-B0EC-04AD6095EC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21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DED953-0B7A-7CF7-A807-7ABC657F8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Task 1: Skill Gaps and PDP</a:t>
            </a:r>
            <a:r>
              <a:rPr lang="en-GB" b="1" dirty="0">
                <a:solidFill>
                  <a:srgbClr val="000000"/>
                </a:solidFill>
              </a:rPr>
              <a:t> (part 2)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F8702D28-C273-6CA7-C13F-20B88C042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450850" indent="0" algn="l">
              <a:lnSpc>
                <a:spcPct val="150000"/>
              </a:lnSpc>
              <a:spcAft>
                <a:spcPts val="800"/>
              </a:spcAft>
              <a:buNone/>
            </a:pPr>
            <a:r>
              <a:rPr sz="2400" dirty="0"/>
              <a:t>Continue Task 1 by identifying your skill gaps.</a:t>
            </a:r>
          </a:p>
          <a:p>
            <a:pPr algn="l"/>
            <a:r>
              <a:rPr sz="2400" dirty="0"/>
              <a:t>What skills, knowledge or experience do you still need to develop?</a:t>
            </a:r>
          </a:p>
          <a:p>
            <a:pPr algn="l"/>
            <a:r>
              <a:rPr sz="2400" dirty="0"/>
              <a:t>Why are these gaps important for the chosen job?</a:t>
            </a:r>
          </a:p>
          <a:p>
            <a:pPr algn="l"/>
            <a:r>
              <a:rPr sz="2400" dirty="0"/>
              <a:t>How will you address them?</a:t>
            </a:r>
          </a:p>
          <a:p>
            <a:pPr algn="l"/>
            <a:r>
              <a:rPr sz="2400" dirty="0"/>
              <a:t>Develop a Personal Development Plan (PDP) outlining specific steps you will take to improve these areas.</a:t>
            </a:r>
          </a:p>
          <a:p>
            <a:pPr algn="l"/>
            <a:r>
              <a:rPr sz="2400" dirty="0"/>
              <a:t>Make your actions clear, realistic and linked to your career goal.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F7B1D-D6B4-D985-AB61-2743D6B855A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1749" name="Slide Number Placeholder 4">
            <a:extLst>
              <a:ext uri="{FF2B5EF4-FFF2-40B4-BE49-F238E27FC236}">
                <a16:creationId xmlns:a16="http://schemas.microsoft.com/office/drawing/2014/main" id="{4C358388-225B-4C81-5209-AFD5D0B154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22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316BC62A-AAD9-F8D4-D0EC-15C74421C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Task 1: Interview Preparation</a:t>
            </a:r>
            <a:r>
              <a:rPr lang="en-GB" b="1" dirty="0">
                <a:solidFill>
                  <a:srgbClr val="000000"/>
                </a:solidFill>
              </a:rPr>
              <a:t> (part 3)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A4D7E8E8-74F8-F39F-DEFC-1513B2E23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3696252"/>
          </a:xfrm>
        </p:spPr>
        <p:txBody>
          <a:bodyPr/>
          <a:lstStyle/>
          <a:p>
            <a:pPr marL="0" indent="0" algn="l">
              <a:buNone/>
            </a:pPr>
            <a:r>
              <a:rPr sz="2000" dirty="0"/>
              <a:t>The final part of Task 1 requires THREE possible interview questions and how you would respond to them.</a:t>
            </a:r>
          </a:p>
          <a:p>
            <a:pPr marL="0" indent="0" algn="l">
              <a:buNone/>
            </a:pPr>
            <a:endParaRPr lang="en-GB" sz="2000" dirty="0"/>
          </a:p>
          <a:p>
            <a:pPr marL="0" indent="0" algn="l">
              <a:buNone/>
            </a:pPr>
            <a:r>
              <a:rPr sz="2000" dirty="0"/>
              <a:t>Choose questions that are realistic for the job role.</a:t>
            </a:r>
          </a:p>
          <a:p>
            <a:pPr marL="0" indent="0" algn="l">
              <a:buNone/>
            </a:pPr>
            <a:r>
              <a:rPr sz="2000" dirty="0"/>
              <a:t>For each question:</a:t>
            </a:r>
          </a:p>
          <a:p>
            <a:pPr algn="l"/>
            <a:r>
              <a:rPr sz="2000" dirty="0"/>
              <a:t>Explain what the employer may be looking for</a:t>
            </a:r>
          </a:p>
          <a:p>
            <a:pPr algn="l"/>
            <a:r>
              <a:rPr sz="2000" dirty="0"/>
              <a:t>Plan a clear and relevant answer</a:t>
            </a:r>
          </a:p>
          <a:p>
            <a:pPr algn="l"/>
            <a:r>
              <a:rPr sz="2000" dirty="0"/>
              <a:t>Use examples from your own experience where appropriate</a:t>
            </a:r>
          </a:p>
          <a:p>
            <a:pPr algn="l"/>
            <a:r>
              <a:rPr sz="2000" dirty="0"/>
              <a:t>Your responses should show that you understand the role and can demonstrate relevant skills.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6D881-C567-6F49-9DB7-4ED45ADC5D8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2773" name="Slide Number Placeholder 4">
            <a:extLst>
              <a:ext uri="{FF2B5EF4-FFF2-40B4-BE49-F238E27FC236}">
                <a16:creationId xmlns:a16="http://schemas.microsoft.com/office/drawing/2014/main" id="{CA58DC08-7347-4C1E-398E-51E7940A00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23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5854E-DF54-67EC-E57B-B8585B0AA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869741"/>
            <a:ext cx="8229600" cy="3575483"/>
          </a:xfrm>
        </p:spPr>
        <p:txBody>
          <a:bodyPr/>
          <a:lstStyle/>
          <a:p>
            <a:pPr marL="0" indent="0" algn="l">
              <a:buNone/>
            </a:pPr>
            <a:r>
              <a:rPr sz="1800" b="1" dirty="0"/>
              <a:t>Task 2 of 3 – Academic Report (600 words)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sz="1800" dirty="0"/>
              <a:t>Prepare an academic report focusing on </a:t>
            </a:r>
            <a:r>
              <a:rPr sz="1800" b="1" dirty="0"/>
              <a:t>ONE key skill </a:t>
            </a:r>
            <a:r>
              <a:rPr sz="1800" dirty="0"/>
              <a:t>needed for a job in health and social care.</a:t>
            </a:r>
            <a:r>
              <a:rPr lang="en-GB" sz="1800" dirty="0"/>
              <a:t>  </a:t>
            </a:r>
            <a:r>
              <a:rPr sz="1800" dirty="0"/>
              <a:t>Select a key skill that has been discussed and taught in class</a:t>
            </a:r>
            <a:r>
              <a:rPr lang="en-GB" sz="1800" dirty="0"/>
              <a:t> – </a:t>
            </a:r>
            <a:r>
              <a:rPr lang="en-GB" sz="1800" b="1" dirty="0">
                <a:solidFill>
                  <a:srgbClr val="FF0000"/>
                </a:solidFill>
              </a:rPr>
              <a:t>SEE WEEK 2.</a:t>
            </a:r>
            <a:endParaRPr sz="1800" b="1" dirty="0">
              <a:solidFill>
                <a:srgbClr val="FF0000"/>
              </a:solidFill>
            </a:endParaRPr>
          </a:p>
          <a:p>
            <a:pPr marL="0" indent="0" algn="l">
              <a:buNone/>
            </a:pPr>
            <a:endParaRPr lang="en-GB" sz="1800" dirty="0"/>
          </a:p>
          <a:p>
            <a:pPr marL="0" indent="0" algn="l">
              <a:buNone/>
            </a:pPr>
            <a:r>
              <a:rPr sz="1800" dirty="0"/>
              <a:t>Your report should:</a:t>
            </a:r>
            <a:r>
              <a:rPr lang="en-GB" sz="1800" dirty="0"/>
              <a:t> (</a:t>
            </a:r>
            <a:r>
              <a:rPr lang="en-GB" sz="1800" b="1" dirty="0">
                <a:solidFill>
                  <a:srgbClr val="FF0000"/>
                </a:solidFill>
              </a:rPr>
              <a:t>NOTE: references will be especially required in this task</a:t>
            </a:r>
            <a:r>
              <a:rPr lang="en-GB" sz="1800" dirty="0"/>
              <a:t>)</a:t>
            </a:r>
            <a:endParaRPr sz="1800" dirty="0"/>
          </a:p>
          <a:p>
            <a:pPr algn="l"/>
            <a:r>
              <a:rPr sz="1800" dirty="0"/>
              <a:t>Explain the skill</a:t>
            </a:r>
          </a:p>
          <a:p>
            <a:pPr algn="l"/>
            <a:r>
              <a:rPr sz="1800" dirty="0"/>
              <a:t>Explain why it is important in health and social care practice</a:t>
            </a:r>
          </a:p>
          <a:p>
            <a:pPr algn="l"/>
            <a:r>
              <a:rPr sz="1800" dirty="0"/>
              <a:t>Use relevant academic/professional evidence</a:t>
            </a:r>
          </a:p>
          <a:p>
            <a:pPr algn="l"/>
            <a:r>
              <a:rPr sz="1800" dirty="0"/>
              <a:t>Demonstrate how the skill applies to practice and job requirements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7D356-E4E1-57AF-1AAA-82BB2B9CC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CEB04-46E8-4F1B-0A2B-EB0663239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24</a:t>
            </a:r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3AA114-1326-B6A8-6D5C-D5EB7E8CF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COMPONENT 2 – </a:t>
            </a:r>
            <a:r>
              <a:rPr b="1" dirty="0">
                <a:solidFill>
                  <a:srgbClr val="000000"/>
                </a:solidFill>
              </a:rPr>
              <a:t>Task 2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61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E1A3528E-A050-A15E-FAC0-77C0512F6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75" y="404813"/>
            <a:ext cx="8229600" cy="1143000"/>
          </a:xfrm>
        </p:spPr>
        <p:txBody>
          <a:bodyPr/>
          <a:lstStyle/>
          <a:p>
            <a:pPr algn="ctr"/>
            <a:r>
              <a:rPr b="1">
                <a:solidFill>
                  <a:srgbClr val="000000"/>
                </a:solidFill>
              </a:rPr>
              <a:t>COMPONENT 2 – Task 3</a:t>
            </a:r>
            <a:endParaRPr lang="en-GB" altLang="en-US" dirty="0"/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32C0E8B9-1C67-CB6D-A654-BCB183424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 algn="l">
              <a:buNone/>
            </a:pPr>
            <a:r>
              <a:rPr sz="1600" b="1" dirty="0"/>
              <a:t>Task 3 of 3 – Critical Reflection (500 words)</a:t>
            </a:r>
            <a:endParaRPr lang="en-GB" sz="1600" b="1" dirty="0"/>
          </a:p>
          <a:p>
            <a:pPr algn="l"/>
            <a:endParaRPr lang="en-GB" sz="1600" dirty="0"/>
          </a:p>
          <a:p>
            <a:pPr marL="0" indent="0" algn="l">
              <a:buNone/>
            </a:pPr>
            <a:r>
              <a:rPr sz="1600" dirty="0"/>
              <a:t>Using an appropriate reflective model covered in class, critically reflect on your Component 1 presentation.</a:t>
            </a:r>
          </a:p>
          <a:p>
            <a:pPr marL="0" indent="0" algn="l">
              <a:buNone/>
            </a:pPr>
            <a:r>
              <a:rPr sz="1600" dirty="0"/>
              <a:t>Your reflection should explore:</a:t>
            </a:r>
          </a:p>
          <a:p>
            <a:pPr algn="l"/>
            <a:r>
              <a:rPr sz="1600" dirty="0"/>
              <a:t>Your thoughts and feelings</a:t>
            </a:r>
          </a:p>
          <a:p>
            <a:pPr algn="l"/>
            <a:r>
              <a:rPr sz="1600" dirty="0"/>
              <a:t>Your performance</a:t>
            </a:r>
          </a:p>
          <a:p>
            <a:pPr algn="l"/>
            <a:r>
              <a:rPr sz="1600" dirty="0"/>
              <a:t>What went well</a:t>
            </a:r>
          </a:p>
          <a:p>
            <a:pPr algn="l"/>
            <a:r>
              <a:rPr sz="1600" dirty="0"/>
              <a:t>What could be improved</a:t>
            </a:r>
          </a:p>
          <a:p>
            <a:pPr algn="l"/>
            <a:r>
              <a:rPr sz="1600" dirty="0"/>
              <a:t>Verbal feedback received from your lecturer</a:t>
            </a:r>
          </a:p>
          <a:p>
            <a:pPr algn="l"/>
            <a:r>
              <a:rPr sz="1600" dirty="0"/>
              <a:t>What you would do differently in future</a:t>
            </a:r>
          </a:p>
          <a:p>
            <a:pPr algn="l"/>
            <a:endParaRPr sz="1600" dirty="0"/>
          </a:p>
          <a:p>
            <a:pPr marL="0" indent="0" algn="l">
              <a:buNone/>
            </a:pPr>
            <a:r>
              <a:rPr sz="1600" dirty="0"/>
              <a:t>Apply the reflective model rather than simply describing 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E4C2D-5BBE-D243-38B1-64E7B6EAA95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3797" name="Slide Number Placeholder 4">
            <a:extLst>
              <a:ext uri="{FF2B5EF4-FFF2-40B4-BE49-F238E27FC236}">
                <a16:creationId xmlns:a16="http://schemas.microsoft.com/office/drawing/2014/main" id="{3818C49C-D2BD-25C7-44A4-8D555424E2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25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9EF23CA-C046-D50C-7F2C-6183A2D6D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>
                <a:solidFill>
                  <a:srgbClr val="000000"/>
                </a:solidFill>
              </a:rPr>
              <a:t>COMPONENT 2 – Submission Guidance &amp; AI Use</a:t>
            </a:r>
            <a:endParaRPr lang="en-GB" altLang="en-US"/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CE4C0A4-21C1-A74B-CB05-0FC461307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819"/>
            <a:ext cx="8229600" cy="3686374"/>
          </a:xfrm>
        </p:spPr>
        <p:txBody>
          <a:bodyPr/>
          <a:lstStyle/>
          <a:p>
            <a:pPr marL="0" indent="0" algn="l">
              <a:buNone/>
            </a:pPr>
            <a:r>
              <a:rPr sz="1600" dirty="0">
                <a:latin typeface="Arial"/>
              </a:rPr>
              <a:t>Submission requirements:</a:t>
            </a:r>
            <a:endParaRPr lang="en-GB" altLang="en-US" sz="1600" dirty="0"/>
          </a:p>
          <a:p>
            <a:pPr algn="l"/>
            <a:r>
              <a:rPr sz="1600" dirty="0">
                <a:latin typeface="Arial"/>
              </a:rPr>
              <a:t>Title page: name, student number, module code/title, lecturer and assignment title</a:t>
            </a:r>
          </a:p>
          <a:p>
            <a:pPr algn="l"/>
            <a:r>
              <a:rPr sz="1600" dirty="0">
                <a:latin typeface="Arial"/>
              </a:rPr>
              <a:t>Arial, size 11</a:t>
            </a:r>
          </a:p>
          <a:p>
            <a:pPr algn="l"/>
            <a:r>
              <a:rPr sz="1600" dirty="0">
                <a:latin typeface="Arial"/>
              </a:rPr>
              <a:t>1.5 line spacing</a:t>
            </a:r>
          </a:p>
          <a:p>
            <a:pPr algn="l"/>
            <a:r>
              <a:rPr sz="1600" dirty="0">
                <a:latin typeface="Arial"/>
              </a:rPr>
              <a:t>Appropriate structure, page numbers and reference list</a:t>
            </a:r>
          </a:p>
          <a:p>
            <a:pPr algn="l"/>
            <a:r>
              <a:rPr sz="1600" dirty="0">
                <a:latin typeface="Arial"/>
              </a:rPr>
              <a:t>All 3 tasks in one Word document</a:t>
            </a:r>
          </a:p>
          <a:p>
            <a:pPr algn="l"/>
            <a:endParaRPr sz="1600" dirty="0">
              <a:latin typeface="Arial"/>
            </a:endParaRPr>
          </a:p>
          <a:p>
            <a:pPr algn="l"/>
            <a:r>
              <a:rPr sz="1600" dirty="0">
                <a:latin typeface="Arial"/>
              </a:rPr>
              <a:t>Generative AI:</a:t>
            </a:r>
          </a:p>
          <a:p>
            <a:pPr algn="l"/>
            <a:r>
              <a:rPr sz="1600" dirty="0">
                <a:latin typeface="Arial"/>
              </a:rPr>
              <a:t>AI may be used ONLY for proofreading your own writing</a:t>
            </a:r>
          </a:p>
          <a:p>
            <a:pPr algn="l"/>
            <a:r>
              <a:rPr sz="1600" dirty="0">
                <a:latin typeface="Arial"/>
              </a:rPr>
              <a:t>AI must NOT be used for research, structure, writing, creative materials or programming for this assessment</a:t>
            </a:r>
          </a:p>
          <a:p>
            <a:pPr algn="l"/>
            <a:endParaRPr sz="1600" dirty="0">
              <a:latin typeface="Arial"/>
            </a:endParaRPr>
          </a:p>
          <a:p>
            <a:pPr algn="l"/>
            <a:r>
              <a:rPr sz="1600" dirty="0">
                <a:latin typeface="Arial"/>
              </a:rPr>
              <a:t>The same proofreading-only restriction applies to Component 1.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AAB18-E973-7017-D20D-B47F4B62F42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5845" name="Slide Number Placeholder 4">
            <a:extLst>
              <a:ext uri="{FF2B5EF4-FFF2-40B4-BE49-F238E27FC236}">
                <a16:creationId xmlns:a16="http://schemas.microsoft.com/office/drawing/2014/main" id="{0BB03E13-0A37-D48E-99BC-7857B8BB4A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26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A555F-92E8-CEE6-13AB-276B24AC8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360" y="0"/>
            <a:ext cx="8229600" cy="642148"/>
          </a:xfrm>
        </p:spPr>
        <p:txBody>
          <a:bodyPr/>
          <a:lstStyle/>
          <a:p>
            <a:pPr algn="ctr"/>
            <a:r>
              <a:rPr sz="2100" b="1" dirty="0"/>
              <a:t>Component 2 – Marking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56E85-9049-894B-D6AF-48B876E63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511" y="642148"/>
            <a:ext cx="4429497" cy="5019100"/>
          </a:xfrm>
        </p:spPr>
        <p:txBody>
          <a:bodyPr/>
          <a:lstStyle/>
          <a:p>
            <a:pPr marL="0" lvl="0" indent="0" algn="l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Engagement with Literature – 10 marks</a:t>
            </a:r>
            <a:endParaRPr lang="en-GB" sz="1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500" dirty="0">
                <a:latin typeface="Arial" panose="020B0604020202020204" pitchFamily="34" charset="0"/>
                <a:cs typeface="Arial" panose="020B0604020202020204" pitchFamily="34" charset="0"/>
              </a:rPr>
              <a:t>Minimum 6 published sources using UWTSD Harvard.</a:t>
            </a:r>
          </a:p>
          <a:p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Knowledge and Understanding – 30 marks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1 must demonstrate secure knowledge of what skills are required by employers, possible interview questions and a PDP.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2 must demonstrate a secure understanding of a key skill required for the job role. 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3 must demonstrate knowledge of writing a reflective report. </a:t>
            </a:r>
          </a:p>
          <a:p>
            <a:pPr marL="0" indent="0">
              <a:buNone/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Cognitive and Intellectual Skills – 20 marks</a:t>
            </a:r>
            <a:endParaRPr lang="en-GB" sz="1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All tasks must be structured in a professional and coherent manner. 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All tasks must provide fluent and relevant points.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DC153-0A66-0E7C-0384-E2D91866C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BAB50-BCD2-BCA0-6D14-CEE239EA6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27</a:t>
            </a:r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D5800-556B-CEFE-407B-A92B209C4CA9}"/>
              </a:ext>
            </a:extLst>
          </p:cNvPr>
          <p:cNvSpPr txBox="1"/>
          <p:nvPr/>
        </p:nvSpPr>
        <p:spPr>
          <a:xfrm>
            <a:off x="4788024" y="980728"/>
            <a:ext cx="41694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>
              <a:buNone/>
            </a:pPr>
            <a:r>
              <a:rPr sz="1500" b="1" dirty="0">
                <a:solidFill>
                  <a:srgbClr val="FF0000"/>
                </a:solidFill>
              </a:rPr>
              <a:t>4. Practical Application – 30 marks</a:t>
            </a:r>
            <a:endParaRPr lang="en-GB" sz="15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three tasks must be attempted and included together as a single document.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Task 1 should relate to the job you are applying for.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In task 2, students should demonstrate how they met the skill requirements.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In task 3, students need to use a model of reflection and apply it to their presentation assessment reflection </a:t>
            </a:r>
          </a:p>
          <a:p>
            <a:endParaRPr lang="en-GB" sz="1500" dirty="0"/>
          </a:p>
          <a:p>
            <a:endParaRPr sz="1500" dirty="0"/>
          </a:p>
          <a:p>
            <a:r>
              <a:rPr sz="1500" b="1" dirty="0">
                <a:solidFill>
                  <a:srgbClr val="FF0000"/>
                </a:solidFill>
              </a:rPr>
              <a:t>5. Transferable Skills – 10 marks</a:t>
            </a:r>
            <a:endParaRPr lang="en-GB" sz="15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tasks must be completed in a professional manner with fluent spelling, grammar, and punctuation.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tasks should follow the submission guidance provided.</a:t>
            </a: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468250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AFDDE-C544-6DB8-B921-522C34A5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algn="l">
              <a:defRPr/>
            </a:pPr>
            <a:r>
              <a:rPr sz="1600" dirty="0"/>
              <a:t>At the end of the module, the marks from both components will be combined to produce one overall module mark.</a:t>
            </a:r>
            <a:endParaRPr lang="en-US" dirty="0"/>
          </a:p>
          <a:p>
            <a:pPr algn="l"/>
            <a:endParaRPr lang="en-US" dirty="0"/>
          </a:p>
          <a:p>
            <a:pPr algn="l"/>
            <a:r>
              <a:rPr sz="1600" dirty="0"/>
              <a:t>Component 1 = 30%</a:t>
            </a:r>
          </a:p>
          <a:p>
            <a:pPr algn="l"/>
            <a:r>
              <a:rPr sz="1600" dirty="0"/>
              <a:t>Component 2 = 70%</a:t>
            </a:r>
          </a:p>
          <a:p>
            <a:pPr algn="l"/>
            <a:endParaRPr sz="1600" dirty="0"/>
          </a:p>
          <a:p>
            <a:pPr algn="l"/>
            <a:r>
              <a:rPr sz="1600" dirty="0"/>
              <a:t>Remember: each component assesses different aspects of your professional development, so complete both carefully and follow the assessment brief.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27316B-3731-82A1-B77A-537455E922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6869" name="Slide Number Placeholder 4">
            <a:extLst>
              <a:ext uri="{FF2B5EF4-FFF2-40B4-BE49-F238E27FC236}">
                <a16:creationId xmlns:a16="http://schemas.microsoft.com/office/drawing/2014/main" id="{4CCCF3B2-70FB-D4A9-CEE0-5EE6C452FF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28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F5506-600D-5399-D14C-64E77A3E6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2820"/>
            <a:ext cx="8229600" cy="792088"/>
          </a:xfrm>
        </p:spPr>
        <p:txBody>
          <a:bodyPr/>
          <a:lstStyle/>
          <a:p>
            <a:r>
              <a:rPr lang="en-GB" sz="2400" b="1" dirty="0"/>
              <a:t>Places you can search for Jobs in Health and Social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BE7E7-5531-9E9A-1278-B0278FC58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36712"/>
            <a:ext cx="9289032" cy="4824536"/>
          </a:xfrm>
        </p:spPr>
        <p:txBody>
          <a:bodyPr/>
          <a:lstStyle/>
          <a:p>
            <a:pPr marL="0" indent="0">
              <a:buNone/>
            </a:pPr>
            <a:r>
              <a:rPr lang="en-GB" sz="1800" b="1" dirty="0"/>
              <a:t>Nursing jobs: </a:t>
            </a:r>
          </a:p>
          <a:p>
            <a:pPr marL="0" indent="0">
              <a:buNone/>
            </a:pPr>
            <a:r>
              <a:rPr lang="en-GB" sz="1800" dirty="0">
                <a:hlinkClick r:id="rId2"/>
              </a:rPr>
              <a:t>https://www.nhsjobs.com/job_search/s1/Nursing_Midwifery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dirty="0">
                <a:hlinkClick r:id="rId3"/>
              </a:rPr>
              <a:t>https://www.rcninursingjobs.co.uk/jobs/acute-care-nursing/london-central-/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b="1" dirty="0"/>
              <a:t>Social work:</a:t>
            </a:r>
          </a:p>
          <a:p>
            <a:pPr marL="0" indent="0">
              <a:buNone/>
            </a:pPr>
            <a:r>
              <a:rPr lang="en-GB" sz="1800" dirty="0">
                <a:hlinkClick r:id="rId4"/>
              </a:rPr>
              <a:t>https://findajob.dwp.gov.uk/search?cat=26&amp;loc=86583</a:t>
            </a:r>
            <a:endParaRPr lang="en-GB" sz="1800" dirty="0"/>
          </a:p>
          <a:p>
            <a:pPr marL="0" indent="0">
              <a:buNone/>
            </a:pPr>
            <a:r>
              <a:rPr lang="en-GB" sz="1800" dirty="0"/>
              <a:t>Check your local council website</a:t>
            </a:r>
          </a:p>
          <a:p>
            <a:pPr marL="0" indent="0">
              <a:buNone/>
            </a:pPr>
            <a:r>
              <a:rPr lang="en-GB" sz="1800" dirty="0"/>
              <a:t>Step up to social work: </a:t>
            </a:r>
            <a:r>
              <a:rPr lang="en-GB" sz="1800" dirty="0">
                <a:hlinkClick r:id="rId5"/>
              </a:rPr>
              <a:t>https://www.gov.uk/guidance/step-up-to-social-work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dirty="0"/>
              <a:t>Frontline 2-year programme combining study with supervised practical work in child protection: </a:t>
            </a:r>
            <a:r>
              <a:rPr lang="en-GB" sz="1800" dirty="0">
                <a:hlinkClick r:id="rId6"/>
              </a:rPr>
              <a:t>https://thefrontline.org.uk/develop-your-career/pathways-programme/</a:t>
            </a:r>
            <a:endParaRPr lang="en-GB" sz="1800" dirty="0"/>
          </a:p>
          <a:p>
            <a:pPr marL="0" indent="0">
              <a:buNone/>
            </a:pPr>
            <a:r>
              <a:rPr lang="en-GB" sz="1800" dirty="0"/>
              <a:t>2-year Think Ahead fast-track scheme to become a mental health social worker: </a:t>
            </a:r>
            <a:r>
              <a:rPr lang="en-GB" sz="1800" dirty="0">
                <a:hlinkClick r:id="rId7"/>
              </a:rPr>
              <a:t>https://thinkahead.org/our-training-programme/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b="1" dirty="0"/>
              <a:t>Health and Social care Jobs:</a:t>
            </a:r>
          </a:p>
          <a:p>
            <a:pPr marL="0" indent="0">
              <a:buNone/>
            </a:pPr>
            <a:r>
              <a:rPr lang="en-GB" sz="1800" dirty="0">
                <a:hlinkClick r:id="rId8"/>
              </a:rPr>
              <a:t>https://findajob.dwp.gov.uk/search?loc=86384&amp;q=social%20care%20worker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dirty="0">
                <a:hlinkClick r:id="rId9"/>
              </a:rPr>
              <a:t>https://jobs.theguardian.com/jobs/community-and-social-care/london-greater-/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2D04F-0453-4A40-2932-CD81A4775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0D0BF-B7A4-0946-BB41-002EC0E885C4}" type="datetime1">
              <a:rPr lang="en-GB" altLang="en-US" smtClean="0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E61B3F-E1FE-BF3A-90B4-906B4F36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1A889-9CC5-D140-8BF1-56AB827C5FF0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169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F4206-00C5-3027-5750-8C32C071D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291" y="-150436"/>
            <a:ext cx="8229600" cy="1143000"/>
          </a:xfrm>
        </p:spPr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3B8DB-1CCE-FC99-651F-BE7078814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504" y="1052736"/>
            <a:ext cx="8229600" cy="3989040"/>
          </a:xfrm>
        </p:spPr>
        <p:txBody>
          <a:bodyPr/>
          <a:lstStyle/>
          <a:p>
            <a:pPr marL="0" indent="0">
              <a:buNone/>
            </a:pPr>
            <a:r>
              <a:rPr lang="en-GB" sz="2500" dirty="0"/>
              <a:t>Download the Assessment 2 Template from Moodle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Go online and search for a job in health and social care.</a:t>
            </a:r>
          </a:p>
          <a:p>
            <a:pPr marL="0" indent="0">
              <a:buNone/>
            </a:pPr>
            <a:r>
              <a:rPr lang="en-GB" sz="2500" dirty="0"/>
              <a:t> - What are the key skills required for the job?</a:t>
            </a:r>
          </a:p>
          <a:p>
            <a:pPr marL="0" indent="0">
              <a:buNone/>
            </a:pPr>
            <a:r>
              <a:rPr lang="en-GB" sz="2500" dirty="0"/>
              <a:t> - Which skills do you already have?</a:t>
            </a:r>
          </a:p>
          <a:p>
            <a:pPr marL="0" indent="0">
              <a:buNone/>
            </a:pPr>
            <a:r>
              <a:rPr lang="en-GB" sz="2500" dirty="0"/>
              <a:t> - Based on the skills required, what are the gaps in your own skillset?</a:t>
            </a:r>
          </a:p>
          <a:p>
            <a:pPr marL="0" indent="0">
              <a:buNone/>
            </a:pPr>
            <a:r>
              <a:rPr lang="en-GB" sz="2500" dirty="0"/>
              <a:t> - How will you address these gaps?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Write these done in the template for future refinement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endParaRPr lang="en-GB" sz="25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92840-48EC-F8CE-7402-0A69F43B4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0D0BF-B7A4-0946-BB41-002EC0E885C4}" type="datetime1">
              <a:rPr lang="en-GB" altLang="en-US" smtClean="0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72B940-BE12-701E-6F18-B5115970A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1A889-9CC5-D140-8BF1-56AB827C5FF0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92711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Date Placeholder 3">
            <a:extLst>
              <a:ext uri="{FF2B5EF4-FFF2-40B4-BE49-F238E27FC236}">
                <a16:creationId xmlns:a16="http://schemas.microsoft.com/office/drawing/2014/main" id="{000D51C3-AC70-FC19-6CA0-0E7393D1F7F0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A59F4081-5DBB-B24E-B8B8-046DC2DA274B}" type="datetime1">
              <a:rPr lang="en-GB" altLang="en-US" sz="1800" smtClean="0">
                <a:cs typeface="Arial" panose="020B0604020202020204" pitchFamily="34" charset="0"/>
              </a:rPr>
              <a:pPr algn="l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29/09/2026</a:t>
            </a:fld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14094756-0753-80CC-ADEE-9D3F90AC4E2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155982"/>
            <a:ext cx="8229600" cy="823102"/>
          </a:xfrm>
        </p:spPr>
        <p:txBody>
          <a:bodyPr/>
          <a:lstStyle/>
          <a:p>
            <a:pPr eaLnBrk="1" hangingPunct="1"/>
            <a:r>
              <a:rPr lang="en-GB" altLang="en-US" b="1" dirty="0"/>
              <a:t>Questions????</a:t>
            </a:r>
          </a:p>
        </p:txBody>
      </p:sp>
      <p:pic>
        <p:nvPicPr>
          <p:cNvPr id="2" name="Picture 1" descr="A magnifying glass over questions&#10;&#10;AI-generated content may be incorrect.">
            <a:extLst>
              <a:ext uri="{FF2B5EF4-FFF2-40B4-BE49-F238E27FC236}">
                <a16:creationId xmlns:a16="http://schemas.microsoft.com/office/drawing/2014/main" id="{4D4B11A6-80BB-6799-2B6D-DC6DDA50B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91680" y="1097740"/>
            <a:ext cx="6048672" cy="453650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2340</TotalTime>
  <Words>1243</Words>
  <Application>Microsoft Office PowerPoint</Application>
  <PresentationFormat>On-screen Show (4:3)</PresentationFormat>
  <Paragraphs>179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Myriad Pro</vt:lpstr>
      <vt:lpstr>Verdana</vt:lpstr>
      <vt:lpstr>20140311PresentationUWTSDTemplate</vt:lpstr>
      <vt:lpstr>LCHS 4009</vt:lpstr>
      <vt:lpstr>Aim and Workshop Content</vt:lpstr>
      <vt:lpstr>Sources</vt:lpstr>
      <vt:lpstr>COMPONENT 2 (70%)</vt:lpstr>
      <vt:lpstr>Component 2 Guidance</vt:lpstr>
      <vt:lpstr>COMPONENT 2 – Task 1 part 1</vt:lpstr>
      <vt:lpstr>Task 1: Skill Gaps and PDP (part 2)</vt:lpstr>
      <vt:lpstr>Task 1: Interview Preparation (part 3)</vt:lpstr>
      <vt:lpstr>COMPONENT 2 – Task 2</vt:lpstr>
      <vt:lpstr>COMPONENT 2 – Task 3</vt:lpstr>
      <vt:lpstr>COMPONENT 2 – Submission Guidance &amp; AI Use</vt:lpstr>
      <vt:lpstr>Component 2 – Marking Criteria</vt:lpstr>
      <vt:lpstr>PowerPoint Presentation</vt:lpstr>
      <vt:lpstr>Places you can search for Jobs in Health and Social Care</vt:lpstr>
      <vt:lpstr>ACTIVITY</vt:lpstr>
      <vt:lpstr>Questions????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Odette Jack</cp:lastModifiedBy>
  <cp:revision>123</cp:revision>
  <cp:lastPrinted>1601-01-01T00:00:00Z</cp:lastPrinted>
  <dcterms:created xsi:type="dcterms:W3CDTF">2002-10-07T19:43:58Z</dcterms:created>
  <dcterms:modified xsi:type="dcterms:W3CDTF">2026-09-29T13:45:05Z</dcterms:modified>
</cp:coreProperties>
</file>