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CC0DF"/>
    <a:srgbClr val="839BCC"/>
    <a:srgbClr val="284D8C"/>
    <a:srgbClr val="2C5295"/>
    <a:srgbClr val="3563B1"/>
    <a:srgbClr val="254378"/>
    <a:srgbClr val="254F79"/>
    <a:srgbClr val="C92667"/>
    <a:srgbClr val="ED3E05"/>
    <a:srgbClr val="FFF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490"/>
  </p:normalViewPr>
  <p:slideViewPr>
    <p:cSldViewPr snapToGrid="0" snapToObjects="1">
      <p:cViewPr varScale="1">
        <p:scale>
          <a:sx n="120" d="100"/>
          <a:sy n="120" d="100"/>
        </p:scale>
        <p:origin x="8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8192E-EAC9-6C4A-84B2-C6B5D974C2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0219E2D-6D99-7B42-9993-515FAFC52C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AA64453-6A9D-E449-B559-A4441B7D235E}"/>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5" name="Footer Placeholder 4">
            <a:extLst>
              <a:ext uri="{FF2B5EF4-FFF2-40B4-BE49-F238E27FC236}">
                <a16:creationId xmlns:a16="http://schemas.microsoft.com/office/drawing/2014/main" id="{C78E8E1E-9E76-0844-9163-8EF72D4E05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F8CCC5-B292-E84B-A74D-93EDF360A0CF}"/>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2714432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2CD7F-9B31-8D4F-948B-086B5ABB20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6CEFC1E-4980-7B41-AF1C-0CEF4189CE0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0D4E03-A2C6-2C43-A41A-122C30D2D493}"/>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5" name="Footer Placeholder 4">
            <a:extLst>
              <a:ext uri="{FF2B5EF4-FFF2-40B4-BE49-F238E27FC236}">
                <a16:creationId xmlns:a16="http://schemas.microsoft.com/office/drawing/2014/main" id="{7808254D-B2CE-B646-8246-3521E8E9005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51B4424-96AF-3A47-89FF-160B1A6CE249}"/>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3558191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1BDC5-98C7-3B41-99B9-10944FB77C5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8029A4-5BA6-144A-B675-CE3DA7637D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19124F-BDF7-C046-B5CB-0E20D4FB5BAC}"/>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5" name="Footer Placeholder 4">
            <a:extLst>
              <a:ext uri="{FF2B5EF4-FFF2-40B4-BE49-F238E27FC236}">
                <a16:creationId xmlns:a16="http://schemas.microsoft.com/office/drawing/2014/main" id="{EE0ECF8C-907F-5441-A498-D9860906D0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7633B9-1861-2F47-929D-36BD3A7C368D}"/>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4152455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015EC-0E79-D340-B30D-6E6DB79AE13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A4405D-087A-7240-866F-C5E28CFC87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60BEAC7-25CF-2744-9CCB-C8A02445484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52FF0D8-5265-1349-A98F-0A91F0DB7480}"/>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6" name="Footer Placeholder 5">
            <a:extLst>
              <a:ext uri="{FF2B5EF4-FFF2-40B4-BE49-F238E27FC236}">
                <a16:creationId xmlns:a16="http://schemas.microsoft.com/office/drawing/2014/main" id="{666E31BC-E755-A84D-A12B-062353EC9AA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A285334-33B9-CC48-AE69-BADFD8ECC136}"/>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477740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DF8B-4435-2741-80A9-285D9DDDBE6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D1B529-7836-BD45-B5CA-274ADD567E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1806F2-79D2-C34E-A43C-600E1436006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1FB2EC8-980F-8341-BBC8-C8058263B7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859DE0-5AEE-8241-B62B-FA34DCBB03C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B9C946-081F-8A46-BE75-FF1F3D5398AD}"/>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8" name="Footer Placeholder 7">
            <a:extLst>
              <a:ext uri="{FF2B5EF4-FFF2-40B4-BE49-F238E27FC236}">
                <a16:creationId xmlns:a16="http://schemas.microsoft.com/office/drawing/2014/main" id="{9917D1FF-A3B4-374E-A33B-E55CFABBF08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1FD1C5-56B4-B845-8AE0-AEB25C720FB7}"/>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4091380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B7D5A-5AB7-BC40-9D36-D9957F01E4E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CD16025-8BB5-5247-8C27-27345889613A}"/>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4" name="Footer Placeholder 3">
            <a:extLst>
              <a:ext uri="{FF2B5EF4-FFF2-40B4-BE49-F238E27FC236}">
                <a16:creationId xmlns:a16="http://schemas.microsoft.com/office/drawing/2014/main" id="{275FBCFD-66E0-C048-9294-0EEB1F5B5A7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F225503-F11E-344B-AE07-73EAC47AD3AF}"/>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1166923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0BBF79-396D-DA41-875E-B8AC7F742A17}"/>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3" name="Footer Placeholder 2">
            <a:extLst>
              <a:ext uri="{FF2B5EF4-FFF2-40B4-BE49-F238E27FC236}">
                <a16:creationId xmlns:a16="http://schemas.microsoft.com/office/drawing/2014/main" id="{9F18F9A0-12AA-5540-BBD4-5DDD558B4B6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177FA5-8758-1041-A54A-4D0338A6B7C7}"/>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1549182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33774-E599-584D-B4D6-3EAAA2D4ED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DB3E72A-BCA5-2A4B-BA1D-2E0A2E911D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7DD846-333F-4A4B-A432-F4CB0B1C75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3A9344-23A8-6848-BBD4-198AA5868A49}"/>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6" name="Footer Placeholder 5">
            <a:extLst>
              <a:ext uri="{FF2B5EF4-FFF2-40B4-BE49-F238E27FC236}">
                <a16:creationId xmlns:a16="http://schemas.microsoft.com/office/drawing/2014/main" id="{798609C3-A868-D247-ADF7-2614B079BE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5F45BB1-8C58-C340-A96B-E7FDC88F344A}"/>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216754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172F-751A-8448-AA33-70B0283823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D619AF-316E-4E48-88D2-BED0B0F7E9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C503980-E02D-5F48-AB05-9763057B6E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0939F7-C023-C443-86D1-B1C7990B8848}"/>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6" name="Footer Placeholder 5">
            <a:extLst>
              <a:ext uri="{FF2B5EF4-FFF2-40B4-BE49-F238E27FC236}">
                <a16:creationId xmlns:a16="http://schemas.microsoft.com/office/drawing/2014/main" id="{F0B38A66-5DA8-5D40-A404-D01B02D6EF5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AFB2E4E-C461-4847-9010-DD3B76D3E5CE}"/>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83271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29E6-537C-9746-9DD6-DE66FF2D764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D442EC-B732-CE4C-B030-BFDC0EF75D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C2723-F8CF-8549-A012-FC4A4E5544D9}"/>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5" name="Footer Placeholder 4">
            <a:extLst>
              <a:ext uri="{FF2B5EF4-FFF2-40B4-BE49-F238E27FC236}">
                <a16:creationId xmlns:a16="http://schemas.microsoft.com/office/drawing/2014/main" id="{71B3EF81-07DB-EA4F-9A10-8DD3A6232E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CF0EB31-ECE3-AC4B-AEBC-719358E1CB14}"/>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2933181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533916-38F1-414D-8714-3A9CB912B73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41F858-1D84-764F-8473-6C89105EA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99B610-EECE-8847-A355-D5D9E2225D03}"/>
              </a:ext>
            </a:extLst>
          </p:cNvPr>
          <p:cNvSpPr>
            <a:spLocks noGrp="1"/>
          </p:cNvSpPr>
          <p:nvPr>
            <p:ph type="dt" sz="half" idx="10"/>
          </p:nvPr>
        </p:nvSpPr>
        <p:spPr/>
        <p:txBody>
          <a:bodyPr/>
          <a:lstStyle/>
          <a:p>
            <a:fld id="{6D8C5A1B-6DC8-FD4C-A9EB-79EB9C9BD5EA}" type="datetimeFigureOut">
              <a:rPr lang="en-US" smtClean="0"/>
              <a:t>5/10/20</a:t>
            </a:fld>
            <a:endParaRPr lang="en-US" dirty="0"/>
          </a:p>
        </p:txBody>
      </p:sp>
      <p:sp>
        <p:nvSpPr>
          <p:cNvPr id="5" name="Footer Placeholder 4">
            <a:extLst>
              <a:ext uri="{FF2B5EF4-FFF2-40B4-BE49-F238E27FC236}">
                <a16:creationId xmlns:a16="http://schemas.microsoft.com/office/drawing/2014/main" id="{8AD4FE10-185F-0041-A3E6-A67E6A8E4FE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A07E27F-FFFC-F346-BD13-22B5DA8FFBE7}"/>
              </a:ext>
            </a:extLst>
          </p:cNvPr>
          <p:cNvSpPr>
            <a:spLocks noGrp="1"/>
          </p:cNvSpPr>
          <p:nvPr>
            <p:ph type="sldNum" sz="quarter" idx="12"/>
          </p:nvPr>
        </p:nvSpPr>
        <p:spPr/>
        <p:txBody>
          <a:bodyPr/>
          <a:lstStyle/>
          <a:p>
            <a:fld id="{62D5F49E-83A6-9E4E-AEBE-E5B203B6D80F}" type="slidenum">
              <a:rPr lang="en-US" smtClean="0"/>
              <a:t>‹#›</a:t>
            </a:fld>
            <a:endParaRPr lang="en-US" dirty="0"/>
          </a:p>
        </p:txBody>
      </p:sp>
    </p:spTree>
    <p:extLst>
      <p:ext uri="{BB962C8B-B14F-4D97-AF65-F5344CB8AC3E}">
        <p14:creationId xmlns:p14="http://schemas.microsoft.com/office/powerpoint/2010/main" val="2394581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FF7A72-BCB5-494F-94A6-9EE7A5812A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690C0B-1E27-2D4D-B6DB-EFAA9F14DD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590417-55C1-1540-9C08-8786E2C58A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C5A1B-6DC8-FD4C-A9EB-79EB9C9BD5EA}" type="datetimeFigureOut">
              <a:rPr lang="en-US" smtClean="0"/>
              <a:t>5/10/20</a:t>
            </a:fld>
            <a:endParaRPr lang="en-US" dirty="0"/>
          </a:p>
        </p:txBody>
      </p:sp>
      <p:sp>
        <p:nvSpPr>
          <p:cNvPr id="5" name="Footer Placeholder 4">
            <a:extLst>
              <a:ext uri="{FF2B5EF4-FFF2-40B4-BE49-F238E27FC236}">
                <a16:creationId xmlns:a16="http://schemas.microsoft.com/office/drawing/2014/main" id="{2CE684CC-A102-9144-AF73-F564C2E4D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246F17F-F3DA-7B40-A816-1CEB6545AF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D5F49E-83A6-9E4E-AEBE-E5B203B6D80F}" type="slidenum">
              <a:rPr lang="en-US" smtClean="0"/>
              <a:t>‹#›</a:t>
            </a:fld>
            <a:endParaRPr lang="en-US" dirty="0"/>
          </a:p>
        </p:txBody>
      </p:sp>
    </p:spTree>
    <p:extLst>
      <p:ext uri="{BB962C8B-B14F-4D97-AF65-F5344CB8AC3E}">
        <p14:creationId xmlns:p14="http://schemas.microsoft.com/office/powerpoint/2010/main" val="3581317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jrf.org.uk/data/education-wales" TargetMode="External"/><Relationship Id="rId13" Type="http://schemas.openxmlformats.org/officeDocument/2006/relationships/hyperlink" Target="https://dera.ioe.ac.uk/23035/2/150514-foundation-phase-final-en.pdf" TargetMode="External"/><Relationship Id="rId18" Type="http://schemas.openxmlformats.org/officeDocument/2006/relationships/hyperlink" Target="https://www.walesonline.co.uk/news/education/schools-breaking-welsh-government-law-15177047" TargetMode="External"/><Relationship Id="rId3" Type="http://schemas.openxmlformats.org/officeDocument/2006/relationships/hyperlink" Target="https://wiserd.ac.uk/news/how-well-wales-monitoring-its-fulfilment-convention-rights-child-view-dr-rhian-barrance-and" TargetMode="External"/><Relationship Id="rId7" Type="http://schemas.openxmlformats.org/officeDocument/2006/relationships/hyperlink" Target="https://dera.ioe.ac.uk/7701/1/090415rightsinactionen.pdf" TargetMode="External"/><Relationship Id="rId12" Type="http://schemas.openxmlformats.org/officeDocument/2006/relationships/hyperlink" Target="https://www.childrenssociety.org.uk/what-you-can-do/campaign-change/fair-and-square-free-school-meals-all-children-poverty" TargetMode="External"/><Relationship Id="rId17" Type="http://schemas.openxmlformats.org/officeDocument/2006/relationships/hyperlink" Target="https://gov.wales/sites/default/files/publications/2019-03/cymraeg-2050-a-million-welsh-speakers-annual-report-2017-18.pdf" TargetMode="External"/><Relationship Id="rId2" Type="http://schemas.openxmlformats.org/officeDocument/2006/relationships/image" Target="../media/image1.jpg"/><Relationship Id="rId16" Type="http://schemas.openxmlformats.org/officeDocument/2006/relationships/hyperlink" Target="https://gov.wales/sites/default/files/statistics-and-research/2019-07/school-census-results-2019-764.pdf" TargetMode="External"/><Relationship Id="rId20" Type="http://schemas.openxmlformats.org/officeDocument/2006/relationships/hyperlink" Target="https://dera.ioe.ac.uk/8834/3/A9R3F9F_Redacted.pdf" TargetMode="External"/><Relationship Id="rId1" Type="http://schemas.openxmlformats.org/officeDocument/2006/relationships/slideLayout" Target="../slideLayouts/slideLayout2.xml"/><Relationship Id="rId6" Type="http://schemas.openxmlformats.org/officeDocument/2006/relationships/hyperlink" Target="https://gov.wales/sites/default/files/statistics-and-research/2019-07/0870707-learning-options-14-19-year-olds-en.pdf" TargetMode="External"/><Relationship Id="rId11" Type="http://schemas.openxmlformats.org/officeDocument/2006/relationships/hyperlink" Target="https://www.itv.com/news/wales/2015-05-14/report-foundation-phase-is-improving-standards-but-not-tackling-poverty-gap/" TargetMode="External"/><Relationship Id="rId5" Type="http://schemas.openxmlformats.org/officeDocument/2006/relationships/hyperlink" Target="https://dera.ioe.ac.uk/7717/1/090415rightstoactionen.pdf" TargetMode="External"/><Relationship Id="rId15" Type="http://schemas.openxmlformats.org/officeDocument/2006/relationships/hyperlink" Target="https://gov.wales/reducing-class-sizes-grant-making-real-difference-welsh-schools" TargetMode="External"/><Relationship Id="rId10" Type="http://schemas.openxmlformats.org/officeDocument/2006/relationships/hyperlink" Target="https://statswales.gov.wales/Catalogue/Education-and-Skills/Schools-and-Teachers/Schools-Census/1974-to-2005/Classes" TargetMode="External"/><Relationship Id="rId19" Type="http://schemas.openxmlformats.org/officeDocument/2006/relationships/hyperlink" Target="https://gov.wales/sites/default/files/publications/2018-06/how-is-my-child-doing-in-the-foundation-phase-a-guide-for-parents-and-carers.pdf" TargetMode="External"/><Relationship Id="rId4" Type="http://schemas.openxmlformats.org/officeDocument/2006/relationships/hyperlink" Target="https://www.bbc.co.uk/news/uk-wales-27284983" TargetMode="External"/><Relationship Id="rId9" Type="http://schemas.openxmlformats.org/officeDocument/2006/relationships/hyperlink" Target="https://www.bbc.co.uk/news/uk-wales-51629420" TargetMode="External"/><Relationship Id="rId14" Type="http://schemas.openxmlformats.org/officeDocument/2006/relationships/hyperlink" Target="https://www.unicef.org.uk/what-we-do/un-convention-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lum/>
          </a:blip>
          <a:srcRect/>
          <a:stretch>
            <a:fillRect l="-17000" r="-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9CE08-DDCB-0647-A328-EC5DEB9BFD6B}"/>
              </a:ext>
            </a:extLst>
          </p:cNvPr>
          <p:cNvSpPr>
            <a:spLocks noGrp="1"/>
          </p:cNvSpPr>
          <p:nvPr>
            <p:ph type="ctrTitle"/>
          </p:nvPr>
        </p:nvSpPr>
        <p:spPr>
          <a:xfrm>
            <a:off x="0" y="1"/>
            <a:ext cx="12192000" cy="743712"/>
          </a:xfrm>
        </p:spPr>
        <p:txBody>
          <a:bodyPr>
            <a:noAutofit/>
          </a:bodyPr>
          <a:lstStyle/>
          <a:p>
            <a:r>
              <a:rPr lang="en-US" sz="4800" dirty="0">
                <a:latin typeface="Impact" panose="020B0806030902050204" pitchFamily="34" charset="0"/>
              </a:rPr>
              <a:t>Children and Young People: Rights to Action</a:t>
            </a:r>
          </a:p>
        </p:txBody>
      </p:sp>
      <p:sp>
        <p:nvSpPr>
          <p:cNvPr id="4" name="Title 1">
            <a:extLst>
              <a:ext uri="{FF2B5EF4-FFF2-40B4-BE49-F238E27FC236}">
                <a16:creationId xmlns:a16="http://schemas.microsoft.com/office/drawing/2014/main" id="{55072CD2-2961-D44F-A9EC-D9B1176D4C79}"/>
              </a:ext>
            </a:extLst>
          </p:cNvPr>
          <p:cNvSpPr txBox="1">
            <a:spLocks/>
          </p:cNvSpPr>
          <p:nvPr/>
        </p:nvSpPr>
        <p:spPr>
          <a:xfrm>
            <a:off x="0" y="371857"/>
            <a:ext cx="12192000" cy="74371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dirty="0">
                <a:latin typeface="Impact" panose="020B0806030902050204" pitchFamily="34" charset="0"/>
              </a:rPr>
              <a:t>Aim 2: A Comprehensive Range of Education, Training and Learning Opportunities</a:t>
            </a:r>
          </a:p>
        </p:txBody>
      </p:sp>
      <p:sp>
        <p:nvSpPr>
          <p:cNvPr id="5" name="Rounded Rectangle 4">
            <a:extLst>
              <a:ext uri="{FF2B5EF4-FFF2-40B4-BE49-F238E27FC236}">
                <a16:creationId xmlns:a16="http://schemas.microsoft.com/office/drawing/2014/main" id="{BA5E37A3-240D-1243-8271-67D256270021}"/>
              </a:ext>
            </a:extLst>
          </p:cNvPr>
          <p:cNvSpPr/>
          <p:nvPr/>
        </p:nvSpPr>
        <p:spPr>
          <a:xfrm>
            <a:off x="55651" y="1136823"/>
            <a:ext cx="2966483" cy="3643812"/>
          </a:xfrm>
          <a:prstGeom prst="roundRect">
            <a:avLst/>
          </a:prstGeom>
          <a:solidFill>
            <a:srgbClr val="284D8C">
              <a:alpha val="85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a16="http://schemas.microsoft.com/office/drawing/2014/main" id="{1E1F205F-3E6D-5645-AE7F-38F0CA65EBBF}"/>
              </a:ext>
            </a:extLst>
          </p:cNvPr>
          <p:cNvSpPr txBox="1"/>
          <p:nvPr/>
        </p:nvSpPr>
        <p:spPr>
          <a:xfrm>
            <a:off x="166801" y="1193313"/>
            <a:ext cx="2828260" cy="307777"/>
          </a:xfrm>
          <a:prstGeom prst="rect">
            <a:avLst/>
          </a:prstGeom>
          <a:noFill/>
        </p:spPr>
        <p:txBody>
          <a:bodyPr wrap="square" rtlCol="0">
            <a:spAutoFit/>
          </a:bodyPr>
          <a:lstStyle/>
          <a:p>
            <a:pPr algn="ctr"/>
            <a:r>
              <a:rPr lang="en-US" sz="1400" b="1" u="sng" dirty="0"/>
              <a:t>What does it aim to tackle?</a:t>
            </a:r>
          </a:p>
        </p:txBody>
      </p:sp>
      <p:sp>
        <p:nvSpPr>
          <p:cNvPr id="18" name="TextBox 17">
            <a:extLst>
              <a:ext uri="{FF2B5EF4-FFF2-40B4-BE49-F238E27FC236}">
                <a16:creationId xmlns:a16="http://schemas.microsoft.com/office/drawing/2014/main" id="{37959780-168B-D94F-B178-E4C0DB38B2E4}"/>
              </a:ext>
            </a:extLst>
          </p:cNvPr>
          <p:cNvSpPr txBox="1"/>
          <p:nvPr/>
        </p:nvSpPr>
        <p:spPr>
          <a:xfrm>
            <a:off x="97690" y="1428759"/>
            <a:ext cx="2966483" cy="3416320"/>
          </a:xfrm>
          <a:prstGeom prst="rect">
            <a:avLst/>
          </a:prstGeom>
          <a:noFill/>
        </p:spPr>
        <p:txBody>
          <a:bodyPr wrap="square" rtlCol="0" anchor="t">
            <a:spAutoFit/>
          </a:bodyPr>
          <a:lstStyle/>
          <a:p>
            <a:pPr marL="285750" indent="-285750">
              <a:buFont typeface="Arial" panose="020B0604020202020204" pitchFamily="34" charset="0"/>
              <a:buChar char="•"/>
            </a:pPr>
            <a:r>
              <a:rPr lang="en-US" sz="1200" dirty="0"/>
              <a:t>The Learning Country</a:t>
            </a:r>
          </a:p>
          <a:p>
            <a:pPr marL="742950" lvl="1" indent="-285750">
              <a:buSzPct val="60000"/>
              <a:buFont typeface="Wingdings" pitchFamily="2" charset="2"/>
              <a:buChar char="Ø"/>
            </a:pPr>
            <a:r>
              <a:rPr lang="en-US" sz="1200" dirty="0"/>
              <a:t>The Foundation Phase</a:t>
            </a:r>
          </a:p>
          <a:p>
            <a:pPr marL="742950" lvl="1" indent="-285750">
              <a:buSzPct val="60000"/>
              <a:buFont typeface="Wingdings" pitchFamily="2" charset="2"/>
              <a:buChar char="Ø"/>
            </a:pPr>
            <a:r>
              <a:rPr lang="en-US" sz="1200" dirty="0"/>
              <a:t>Narrowing the gap </a:t>
            </a:r>
          </a:p>
          <a:p>
            <a:pPr marL="742950" lvl="1" indent="-285750">
              <a:buSzPct val="60000"/>
              <a:buFont typeface="Wingdings" pitchFamily="2" charset="2"/>
              <a:buChar char="Ø"/>
            </a:pPr>
            <a:r>
              <a:rPr lang="en-US" sz="1200" dirty="0"/>
              <a:t>Class sizes in primary schools</a:t>
            </a:r>
          </a:p>
          <a:p>
            <a:pPr marL="742950" lvl="1" indent="-285750">
              <a:buSzPct val="60000"/>
              <a:buFont typeface="Wingdings" pitchFamily="2" charset="2"/>
              <a:buChar char="Ø"/>
            </a:pPr>
            <a:r>
              <a:rPr lang="en-US" sz="1200" dirty="0"/>
              <a:t>14 – 19 </a:t>
            </a:r>
          </a:p>
          <a:p>
            <a:pPr marL="742950" lvl="1" indent="-285750">
              <a:buSzPct val="60000"/>
              <a:buFont typeface="Wingdings" pitchFamily="2" charset="2"/>
              <a:buChar char="Ø"/>
            </a:pPr>
            <a:r>
              <a:rPr lang="en-US" sz="1200" dirty="0"/>
              <a:t>The Welsh Baccalaureate</a:t>
            </a:r>
          </a:p>
          <a:p>
            <a:pPr marL="742950" lvl="1" indent="-285750">
              <a:buSzPct val="60000"/>
              <a:buFont typeface="Wingdings" pitchFamily="2" charset="2"/>
              <a:buChar char="Ø"/>
            </a:pPr>
            <a:r>
              <a:rPr lang="en-US" sz="1200" dirty="0"/>
              <a:t>Laith pawb</a:t>
            </a:r>
          </a:p>
          <a:p>
            <a:pPr marL="285750" indent="-285750">
              <a:buFont typeface="Arial" panose="020B0604020202020204" pitchFamily="34" charset="0"/>
              <a:buChar char="•"/>
            </a:pPr>
            <a:r>
              <a:rPr lang="en-US" sz="1200" dirty="0"/>
              <a:t>Assessment and Testing</a:t>
            </a:r>
          </a:p>
          <a:p>
            <a:pPr marL="285750" indent="-285750">
              <a:buFont typeface="Arial" panose="020B0604020202020204" pitchFamily="34" charset="0"/>
              <a:buChar char="•"/>
            </a:pPr>
            <a:r>
              <a:rPr lang="en-US" sz="1200" dirty="0"/>
              <a:t>Listening to Learners</a:t>
            </a:r>
          </a:p>
          <a:p>
            <a:pPr marL="285750" indent="-285750">
              <a:buFont typeface="Arial" panose="020B0604020202020204" pitchFamily="34" charset="0"/>
              <a:buChar char="•"/>
            </a:pPr>
            <a:r>
              <a:rPr lang="en-US" sz="1200" dirty="0"/>
              <a:t>Bullying</a:t>
            </a:r>
          </a:p>
          <a:p>
            <a:pPr marL="285750" indent="-285750">
              <a:buFont typeface="Arial" panose="020B0604020202020204" pitchFamily="34" charset="0"/>
              <a:buChar char="•"/>
            </a:pPr>
            <a:r>
              <a:rPr lang="en-US" sz="1200" dirty="0"/>
              <a:t>Exclusion</a:t>
            </a:r>
          </a:p>
          <a:p>
            <a:pPr marL="285750" indent="-285750">
              <a:buFont typeface="Arial" panose="020B0604020202020204" pitchFamily="34" charset="0"/>
              <a:buChar char="•"/>
            </a:pPr>
            <a:r>
              <a:rPr lang="en-US" sz="1200" dirty="0"/>
              <a:t>Transitions</a:t>
            </a:r>
          </a:p>
          <a:p>
            <a:pPr marL="285750" indent="-285750">
              <a:buFont typeface="Arial" panose="020B0604020202020204" pitchFamily="34" charset="0"/>
              <a:buChar char="•"/>
            </a:pPr>
            <a:r>
              <a:rPr lang="en-US" sz="1200" dirty="0"/>
              <a:t>Inclusive Education </a:t>
            </a:r>
          </a:p>
          <a:p>
            <a:pPr marL="285750" indent="-285750">
              <a:buFont typeface="Arial" panose="020B0604020202020204" pitchFamily="34" charset="0"/>
              <a:buChar char="•"/>
            </a:pPr>
            <a:r>
              <a:rPr lang="en-US" sz="1200" dirty="0"/>
              <a:t>Information and Advice </a:t>
            </a:r>
          </a:p>
          <a:p>
            <a:pPr marL="285750" indent="-285750">
              <a:buFont typeface="Arial" panose="020B0604020202020204" pitchFamily="34" charset="0"/>
              <a:buChar char="•"/>
            </a:pPr>
            <a:r>
              <a:rPr lang="en-US" sz="1200" dirty="0"/>
              <a:t>Community Focused Schools</a:t>
            </a:r>
          </a:p>
          <a:p>
            <a:pPr marL="285750" indent="-285750">
              <a:buFont typeface="Arial" panose="020B0604020202020204" pitchFamily="34" charset="0"/>
              <a:buChar char="•"/>
            </a:pPr>
            <a:r>
              <a:rPr lang="en-US" sz="1200" dirty="0"/>
              <a:t>Creating an environment for learning </a:t>
            </a:r>
            <a:endParaRPr lang="en-US" sz="1200" dirty="0">
              <a:cs typeface="Calibri"/>
            </a:endParaRPr>
          </a:p>
          <a:p>
            <a:pPr marL="285750" indent="-285750">
              <a:buFont typeface="Arial" panose="020B0604020202020204" pitchFamily="34" charset="0"/>
              <a:buChar char="•"/>
            </a:pPr>
            <a:r>
              <a:rPr lang="en-US" sz="1200" dirty="0"/>
              <a:t>School Breakfasts</a:t>
            </a:r>
          </a:p>
          <a:p>
            <a:r>
              <a:rPr lang="en-US" sz="1200" dirty="0">
                <a:cs typeface="Calibri" panose="020F0502020204030204"/>
              </a:rPr>
              <a:t>          (Davidson and Hutt, 2004)</a:t>
            </a:r>
          </a:p>
        </p:txBody>
      </p:sp>
      <p:sp>
        <p:nvSpPr>
          <p:cNvPr id="15" name="Rounded Rectangle 14">
            <a:extLst>
              <a:ext uri="{FF2B5EF4-FFF2-40B4-BE49-F238E27FC236}">
                <a16:creationId xmlns:a16="http://schemas.microsoft.com/office/drawing/2014/main" id="{C1D05795-18E9-3444-9AE7-8C664A19E9F2}"/>
              </a:ext>
            </a:extLst>
          </p:cNvPr>
          <p:cNvSpPr/>
          <p:nvPr/>
        </p:nvSpPr>
        <p:spPr>
          <a:xfrm>
            <a:off x="3112332" y="1136823"/>
            <a:ext cx="2932096" cy="3643812"/>
          </a:xfrm>
          <a:prstGeom prst="roundRect">
            <a:avLst/>
          </a:prstGeom>
          <a:solidFill>
            <a:srgbClr val="3563B1">
              <a:alpha val="85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ounded Rectangle 20">
            <a:extLst>
              <a:ext uri="{FF2B5EF4-FFF2-40B4-BE49-F238E27FC236}">
                <a16:creationId xmlns:a16="http://schemas.microsoft.com/office/drawing/2014/main" id="{DEF1A556-E06F-E944-B54C-EB95DBA297E0}"/>
              </a:ext>
            </a:extLst>
          </p:cNvPr>
          <p:cNvSpPr/>
          <p:nvPr/>
        </p:nvSpPr>
        <p:spPr>
          <a:xfrm>
            <a:off x="55651" y="4780634"/>
            <a:ext cx="6176544" cy="2023567"/>
          </a:xfrm>
          <a:prstGeom prst="roundRect">
            <a:avLst/>
          </a:prstGeom>
          <a:solidFill>
            <a:srgbClr val="839BCC">
              <a:alpha val="85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ounded Rectangle 21">
            <a:extLst>
              <a:ext uri="{FF2B5EF4-FFF2-40B4-BE49-F238E27FC236}">
                <a16:creationId xmlns:a16="http://schemas.microsoft.com/office/drawing/2014/main" id="{C1BD29D5-50E3-7043-A4FC-0CD7FE7C0A24}"/>
              </a:ext>
            </a:extLst>
          </p:cNvPr>
          <p:cNvSpPr/>
          <p:nvPr/>
        </p:nvSpPr>
        <p:spPr>
          <a:xfrm>
            <a:off x="6186470" y="1136823"/>
            <a:ext cx="2932096" cy="3643812"/>
          </a:xfrm>
          <a:prstGeom prst="roundRect">
            <a:avLst/>
          </a:prstGeom>
          <a:solidFill>
            <a:schemeClr val="accent1">
              <a:lumMod val="20000"/>
              <a:lumOff val="80000"/>
              <a:alpha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ounded Rectangle 22">
            <a:extLst>
              <a:ext uri="{FF2B5EF4-FFF2-40B4-BE49-F238E27FC236}">
                <a16:creationId xmlns:a16="http://schemas.microsoft.com/office/drawing/2014/main" id="{80442318-2EBA-FA45-A49B-920067595068}"/>
              </a:ext>
            </a:extLst>
          </p:cNvPr>
          <p:cNvSpPr/>
          <p:nvPr/>
        </p:nvSpPr>
        <p:spPr>
          <a:xfrm>
            <a:off x="6232195" y="4780634"/>
            <a:ext cx="3026494" cy="2006161"/>
          </a:xfrm>
          <a:prstGeom prst="roundRect">
            <a:avLst/>
          </a:prstGeom>
          <a:solidFill>
            <a:schemeClr val="bg1">
              <a:alpha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ounded Rectangle 23">
            <a:extLst>
              <a:ext uri="{FF2B5EF4-FFF2-40B4-BE49-F238E27FC236}">
                <a16:creationId xmlns:a16="http://schemas.microsoft.com/office/drawing/2014/main" id="{9E29277B-A89D-1840-A8D4-21E0D5BBAD67}"/>
              </a:ext>
            </a:extLst>
          </p:cNvPr>
          <p:cNvSpPr/>
          <p:nvPr/>
        </p:nvSpPr>
        <p:spPr>
          <a:xfrm>
            <a:off x="9269164" y="1136821"/>
            <a:ext cx="2867185" cy="5649973"/>
          </a:xfrm>
          <a:prstGeom prst="roundRect">
            <a:avLst/>
          </a:prstGeom>
          <a:solidFill>
            <a:srgbClr val="ACC0DF">
              <a:alpha val="85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F2EB3672-6A1C-ED47-90EC-984DA0A5C344}"/>
              </a:ext>
            </a:extLst>
          </p:cNvPr>
          <p:cNvSpPr txBox="1"/>
          <p:nvPr/>
        </p:nvSpPr>
        <p:spPr>
          <a:xfrm>
            <a:off x="3164176" y="1179648"/>
            <a:ext cx="2835533" cy="3600986"/>
          </a:xfrm>
          <a:prstGeom prst="rect">
            <a:avLst/>
          </a:prstGeom>
          <a:noFill/>
        </p:spPr>
        <p:txBody>
          <a:bodyPr wrap="square" rtlCol="0">
            <a:spAutoFit/>
          </a:bodyPr>
          <a:lstStyle/>
          <a:p>
            <a:pPr algn="ctr"/>
            <a:r>
              <a:rPr lang="en-GB" sz="1400" b="1" u="sng" dirty="0"/>
              <a:t>The Foundation Phase</a:t>
            </a:r>
          </a:p>
          <a:p>
            <a:r>
              <a:rPr lang="en-GB" sz="1200" dirty="0"/>
              <a:t>Gradually rolled out in stages from 2004 until 2010 (Taylor et al, 2015). </a:t>
            </a:r>
          </a:p>
          <a:p>
            <a:endParaRPr lang="en-GB" sz="1200" dirty="0"/>
          </a:p>
          <a:p>
            <a:r>
              <a:rPr lang="en-GB" sz="1200" dirty="0"/>
              <a:t>”One of the most successful reforms of education since the Welsh Assembly gained responsibility” (Sheldrick, 2015). </a:t>
            </a:r>
          </a:p>
          <a:p>
            <a:endParaRPr lang="en-GB" sz="1200" dirty="0"/>
          </a:p>
          <a:p>
            <a:r>
              <a:rPr lang="en-GB" sz="1200" dirty="0"/>
              <a:t>Higher levels of educational attainment, pupil involvement and wellbeing throughout learning as well as improvements in attendance (Sheldrick, 2015; Taylor et al, 2015). </a:t>
            </a:r>
          </a:p>
          <a:p>
            <a:endParaRPr lang="en-GB" sz="1200" dirty="0"/>
          </a:p>
          <a:p>
            <a:r>
              <a:rPr lang="en-GB" sz="1200" dirty="0"/>
              <a:t>Concerns regarding the lack of preparation the Foundation Phase provides children with, in regards to annual testing they will “face later in school” (BBC, 2014). </a:t>
            </a:r>
          </a:p>
          <a:p>
            <a:endParaRPr lang="en-GB" sz="1000" dirty="0"/>
          </a:p>
        </p:txBody>
      </p:sp>
      <p:sp>
        <p:nvSpPr>
          <p:cNvPr id="25" name="TextBox 24">
            <a:extLst>
              <a:ext uri="{FF2B5EF4-FFF2-40B4-BE49-F238E27FC236}">
                <a16:creationId xmlns:a16="http://schemas.microsoft.com/office/drawing/2014/main" id="{7FDA6078-2E10-5D4F-AC78-6FADF5D8BCA0}"/>
              </a:ext>
            </a:extLst>
          </p:cNvPr>
          <p:cNvSpPr txBox="1"/>
          <p:nvPr/>
        </p:nvSpPr>
        <p:spPr>
          <a:xfrm>
            <a:off x="60354" y="4775310"/>
            <a:ext cx="6149752" cy="1969770"/>
          </a:xfrm>
          <a:prstGeom prst="rect">
            <a:avLst/>
          </a:prstGeom>
          <a:noFill/>
        </p:spPr>
        <p:txBody>
          <a:bodyPr wrap="square" rtlCol="0">
            <a:spAutoFit/>
          </a:bodyPr>
          <a:lstStyle/>
          <a:p>
            <a:pPr algn="ctr"/>
            <a:r>
              <a:rPr lang="en-GB" sz="1400" b="1" u="sng" dirty="0"/>
              <a:t>Narrowing the gap</a:t>
            </a:r>
          </a:p>
          <a:p>
            <a:r>
              <a:rPr lang="en-GB" sz="1200" dirty="0"/>
              <a:t>A commitment to tackle poor educational attainment as a result of poverty, through intervention, support and guidance in schools for teachers and pupils (Davidson and Hutt, 2004). </a:t>
            </a:r>
          </a:p>
          <a:p>
            <a:endParaRPr lang="en-GB" sz="1200" dirty="0"/>
          </a:p>
          <a:p>
            <a:r>
              <a:rPr lang="en-GB" sz="1200" dirty="0"/>
              <a:t>Current attainment of disadvantaged children has improved since 2004/05 at Key Stage 2, but little improvement can be seen at Key Stage 4 (Joseph Rowntree Foundation, 2020). </a:t>
            </a:r>
          </a:p>
          <a:p>
            <a:endParaRPr lang="en-GB" sz="1200" dirty="0"/>
          </a:p>
          <a:p>
            <a:r>
              <a:rPr lang="en-GB" sz="1200" dirty="0"/>
              <a:t>The attainment gap is much narrower in Wales in comparison to other “UK nations or internationally, meaning a child’s background in Wales has far less impact on their attainment than other countries” (Lewis, 2020). </a:t>
            </a:r>
          </a:p>
        </p:txBody>
      </p:sp>
      <p:sp>
        <p:nvSpPr>
          <p:cNvPr id="27" name="TextBox 26">
            <a:extLst>
              <a:ext uri="{FF2B5EF4-FFF2-40B4-BE49-F238E27FC236}">
                <a16:creationId xmlns:a16="http://schemas.microsoft.com/office/drawing/2014/main" id="{60F07009-55A4-2B42-8C28-36364069CE79}"/>
              </a:ext>
            </a:extLst>
          </p:cNvPr>
          <p:cNvSpPr txBox="1"/>
          <p:nvPr/>
        </p:nvSpPr>
        <p:spPr>
          <a:xfrm>
            <a:off x="6181248" y="1174620"/>
            <a:ext cx="2884732" cy="3841952"/>
          </a:xfrm>
          <a:prstGeom prst="rect">
            <a:avLst/>
          </a:prstGeom>
          <a:noFill/>
        </p:spPr>
        <p:txBody>
          <a:bodyPr wrap="square" rtlCol="0" anchor="t">
            <a:spAutoFit/>
          </a:bodyPr>
          <a:lstStyle/>
          <a:p>
            <a:pPr algn="ctr"/>
            <a:r>
              <a:rPr lang="en-US" sz="1400" b="1" u="sng" dirty="0"/>
              <a:t>Class sizes in primary schools</a:t>
            </a:r>
          </a:p>
          <a:p>
            <a:r>
              <a:rPr lang="en-US" sz="1200" dirty="0"/>
              <a:t>Target is to ensure class sizes in primary schools don’t exceed 30 pupils. </a:t>
            </a:r>
          </a:p>
          <a:p>
            <a:endParaRPr lang="en-US" sz="1200" dirty="0"/>
          </a:p>
          <a:p>
            <a:r>
              <a:rPr lang="en-US" sz="1200" dirty="0"/>
              <a:t>Classes over 30 in </a:t>
            </a:r>
            <a:r>
              <a:rPr lang="en-US" sz="1200" b="1" dirty="0"/>
              <a:t>2004/05</a:t>
            </a:r>
            <a:r>
              <a:rPr lang="en-US" sz="1200" dirty="0"/>
              <a:t>: 17.8% (Junior) and 4.4% (Infants) (StatsWales, 2020).</a:t>
            </a:r>
          </a:p>
          <a:p>
            <a:r>
              <a:rPr lang="en-US" sz="1200" dirty="0"/>
              <a:t>Classes over 30 in </a:t>
            </a:r>
            <a:r>
              <a:rPr lang="en-US" sz="1200" b="1" dirty="0"/>
              <a:t>2019</a:t>
            </a:r>
            <a:r>
              <a:rPr lang="en-US" sz="1200" dirty="0"/>
              <a:t>: 12.4% (Junior) and 5.7% (Infants) (Welsh Government, 2019b).</a:t>
            </a:r>
          </a:p>
          <a:p>
            <a:endParaRPr lang="en-US" sz="1200" dirty="0"/>
          </a:p>
          <a:p>
            <a:r>
              <a:rPr lang="en-US" sz="1200" dirty="0"/>
              <a:t>There has been an increase in the number of class sizes over 30 in primary schools since the Rights to Action document, in terms of infant classes. </a:t>
            </a:r>
            <a:endParaRPr lang="en-US" sz="1200" dirty="0">
              <a:cs typeface="Calibri"/>
            </a:endParaRPr>
          </a:p>
          <a:p>
            <a:endParaRPr lang="en-US" sz="1200" dirty="0"/>
          </a:p>
          <a:p>
            <a:r>
              <a:rPr lang="en-US" sz="1200" dirty="0"/>
              <a:t>Whilst it is disappointing that class sizes over 30 still exist, infant class statistics have reduced since 2017 due to a £36 million grant (Welsh Government, 2020). </a:t>
            </a:r>
          </a:p>
          <a:p>
            <a:endParaRPr lang="en-US" sz="1200" dirty="0"/>
          </a:p>
          <a:p>
            <a:endParaRPr lang="en-US" sz="1400" dirty="0"/>
          </a:p>
        </p:txBody>
      </p:sp>
      <p:sp>
        <p:nvSpPr>
          <p:cNvPr id="28" name="TextBox 27">
            <a:extLst>
              <a:ext uri="{FF2B5EF4-FFF2-40B4-BE49-F238E27FC236}">
                <a16:creationId xmlns:a16="http://schemas.microsoft.com/office/drawing/2014/main" id="{C8D89905-9303-A24B-A0F0-1AC390EB0E5A}"/>
              </a:ext>
            </a:extLst>
          </p:cNvPr>
          <p:cNvSpPr txBox="1"/>
          <p:nvPr/>
        </p:nvSpPr>
        <p:spPr>
          <a:xfrm>
            <a:off x="9263909" y="1189656"/>
            <a:ext cx="2872442" cy="5647700"/>
          </a:xfrm>
          <a:prstGeom prst="rect">
            <a:avLst/>
          </a:prstGeom>
          <a:noFill/>
        </p:spPr>
        <p:txBody>
          <a:bodyPr wrap="square" rtlCol="0" anchor="t">
            <a:spAutoFit/>
          </a:bodyPr>
          <a:lstStyle/>
          <a:p>
            <a:pPr algn="ctr"/>
            <a:r>
              <a:rPr lang="en-US" sz="1300" b="1" u="sng" dirty="0"/>
              <a:t>14-19 and The Welsh Baccalaureate</a:t>
            </a:r>
          </a:p>
          <a:p>
            <a:r>
              <a:rPr lang="en-US" sz="1200" dirty="0"/>
              <a:t>A commitment to transforming education so that </a:t>
            </a:r>
            <a:r>
              <a:rPr lang="en-GB" sz="1200" dirty="0"/>
              <a:t>“no pupil leaves school without qualifications by the end of the decade” (Davidson and Hutt, 2004). </a:t>
            </a:r>
          </a:p>
          <a:p>
            <a:endParaRPr lang="en-GB" sz="1200" dirty="0"/>
          </a:p>
          <a:p>
            <a:r>
              <a:rPr lang="en-GB" sz="1200" dirty="0"/>
              <a:t>Aims to provide young people with greater opportunities, support, guidance, skills, experience, qualifications and choice and flexibility (Davidson and Hutt, 2004). </a:t>
            </a:r>
          </a:p>
          <a:p>
            <a:endParaRPr lang="en-GB" sz="1200" dirty="0"/>
          </a:p>
          <a:p>
            <a:r>
              <a:rPr lang="en-GB" sz="1200" dirty="0"/>
              <a:t>A study carried out by GFK two years after the Learning Pathways was implemented, revealed that the majority of 14 to 19 year olds and learning providers reacted positively to the initiative and believed that it has and would continue to improve learning provision. </a:t>
            </a:r>
          </a:p>
          <a:p>
            <a:endParaRPr lang="en-GB" sz="1200" dirty="0">
              <a:cs typeface="Calibri" panose="020F0502020204030204"/>
            </a:endParaRPr>
          </a:p>
          <a:p>
            <a:r>
              <a:rPr lang="en-GB" sz="1200" dirty="0"/>
              <a:t>14 to 19 year olds who expressed feelings of dissatifican or uncertainty were younger, most likely due to the stage that they’re at in their education (GFK, 2007). </a:t>
            </a:r>
          </a:p>
          <a:p>
            <a:endParaRPr lang="en-GB" sz="1200" dirty="0"/>
          </a:p>
          <a:p>
            <a:r>
              <a:rPr lang="en-GB" sz="1200" dirty="0"/>
              <a:t>Additionally, learning providers responded positively towards the Welsh Baccalaureate and believed that it would “ensure young people get a well-rounded education” (GFK, 2007).   </a:t>
            </a:r>
          </a:p>
          <a:p>
            <a:endParaRPr lang="en-US" sz="1200" dirty="0"/>
          </a:p>
        </p:txBody>
      </p:sp>
      <p:sp>
        <p:nvSpPr>
          <p:cNvPr id="29" name="TextBox 28">
            <a:extLst>
              <a:ext uri="{FF2B5EF4-FFF2-40B4-BE49-F238E27FC236}">
                <a16:creationId xmlns:a16="http://schemas.microsoft.com/office/drawing/2014/main" id="{3CFC99EC-F2EB-5C47-93FA-CC4A59FEB887}"/>
              </a:ext>
            </a:extLst>
          </p:cNvPr>
          <p:cNvSpPr txBox="1"/>
          <p:nvPr/>
        </p:nvSpPr>
        <p:spPr>
          <a:xfrm>
            <a:off x="6242670" y="4834431"/>
            <a:ext cx="3072221" cy="2131353"/>
          </a:xfrm>
          <a:prstGeom prst="rect">
            <a:avLst/>
          </a:prstGeom>
          <a:noFill/>
        </p:spPr>
        <p:txBody>
          <a:bodyPr wrap="square" rtlCol="0">
            <a:spAutoFit/>
          </a:bodyPr>
          <a:lstStyle/>
          <a:p>
            <a:pPr algn="ctr"/>
            <a:r>
              <a:rPr lang="en-US" sz="1400" b="1" u="sng" dirty="0"/>
              <a:t>Laith pawb</a:t>
            </a:r>
          </a:p>
          <a:p>
            <a:r>
              <a:rPr lang="en-GB" sz="1200" dirty="0"/>
              <a:t>A commitment to encouraging “young people to learn and use the Welsh language in all aspects of everyday life, including education and training” (Davidson and Hutt, 2004). </a:t>
            </a:r>
          </a:p>
          <a:p>
            <a:endParaRPr lang="en-GB" sz="1200" b="1" u="sng" dirty="0"/>
          </a:p>
          <a:p>
            <a:r>
              <a:rPr lang="en-GB" sz="1200" dirty="0"/>
              <a:t>The government aim to raise the percentage of school leavers speaking Welsh from 33% in 2011, to 70% by 2050 (Welsh Government, 2019a).</a:t>
            </a:r>
          </a:p>
          <a:p>
            <a:endParaRPr lang="en-US" sz="1050" b="1" u="sng" dirty="0"/>
          </a:p>
        </p:txBody>
      </p:sp>
    </p:spTree>
    <p:extLst>
      <p:ext uri="{BB962C8B-B14F-4D97-AF65-F5344CB8AC3E}">
        <p14:creationId xmlns:p14="http://schemas.microsoft.com/office/powerpoint/2010/main" val="3917910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0"/>
            <a:lum/>
          </a:blip>
          <a:srcRect/>
          <a:stretch>
            <a:fillRect l="-17000" r="-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8165-DE86-5D42-86B9-AEE9E024D6ED}"/>
              </a:ext>
            </a:extLst>
          </p:cNvPr>
          <p:cNvSpPr>
            <a:spLocks noGrp="1"/>
          </p:cNvSpPr>
          <p:nvPr>
            <p:ph type="title"/>
          </p:nvPr>
        </p:nvSpPr>
        <p:spPr>
          <a:xfrm>
            <a:off x="4586176" y="-196564"/>
            <a:ext cx="3019647" cy="1325563"/>
          </a:xfrm>
        </p:spPr>
        <p:txBody>
          <a:bodyPr/>
          <a:lstStyle/>
          <a:p>
            <a:r>
              <a:rPr lang="en-US" b="1" u="sng" dirty="0">
                <a:latin typeface="Impact" panose="020B0806030902050204" pitchFamily="34" charset="0"/>
              </a:rPr>
              <a:t>References</a:t>
            </a:r>
            <a:r>
              <a:rPr lang="en-US" dirty="0">
                <a:latin typeface="Impact" panose="020B0806030902050204" pitchFamily="34" charset="0"/>
              </a:rPr>
              <a:t> </a:t>
            </a:r>
          </a:p>
        </p:txBody>
      </p:sp>
      <p:sp>
        <p:nvSpPr>
          <p:cNvPr id="3" name="Content Placeholder 2">
            <a:extLst>
              <a:ext uri="{FF2B5EF4-FFF2-40B4-BE49-F238E27FC236}">
                <a16:creationId xmlns:a16="http://schemas.microsoft.com/office/drawing/2014/main" id="{E02BDE07-D399-EB4D-8766-CEB31B1861CE}"/>
              </a:ext>
            </a:extLst>
          </p:cNvPr>
          <p:cNvSpPr>
            <a:spLocks noGrp="1"/>
          </p:cNvSpPr>
          <p:nvPr>
            <p:ph idx="1"/>
          </p:nvPr>
        </p:nvSpPr>
        <p:spPr>
          <a:xfrm>
            <a:off x="175437" y="986843"/>
            <a:ext cx="5656521" cy="5619999"/>
          </a:xfrm>
          <a:solidFill>
            <a:schemeClr val="accent1">
              <a:lumMod val="20000"/>
              <a:lumOff val="80000"/>
              <a:alpha val="85000"/>
            </a:schemeClr>
          </a:solidFill>
        </p:spPr>
        <p:txBody>
          <a:bodyPr>
            <a:normAutofit fontScale="25000" lnSpcReduction="20000"/>
          </a:bodyPr>
          <a:lstStyle/>
          <a:p>
            <a:pPr marL="0" indent="0">
              <a:lnSpc>
                <a:spcPct val="120000"/>
              </a:lnSpc>
              <a:buNone/>
            </a:pPr>
            <a:r>
              <a:rPr lang="en-GB" sz="4000" dirty="0"/>
              <a:t>Wiserd (2019). </a:t>
            </a:r>
            <a:r>
              <a:rPr lang="en-GB" sz="4000" i="1" dirty="0"/>
              <a:t>How Well Is Wales Monitoring Its Fulfilment Of The Convention On The Rights Of The Child? A View From Dr Rhian Barrance And Sally Holland, Children's Commissioner For Wales</a:t>
            </a:r>
            <a:r>
              <a:rPr lang="en-GB" sz="4000" dirty="0"/>
              <a:t>. [image] Available at: </a:t>
            </a:r>
            <a:r>
              <a:rPr lang="en-GB" sz="4000" dirty="0">
                <a:hlinkClick r:id="rId3"/>
              </a:rPr>
              <a:t>https://wiserd.ac.uk/news/how-well-wales-monitoring-its-fulfilment-convention-rights-child-view-dr-rhian-barrance-and</a:t>
            </a:r>
            <a:r>
              <a:rPr lang="en-GB" sz="4000" dirty="0"/>
              <a:t> (Accessed: 10 May 2020). </a:t>
            </a:r>
          </a:p>
          <a:p>
            <a:pPr marL="0" indent="0">
              <a:lnSpc>
                <a:spcPct val="120000"/>
              </a:lnSpc>
              <a:buNone/>
            </a:pPr>
            <a:r>
              <a:rPr lang="en-GB" sz="4000" dirty="0"/>
              <a:t>BBC (2014). </a:t>
            </a:r>
            <a:r>
              <a:rPr lang="en-GB" sz="4000" i="1" dirty="0"/>
              <a:t>Foundation Phase ‘varies’ but has ‘positive impact’, says review</a:t>
            </a:r>
            <a:r>
              <a:rPr lang="en-GB" sz="4000" dirty="0"/>
              <a:t>. Available at: </a:t>
            </a:r>
            <a:r>
              <a:rPr lang="en-GB" sz="4000" u="sng" dirty="0">
                <a:hlinkClick r:id="rId4"/>
              </a:rPr>
              <a:t>https://www.bbc.co.uk/news/uk-wales-27284983</a:t>
            </a:r>
            <a:r>
              <a:rPr lang="en-GB" sz="4000" dirty="0"/>
              <a:t> (Accessed: 3</a:t>
            </a:r>
            <a:r>
              <a:rPr lang="en-GB" sz="4000" baseline="30000" dirty="0"/>
              <a:t>rd</a:t>
            </a:r>
            <a:r>
              <a:rPr lang="en-GB" sz="4000" dirty="0"/>
              <a:t> May 2020).  </a:t>
            </a:r>
          </a:p>
          <a:p>
            <a:pPr marL="0" indent="0">
              <a:lnSpc>
                <a:spcPct val="120000"/>
              </a:lnSpc>
              <a:buNone/>
            </a:pPr>
            <a:r>
              <a:rPr lang="en-GB" sz="4000" dirty="0"/>
              <a:t>Davidson, J. AM.  and Hutt, J. AM (2004). </a:t>
            </a:r>
            <a:r>
              <a:rPr lang="en-GB" sz="4000" i="1" dirty="0"/>
              <a:t>Children and Young People: Rights to Action</a:t>
            </a:r>
            <a:r>
              <a:rPr lang="en-GB" sz="4000" dirty="0"/>
              <a:t>. Available at: </a:t>
            </a:r>
            <a:r>
              <a:rPr lang="en-GB" sz="4000" u="sng" dirty="0">
                <a:hlinkClick r:id="rId5"/>
              </a:rPr>
              <a:t>https://dera.ioe.ac.uk/7717/1/090415rightstoactionen.pdf</a:t>
            </a:r>
            <a:r>
              <a:rPr lang="en-GB" sz="4000" dirty="0"/>
              <a:t> (Accessed: 3</a:t>
            </a:r>
            <a:r>
              <a:rPr lang="en-GB" sz="4000" baseline="30000" dirty="0"/>
              <a:t>rd</a:t>
            </a:r>
            <a:r>
              <a:rPr lang="en-GB" sz="4000" dirty="0"/>
              <a:t> May 2020). </a:t>
            </a:r>
          </a:p>
          <a:p>
            <a:pPr marL="0" indent="0">
              <a:lnSpc>
                <a:spcPct val="120000"/>
              </a:lnSpc>
              <a:buNone/>
            </a:pPr>
            <a:r>
              <a:rPr lang="en-GB" sz="4000" dirty="0"/>
              <a:t>GFK (2007). </a:t>
            </a:r>
            <a:r>
              <a:rPr lang="en-GB" sz="4000" i="1" dirty="0"/>
              <a:t>Learning options for 14-19-year olds in Wales</a:t>
            </a:r>
            <a:r>
              <a:rPr lang="en-GB" sz="4000" dirty="0"/>
              <a:t>. Available at: </a:t>
            </a:r>
            <a:r>
              <a:rPr lang="en-GB" sz="4000" u="sng" dirty="0">
                <a:hlinkClick r:id="rId6"/>
              </a:rPr>
              <a:t>https://gov.wales/sites/default/files/statistics-and-research/2019-07/0870707-learning-options-14-19-year-olds-en.pdf</a:t>
            </a:r>
            <a:r>
              <a:rPr lang="en-GB" sz="4000" dirty="0"/>
              <a:t> (Accessed: 7</a:t>
            </a:r>
            <a:r>
              <a:rPr lang="en-GB" sz="4000" baseline="30000" dirty="0"/>
              <a:t>th</a:t>
            </a:r>
            <a:r>
              <a:rPr lang="en-GB" sz="4000" dirty="0"/>
              <a:t> May 2020).</a:t>
            </a:r>
          </a:p>
          <a:p>
            <a:pPr marL="0" indent="0">
              <a:lnSpc>
                <a:spcPct val="120000"/>
              </a:lnSpc>
              <a:buNone/>
            </a:pPr>
            <a:r>
              <a:rPr lang="en-GB" sz="4000" dirty="0"/>
              <a:t>Hutt, J. AM. and Morgan, R. AM (2007). </a:t>
            </a:r>
            <a:r>
              <a:rPr lang="en-GB" sz="4000" i="1" dirty="0"/>
              <a:t>Rights in Action: Implementing Children and Young People’s Rights in Wales.</a:t>
            </a:r>
            <a:r>
              <a:rPr lang="en-GB" sz="4000" dirty="0"/>
              <a:t> Available at: </a:t>
            </a:r>
            <a:r>
              <a:rPr lang="en-GB" sz="4000" u="sng" dirty="0">
                <a:hlinkClick r:id="rId7"/>
              </a:rPr>
              <a:t>https://dera.ioe.ac.uk/7701/1/090415rightsinactionen.pdf</a:t>
            </a:r>
            <a:r>
              <a:rPr lang="en-GB" sz="4000" dirty="0"/>
              <a:t> (Accessed: 3</a:t>
            </a:r>
            <a:r>
              <a:rPr lang="en-GB" sz="4000" baseline="30000" dirty="0"/>
              <a:t>rd</a:t>
            </a:r>
            <a:r>
              <a:rPr lang="en-GB" sz="4000" dirty="0"/>
              <a:t> May 2020). </a:t>
            </a:r>
          </a:p>
          <a:p>
            <a:pPr marL="0" indent="0">
              <a:lnSpc>
                <a:spcPct val="120000"/>
              </a:lnSpc>
              <a:buNone/>
            </a:pPr>
            <a:r>
              <a:rPr lang="en-GB" sz="4000" dirty="0"/>
              <a:t>Joseph Rowntree Foundation (2020). </a:t>
            </a:r>
            <a:r>
              <a:rPr lang="en-GB" sz="4000" i="1" dirty="0"/>
              <a:t>Education in Wales. </a:t>
            </a:r>
            <a:r>
              <a:rPr lang="en-GB" sz="4000" dirty="0"/>
              <a:t>Available at: </a:t>
            </a:r>
            <a:r>
              <a:rPr lang="en-GB" sz="4000" u="sng" dirty="0">
                <a:hlinkClick r:id="rId8"/>
              </a:rPr>
              <a:t>https://www.jrf.org.uk/data/education-wales</a:t>
            </a:r>
            <a:r>
              <a:rPr lang="en-GB" sz="4000" dirty="0"/>
              <a:t> (Accessed: 5</a:t>
            </a:r>
            <a:r>
              <a:rPr lang="en-GB" sz="4000" baseline="30000" dirty="0"/>
              <a:t>th</a:t>
            </a:r>
            <a:r>
              <a:rPr lang="en-GB" sz="4000" dirty="0"/>
              <a:t> May 2020). </a:t>
            </a:r>
          </a:p>
          <a:p>
            <a:pPr marL="0" indent="0">
              <a:lnSpc>
                <a:spcPct val="120000"/>
              </a:lnSpc>
              <a:buNone/>
            </a:pPr>
            <a:r>
              <a:rPr lang="en-GB" sz="4000" dirty="0"/>
              <a:t>Lewis, B (2020). </a:t>
            </a:r>
            <a:r>
              <a:rPr lang="en-GB" sz="4000" i="1" dirty="0"/>
              <a:t>Schools’ poverty gap a ‘major challenge’ – Estyn</a:t>
            </a:r>
            <a:r>
              <a:rPr lang="en-GB" sz="4000" dirty="0"/>
              <a:t>. Available at: </a:t>
            </a:r>
            <a:r>
              <a:rPr lang="en-GB" sz="4000" u="sng" dirty="0">
                <a:hlinkClick r:id="rId9"/>
              </a:rPr>
              <a:t>https://www.bbc.co.uk/news/uk-wales-51629420</a:t>
            </a:r>
            <a:r>
              <a:rPr lang="en-GB" sz="4000" dirty="0"/>
              <a:t> (Accessed: 6</a:t>
            </a:r>
            <a:r>
              <a:rPr lang="en-GB" sz="4000" baseline="30000" dirty="0"/>
              <a:t>th</a:t>
            </a:r>
            <a:r>
              <a:rPr lang="en-GB" sz="4000" dirty="0"/>
              <a:t> May 2020). </a:t>
            </a:r>
          </a:p>
          <a:p>
            <a:pPr marL="0" indent="0">
              <a:lnSpc>
                <a:spcPct val="120000"/>
              </a:lnSpc>
              <a:buNone/>
            </a:pPr>
            <a:r>
              <a:rPr lang="en-GB" sz="4000" dirty="0"/>
              <a:t> StatsWales (2020). </a:t>
            </a:r>
            <a:r>
              <a:rPr lang="en-GB" sz="4000" i="1" dirty="0"/>
              <a:t>Classes: School census results, 1974 to 2005: Primary and Secondary school classes and their pupils, by local authority.</a:t>
            </a:r>
            <a:r>
              <a:rPr lang="en-GB" sz="4000" dirty="0"/>
              <a:t> Available at: </a:t>
            </a:r>
            <a:r>
              <a:rPr lang="en-GB" sz="4000" u="sng" dirty="0">
                <a:hlinkClick r:id="rId10"/>
              </a:rPr>
              <a:t>https://statswales.gov.wales/Catalogue/Education-and-Skills/Schools-and-Teachers/Schools-Census/1974-to-2005/Classes</a:t>
            </a:r>
            <a:r>
              <a:rPr lang="en-GB" sz="4000" dirty="0"/>
              <a:t> (Accessed: 6</a:t>
            </a:r>
            <a:r>
              <a:rPr lang="en-GB" sz="4000" baseline="30000" dirty="0"/>
              <a:t>th</a:t>
            </a:r>
            <a:r>
              <a:rPr lang="en-GB" sz="4000" dirty="0"/>
              <a:t> May 2020).  </a:t>
            </a:r>
          </a:p>
          <a:p>
            <a:pPr marL="0" indent="0">
              <a:lnSpc>
                <a:spcPct val="120000"/>
              </a:lnSpc>
              <a:buNone/>
            </a:pPr>
            <a:r>
              <a:rPr lang="en-GB" sz="4000" dirty="0" err="1"/>
              <a:t>Sheldrick</a:t>
            </a:r>
            <a:r>
              <a:rPr lang="en-GB" sz="4000" dirty="0"/>
              <a:t>, T (2015). </a:t>
            </a:r>
            <a:r>
              <a:rPr lang="en-GB" sz="4000" i="1" dirty="0"/>
              <a:t>Report: Foundation Phase is improving standards - but not closing poverty gap. </a:t>
            </a:r>
            <a:r>
              <a:rPr lang="en-GB" sz="4000" dirty="0"/>
              <a:t>Available at: </a:t>
            </a:r>
            <a:r>
              <a:rPr lang="en-GB" sz="4000" u="sng" dirty="0">
                <a:hlinkClick r:id="rId11"/>
              </a:rPr>
              <a:t>https://www.itv.com/news/wales/2015-05-14/report-foundation-phase-is-improving-standards-but-not-tackling-poverty-gap/</a:t>
            </a:r>
            <a:r>
              <a:rPr lang="en-GB" sz="4000" dirty="0"/>
              <a:t> (Accessed: 3</a:t>
            </a:r>
            <a:r>
              <a:rPr lang="en-GB" sz="4000" baseline="30000" dirty="0"/>
              <a:t>rd</a:t>
            </a:r>
            <a:r>
              <a:rPr lang="en-GB" sz="4000" dirty="0"/>
              <a:t> May 2020).</a:t>
            </a:r>
          </a:p>
          <a:p>
            <a:pPr marL="0" indent="0">
              <a:lnSpc>
                <a:spcPct val="120000"/>
              </a:lnSpc>
              <a:buNone/>
            </a:pPr>
            <a:r>
              <a:rPr lang="en-GB" sz="4000" dirty="0"/>
              <a:t>The Children’s Society (2020).</a:t>
            </a:r>
            <a:r>
              <a:rPr lang="en-GB" sz="4000" i="1" dirty="0"/>
              <a:t> Fair and Square: Free school meals for all children in poverty. </a:t>
            </a:r>
            <a:r>
              <a:rPr lang="en-GB" sz="4000" dirty="0"/>
              <a:t>Available at: </a:t>
            </a:r>
            <a:r>
              <a:rPr lang="en-GB" sz="4000" u="sng" dirty="0">
                <a:hlinkClick r:id="rId12"/>
              </a:rPr>
              <a:t>https://www.childrenssociety.org.uk/what-you-can-do/campaign-change/fair-and-square-free-school-meals-all-children-poverty</a:t>
            </a:r>
            <a:r>
              <a:rPr lang="en-GB" sz="4000" dirty="0"/>
              <a:t> (Accessed: 5</a:t>
            </a:r>
            <a:r>
              <a:rPr lang="en-GB" sz="4000" baseline="30000" dirty="0"/>
              <a:t>th</a:t>
            </a:r>
            <a:r>
              <a:rPr lang="en-GB" sz="4000" dirty="0"/>
              <a:t> May 2020). </a:t>
            </a:r>
          </a:p>
          <a:p>
            <a:pPr marL="0" indent="0">
              <a:lnSpc>
                <a:spcPct val="120000"/>
              </a:lnSpc>
              <a:buNone/>
            </a:pPr>
            <a:endParaRPr lang="en-GB" sz="4000" dirty="0"/>
          </a:p>
          <a:p>
            <a:pPr marL="0" indent="0">
              <a:lnSpc>
                <a:spcPct val="120000"/>
              </a:lnSpc>
              <a:buNone/>
            </a:pPr>
            <a:endParaRPr lang="en-GB" sz="4000" dirty="0"/>
          </a:p>
          <a:p>
            <a:pPr marL="0" indent="0">
              <a:lnSpc>
                <a:spcPct val="120000"/>
              </a:lnSpc>
              <a:buNone/>
            </a:pPr>
            <a:r>
              <a:rPr lang="en-GB" dirty="0"/>
              <a:t> </a:t>
            </a:r>
          </a:p>
          <a:p>
            <a:pPr marL="0" indent="0">
              <a:buNone/>
            </a:pPr>
            <a:endParaRPr lang="en-US" dirty="0"/>
          </a:p>
          <a:p>
            <a:endParaRPr lang="en-US" dirty="0"/>
          </a:p>
        </p:txBody>
      </p:sp>
      <p:sp>
        <p:nvSpPr>
          <p:cNvPr id="5" name="TextBox 4">
            <a:extLst>
              <a:ext uri="{FF2B5EF4-FFF2-40B4-BE49-F238E27FC236}">
                <a16:creationId xmlns:a16="http://schemas.microsoft.com/office/drawing/2014/main" id="{55761237-621D-FF44-96DF-122B24F8E202}"/>
              </a:ext>
            </a:extLst>
          </p:cNvPr>
          <p:cNvSpPr txBox="1"/>
          <p:nvPr/>
        </p:nvSpPr>
        <p:spPr>
          <a:xfrm>
            <a:off x="5831958" y="986842"/>
            <a:ext cx="6184605" cy="5620000"/>
          </a:xfrm>
          <a:prstGeom prst="rect">
            <a:avLst/>
          </a:prstGeom>
          <a:solidFill>
            <a:schemeClr val="accent1">
              <a:lumMod val="20000"/>
              <a:lumOff val="80000"/>
              <a:alpha val="85000"/>
            </a:schemeClr>
          </a:solidFill>
        </p:spPr>
        <p:txBody>
          <a:bodyPr wrap="square" rtlCol="0">
            <a:spAutoFit/>
          </a:bodyPr>
          <a:lstStyle/>
          <a:p>
            <a:pPr>
              <a:lnSpc>
                <a:spcPct val="120000"/>
              </a:lnSpc>
            </a:pPr>
            <a:r>
              <a:rPr lang="en-GB" sz="1000" dirty="0"/>
              <a:t>Taylor et al (2015). </a:t>
            </a:r>
            <a:r>
              <a:rPr lang="en-GB" sz="1000" i="1" dirty="0"/>
              <a:t>Evaluating the Foundation Phase: Final Report.</a:t>
            </a:r>
            <a:r>
              <a:rPr lang="en-GB" sz="1000" dirty="0"/>
              <a:t> Available at: </a:t>
            </a:r>
            <a:r>
              <a:rPr lang="en-GB" sz="1000" u="sng" dirty="0">
                <a:hlinkClick r:id="rId13"/>
              </a:rPr>
              <a:t>https://dera.ioe.ac.uk/23035/2/150514-foundation-phase-final-en.pdf</a:t>
            </a:r>
            <a:r>
              <a:rPr lang="en-GB" sz="1000" dirty="0"/>
              <a:t> (Accessed: 3</a:t>
            </a:r>
            <a:r>
              <a:rPr lang="en-GB" sz="1000" baseline="30000" dirty="0"/>
              <a:t>rd</a:t>
            </a:r>
            <a:r>
              <a:rPr lang="en-GB" sz="1000" dirty="0"/>
              <a:t> May 2020). </a:t>
            </a:r>
          </a:p>
          <a:p>
            <a:pPr>
              <a:lnSpc>
                <a:spcPct val="120000"/>
              </a:lnSpc>
            </a:pPr>
            <a:endParaRPr lang="en-GB" sz="1000" dirty="0"/>
          </a:p>
          <a:p>
            <a:pPr>
              <a:lnSpc>
                <a:spcPct val="120000"/>
              </a:lnSpc>
            </a:pPr>
            <a:r>
              <a:rPr lang="en-GB" sz="1000" dirty="0" err="1"/>
              <a:t>Unicef</a:t>
            </a:r>
            <a:r>
              <a:rPr lang="en-GB" sz="1000" dirty="0"/>
              <a:t> (2020). </a:t>
            </a:r>
            <a:r>
              <a:rPr lang="en-GB" sz="1000" i="1" dirty="0"/>
              <a:t>What is the UN Convention on Child Rights?</a:t>
            </a:r>
            <a:r>
              <a:rPr lang="en-GB" sz="1000" dirty="0"/>
              <a:t> Available at: </a:t>
            </a:r>
            <a:r>
              <a:rPr lang="en-GB" sz="1000" u="sng" dirty="0">
                <a:hlinkClick r:id="rId14"/>
              </a:rPr>
              <a:t>https://www.unicef.org.uk/what-we-do/un-convention-child-rights/</a:t>
            </a:r>
            <a:r>
              <a:rPr lang="en-GB" sz="1000" dirty="0"/>
              <a:t> (Accessed: 3</a:t>
            </a:r>
            <a:r>
              <a:rPr lang="en-GB" sz="1000" baseline="30000" dirty="0"/>
              <a:t>rd</a:t>
            </a:r>
            <a:r>
              <a:rPr lang="en-GB" sz="1000" dirty="0"/>
              <a:t> May </a:t>
            </a:r>
          </a:p>
          <a:p>
            <a:pPr>
              <a:lnSpc>
                <a:spcPct val="120000"/>
              </a:lnSpc>
            </a:pPr>
            <a:r>
              <a:rPr lang="en-GB" sz="1000" dirty="0"/>
              <a:t>2020).  </a:t>
            </a:r>
          </a:p>
          <a:p>
            <a:pPr>
              <a:lnSpc>
                <a:spcPct val="120000"/>
              </a:lnSpc>
            </a:pPr>
            <a:endParaRPr lang="en-GB" sz="1000" dirty="0"/>
          </a:p>
          <a:p>
            <a:pPr>
              <a:lnSpc>
                <a:spcPct val="120000"/>
              </a:lnSpc>
            </a:pPr>
            <a:r>
              <a:rPr lang="en-GB" sz="1000" dirty="0"/>
              <a:t>Welsh Government (2020). </a:t>
            </a:r>
            <a:r>
              <a:rPr lang="en-GB" sz="1000" i="1" dirty="0"/>
              <a:t>Reducing class sizes grant is ‘making a real difference’ to Welsh schools</a:t>
            </a:r>
            <a:r>
              <a:rPr lang="en-GB" sz="1000" dirty="0"/>
              <a:t>. Available at: </a:t>
            </a:r>
            <a:r>
              <a:rPr lang="en-GB" sz="1000" u="sng" dirty="0">
                <a:hlinkClick r:id="rId15"/>
              </a:rPr>
              <a:t>https://gov.wales/reducing-class-sizes-grant-making-real-difference-welsh-schools</a:t>
            </a:r>
            <a:r>
              <a:rPr lang="en-GB" sz="1000" dirty="0"/>
              <a:t> (Accessed: 6</a:t>
            </a:r>
            <a:r>
              <a:rPr lang="en-GB" sz="1000" baseline="30000" dirty="0"/>
              <a:t>th</a:t>
            </a:r>
            <a:r>
              <a:rPr lang="en-GB" sz="1000" dirty="0"/>
              <a:t> May 2020). </a:t>
            </a:r>
          </a:p>
          <a:p>
            <a:pPr>
              <a:lnSpc>
                <a:spcPct val="120000"/>
              </a:lnSpc>
            </a:pPr>
            <a:endParaRPr lang="en-GB" sz="1000" dirty="0"/>
          </a:p>
          <a:p>
            <a:pPr>
              <a:lnSpc>
                <a:spcPct val="120000"/>
              </a:lnSpc>
            </a:pPr>
            <a:r>
              <a:rPr lang="en-GB" sz="1000" dirty="0"/>
              <a:t>Welsh Government (2019a). </a:t>
            </a:r>
            <a:r>
              <a:rPr lang="en-GB" sz="1000" i="1" dirty="0"/>
              <a:t>Schools’ Census Results: as at January 2019. </a:t>
            </a:r>
            <a:r>
              <a:rPr lang="en-GB" sz="1000" dirty="0"/>
              <a:t>Available at: </a:t>
            </a:r>
            <a:r>
              <a:rPr lang="en-GB" sz="1000" u="sng" dirty="0">
                <a:hlinkClick r:id="rId16"/>
              </a:rPr>
              <a:t>https://gov.wales/sites/default/files/statistics-and-research/2019-07/school-census-results-2019-764.pdf</a:t>
            </a:r>
            <a:r>
              <a:rPr lang="en-GB" sz="1000" dirty="0"/>
              <a:t> (Accessed: 6</a:t>
            </a:r>
            <a:r>
              <a:rPr lang="en-GB" sz="1000" baseline="30000" dirty="0"/>
              <a:t>th</a:t>
            </a:r>
            <a:r>
              <a:rPr lang="en-GB" sz="1000" dirty="0"/>
              <a:t> May 2020). </a:t>
            </a:r>
          </a:p>
          <a:p>
            <a:pPr>
              <a:lnSpc>
                <a:spcPct val="120000"/>
              </a:lnSpc>
            </a:pPr>
            <a:endParaRPr lang="en-GB" sz="1000" dirty="0"/>
          </a:p>
          <a:p>
            <a:pPr>
              <a:lnSpc>
                <a:spcPct val="120000"/>
              </a:lnSpc>
            </a:pPr>
            <a:r>
              <a:rPr lang="en-GB" sz="1000" dirty="0"/>
              <a:t>Welsh Government (2019b). </a:t>
            </a:r>
            <a:r>
              <a:rPr lang="en-GB" sz="1000" i="1" dirty="0" err="1"/>
              <a:t>Cymraeg</a:t>
            </a:r>
            <a:r>
              <a:rPr lang="en-GB" sz="1000" i="1" dirty="0"/>
              <a:t> 2050: A million Welsh speakers. </a:t>
            </a:r>
            <a:r>
              <a:rPr lang="en-GB" sz="1000" dirty="0"/>
              <a:t>Available at: </a:t>
            </a:r>
            <a:r>
              <a:rPr lang="en-GB" sz="1000" u="sng" dirty="0">
                <a:hlinkClick r:id="rId17"/>
              </a:rPr>
              <a:t>https://gov.wales/sites/default/files/publications/2019-03/cymraeg-2050-a-million-welsh-speakers-annual-report-2017-18.pdf</a:t>
            </a:r>
            <a:r>
              <a:rPr lang="en-GB" sz="1000" dirty="0"/>
              <a:t> (Accessed: 7</a:t>
            </a:r>
            <a:r>
              <a:rPr lang="en-GB" sz="1000" baseline="30000" dirty="0"/>
              <a:t>th</a:t>
            </a:r>
            <a:r>
              <a:rPr lang="en-GB" sz="1000" dirty="0"/>
              <a:t> May 2020) </a:t>
            </a:r>
          </a:p>
          <a:p>
            <a:pPr>
              <a:lnSpc>
                <a:spcPct val="120000"/>
              </a:lnSpc>
            </a:pPr>
            <a:endParaRPr lang="en-GB" sz="1000" dirty="0"/>
          </a:p>
          <a:p>
            <a:pPr>
              <a:lnSpc>
                <a:spcPct val="120000"/>
              </a:lnSpc>
            </a:pPr>
            <a:r>
              <a:rPr lang="en-GB" sz="1000" dirty="0" err="1"/>
              <a:t>Wightwick</a:t>
            </a:r>
            <a:r>
              <a:rPr lang="en-GB" sz="1000" dirty="0"/>
              <a:t>, A (2018). </a:t>
            </a:r>
            <a:r>
              <a:rPr lang="en-GB" sz="1000" i="1" dirty="0"/>
              <a:t>Schools are breaking Welsh Government law on infant class sizes.</a:t>
            </a:r>
            <a:r>
              <a:rPr lang="en-GB" sz="1000" dirty="0"/>
              <a:t> Available at: </a:t>
            </a:r>
            <a:r>
              <a:rPr lang="en-GB" sz="1000" u="sng" dirty="0">
                <a:hlinkClick r:id="rId18"/>
              </a:rPr>
              <a:t>https://www.walesonline.co.uk/news/education/schools-breaking-welsh-government-law-15177047</a:t>
            </a:r>
            <a:r>
              <a:rPr lang="en-GB" sz="1000" dirty="0"/>
              <a:t> (Accessed: 6</a:t>
            </a:r>
            <a:r>
              <a:rPr lang="en-GB" sz="1000" baseline="30000" dirty="0"/>
              <a:t>th</a:t>
            </a:r>
            <a:r>
              <a:rPr lang="en-GB" sz="1000" dirty="0"/>
              <a:t> May 2020). </a:t>
            </a:r>
          </a:p>
          <a:p>
            <a:pPr>
              <a:lnSpc>
                <a:spcPct val="120000"/>
              </a:lnSpc>
            </a:pPr>
            <a:endParaRPr lang="en-GB" sz="1000" dirty="0"/>
          </a:p>
          <a:p>
            <a:pPr>
              <a:lnSpc>
                <a:spcPct val="120000"/>
              </a:lnSpc>
            </a:pPr>
            <a:r>
              <a:rPr lang="en-GB" sz="1000" dirty="0"/>
              <a:t>Welsh Government (2018). </a:t>
            </a:r>
            <a:r>
              <a:rPr lang="en-GB" sz="1000" i="1" dirty="0"/>
              <a:t>How is my child doing in the Foundation Phase? A guide for parents and carers. </a:t>
            </a:r>
            <a:r>
              <a:rPr lang="en-GB" sz="1000" dirty="0"/>
              <a:t>Available at: </a:t>
            </a:r>
            <a:r>
              <a:rPr lang="en-GB" sz="1000" u="sng" dirty="0">
                <a:hlinkClick r:id="rId19"/>
              </a:rPr>
              <a:t>https://gov.wales/sites/default/files/publications/2018-06/how-is-my-child-doing-in-the-foundation-phase-a-guide-for-parents-and-carers.pdf</a:t>
            </a:r>
            <a:r>
              <a:rPr lang="en-GB" sz="1000" dirty="0"/>
              <a:t> (Accessed: 3</a:t>
            </a:r>
            <a:r>
              <a:rPr lang="en-GB" sz="1000" baseline="30000" dirty="0"/>
              <a:t>rd</a:t>
            </a:r>
            <a:r>
              <a:rPr lang="en-GB" sz="1000" dirty="0"/>
              <a:t> May 2020). </a:t>
            </a:r>
          </a:p>
          <a:p>
            <a:pPr>
              <a:lnSpc>
                <a:spcPct val="120000"/>
              </a:lnSpc>
            </a:pPr>
            <a:endParaRPr lang="en-GB" sz="1000" dirty="0"/>
          </a:p>
          <a:p>
            <a:pPr>
              <a:lnSpc>
                <a:spcPct val="120000"/>
              </a:lnSpc>
            </a:pPr>
            <a:r>
              <a:rPr lang="en-GB" sz="1000" dirty="0"/>
              <a:t>Welsh Assembly Government (2006). </a:t>
            </a:r>
            <a:r>
              <a:rPr lang="en-GB" sz="1000" i="1" dirty="0"/>
              <a:t>The Learning Country: Vision into Action. </a:t>
            </a:r>
            <a:r>
              <a:rPr lang="en-GB" sz="1000" dirty="0"/>
              <a:t>Available at: </a:t>
            </a:r>
            <a:r>
              <a:rPr lang="en-GB" sz="1000" u="sng" dirty="0">
                <a:hlinkClick r:id="rId20"/>
              </a:rPr>
              <a:t>https://dera.ioe.ac.uk/8834/3/A9R3F9F_Redacted.pdf</a:t>
            </a:r>
            <a:r>
              <a:rPr lang="en-GB" sz="1000" dirty="0"/>
              <a:t> (Accessed: 5</a:t>
            </a:r>
            <a:r>
              <a:rPr lang="en-GB" sz="1000" baseline="30000" dirty="0"/>
              <a:t>th</a:t>
            </a:r>
            <a:r>
              <a:rPr lang="en-GB" sz="1000" dirty="0"/>
              <a:t> May 2020). </a:t>
            </a:r>
          </a:p>
          <a:p>
            <a:pPr>
              <a:lnSpc>
                <a:spcPct val="120000"/>
              </a:lnSpc>
            </a:pPr>
            <a:endParaRPr lang="en-GB" sz="1000" dirty="0"/>
          </a:p>
          <a:p>
            <a:pPr>
              <a:lnSpc>
                <a:spcPct val="120000"/>
              </a:lnSpc>
            </a:pPr>
            <a:endParaRPr lang="en-GB" sz="1000" dirty="0"/>
          </a:p>
        </p:txBody>
      </p:sp>
    </p:spTree>
    <p:extLst>
      <p:ext uri="{BB962C8B-B14F-4D97-AF65-F5344CB8AC3E}">
        <p14:creationId xmlns:p14="http://schemas.microsoft.com/office/powerpoint/2010/main" val="25465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3026</TotalTime>
  <Words>1447</Words>
  <Application>Microsoft Macintosh PowerPoint</Application>
  <PresentationFormat>Widescreen</PresentationFormat>
  <Paragraphs>88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Impact</vt:lpstr>
      <vt:lpstr>Wingdings</vt:lpstr>
      <vt:lpstr>Office Theme</vt:lpstr>
      <vt:lpstr>Children and Young People: Rights to Action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Young People: Rights to Action</dc:title>
  <dc:creator>Jada Lynch</dc:creator>
  <cp:lastModifiedBy>Jada Lynch</cp:lastModifiedBy>
  <cp:revision>57</cp:revision>
  <dcterms:created xsi:type="dcterms:W3CDTF">2020-05-02T11:32:14Z</dcterms:created>
  <dcterms:modified xsi:type="dcterms:W3CDTF">2020-05-10T20:56:34Z</dcterms:modified>
</cp:coreProperties>
</file>