
<file path=[Content_Types].xml><?xml version="1.0" encoding="utf-8"?>
<Types xmlns="http://schemas.openxmlformats.org/package/2006/content-types">
  <Default ContentType="application/x-fontdata" Extension="fntdata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arget="ppt/presentation.xml" Type="http://schemas.openxmlformats.org/officeDocument/2006/relationships/officeDocument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aveSubsetFonts="1" strictFirstAndLastChars="0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x="12192000" cy="6858000"/>
  <p:notesSz cx="6858000" cy="9144000"/>
  <p:embeddedFontLst>
    <p:embeddedFont>
      <p:font typeface="Play"/>
      <p:regular r:id="rId22"/>
      <p:bold r:id="rId23"/>
    </p:embeddedFont>
  </p:embeddedFontLst>
  <p:defaultTextStyle>
    <a:defPPr algn="l" lvl="0" marR="0" rtl="0">
      <a:lnSpc>
        <a:spcPct val="100000"/>
      </a:lnSpc>
      <a:spcBef>
        <a:spcPts val="0"/>
      </a:spcBef>
      <a:spcAft>
        <a:spcPts val="0"/>
      </a:spcAft>
    </a:defPPr>
    <a:lvl1pPr algn="l" lvl="0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1pPr>
    <a:lvl2pPr algn="l" lvl="1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2pPr>
    <a:lvl3pPr algn="l" lvl="2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3pPr>
    <a:lvl4pPr algn="l" lvl="3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4pPr>
    <a:lvl5pPr algn="l" lvl="4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5pPr>
    <a:lvl6pPr algn="l" lvl="5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6pPr>
    <a:lvl7pPr algn="l" lvl="6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7pPr>
    <a:lvl8pPr algn="l" lvl="7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8pPr>
    <a:lvl9pPr algn="l" lvl="8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1" Target="slides/slide17.xml" Type="http://schemas.openxmlformats.org/officeDocument/2006/relationships/slide"/><Relationship Id="rId19" Target="slides/slide15.xml" Type="http://schemas.openxmlformats.org/officeDocument/2006/relationships/slide"/><Relationship Id="rId20" Target="slides/slide16.xml" Type="http://schemas.openxmlformats.org/officeDocument/2006/relationships/slide"/><Relationship Id="rId18" Target="slides/slide14.xml" Type="http://schemas.openxmlformats.org/officeDocument/2006/relationships/slide"/><Relationship Id="rId17" Target="slides/slide13.xml" Type="http://schemas.openxmlformats.org/officeDocument/2006/relationships/slide"/><Relationship Id="rId16" Target="slides/slide12.xml" Type="http://schemas.openxmlformats.org/officeDocument/2006/relationships/slide"/><Relationship Id="rId15" Target="slides/slide11.xml" Type="http://schemas.openxmlformats.org/officeDocument/2006/relationships/slide"/><Relationship Id="rId14" Target="slides/slide10.xml" Type="http://schemas.openxmlformats.org/officeDocument/2006/relationships/slide"/><Relationship Id="rId13" Target="slides/slide9.xml" Type="http://schemas.openxmlformats.org/officeDocument/2006/relationships/slide"/><Relationship Id="rId12" Target="slides/slide8.xml" Type="http://schemas.openxmlformats.org/officeDocument/2006/relationships/slide"/><Relationship Id="rId11" Target="slides/slide7.xml" Type="http://schemas.openxmlformats.org/officeDocument/2006/relationships/slide"/><Relationship Id="rId10" Target="slides/slide6.xml" Type="http://schemas.openxmlformats.org/officeDocument/2006/relationships/slide"/><Relationship Id="rId9" Target="slides/slide5.xml" Type="http://schemas.openxmlformats.org/officeDocument/2006/relationships/slide"/><Relationship Id="rId8" Target="slides/slide4.xml" Type="http://schemas.openxmlformats.org/officeDocument/2006/relationships/slide"/><Relationship Id="rId7" Target="slides/slide3.xml" Type="http://schemas.openxmlformats.org/officeDocument/2006/relationships/slide"/><Relationship Id="rId6" Target="slides/slide2.xml" Type="http://schemas.openxmlformats.org/officeDocument/2006/relationships/slide"/><Relationship Id="rId5" Target="slides/slide1.xml" Type="http://schemas.openxmlformats.org/officeDocument/2006/relationships/slide"/><Relationship Id="rId4" Target="notesMasters/notesMaster1.xml" Type="http://schemas.openxmlformats.org/officeDocument/2006/relationships/notesMaster"/><Relationship Id="rId3" Target="slideMasters/slideMaster1.xml" Type="http://schemas.openxmlformats.org/officeDocument/2006/relationships/slideMaster"/><Relationship Id="rId23" Target="fonts/Play-bold.fntdata" Type="http://schemas.openxmlformats.org/officeDocument/2006/relationships/font"/><Relationship Id="rId2" Target="presProps.xml" Type="http://schemas.openxmlformats.org/officeDocument/2006/relationships/presProps"/><Relationship Id="rId22" Target="fonts/Play-regular.fntdata" Type="http://schemas.openxmlformats.org/officeDocument/2006/relationships/font"/><Relationship Id="rId1" Target="theme/theme1.xml" Type="http://schemas.openxmlformats.org/officeDocument/2006/relationships/theme"/></Relationships>
</file>

<file path=ppt/notesMasters/_rels/notesMaster1.xml.rels><?xml version="1.0" encoding="UTF-8" standalone="yes"?><Relationships xmlns="http://schemas.openxmlformats.org/package/2006/relationships"><Relationship Id="rId1" Target="../theme/theme2.xml" Type="http://schemas.openxmlformats.org/officeDocument/2006/relationships/theme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>
            <a:lvl1pPr algn="l" lvl="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lvl="1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>
            <a:lvl1pPr algn="r" lvl="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lvl="1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>
            <a:lvl1pPr algn="l" indent="-228600" lvl="0" marL="4572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indent="-228600" lvl="1" marL="9144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indent="-228600" lvl="2" marL="13716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indent="-228600" lvl="3" marL="18288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indent="-228600" lvl="4" marL="22860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indent="-228600" lvl="5" marL="27432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indent="-228600" lvl="6" marL="32004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indent="-228600" lvl="7" marL="36576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indent="-228600" lvl="8" marL="411480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>
            <a:lvl1pPr algn="l" lvl="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lvl="1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cap="none" i="0" lang="en-US" strike="noStrike" sz="12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cap="none" i="0" strike="noStrike" sz="12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folHlink="folHlink" hlink="hlink" tx1="dk1" tx2="lt2"/>
  <p:notesStyle>
    <a:defPPr algn="l" lvl="0" marR="0" rtl="0">
      <a:lnSpc>
        <a:spcPct val="100000"/>
      </a:lnSpc>
      <a:spcBef>
        <a:spcPts val="0"/>
      </a:spcBef>
      <a:spcAft>
        <a:spcPts val="0"/>
      </a:spcAft>
    </a:defPPr>
    <a:lvl1pPr algn="l" lvl="0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1pPr>
    <a:lvl2pPr algn="l" lvl="1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2pPr>
    <a:lvl3pPr algn="l" lvl="2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3pPr>
    <a:lvl4pPr algn="l" lvl="3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4pPr>
    <a:lvl5pPr algn="l" lvl="4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5pPr>
    <a:lvl6pPr algn="l" lvl="5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6pPr>
    <a:lvl7pPr algn="l" lvl="6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7pPr>
    <a:lvl8pPr algn="l" lvl="7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8pPr>
    <a:lvl9pPr algn="l" lvl="8" marR="0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cap="none" i="0" spc="0" strike="noStrike" sz="1400" u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2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3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4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5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6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7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8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9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10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11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12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13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14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15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16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_rels/notesSlide17.xml.rels><?xml version="1.0" encoding="UTF-8" standalone="yes"?><Relationships xmlns="http://schemas.openxmlformats.org/package/2006/relationships"><Relationship Id="rId1" Target="../notesMasters/notesMaster1.xml" Type="http://schemas.openxmlformats.org/officeDocument/2006/relationships/notesMaster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Good morning/afternoon, everyone.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Today, I will discuss the importance of integrating health, wellbeing and sustainable development within health and social care services.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 will explore how these three concepts are connected and how they influence healthcare policies, professional practice and the delivery of services.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 will also examine relevant theories, government policies and practical examples from the UK healthcare system.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Finally, I will consider some of the challenges affecting integration and provide recommendations for improving services at both local and national levels.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96" name="Google Shape;96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Health, wellbeing and sustainable development are increasingly important within modern health and social care.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Healthcare services are expected not only to treat illnesses but also to prevent health problems, support people's wellbeing and use resources responsibly.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According to the World Health Organization (2021), health promotion involves enabling people to improve their health and wellbeing.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However, achieving these goals can be challenging. Healthcare organisations face financial pressures, increasing demand for services and workforce shortages.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 main argument of this presentation is that sustainable healthcare involves more than reducing environmental damage. It also means providing accessible, effective and person-centred services that can continue meeting the needs of future generations.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Health, wellbeing and sustainable development are closely connected, although they have different meanings.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 World Health Organization (1948) defines health as more than simply being free from disease. It also includes physical, mental and social wellbeing.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Wellbeing takes this further by considering how individuals feel about their lives, relationships and overall quality of life.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Dodge et al. (2012) explain that wellbeing involves maintaining a balance between personal resources and the challenges people experience.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Sustainable development focuses on protecting resources and opportunities for future generations.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 healthcare, this means providing good-quality services today while ensuring that future populations can also access appropriate care.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 United Nations Sustainable Development Goals reinforce this connection, particularly Goal 3, which focuses on health and wellbeing.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120" name="Google Shape;120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Integrating health, wellbeing and sustainable development is important because people's health is influenced by many factors outside healthcare settings.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For example, poor housing, unemployment, financial difficulties and social isolation can contribute to physical and mental health problems.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Marmot et al. (2020) highlight how social inequalities continue to influence health outcomes in England.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Environmental issues also affect population health. Climate change can increase risks associated with extreme temperatures, air pollution and other environmental conditions.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Preventative healthcare offers opportunities to address these problems before they become more serious.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However, prevention programmes require financial resources, trained professionals and long-term planning.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This means healthcare organisations must balance immediate service demands with investment in future population health.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132" name="Google Shape;132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 holistic approach means looking at the whole person rather than focusing only on their illness.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For example, an older adult living with diabetes may need medical treatment, but they may also require nutritional advice, emotional support and assistance with everyday activities.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By considering these different needs, healthcare professionals can develop more personalised care plans.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NICE (2021) highlights the importance of shared decision-making, where patients and professionals work together to make informed choices about treatment and care.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Multidisciplinary teams also play an important role because doctors, nurses, social workers and community organisations can contribute different forms of support.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However, effective integration requires good communication and coordination.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Without adequate staffing and information-sharing systems, patients may still experience fragmented services.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144" name="Google Shape;144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One important theory supporting holistic healthcare is the biopsychosocial model developed by Engel in 1977.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This model suggests that health and illness are influenced by biological, psychological and social factors.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For example, someone living with a long-term medical condition may experience physical symptoms alongside anxiety, financial difficulties or social isolation.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 model encourages healthcare professionals to consider all these factors when assessing a person's needs.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Its main strength is that it supports person-centred care and recognises that individuals experience illness differently.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However, the model also has limitations.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It can be difficult to apply consistently because social and psychological problems often require support from organisations outside the healthcare system.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Nevertheless, the biopsychosocial model provides a valuable framework for integrating health and wellbeing into everyday practice.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156" name="Google Shape;156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Sustainable development frameworks provide guidance for improving population health while protecting environmental and social resources.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 United Nations Sustainable Development Goals are particularly relevant.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Goal 3 focuses on improving health and wellbeing, while other goals address inequalities, sustainable communities and climate change.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These goals recognise that good health depends on wider social and environmental conditions.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Another important framework is Health in All Policies, promoted by the World Health Organization.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This approach encourages governments to consider health outcomes when developing policies related to transport, housing, education and the environment.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 England, the NHS has also introduced a net-zero strategy to reduce the environmental impact of healthcare services.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However, achieving sustainability requires cooperation between different organisations, consistent funding and clear accountability.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168" name="Google Shape;168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Government policies play an important role in supporting the integration of health, wellbeing and sustainable development.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 NHS Long Term Plan focuses on prevention, improving population health and developing more coordinated services.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 Health and Care Act 2022 strengthened the role of Integrated Care Systems, which bring NHS organisations, local authorities and other partners together.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 Care Act 2014 also places wellbeing at the centre of adult social care and emphasises prevention and independence.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Together, these policies provide a foundation for more holistic healthcare.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However, introducing policies does not automatically improve services.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Healthcare organisations may struggle to implement reforms because of limited funding, staffing difficulties and increasing demand.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Therefore, policy effectiveness should be evaluated through improvements in patient experiences, access and health outcomes.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180" name="Google Shape;180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Integrating health and wellbeing approaches can improve the way healthcare services are delivered.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Social prescribing is one example. It allows healthcare professionals to connect patients with community-based support, such as exercise groups, social activities and financial advice.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Telehealth is another important development because it allows patients to receive consultations and monitoring remotely.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This can improve convenience, particularly for people with mobility difficulties or those living in rural areas.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However, digital services may not be suitable for everyone.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Some patients lack internet access, digital skills or confidence using technology.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Integrated hospital discharge planning is also important because patients may require social care support after leaving hospital.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Overall, successful service delivery requires coordination, accessibility and regular evaluation of patient outcomes.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192" name="Google Shape;192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Social prescribing provides a practical example of holistic healthcare.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For instance, someone experiencing loneliness and anxiety may regularly visit their GP even when they do not require additional medical treatment.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Through social prescribing, a link worker may help them access local activities, exercise groups or community support.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This approach recognises that health problems are not always purely medical.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It also reflects the biopsychosocial model because it considers psychological and social influences on wellbeing.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Social prescribing may help people develop stronger social connections and improve their quality of life.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However, its effectiveness depends on the availability and quality of community services.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 areas with limited voluntary-sector resources, patients may struggle to access appropriate support.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Therefore, social prescribing should complement clinical treatment rather than replace it.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204" name="Google Shape;204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Public health initiatives play an important role in improving health and wellbeing across communities.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Examples include vaccination programmes, smoking cessation services and campaigns encouraging physical activity and healthy eating.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These initiatives aim to prevent illness and reduce the need for more intensive healthcare services.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However, providing health information alone may not always lead to healthier behaviour.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For example, encouraging people to exercise may be less effective if their neighbourhood lacks safe parks or affordable recreational facilities.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Similarly, healthy eating advice may be difficult to follow for households experiencing financial difficulties.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Marmot et al. (2020) emphasise that wider social conditions influence people's opportunities to maintain good health.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Therefore, successful public health initiatives should combine education with practical support and improvements to local environments.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" name="Google Shape;205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216" name="Google Shape;216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Equity is an essential part of sustainable healthcare because not everyone has the same opportunities to access services.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People living in deprived communities may experience poorer health outcomes and greater difficulties accessing support.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Marmot et al. (2020) demonstrate the continuing relationship between social inequalities and health outcomes in England.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Digital exclusion is another concern.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Although online consultations and digital healthcare platforms can improve convenience, some older adults and disadvantaged individuals may struggle to use them.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Other barriers include language difficulties, disabilities, transport problems and geographical distance.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Providing the same services to everyone does not necessarily create equal outcomes.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Instead, healthcare organisations should provide additional support to people facing greater barriers.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This may include accessible information, community outreach and non-digital alternatives.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1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228" name="Google Shape;228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 secondary evidence suggests that integrating health, wellbeing and sustainability remains an important but challenging objective.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Marmot et al. (2020) show that social inequalities continue to affect population health.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NHS England's sustainability strategy demonstrates a commitment to reducing the environmental impact of healthcare.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Meanwhile, The King's Fund discusses pressures affecting healthcare services and their ability to implement improvements.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When considering these sources together, a gap can be identified between policy ambitions and the practical capacity of organisations to deliver change.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However, the evidence also has limitations.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For example, policy documents describe intended actions, while research reports may examine broader social trends rather than the effectiveness of individual programmes.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Therefore, a critical assessment should distinguish between policy commitments, actual implementation and measurable outcomes.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240" name="Google Shape;240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Improving health, wellbeing and sustainable development requires action at both local and national levels.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At local level, healthcare organisations should work closely with communities to identify barriers to accessing services.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For example, Integrated Care Boards and local councils could develop targeted outreach programmes for disadvantaged groups.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Maintaining face-to-face and telephone services is also important because digital healthcare is not accessible to everyone.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Local organisations should strengthen partnerships with community groups and evaluate whether preventative services are improving patient outcomes.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At national level, greater long-term investment is needed to support prevention, workforce development and integrated care.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National policymakers should also introduce clear measures for monitoring inequalities and environmental performance.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These recommendations could help create services that are more accessible, effective and sustainable.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type="none" w="sm"/>
            <a:tailEnd len="sm" type="none" w="sm"/>
          </a:ln>
        </p:spPr>
      </p:sp>
      <p:sp>
        <p:nvSpPr>
          <p:cNvPr id="252" name="Google Shape;252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 conclusion, health, wellbeing and sustainable development should not be viewed as separate priorities.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 holistic approach means looking at the whole person rather than focusing only on their illness.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This includes understanding how physical health, mental wellbeing, relationships and living conditions influence an individual's quality of life.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Prevention and public health initiatives can help people stay healthier and reduce the risk of serious health problems.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At the same time, cooperation between healthcare professionals, social care services and community organisations can improve access to appropriate support.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However, challenges such as limited funding, workforce shortages and health inequalities continue to affect implementation.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The key message is that sustainable healthcare requires more than environmental initiatives.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It requires person-centred, equitable and prevention-focused services that can meet the needs of both current and future generations.</a:t>
            </a:r>
            <a:endParaRPr/>
          </a:p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1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Autofit/>
          </a:bodyPr>
          <a:lstStyle/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="t" anchorCtr="0" bIns="45700" lIns="91425" numCol="1" rIns="91425" spcFirstLastPara="1" tIns="45700" wrap="square">
            <a:noAutofit/>
          </a:bodyPr>
          <a:lstStyle/>
          <a:p>
            <a:pPr algn="l"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>
            <a:lvl1pPr algn="ctr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ctr" lv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algn="ctr" lv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algn="ctr" lvl="2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algn="ctr" lvl="3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algn="ctr" lvl="4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algn="ctr" lvl="5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algn="ctr" lvl="6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algn="ctr" lvl="7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algn="ctr" lvl="8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30" name="Google Shape;30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6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6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4318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algn="l" indent="-4064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algn="l" indent="-3810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algn="l" indent="-355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algn="l" indent="-355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algn="l" indent="-355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algn="l" indent="-355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algn="l" indent="-355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algn="l" indent="-355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2286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algn="l" indent="-2286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algn="l" indent="-2286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algn="l" indent="-2286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algn="l" indent="-2286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algn="l" indent="-2286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algn="l" indent="-2286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algn="l" indent="-2286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algn="l" indent="-2286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>
            <a:lvl1pPr algn="l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342900" lvl="0" marL="4572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algn="l" indent="-342900" lvl="1" marL="914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algn="l" indent="-342900" lvl="2" marL="1371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algn="l" indent="-342900" lvl="3" marL="1828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algn="l" indent="-342900" lvl="4" marL="22860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algn="l" indent="-342900" lvl="5" marL="27432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algn="l" indent="-342900" lvl="6" marL="32004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algn="l" indent="-342900" lvl="7" marL="3657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algn="l" indent="-342900" lvl="8" marL="41148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>
              <a:spcBef>
                <a:spcPts val="0"/>
              </a:spcBef>
              <a:buNone/>
              <a:defRPr/>
            </a:lvl1pPr>
            <a:lvl2pPr algn="r" indent="0" lvl="1" marL="0">
              <a:spcBef>
                <a:spcPts val="0"/>
              </a:spcBef>
              <a:buNone/>
              <a:defRPr/>
            </a:lvl2pPr>
            <a:lvl3pPr algn="r" indent="0" lvl="2" marL="0">
              <a:spcBef>
                <a:spcPts val="0"/>
              </a:spcBef>
              <a:buNone/>
              <a:defRPr/>
            </a:lvl3pPr>
            <a:lvl4pPr algn="r" indent="0" lvl="3" marL="0">
              <a:spcBef>
                <a:spcPts val="0"/>
              </a:spcBef>
              <a:buNone/>
              <a:defRPr/>
            </a:lvl4pPr>
            <a:lvl5pPr algn="r" indent="0" lvl="4" marL="0">
              <a:spcBef>
                <a:spcPts val="0"/>
              </a:spcBef>
              <a:buNone/>
              <a:defRPr/>
            </a:lvl5pPr>
            <a:lvl6pPr algn="r" indent="0" lvl="5" marL="0">
              <a:spcBef>
                <a:spcPts val="0"/>
              </a:spcBef>
              <a:buNone/>
              <a:defRPr/>
            </a:lvl6pPr>
            <a:lvl7pPr algn="r" indent="0" lvl="6" marL="0">
              <a:spcBef>
                <a:spcPts val="0"/>
              </a:spcBef>
              <a:buNone/>
              <a:defRPr/>
            </a:lvl7pPr>
            <a:lvl8pPr algn="r" indent="0" lvl="7" marL="0">
              <a:spcBef>
                <a:spcPts val="0"/>
              </a:spcBef>
              <a:buNone/>
              <a:defRPr/>
            </a:lvl8pPr>
            <a:lvl9pPr algn="r" indent="0" lvl="8" marL="0">
              <a:spcBef>
                <a:spcPts val="0"/>
              </a:spcBef>
              <a:buNone/>
              <a:defRPr/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2" Target="../slideLayouts/slideLayout11.xml" Type="http://schemas.openxmlformats.org/officeDocument/2006/relationships/slideLayout"/><Relationship Id="rId11" Target="../slideLayouts/slideLayout10.xml" Type="http://schemas.openxmlformats.org/officeDocument/2006/relationships/slideLayout"/><Relationship Id="rId9" Target="../slideLayouts/slideLayout8.xml" Type="http://schemas.openxmlformats.org/officeDocument/2006/relationships/slideLayout"/><Relationship Id="rId10" Target="../slideLayouts/slideLayout9.xml" Type="http://schemas.openxmlformats.org/officeDocument/2006/relationships/slideLayout"/><Relationship Id="rId8" Target="../slideLayouts/slideLayout7.xml" Type="http://schemas.openxmlformats.org/officeDocument/2006/relationships/slideLayout"/><Relationship Id="rId7" Target="../slideLayouts/slideLayout6.xml" Type="http://schemas.openxmlformats.org/officeDocument/2006/relationships/slideLayout"/><Relationship Id="rId6" Target="../slideLayouts/slideLayout5.xml" Type="http://schemas.openxmlformats.org/officeDocument/2006/relationships/slideLayout"/><Relationship Id="rId5" Target="../slideLayouts/slideLayout4.xml" Type="http://schemas.openxmlformats.org/officeDocument/2006/relationships/slideLayout"/><Relationship Id="rId4" Target="../slideLayouts/slideLayout3.xml" Type="http://schemas.openxmlformats.org/officeDocument/2006/relationships/slideLayout"/><Relationship Id="rId3" Target="../slideLayouts/slideLayout2.xml" Type="http://schemas.openxmlformats.org/officeDocument/2006/relationships/slideLayout"/><Relationship Id="rId2" Target="../slideLayouts/slideLayout1.xml" Type="http://schemas.openxmlformats.org/officeDocument/2006/relationships/slideLayout"/><Relationship Id="rId1" Target="../theme/theme1.xml" Type="http://schemas.openxmlformats.org/officeDocument/2006/relationships/theme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>
            <a:lvl1pPr algn="l" lvl="0" marR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b="0" cap="none" i="0" strike="noStrike" sz="4400" u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>
            <a:lvl1pPr algn="l" indent="-406400" lvl="0" marL="457200" marR="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cap="none" i="0" strike="noStrike" sz="2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indent="-381000" lvl="1" marL="9144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cap="none" i="0" strike="noStrike" sz="24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indent="-355600" lvl="2" marL="13716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cap="none" i="0" strike="noStrike" sz="2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indent="-342900" lvl="3" marL="18288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indent="-342900" lvl="4" marL="22860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indent="-342900" lvl="5" marL="27432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indent="-342900" lvl="6" marL="32004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indent="-342900" lvl="7" marL="36576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indent="-342900" lvl="8" marL="4114800" marR="0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l" lvl="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lvl="1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ctr" lvl="0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200" u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l" lvl="1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l" lvl="2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l" lvl="3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l" lvl="4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l" lvl="5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l" lvl="6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l" lvl="7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l" lvl="8" marR="0" rtl="0">
              <a:spcBef>
                <a:spcPts val="0"/>
              </a:spcBef>
              <a:spcAft>
                <a:spcPts val="0"/>
              </a:spcAft>
              <a:buSzPts val="1400"/>
              <a:buNone/>
              <a:defRPr b="0" cap="none" i="0" strike="noStrike" sz="18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>
            <a:lvl1pPr algn="r" indent="0" lvl="0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r" indent="0" lvl="1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r" indent="0" lvl="2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r" indent="0" lvl="3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r" indent="0" lvl="4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algn="r" indent="0" lvl="5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algn="r" indent="0" lvl="6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algn="r" indent="0" lvl="7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algn="r" indent="0" lvl="8" marL="0" marR="0" rtl="0">
              <a:spcBef>
                <a:spcPts val="0"/>
              </a:spcBef>
              <a:buNone/>
              <a:defRPr b="0" cap="none" i="0" strike="noStrike" sz="1200" u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r" indent="0" lvl="0" marL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folHlink="folHlink" hlink="hlink" tx1="dk1" tx2="lt2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algn="l" lvl="0" marR="0" rtl="0">
        <a:lnSpc>
          <a:spcPct val="100000"/>
        </a:lnSpc>
        <a:spcBef>
          <a:spcPts val="0"/>
        </a:spcBef>
        <a:spcAft>
          <a:spcPts val="0"/>
        </a:spcAft>
      </a:defPPr>
      <a:lvl1pPr algn="l" lvl="0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algn="l" lvl="1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algn="l" lvl="2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algn="l" lvl="3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algn="l" lvl="4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algn="l" lvl="5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algn="l" lvl="6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algn="l" lvl="7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algn="l" lvl="8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algn="l" lvl="0" marR="0" rtl="0">
        <a:lnSpc>
          <a:spcPct val="100000"/>
        </a:lnSpc>
        <a:spcBef>
          <a:spcPts val="0"/>
        </a:spcBef>
        <a:spcAft>
          <a:spcPts val="0"/>
        </a:spcAft>
      </a:defPPr>
      <a:lvl1pPr algn="l" lvl="0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algn="l" lvl="1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algn="l" lvl="2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algn="l" lvl="3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algn="l" lvl="4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algn="l" lvl="5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algn="l" lvl="6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algn="l" lvl="7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algn="l" lvl="8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algn="l" lvl="0" marR="0" rtl="0">
        <a:lnSpc>
          <a:spcPct val="100000"/>
        </a:lnSpc>
        <a:spcBef>
          <a:spcPts val="0"/>
        </a:spcBef>
        <a:spcAft>
          <a:spcPts val="0"/>
        </a:spcAft>
      </a:defPPr>
      <a:lvl1pPr algn="l" lvl="0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algn="l" lvl="1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algn="l" lvl="2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algn="l" lvl="3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algn="l" lvl="4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algn="l" lvl="5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algn="l" lvl="6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algn="l" lvl="7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algn="l" lvl="8" marR="0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cap="none" i="0" spc="0" strike="noStrike" sz="1400" u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3" Target="../media/image1.pn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2.xml.rels><?xml version="1.0" encoding="UTF-8" standalone="yes"?><Relationships xmlns="http://schemas.openxmlformats.org/package/2006/relationships"><Relationship Id="rId3" Target="../media/image3.pn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3.xml.rels><?xml version="1.0" encoding="UTF-8" standalone="yes"?><Relationships xmlns="http://schemas.openxmlformats.org/package/2006/relationships"><Relationship Id="rId3" Target="../media/image2.png" Type="http://schemas.openxmlformats.org/officeDocument/2006/relationships/image"/><Relationship Id="rId2" Target="../notesSlides/notesSlide3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4.xml.rels><?xml version="1.0" encoding="UTF-8" standalone="yes"?><Relationships xmlns="http://schemas.openxmlformats.org/package/2006/relationships"><Relationship Id="rId3" Target="../media/image5.png" Type="http://schemas.openxmlformats.org/officeDocument/2006/relationships/image"/><Relationship Id="rId2" Target="../notesSlides/notesSlide4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5.xml.rels><?xml version="1.0" encoding="UTF-8" standalone="yes"?><Relationships xmlns="http://schemas.openxmlformats.org/package/2006/relationships"><Relationship Id="rId3" Target="../media/image4.png" Type="http://schemas.openxmlformats.org/officeDocument/2006/relationships/image"/><Relationship Id="rId2" Target="../notesSlides/notesSlide5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6.xml.rels><?xml version="1.0" encoding="UTF-8" standalone="yes"?><Relationships xmlns="http://schemas.openxmlformats.org/package/2006/relationships"><Relationship Id="rId3" Target="../media/image6.png" Type="http://schemas.openxmlformats.org/officeDocument/2006/relationships/image"/><Relationship Id="rId2" Target="../notesSlides/notesSlide6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7.xml.rels><?xml version="1.0" encoding="UTF-8" standalone="yes"?><Relationships xmlns="http://schemas.openxmlformats.org/package/2006/relationships"><Relationship Id="rId3" Target="../media/image11.png" Type="http://schemas.openxmlformats.org/officeDocument/2006/relationships/image"/><Relationship Id="rId2" Target="../notesSlides/notesSlide7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8.xml.rels><?xml version="1.0" encoding="UTF-8" standalone="yes"?><Relationships xmlns="http://schemas.openxmlformats.org/package/2006/relationships"><Relationship Id="rId3" Target="../media/image9.png" Type="http://schemas.openxmlformats.org/officeDocument/2006/relationships/image"/><Relationship Id="rId2" Target="../notesSlides/notesSlide8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9.xml.rels><?xml version="1.0" encoding="UTF-8" standalone="yes"?><Relationships xmlns="http://schemas.openxmlformats.org/package/2006/relationships"><Relationship Id="rId3" Target="../media/image8.png" Type="http://schemas.openxmlformats.org/officeDocument/2006/relationships/image"/><Relationship Id="rId2" Target="../notesSlides/notesSlide9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10.xml.rels><?xml version="1.0" encoding="UTF-8" standalone="yes"?><Relationships xmlns="http://schemas.openxmlformats.org/package/2006/relationships"><Relationship Id="rId3" Target="../media/image15.png" Type="http://schemas.openxmlformats.org/officeDocument/2006/relationships/image"/><Relationship Id="rId2" Target="../notesSlides/notesSlide10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11.xml.rels><?xml version="1.0" encoding="UTF-8" standalone="yes"?><Relationships xmlns="http://schemas.openxmlformats.org/package/2006/relationships"><Relationship Id="rId3" Target="../media/image7.png" Type="http://schemas.openxmlformats.org/officeDocument/2006/relationships/image"/><Relationship Id="rId2" Target="../notesSlides/notesSlide11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12.xml.rels><?xml version="1.0" encoding="UTF-8" standalone="yes"?><Relationships xmlns="http://schemas.openxmlformats.org/package/2006/relationships"><Relationship Id="rId3" Target="../media/image12.png" Type="http://schemas.openxmlformats.org/officeDocument/2006/relationships/image"/><Relationship Id="rId2" Target="../notesSlides/notesSlide12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13.xml.rels><?xml version="1.0" encoding="UTF-8" standalone="yes"?><Relationships xmlns="http://schemas.openxmlformats.org/package/2006/relationships"><Relationship Id="rId3" Target="../media/image10.png" Type="http://schemas.openxmlformats.org/officeDocument/2006/relationships/image"/><Relationship Id="rId2" Target="../notesSlides/notesSlide13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14.xml.rels><?xml version="1.0" encoding="UTF-8" standalone="yes"?><Relationships xmlns="http://schemas.openxmlformats.org/package/2006/relationships"><Relationship Id="rId3" Target="../media/image14.png" Type="http://schemas.openxmlformats.org/officeDocument/2006/relationships/image"/><Relationship Id="rId2" Target="../notesSlides/notesSlide14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15.xml.rels><?xml version="1.0" encoding="UTF-8" standalone="yes"?><Relationships xmlns="http://schemas.openxmlformats.org/package/2006/relationships"><Relationship Id="rId2" Target="../notesSlides/notesSlide15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16.xml.rels><?xml version="1.0" encoding="UTF-8" standalone="yes"?><Relationships xmlns="http://schemas.openxmlformats.org/package/2006/relationships"><Relationship Id="rId10" Target="../media/image13.png" Type="http://schemas.openxmlformats.org/officeDocument/2006/relationships/image"/><Relationship Id="rId9" Target="https://www.kingsfund.org.uk/insight-and-analysis/projects/nhs-in-nutshell" TargetMode="External" Type="http://schemas.openxmlformats.org/officeDocument/2006/relationships/hyperlink"/><Relationship Id="rId8" Target="https://www.england.nhs.uk/personalisedcare/social-prescribing/" TargetMode="External" Type="http://schemas.openxmlformats.org/officeDocument/2006/relationships/hyperlink"/><Relationship Id="rId7" Target="https://www.longtermplan.nhs.uk/" TargetMode="External" Type="http://schemas.openxmlformats.org/officeDocument/2006/relationships/hyperlink"/><Relationship Id="rId6" Target="https://www.nice.org.uk/guidance/ng197" TargetMode="External" Type="http://schemas.openxmlformats.org/officeDocument/2006/relationships/hyperlink"/><Relationship Id="rId5" Target="https://www.goodthingsfoundation.org/" TargetMode="External" Type="http://schemas.openxmlformats.org/officeDocument/2006/relationships/hyperlink"/><Relationship Id="rId4" Target="https://doi.org/10.1126/science.847460" TargetMode="External" Type="http://schemas.openxmlformats.org/officeDocument/2006/relationships/hyperlink"/><Relationship Id="rId3" Target="https://doi.org/10.5502/ijw.v2i3.4" TargetMode="External" Type="http://schemas.openxmlformats.org/officeDocument/2006/relationships/hyperlink"/><Relationship Id="rId2" Target="../notesSlides/notesSlide16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_rels/slide17.xml.rels><?xml version="1.0" encoding="UTF-8" standalone="yes"?><Relationships xmlns="http://schemas.openxmlformats.org/package/2006/relationships"><Relationship Id="rId8" Target="https://www.who.int/news-room/fact-sheets/detail/climate-change-and-health" TargetMode="External" Type="http://schemas.openxmlformats.org/officeDocument/2006/relationships/hyperlink"/><Relationship Id="rId7" Target="https://www.who.int/publications-detail-redirect/9789240038349" TargetMode="External" Type="http://schemas.openxmlformats.org/officeDocument/2006/relationships/hyperlink"/><Relationship Id="rId6" Target="https://www.who.int/publications/i/item/9789241506908" TargetMode="External" Type="http://schemas.openxmlformats.org/officeDocument/2006/relationships/hyperlink"/><Relationship Id="rId5" Target="https://sdgs.un.org/2030agenda" TargetMode="External" Type="http://schemas.openxmlformats.org/officeDocument/2006/relationships/hyperlink"/><Relationship Id="rId4" Target="https://www.legislation.gov.uk/ukpga/2022/31/contents" TargetMode="External" Type="http://schemas.openxmlformats.org/officeDocument/2006/relationships/hyperlink"/><Relationship Id="rId3" Target="https://www.legislation.gov.uk/ukpga/2014/23/contents" TargetMode="External" Type="http://schemas.openxmlformats.org/officeDocument/2006/relationships/hyperlink"/><Relationship Id="rId2" Target="../notesSlides/notesSlide17.xml" Type="http://schemas.openxmlformats.org/officeDocument/2006/relationships/notesSlide"/><Relationship Id="rId1" Target="../slideLayouts/slideLayout1.xml" Type="http://schemas.openxmlformats.org/officeDocument/2006/relationships/slideLayout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3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3"/>
          <p:cNvSpPr txBox="1"/>
          <p:nvPr>
            <p:ph type="title"/>
          </p:nvPr>
        </p:nvSpPr>
        <p:spPr>
          <a:xfrm>
            <a:off x="640080" y="325369"/>
            <a:ext cx="4368602" cy="1956841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en-US" sz="3000"/>
              <a:t>Integrating Health, Wellbeing and Sustainable Development</a:t>
            </a:r>
            <a:endParaRPr/>
          </a:p>
        </p:txBody>
      </p:sp>
      <p:sp>
        <p:nvSpPr>
          <p:cNvPr id="91" name="Google Shape;91;p13"/>
          <p:cNvSpPr/>
          <p:nvPr/>
        </p:nvSpPr>
        <p:spPr>
          <a:xfrm>
            <a:off x="640080" y="2586994"/>
            <a:ext cx="3474720" cy="18288"/>
          </a:xfrm>
          <a:custGeom>
            <a:rect b="b" l="l" r="r" t="t"/>
            <a:pathLst>
              <a:path extrusionOk="0" fill="none" h="18288" w="347472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extrusionOk="0" h="18288" w="347472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4450">
            <a:solidFill>
              <a:schemeClr val="accent2"/>
            </a:solidFill>
            <a:prstDash val="solid"/>
            <a:round/>
            <a:headEnd len="sm" type="none" w="sm"/>
            <a:tailEnd len="sm" type="none" w="sm"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3"/>
          <p:cNvSpPr txBox="1"/>
          <p:nvPr>
            <p:ph idx="1" type="body"/>
          </p:nvPr>
        </p:nvSpPr>
        <p:spPr>
          <a:xfrm>
            <a:off x="640080" y="2872899"/>
            <a:ext cx="4243589" cy="332066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Programme: BSc (Hons) Health and Social Care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Module: Health, Wellbeing and Sustainable Development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Module Code: BMHP6030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Assessment: Component 1 – Presentation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Student Name: Eunice-Naomi Labou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Student ID: 2322368</a:t>
            </a:r>
            <a:endParaRPr/>
          </a:p>
        </p:txBody>
      </p:sp>
      <p:pic>
        <p:nvPicPr>
          <p:cNvPr descr="SDG 3: Good Health And Well-Being – UN-Habitat Lao PDR" id="93" name="Google Shape;93;p13"/>
          <p:cNvPicPr preferRelativeResize="0"/>
          <p:nvPr/>
        </p:nvPicPr>
        <p:blipFill rotWithShape="1">
          <a:blip r:embed="rId3">
            <a:alphaModFix/>
          </a:blip>
          <a:srcRect b="303" l="0" r="0" t="0"/>
          <a:stretch/>
        </p:blipFill>
        <p:spPr>
          <a:xfrm>
            <a:off x="5311702" y="10"/>
            <a:ext cx="6878775" cy="6857990"/>
          </a:xfrm>
          <a:custGeom>
            <a:rect b="b" l="l" r="r" t="t"/>
            <a:pathLst>
              <a:path extrusionOk="0" h="6858000" w="6878775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4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14"/>
          <p:cNvSpPr txBox="1"/>
          <p:nvPr>
            <p:ph type="title"/>
          </p:nvPr>
        </p:nvSpPr>
        <p:spPr>
          <a:xfrm>
            <a:off x="793662" y="386930"/>
            <a:ext cx="10066122" cy="1298448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lay"/>
              <a:buNone/>
            </a:pPr>
            <a:r>
              <a:rPr lang="en-US" sz="4800"/>
              <a:t>Introduction: Purpose and Key Argument</a:t>
            </a:r>
            <a:endParaRPr/>
          </a:p>
        </p:txBody>
      </p:sp>
      <p:sp>
        <p:nvSpPr>
          <p:cNvPr id="101" name="Google Shape;101;p14"/>
          <p:cNvSpPr/>
          <p:nvPr/>
        </p:nvSpPr>
        <p:spPr>
          <a:xfrm rot="10800000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4"/>
          <p:cNvSpPr/>
          <p:nvPr/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algn="t" blurRad="139700" dir="5400000" dist="127000" rotWithShape="0">
              <a:srgbClr val="000000">
                <a:alpha val="14902"/>
              </a:srgbClr>
            </a:outerShdw>
          </a:effectLst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4"/>
          <p:cNvSpPr txBox="1"/>
          <p:nvPr>
            <p:ph idx="1" type="body"/>
          </p:nvPr>
        </p:nvSpPr>
        <p:spPr>
          <a:xfrm>
            <a:off x="793661" y="2599509"/>
            <a:ext cx="4530898" cy="363945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Health, wellbeing and sustainability are interconnected priorities in modern healthcare (WHO, 2021).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Integration supports disease prevention, patient experience and long-term service resilience.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Holistic healthcare considers physical, psychological and social needs.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Funding pressures, workforce shortages and inequalities create implementation challenges (The King's Fund, 2024).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Focus: Health and social care in England, with local and national implications.</a:t>
            </a:r>
            <a:endParaRPr/>
          </a:p>
          <a:p>
            <a:pPr algn="l" indent="-12065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t/>
            </a:r>
            <a:endParaRPr sz="1700"/>
          </a:p>
        </p:txBody>
      </p:sp>
      <p:pic>
        <p:nvPicPr>
          <p:cNvPr id="104" name="Google Shape;10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11532" y="3053808"/>
            <a:ext cx="5150277" cy="2575138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4"/>
          <p:cNvSpPr/>
          <p:nvPr/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5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15"/>
          <p:cNvSpPr txBox="1"/>
          <p:nvPr>
            <p:ph type="title"/>
          </p:nvPr>
        </p:nvSpPr>
        <p:spPr>
          <a:xfrm>
            <a:off x="793662" y="386930"/>
            <a:ext cx="10066122" cy="1298448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Play"/>
              <a:buNone/>
            </a:pPr>
            <a:r>
              <a:rPr lang="en-US" sz="4100"/>
              <a:t>Defining Health, Wellbeing and Sustainable Development</a:t>
            </a:r>
            <a:endParaRPr/>
          </a:p>
        </p:txBody>
      </p:sp>
      <p:sp>
        <p:nvSpPr>
          <p:cNvPr id="113" name="Google Shape;113;p15"/>
          <p:cNvSpPr/>
          <p:nvPr/>
        </p:nvSpPr>
        <p:spPr>
          <a:xfrm rot="10800000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5"/>
          <p:cNvSpPr/>
          <p:nvPr/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algn="t" blurRad="139700" dir="5400000" dist="127000" rotWithShape="0">
              <a:srgbClr val="000000">
                <a:alpha val="14902"/>
              </a:srgbClr>
            </a:outerShdw>
          </a:effectLst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5"/>
          <p:cNvSpPr txBox="1"/>
          <p:nvPr>
            <p:ph idx="1" type="body"/>
          </p:nvPr>
        </p:nvSpPr>
        <p:spPr>
          <a:xfrm>
            <a:off x="793661" y="2599509"/>
            <a:ext cx="4530898" cy="363945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Health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- Physical, mental and social wellbeing, rather than simply the absence of illness (WHO, 1948).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Wellbeing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- A multidimensional concept involving emotional, psychological, physical and social quality of life (Dodge et al., 2012).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Sustainable Development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- Meeting present needs without compromising the ability of future generations to meet their needs (WCED, 1987).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Global Perspective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- Sustainable Development Goal 3 promotes good health and wellbeing for all (United Nations, 2015).</a:t>
            </a:r>
            <a:endParaRPr/>
          </a:p>
          <a:p>
            <a:pPr algn="l" indent="-14605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 sz="1300"/>
          </a:p>
        </p:txBody>
      </p:sp>
      <p:pic>
        <p:nvPicPr>
          <p:cNvPr id="116" name="Google Shape;116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52403" y="2484255"/>
            <a:ext cx="3268534" cy="3714244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5"/>
          <p:cNvSpPr/>
          <p:nvPr/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6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16"/>
          <p:cNvSpPr txBox="1"/>
          <p:nvPr>
            <p:ph type="title"/>
          </p:nvPr>
        </p:nvSpPr>
        <p:spPr>
          <a:xfrm>
            <a:off x="793662" y="386930"/>
            <a:ext cx="10066122" cy="1298448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lay"/>
              <a:buNone/>
            </a:pPr>
            <a:r>
              <a:rPr lang="en-US" sz="4800"/>
              <a:t>Why Integration Matters in Healthcare</a:t>
            </a:r>
            <a:endParaRPr/>
          </a:p>
        </p:txBody>
      </p:sp>
      <p:sp>
        <p:nvSpPr>
          <p:cNvPr id="125" name="Google Shape;125;p16"/>
          <p:cNvSpPr/>
          <p:nvPr/>
        </p:nvSpPr>
        <p:spPr>
          <a:xfrm rot="10800000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16"/>
          <p:cNvSpPr/>
          <p:nvPr/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algn="t" blurRad="139700" dir="5400000" dist="127000" rotWithShape="0">
              <a:srgbClr val="000000">
                <a:alpha val="14902"/>
              </a:srgbClr>
            </a:outerShdw>
          </a:effectLst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16"/>
          <p:cNvSpPr txBox="1"/>
          <p:nvPr>
            <p:ph idx="1" type="body"/>
          </p:nvPr>
        </p:nvSpPr>
        <p:spPr>
          <a:xfrm>
            <a:off x="793661" y="2599509"/>
            <a:ext cx="4530898" cy="363945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US" sz="1400"/>
              <a:t>Social determinants such as housing, education, employment and income influence health outcomes (Marmot et al., 2020).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US" sz="1400"/>
              <a:t>Climate change creates additional health risks, including heat-related illness and respiratory problems (WHO, 2023).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US" sz="1400"/>
              <a:t>Preventative healthcare can reduce avoidable illness and pressure on services (NHS England, 2019).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US" sz="1400"/>
              <a:t>Integrated approaches encourage cooperation between healthcare, social care and community organisations.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US" sz="1400"/>
              <a:t>Challenge: Prevention requires investment, while its benefits may take years to become visible.</a:t>
            </a:r>
            <a:endParaRPr/>
          </a:p>
          <a:p>
            <a:pPr algn="l" indent="-1397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1400"/>
          </a:p>
        </p:txBody>
      </p:sp>
      <p:pic>
        <p:nvPicPr>
          <p:cNvPr id="128" name="Google Shape;12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382283" y="2484255"/>
            <a:ext cx="4208775" cy="3714244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6"/>
          <p:cNvSpPr/>
          <p:nvPr/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7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7"/>
          <p:cNvSpPr txBox="1"/>
          <p:nvPr>
            <p:ph type="title"/>
          </p:nvPr>
        </p:nvSpPr>
        <p:spPr>
          <a:xfrm>
            <a:off x="793662" y="386930"/>
            <a:ext cx="10066122" cy="1298448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Play"/>
              <a:buNone/>
            </a:pPr>
            <a:r>
              <a:rPr lang="en-US" sz="4100"/>
              <a:t>Integration of Holistic Health and Wellbeing Approaches</a:t>
            </a:r>
            <a:endParaRPr/>
          </a:p>
        </p:txBody>
      </p:sp>
      <p:sp>
        <p:nvSpPr>
          <p:cNvPr id="137" name="Google Shape;137;p17"/>
          <p:cNvSpPr/>
          <p:nvPr/>
        </p:nvSpPr>
        <p:spPr>
          <a:xfrm rot="10800000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7"/>
          <p:cNvSpPr/>
          <p:nvPr/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algn="t" blurRad="139700" dir="5400000" dist="127000" rotWithShape="0">
              <a:srgbClr val="000000">
                <a:alpha val="14902"/>
              </a:srgbClr>
            </a:outerShdw>
          </a:effectLst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17"/>
          <p:cNvSpPr txBox="1"/>
          <p:nvPr>
            <p:ph idx="1" type="body"/>
          </p:nvPr>
        </p:nvSpPr>
        <p:spPr>
          <a:xfrm>
            <a:off x="793661" y="2599509"/>
            <a:ext cx="4530898" cy="363945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Holistic care addresses physical, psychological, emotional and social needs.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Person-centred approaches consider individual preferences, circumstances and goals (NICE, 2021).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Multidisciplinary teams improve coordination between healthcare professionals and social care providers.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Shared decision-making supports patient independence and participation.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Challenges include fragmented services, communication difficulties and workforce pressures.</a:t>
            </a:r>
            <a:endParaRPr/>
          </a:p>
          <a:p>
            <a:pPr algn="l" indent="-12065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t/>
            </a:r>
            <a:endParaRPr sz="1700"/>
          </a:p>
        </p:txBody>
      </p:sp>
      <p:pic>
        <p:nvPicPr>
          <p:cNvPr id="140" name="Google Shape;14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29548" y="2484255"/>
            <a:ext cx="3714244" cy="3714244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17"/>
          <p:cNvSpPr/>
          <p:nvPr/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8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18"/>
          <p:cNvSpPr txBox="1"/>
          <p:nvPr>
            <p:ph type="title"/>
          </p:nvPr>
        </p:nvSpPr>
        <p:spPr>
          <a:xfrm>
            <a:off x="793662" y="386930"/>
            <a:ext cx="10066122" cy="1298448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Play"/>
              <a:buNone/>
            </a:pPr>
            <a:r>
              <a:rPr lang="en-US" sz="4100"/>
              <a:t>Theoretical Perspective: The Biopsychosocial Model</a:t>
            </a:r>
            <a:endParaRPr/>
          </a:p>
        </p:txBody>
      </p:sp>
      <p:sp>
        <p:nvSpPr>
          <p:cNvPr id="149" name="Google Shape;149;p18"/>
          <p:cNvSpPr/>
          <p:nvPr/>
        </p:nvSpPr>
        <p:spPr>
          <a:xfrm rot="10800000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18"/>
          <p:cNvSpPr/>
          <p:nvPr/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algn="t" blurRad="139700" dir="5400000" dist="127000" rotWithShape="0">
              <a:srgbClr val="000000">
                <a:alpha val="14902"/>
              </a:srgbClr>
            </a:outerShdw>
          </a:effectLst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18"/>
          <p:cNvSpPr txBox="1"/>
          <p:nvPr>
            <p:ph idx="1" type="body"/>
          </p:nvPr>
        </p:nvSpPr>
        <p:spPr>
          <a:xfrm>
            <a:off x="793661" y="2599509"/>
            <a:ext cx="4530898" cy="363945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Biopsychosocial Model – Engel (1977)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Biological factors: Genetics, physical illness, disability and medical conditions.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Psychological factors: Emotions, stress, coping mechanisms and mental health.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Social factors: Family relationships, employment, housing and social support.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Application to Healthcare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Encourages holistic assessment and personalised care.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Recognises the interaction between different influences on health.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Limitation: Complex social needs can be difficult to address within healthcare budgets.</a:t>
            </a:r>
            <a:endParaRPr/>
          </a:p>
          <a:p>
            <a:pPr algn="l" indent="-14605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 sz="1300"/>
          </a:p>
        </p:txBody>
      </p:sp>
      <p:pic>
        <p:nvPicPr>
          <p:cNvPr id="152" name="Google Shape;152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82629" y="2484255"/>
            <a:ext cx="4808082" cy="3714244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8"/>
          <p:cNvSpPr/>
          <p:nvPr/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9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19"/>
          <p:cNvSpPr txBox="1"/>
          <p:nvPr>
            <p:ph type="title"/>
          </p:nvPr>
        </p:nvSpPr>
        <p:spPr>
          <a:xfrm>
            <a:off x="793662" y="386930"/>
            <a:ext cx="10066122" cy="1298448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Play"/>
              <a:buNone/>
            </a:pPr>
            <a:r>
              <a:rPr lang="en-US" sz="4100"/>
              <a:t>Sustainable Development Frameworks in Healthcare</a:t>
            </a:r>
            <a:endParaRPr/>
          </a:p>
        </p:txBody>
      </p:sp>
      <p:sp>
        <p:nvSpPr>
          <p:cNvPr id="161" name="Google Shape;161;p19"/>
          <p:cNvSpPr/>
          <p:nvPr/>
        </p:nvSpPr>
        <p:spPr>
          <a:xfrm rot="10800000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19"/>
          <p:cNvSpPr/>
          <p:nvPr/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algn="t" blurRad="139700" dir="5400000" dist="127000" rotWithShape="0">
              <a:srgbClr val="000000">
                <a:alpha val="14902"/>
              </a:srgbClr>
            </a:outerShdw>
          </a:effectLst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19"/>
          <p:cNvSpPr txBox="1"/>
          <p:nvPr>
            <p:ph idx="1" type="body"/>
          </p:nvPr>
        </p:nvSpPr>
        <p:spPr>
          <a:xfrm>
            <a:off x="793661" y="2599509"/>
            <a:ext cx="4530898" cy="363945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US" sz="1400"/>
              <a:t>United Nations Sustainable Development Goals (SDGs)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US" sz="1400"/>
              <a:t>SDG 3: Good Health and Wellbeing.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US" sz="1400"/>
              <a:t>SDG 10: Reduced Inequalities.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US" sz="1400"/>
              <a:t>SDG 11: Sustainable Cities and Communities.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US" sz="1400"/>
              <a:t>SDG 13: Climate Action (United Nations, 2015).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US" sz="1400"/>
              <a:t>Health in All Policies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US" sz="1400"/>
              <a:t>- Encourages consideration of health impacts across government sectors (WHO, 2014).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US" sz="1400"/>
              <a:t>NHS Sustainability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</a:pPr>
            <a:r>
              <a:rPr lang="en-US" sz="1400"/>
              <a:t>- The NHS Net Zero Strategy promotes environmentally responsible healthcare (NHS England, 2020).</a:t>
            </a:r>
            <a:endParaRPr/>
          </a:p>
          <a:p>
            <a:pPr algn="l" indent="-1397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1400"/>
          </a:p>
        </p:txBody>
      </p:sp>
      <p:pic>
        <p:nvPicPr>
          <p:cNvPr id="164" name="Google Shape;16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43089" y="2484255"/>
            <a:ext cx="4887163" cy="3714244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19"/>
          <p:cNvSpPr/>
          <p:nvPr/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0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0"/>
          <p:cNvSpPr txBox="1"/>
          <p:nvPr>
            <p:ph type="title"/>
          </p:nvPr>
        </p:nvSpPr>
        <p:spPr>
          <a:xfrm>
            <a:off x="793662" y="386930"/>
            <a:ext cx="10066122" cy="1298448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lay"/>
              <a:buNone/>
            </a:pPr>
            <a:r>
              <a:rPr lang="en-US" sz="4800"/>
              <a:t>Policy and Governance in England</a:t>
            </a:r>
            <a:endParaRPr/>
          </a:p>
        </p:txBody>
      </p:sp>
      <p:sp>
        <p:nvSpPr>
          <p:cNvPr id="173" name="Google Shape;173;p20"/>
          <p:cNvSpPr/>
          <p:nvPr/>
        </p:nvSpPr>
        <p:spPr>
          <a:xfrm rot="10800000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4" name="Google Shape;174;p20"/>
          <p:cNvSpPr/>
          <p:nvPr/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algn="t" blurRad="139700" dir="5400000" dist="127000" rotWithShape="0">
              <a:srgbClr val="000000">
                <a:alpha val="14902"/>
              </a:srgbClr>
            </a:outerShdw>
          </a:effectLst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20"/>
          <p:cNvSpPr txBox="1"/>
          <p:nvPr>
            <p:ph idx="1" type="body"/>
          </p:nvPr>
        </p:nvSpPr>
        <p:spPr>
          <a:xfrm>
            <a:off x="793661" y="2599509"/>
            <a:ext cx="4530898" cy="363945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b="1" lang="en-US" sz="1100"/>
              <a:t>Slide Content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Key Policies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NHS Long Term Plan (2019): Prevention, integrated services and improved population health (NHS England, 2019).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Health and Care Act 2022: Establishes statutory Integrated Care Systems to improve coordination (UK Parliament, 2022).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Care Act 2014: Promotes wellbeing, independence and preventative support within adult social care (UK Parliament, 2014).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Challenges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Financial pressures and unequal resource distribution.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Workforce shortages and increasing service demand.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Differences between policy ambitions and practical implementation.</a:t>
            </a:r>
            <a:endParaRPr/>
          </a:p>
          <a:p>
            <a:pPr algn="l" indent="-15875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 sz="1100"/>
          </a:p>
        </p:txBody>
      </p:sp>
      <p:pic>
        <p:nvPicPr>
          <p:cNvPr id="176" name="Google Shape;176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34527" y="2484255"/>
            <a:ext cx="3704286" cy="3714244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0"/>
          <p:cNvSpPr/>
          <p:nvPr/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1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21"/>
          <p:cNvSpPr txBox="1"/>
          <p:nvPr>
            <p:ph type="title"/>
          </p:nvPr>
        </p:nvSpPr>
        <p:spPr>
          <a:xfrm>
            <a:off x="793662" y="386930"/>
            <a:ext cx="10066122" cy="1298448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lay"/>
              <a:buNone/>
            </a:pPr>
            <a:r>
              <a:rPr lang="en-US" sz="4800"/>
              <a:t>Service Delivery: Practical Integration</a:t>
            </a:r>
            <a:endParaRPr/>
          </a:p>
        </p:txBody>
      </p:sp>
      <p:sp>
        <p:nvSpPr>
          <p:cNvPr id="185" name="Google Shape;185;p21"/>
          <p:cNvSpPr/>
          <p:nvPr/>
        </p:nvSpPr>
        <p:spPr>
          <a:xfrm rot="10800000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6" name="Google Shape;186;p21"/>
          <p:cNvSpPr/>
          <p:nvPr/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algn="t" blurRad="139700" dir="5400000" dist="127000" rotWithShape="0">
              <a:srgbClr val="000000">
                <a:alpha val="14902"/>
              </a:srgbClr>
            </a:outerShdw>
          </a:effectLst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21"/>
          <p:cNvSpPr txBox="1"/>
          <p:nvPr>
            <p:ph idx="1" type="body"/>
          </p:nvPr>
        </p:nvSpPr>
        <p:spPr>
          <a:xfrm>
            <a:off x="793661" y="2599509"/>
            <a:ext cx="4530898" cy="363945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Social prescribing connects individuals with community activities and support services (NHS England, 2023).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Telehealth enables remote consultations and health monitoring (Topol, 2019).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Integrated discharge planning improves coordination between hospitals and social care.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Community-based programmed support prevention and independent living.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Effectiveness should be measured through accessibility, patient satisfaction, continuity and health outcomes.</a:t>
            </a:r>
            <a:endParaRPr/>
          </a:p>
          <a:p>
            <a:pPr algn="l" indent="-12065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t/>
            </a:r>
            <a:endParaRPr sz="1700"/>
          </a:p>
        </p:txBody>
      </p:sp>
      <p:pic>
        <p:nvPicPr>
          <p:cNvPr id="188" name="Google Shape;188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11532" y="2950802"/>
            <a:ext cx="5150277" cy="2781149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21"/>
          <p:cNvSpPr/>
          <p:nvPr/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2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22"/>
          <p:cNvSpPr txBox="1"/>
          <p:nvPr>
            <p:ph type="title"/>
          </p:nvPr>
        </p:nvSpPr>
        <p:spPr>
          <a:xfrm>
            <a:off x="793662" y="386930"/>
            <a:ext cx="10066122" cy="1298448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Play"/>
              <a:buNone/>
            </a:pPr>
            <a:r>
              <a:rPr lang="en-US" sz="4100"/>
              <a:t>Case Example: Social Prescribing in Primary Care</a:t>
            </a:r>
            <a:endParaRPr/>
          </a:p>
        </p:txBody>
      </p:sp>
      <p:sp>
        <p:nvSpPr>
          <p:cNvPr id="197" name="Google Shape;197;p22"/>
          <p:cNvSpPr/>
          <p:nvPr/>
        </p:nvSpPr>
        <p:spPr>
          <a:xfrm rot="10800000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22"/>
          <p:cNvSpPr/>
          <p:nvPr/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algn="t" blurRad="139700" dir="5400000" dist="127000" rotWithShape="0">
              <a:srgbClr val="000000">
                <a:alpha val="14902"/>
              </a:srgbClr>
            </a:outerShdw>
          </a:effectLst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22"/>
          <p:cNvSpPr txBox="1"/>
          <p:nvPr>
            <p:ph idx="1" type="body"/>
          </p:nvPr>
        </p:nvSpPr>
        <p:spPr>
          <a:xfrm>
            <a:off x="793661" y="2599509"/>
            <a:ext cx="4530898" cy="363945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Social Prescribing – NHS England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Link workers connect patients with non-medical community support (NHS England, 2023).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Services may include exercise programmes, community groups and welfare advice.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Supports mental wellbeing, social participation and healthier lifestyles.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Reflects the biopsychosocial approach to healthcare.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Limitations include unequal availability of local services and variable referral quality.</a:t>
            </a:r>
            <a:endParaRPr/>
          </a:p>
          <a:p>
            <a:pPr algn="l" indent="-12065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t/>
            </a:r>
            <a:endParaRPr sz="1700"/>
          </a:p>
        </p:txBody>
      </p:sp>
      <p:pic>
        <p:nvPicPr>
          <p:cNvPr id="200" name="Google Shape;200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977759" y="2484255"/>
            <a:ext cx="3017823" cy="3714244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22"/>
          <p:cNvSpPr/>
          <p:nvPr/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3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p23"/>
          <p:cNvSpPr txBox="1"/>
          <p:nvPr>
            <p:ph type="title"/>
          </p:nvPr>
        </p:nvSpPr>
        <p:spPr>
          <a:xfrm>
            <a:off x="793662" y="386930"/>
            <a:ext cx="10066122" cy="1298448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Play"/>
              <a:buNone/>
            </a:pPr>
            <a:r>
              <a:rPr lang="en-US" sz="4100"/>
              <a:t>Public Health Initiatives and Healthier Environments</a:t>
            </a:r>
            <a:endParaRPr/>
          </a:p>
        </p:txBody>
      </p:sp>
      <p:sp>
        <p:nvSpPr>
          <p:cNvPr id="209" name="Google Shape;209;p23"/>
          <p:cNvSpPr/>
          <p:nvPr/>
        </p:nvSpPr>
        <p:spPr>
          <a:xfrm rot="10800000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23"/>
          <p:cNvSpPr/>
          <p:nvPr/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algn="t" blurRad="139700" dir="5400000" dist="127000" rotWithShape="0">
              <a:srgbClr val="000000">
                <a:alpha val="14902"/>
              </a:srgbClr>
            </a:outerShdw>
          </a:effectLst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23"/>
          <p:cNvSpPr txBox="1"/>
          <p:nvPr>
            <p:ph idx="1" type="body"/>
          </p:nvPr>
        </p:nvSpPr>
        <p:spPr>
          <a:xfrm>
            <a:off x="793661" y="2599509"/>
            <a:ext cx="4530898" cy="363945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Public health initiatives promote disease prevention and healthier lifestyles.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Examples include vaccination, smoking cessation, physical activity and healthy eating programmed.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Housing quality, clean air and safe neighborhoods influence population wellbeing (Marmot et al., 2020).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Health campaigns increase awareness but may not always produce lasting behavior change.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Char char="•"/>
            </a:pPr>
            <a:r>
              <a:rPr lang="en-US" sz="1700"/>
              <a:t>Targeted interventions are necessary to support disadvantaged communities.</a:t>
            </a:r>
            <a:endParaRPr/>
          </a:p>
          <a:p>
            <a:pPr algn="l" indent="-12065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r>
              <a:t/>
            </a:r>
            <a:endParaRPr sz="1700"/>
          </a:p>
        </p:txBody>
      </p:sp>
      <p:pic>
        <p:nvPicPr>
          <p:cNvPr id="212" name="Google Shape;21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43298" y="2484255"/>
            <a:ext cx="4686744" cy="3714244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3"/>
          <p:cNvSpPr/>
          <p:nvPr/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4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24"/>
          <p:cNvSpPr txBox="1"/>
          <p:nvPr>
            <p:ph type="title"/>
          </p:nvPr>
        </p:nvSpPr>
        <p:spPr>
          <a:xfrm>
            <a:off x="793662" y="386930"/>
            <a:ext cx="10066122" cy="1298448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lay"/>
              <a:buNone/>
            </a:pPr>
            <a:r>
              <a:rPr lang="en-US" sz="4800"/>
              <a:t>Equity and Access to Healthcare</a:t>
            </a:r>
            <a:endParaRPr/>
          </a:p>
        </p:txBody>
      </p:sp>
      <p:sp>
        <p:nvSpPr>
          <p:cNvPr id="221" name="Google Shape;221;p24"/>
          <p:cNvSpPr/>
          <p:nvPr/>
        </p:nvSpPr>
        <p:spPr>
          <a:xfrm rot="10800000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24"/>
          <p:cNvSpPr/>
          <p:nvPr/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algn="t" blurRad="139700" dir="5400000" dist="127000" rotWithShape="0">
              <a:srgbClr val="000000">
                <a:alpha val="14902"/>
              </a:srgbClr>
            </a:outerShdw>
          </a:effectLst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4"/>
          <p:cNvSpPr txBox="1"/>
          <p:nvPr>
            <p:ph idx="1" type="body"/>
          </p:nvPr>
        </p:nvSpPr>
        <p:spPr>
          <a:xfrm>
            <a:off x="793661" y="2599509"/>
            <a:ext cx="4530898" cy="363945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</a:pPr>
            <a:r>
              <a:rPr lang="en-US" sz="1600"/>
              <a:t>Health inequalities are influenced by income, deprivation, housing and employment (Marmot et al., 2020).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</a:pPr>
            <a:r>
              <a:rPr lang="en-US" sz="1600"/>
              <a:t>Digital exclusion can prevent some individuals from accessing online healthcare services (Good Things Foundation, 2024).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</a:pPr>
            <a:r>
              <a:rPr lang="en-US" sz="1600"/>
              <a:t>Language barriers, disability, geographical location and transport affect accessibility.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</a:pPr>
            <a:r>
              <a:rPr lang="en-US" sz="1600"/>
              <a:t>Universal healthcare supports access, but equal availability does not guarantee equal outcomes.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</a:pPr>
            <a:r>
              <a:rPr lang="en-US" sz="1600"/>
              <a:t>Targeted interventions and accessible alternatives can reduce inequalities.</a:t>
            </a:r>
            <a:endParaRPr/>
          </a:p>
          <a:p>
            <a:pPr algn="l" indent="-1270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 sz="1600"/>
          </a:p>
        </p:txBody>
      </p:sp>
      <p:pic>
        <p:nvPicPr>
          <p:cNvPr id="224" name="Google Shape;224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11532" y="2892862"/>
            <a:ext cx="5150277" cy="2897030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24"/>
          <p:cNvSpPr/>
          <p:nvPr/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5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25"/>
          <p:cNvSpPr txBox="1"/>
          <p:nvPr>
            <p:ph type="title"/>
          </p:nvPr>
        </p:nvSpPr>
        <p:spPr>
          <a:xfrm>
            <a:off x="793662" y="386930"/>
            <a:ext cx="10066122" cy="1298448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Play"/>
              <a:buNone/>
            </a:pPr>
            <a:r>
              <a:rPr lang="en-US" sz="4800"/>
              <a:t>Critical Analysis of Secondary Evidence</a:t>
            </a:r>
            <a:endParaRPr/>
          </a:p>
        </p:txBody>
      </p:sp>
      <p:sp>
        <p:nvSpPr>
          <p:cNvPr id="233" name="Google Shape;233;p25"/>
          <p:cNvSpPr/>
          <p:nvPr/>
        </p:nvSpPr>
        <p:spPr>
          <a:xfrm rot="10800000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25"/>
          <p:cNvSpPr/>
          <p:nvPr/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algn="t" blurRad="139700" dir="5400000" dist="127000" rotWithShape="0">
              <a:srgbClr val="000000">
                <a:alpha val="14902"/>
              </a:srgbClr>
            </a:outerShdw>
          </a:effectLst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25"/>
          <p:cNvSpPr txBox="1"/>
          <p:nvPr>
            <p:ph idx="1" type="body"/>
          </p:nvPr>
        </p:nvSpPr>
        <p:spPr>
          <a:xfrm>
            <a:off x="793661" y="2599509"/>
            <a:ext cx="4530898" cy="363945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Evidence from Existing Research and Policy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Marmot et al. (2020) identify persistent inequalities linked to social determinants of health.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NHS England (2020) highlights the need for system-wide environmental sustainability.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The King's Fund (2024) discusses pressures affecting healthcare performance and reform.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Critical Interpretation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Policy commitments do not always translate into consistent service improvements.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Funding, workforce capacity and inequalities can delay implementation.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Char char="•"/>
            </a:pPr>
            <a:r>
              <a:rPr lang="en-US" sz="1300"/>
              <a:t>Evidence should be assessed according to its methodology, relevance and limitations.</a:t>
            </a:r>
            <a:endParaRPr/>
          </a:p>
          <a:p>
            <a:pPr algn="l" indent="-14605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300"/>
              <a:buNone/>
            </a:pPr>
            <a:r>
              <a:t/>
            </a:r>
            <a:endParaRPr sz="1300"/>
          </a:p>
        </p:txBody>
      </p:sp>
      <p:pic>
        <p:nvPicPr>
          <p:cNvPr id="236" name="Google Shape;236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11532" y="2982991"/>
            <a:ext cx="5150277" cy="2716771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25"/>
          <p:cNvSpPr/>
          <p:nvPr/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6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26"/>
          <p:cNvSpPr txBox="1"/>
          <p:nvPr>
            <p:ph type="title"/>
          </p:nvPr>
        </p:nvSpPr>
        <p:spPr>
          <a:xfrm>
            <a:off x="793662" y="386930"/>
            <a:ext cx="10066122" cy="1298448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100"/>
              <a:buFont typeface="Play"/>
              <a:buNone/>
            </a:pPr>
            <a:r>
              <a:rPr lang="en-US" sz="4100"/>
              <a:t>Recommendations for Local and National Improvement</a:t>
            </a:r>
            <a:endParaRPr/>
          </a:p>
        </p:txBody>
      </p:sp>
      <p:sp>
        <p:nvSpPr>
          <p:cNvPr id="245" name="Google Shape;245;p26"/>
          <p:cNvSpPr/>
          <p:nvPr/>
        </p:nvSpPr>
        <p:spPr>
          <a:xfrm rot="10800000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6"/>
          <p:cNvSpPr/>
          <p:nvPr/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algn="t" blurRad="139700" dir="5400000" dist="127000" rotWithShape="0">
              <a:srgbClr val="000000">
                <a:alpha val="14902"/>
              </a:srgbClr>
            </a:outerShdw>
          </a:effectLst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p26"/>
          <p:cNvSpPr txBox="1"/>
          <p:nvPr>
            <p:ph idx="1" type="body"/>
          </p:nvPr>
        </p:nvSpPr>
        <p:spPr>
          <a:xfrm>
            <a:off x="793661" y="2599509"/>
            <a:ext cx="4530898" cy="3639450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Local Recommendations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Develop targeted outreach programmed for underserved communities.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Maintain face-to-face and telephone alternatives alongside digital healthcare.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Strengthen cooperation between NHS services, councils and voluntary organizations.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Evaluate social prescribing and prevention programmed using patient outcomes.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National Recommendations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Increase long-term investment in preventative healthcare.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Strengthen health and social care workforce development.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Char char="•"/>
            </a:pPr>
            <a:r>
              <a:rPr lang="en-US" sz="1100"/>
              <a:t>Introduce consistent measures of health equity and environmental performance (Marmot et al., 2020; NHS England, 2020).</a:t>
            </a:r>
            <a:endParaRPr/>
          </a:p>
          <a:p>
            <a:pPr algn="l" indent="-15875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</a:pPr>
            <a:r>
              <a:t/>
            </a:r>
            <a:endParaRPr sz="1100"/>
          </a:p>
        </p:txBody>
      </p:sp>
      <p:pic>
        <p:nvPicPr>
          <p:cNvPr id="248" name="Google Shape;248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17762" y="2484255"/>
            <a:ext cx="3537817" cy="3714244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26"/>
          <p:cNvSpPr/>
          <p:nvPr/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7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27"/>
          <p:cNvSpPr txBox="1"/>
          <p:nvPr>
            <p:ph type="title"/>
          </p:nvPr>
        </p:nvSpPr>
        <p:spPr>
          <a:xfrm>
            <a:off x="808638" y="386930"/>
            <a:ext cx="9236700" cy="1188950"/>
          </a:xfrm>
          <a:prstGeom prst="rect">
            <a:avLst/>
          </a:prstGeom>
          <a:noFill/>
          <a:ln>
            <a:noFill/>
          </a:ln>
        </p:spPr>
        <p:txBody>
          <a:bodyPr anchor="b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Play"/>
              <a:buNone/>
            </a:pPr>
            <a:r>
              <a:rPr lang="en-US" sz="5400"/>
              <a:t>Conclusion</a:t>
            </a:r>
            <a:endParaRPr/>
          </a:p>
        </p:txBody>
      </p:sp>
      <p:grpSp>
        <p:nvGrpSpPr>
          <p:cNvPr id="257" name="Google Shape;257;p27"/>
          <p:cNvGrpSpPr/>
          <p:nvPr/>
        </p:nvGrpSpPr>
        <p:grpSpPr>
          <a:xfrm>
            <a:off x="-2" y="1998368"/>
            <a:ext cx="11695083" cy="782176"/>
            <a:chOff x="-2" y="1998368"/>
            <a:chExt cx="11695083" cy="782176"/>
          </a:xfrm>
        </p:grpSpPr>
        <p:sp>
          <p:nvSpPr>
            <p:cNvPr id="258" name="Google Shape;258;p27"/>
            <p:cNvSpPr/>
            <p:nvPr/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 anchorCtr="0" bIns="45700" lIns="91425" numCol="1" rIns="91425" spcFirstLastPara="1" tIns="45700" wrap="square">
              <a:noAutofit/>
            </a:bodyPr>
            <a:lstStyle/>
            <a:p>
              <a:pPr algn="ctr" indent="0" lvl="0" marL="0" marR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cap="none" i="0" strike="noStrike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9" name="Google Shape;259;p27"/>
            <p:cNvSpPr/>
            <p:nvPr/>
          </p:nvSpPr>
          <p:spPr>
            <a:xfrm rot="10800000">
              <a:off x="-2" y="1998845"/>
              <a:ext cx="11454595" cy="7816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 anchorCtr="0" bIns="45700" lIns="91425" numCol="1" rIns="91425" spcFirstLastPara="1" tIns="45700" wrap="square">
              <a:noAutofit/>
            </a:bodyPr>
            <a:lstStyle/>
            <a:p>
              <a:pPr algn="ctr" indent="0" lvl="0" marL="0" marR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cap="none" i="0" strike="noStrike" sz="1800" u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0" name="Google Shape;260;p27"/>
          <p:cNvSpPr/>
          <p:nvPr/>
        </p:nvSpPr>
        <p:spPr>
          <a:xfrm>
            <a:off x="0" y="2203079"/>
            <a:ext cx="11383362" cy="4147845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algn="t" blurRad="139700" dir="5400000" dist="127000" rotWithShape="0">
              <a:srgbClr val="000000">
                <a:alpha val="14902"/>
              </a:srgbClr>
            </a:outerShdw>
          </a:effectLst>
        </p:spPr>
        <p:txBody>
          <a:bodyPr anchor="ctr" anchorCtr="0" bIns="45700" lIns="91425" numCol="1" rIns="91425" spcFirstLastPara="1" tIns="45700" wrap="square">
            <a:noAutofit/>
          </a:bodyPr>
          <a:lstStyle/>
          <a:p>
            <a:pPr algn="ctr" indent="0" lvl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cap="none" i="0" strike="noStrike" sz="1800" u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27"/>
          <p:cNvSpPr txBox="1"/>
          <p:nvPr>
            <p:ph idx="1" type="body"/>
          </p:nvPr>
        </p:nvSpPr>
        <p:spPr>
          <a:xfrm>
            <a:off x="793660" y="2599509"/>
            <a:ext cx="10143668" cy="3435531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Health, wellbeing and sustainable development are closely connected within modern healthcare.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Holistic and biopsychosocial approaches support more personalised services.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Policies encourage prevention, integration and environmental responsibility.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Funding pressures, workforce shortages and inequalities remain significant challenges.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/>
              <a:t>Sustainable healthcare requires prevention, equitable access, cooperation and measurable accountability.</a:t>
            </a:r>
            <a:endParaRPr/>
          </a:p>
          <a:p>
            <a:pPr algn="l" indent="-889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t/>
            </a:r>
            <a:endParaRPr sz="22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</a:pPr>
            <a:r>
              <a:rPr lang="en-US"/>
              <a:t>References</a:t>
            </a:r>
            <a:endParaRPr/>
          </a:p>
        </p:txBody>
      </p:sp>
      <p:sp>
        <p:nvSpPr>
          <p:cNvPr id="267" name="Google Shape;267;p2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 fontScale="55000" lnSpcReduction="20000"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1. Dodge, R., Daly, A.P., Huyton, J. and Sanders, L.D. (2012) ‘The challenge of defining wellbeing’, International Journal of Wellbeing, 2(3), pp. 222–235. Available at: </a:t>
            </a:r>
            <a:r>
              <a:rPr lang="en-US" u="sng">
                <a:solidFill>
                  <a:schemeClr val="hlink"/>
                </a:solidFill>
                <a:hlinkClick r:id="rId3"/>
              </a:rPr>
              <a:t>https://doi.org/10.5502/ijw.v2i3.4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2. Engel, G.L. (1977) ‘The need for a new medical model: A challenge for biomedicine’, Science, 196(4286), pp. 129–136. Available at: </a:t>
            </a:r>
            <a:r>
              <a:rPr lang="en-US" u="sng">
                <a:solidFill>
                  <a:schemeClr val="hlink"/>
                </a:solidFill>
                <a:hlinkClick r:id="rId4"/>
              </a:rPr>
              <a:t>https://doi.org/10.1126/science.847460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3. Good Things Foundation (2024) Digital inclusion resources. Available at: </a:t>
            </a:r>
            <a:r>
              <a:rPr lang="en-US" u="sng">
                <a:solidFill>
                  <a:schemeClr val="hlink"/>
                </a:solidFill>
                <a:hlinkClick r:id="rId5"/>
              </a:rPr>
              <a:t>https://www.goodthingsfoundation.org/</a:t>
            </a:r>
            <a:r>
              <a:rPr lang="en-US"/>
              <a:t> (Accessed: 14 October 2026).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4. Marmot, M., Allen, J., Boyce, T., Goldblatt, P. and Morrison, J. (2020) Health Equity in England: The Marmot Review 10 Years On. London: Institute of Health Equity.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5. National Institute for Health and Care Excellence (NICE) (2021) Shared decision making (NG197). London: NICE. Available at: </a:t>
            </a:r>
            <a:r>
              <a:rPr lang="en-US" u="sng">
                <a:solidFill>
                  <a:schemeClr val="hlink"/>
                </a:solidFill>
                <a:hlinkClick r:id="rId6"/>
              </a:rPr>
              <a:t>https://www.nice.org.uk/guidance/ng197</a:t>
            </a:r>
            <a:r>
              <a:rPr lang="en-US"/>
              <a:t> (Accessed: 14 October 2026).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6. NHS England (2019) The NHS Long Term Plan. London: NHS England. Available at: </a:t>
            </a:r>
            <a:r>
              <a:rPr lang="en-US" u="sng">
                <a:solidFill>
                  <a:schemeClr val="hlink"/>
                </a:solidFill>
                <a:hlinkClick r:id="rId7"/>
              </a:rPr>
              <a:t>https://www.longtermplan.nhs.uk/</a:t>
            </a:r>
            <a:r>
              <a:rPr lang="en-US"/>
              <a:t> (Accessed: 14 October 2026).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7. NHS England (2020) Delivering a ‘Net Zero’ National Health Service. London: NHS England.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8. NHS England (2023) Social prescribing. Available at: </a:t>
            </a:r>
            <a:r>
              <a:rPr lang="en-US" u="sng">
                <a:solidFill>
                  <a:schemeClr val="hlink"/>
                </a:solidFill>
                <a:hlinkClick r:id="rId8"/>
              </a:rPr>
              <a:t>https://www.england.nhs.uk/personalisedcare/social-prescribing/</a:t>
            </a:r>
            <a:r>
              <a:rPr lang="en-US"/>
              <a:t> (Accessed: 14 October 2026).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9. The King's Fund (2024) The NHS in a nutshell. Available at: </a:t>
            </a:r>
            <a:r>
              <a:rPr lang="en-US" u="sng">
                <a:solidFill>
                  <a:schemeClr val="hlink"/>
                </a:solidFill>
                <a:hlinkClick r:id="rId9"/>
              </a:rPr>
              <a:t>https://www.kingsfund.org.uk/insight-and-analysis/projects/nhs-in-nutshell</a:t>
            </a:r>
            <a:r>
              <a:rPr lang="en-US"/>
              <a:t> (Accessed: 14 October 2026).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10. Topol, E. (2019) The Topol Review: Preparing the Healthcare Workforce to Deliver the Digital Future. London: Health Education England.</a:t>
            </a:r>
            <a:endParaRPr/>
          </a:p>
          <a:p>
            <a:pPr algn="l" indent="-13081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  <p:pic>
        <p:nvPicPr>
          <p:cNvPr id="268" name="Google Shape;268;p28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5945659" y="3276600"/>
            <a:ext cx="304800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28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6095659" y="3426600"/>
            <a:ext cx="304800" cy="30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="ctr" anchorCtr="0" bIns="45700" lIns="91425" numCol="1" rIns="91425" spcFirstLastPara="1" tIns="45700" wrap="square">
            <a:normAutofit/>
          </a:bodyPr>
          <a:lstStyle/>
          <a:p>
            <a:pPr algn="l" indent="0" lvl="0" mar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</a:pPr>
            <a:r>
              <a:rPr lang="en-US"/>
              <a:t>References</a:t>
            </a:r>
            <a:endParaRPr/>
          </a:p>
        </p:txBody>
      </p:sp>
      <p:sp>
        <p:nvSpPr>
          <p:cNvPr id="275" name="Google Shape;275;p2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="t" anchorCtr="0" bIns="45700" lIns="91425" numCol="1" rIns="91425" spcFirstLastPara="1" tIns="45700" wrap="square">
            <a:normAutofit fontScale="55000" lnSpcReduction="20000"/>
          </a:bodyPr>
          <a:lstStyle/>
          <a:p>
            <a:pPr algn="l" indent="-228600" lvl="0" marL="2286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11. UK Parliament (2014) Care Act 2014. London: The Stationery Office. Available at: </a:t>
            </a:r>
            <a:r>
              <a:rPr lang="en-US" u="sng">
                <a:solidFill>
                  <a:schemeClr val="hlink"/>
                </a:solidFill>
                <a:hlinkClick r:id="rId3"/>
              </a:rPr>
              <a:t>https://www.legislation.gov.uk/ukpga/2014/23/contents</a:t>
            </a:r>
            <a:r>
              <a:rPr lang="en-US"/>
              <a:t> (Accessed: 14 October 2026).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12. UK Parliament (2022) Health and Care Act 2022. London: The Stationery Office. Available at: </a:t>
            </a:r>
            <a:r>
              <a:rPr lang="en-US" u="sng">
                <a:solidFill>
                  <a:schemeClr val="hlink"/>
                </a:solidFill>
                <a:hlinkClick r:id="rId4"/>
              </a:rPr>
              <a:t>https://www.legislation.gov.uk/ukpga/2022/31/contents</a:t>
            </a:r>
            <a:r>
              <a:rPr lang="en-US"/>
              <a:t> (Accessed: 14 October 2026).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13. United Nations (2015) Transforming our world: The 2030 Agenda for Sustainable Development. New York: United Nations. Available at: </a:t>
            </a:r>
            <a:r>
              <a:rPr lang="en-US" u="sng">
                <a:solidFill>
                  <a:schemeClr val="hlink"/>
                </a:solidFill>
                <a:hlinkClick r:id="rId5"/>
              </a:rPr>
              <a:t>https://sdgs.un.org/2030agenda</a:t>
            </a:r>
            <a:r>
              <a:rPr lang="en-US"/>
              <a:t> (Accessed: 14 October 2026).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14. World Commission on Environment and Development (WCED) (1987) Our Common Future. Oxford: Oxford University Press.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15. World Health Organization (1948) Constitution of the World Health Organization. Geneva: WHO.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16. World Health Organization (2014) Health in all policies: Helsinki statement. Framework for country action. Geneva: WHO. Available at: </a:t>
            </a:r>
            <a:r>
              <a:rPr lang="en-US" u="sng">
                <a:solidFill>
                  <a:schemeClr val="hlink"/>
                </a:solidFill>
                <a:hlinkClick r:id="rId6"/>
              </a:rPr>
              <a:t>https://www.who.int/publications/i/item/9789241506908</a:t>
            </a:r>
            <a:r>
              <a:rPr lang="en-US"/>
              <a:t> (Accessed: 14 October 2026). 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World Health Organization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17. World Health Organization (2021) Health promotion glossary of terms 2021. Geneva: WHO. Available at: </a:t>
            </a:r>
            <a:r>
              <a:rPr lang="en-US" u="sng">
                <a:solidFill>
                  <a:schemeClr val="hlink"/>
                </a:solidFill>
                <a:hlinkClick r:id="rId7"/>
              </a:rPr>
              <a:t>https://www.who.int/publications-detail-redirect/9789240038349</a:t>
            </a:r>
            <a:r>
              <a:rPr lang="en-US"/>
              <a:t> (Accessed: 14 October 2026). 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World Health Organization</a:t>
            </a:r>
            <a:endParaRPr/>
          </a:p>
          <a:p>
            <a:pPr algn="l" indent="-22860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lang="en-US"/>
              <a:t>18. World Health Organization (2023) Climate change and health. Geneva: WHO. Available at: </a:t>
            </a:r>
            <a:r>
              <a:rPr lang="en-US" u="sng">
                <a:solidFill>
                  <a:schemeClr val="hlink"/>
                </a:solidFill>
                <a:hlinkClick r:id="rId8"/>
              </a:rPr>
              <a:t>https://www.who.int/news-room/fact-sheets/detail/climate-change-and-health</a:t>
            </a:r>
            <a:r>
              <a:rPr lang="en-US"/>
              <a:t> (Accessed: 14 October 2026).</a:t>
            </a:r>
            <a:endParaRPr/>
          </a:p>
          <a:p>
            <a:pPr algn="l" indent="-130810" lvl="0" marL="228600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algn="ctr" cap="flat" cmpd="sng" w="9525">
          <a:solidFill>
            <a:schemeClr val="phClr">
              <a:shade val="95000"/>
              <a:satMod val="105000"/>
            </a:schemeClr>
          </a:solidFill>
          <a:prstDash val="solid"/>
        </a:ln>
        <a:ln algn="ctr" cap="flat" cmpd="sng" w="25400">
          <a:solidFill>
            <a:schemeClr val="phClr"/>
          </a:solidFill>
          <a:prstDash val="solid"/>
        </a:ln>
        <a:ln algn="ctr" cap="flat" cmpd="sng"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algn="ctr" cap="flat" cmpd="sng" w="9525">
          <a:solidFill>
            <a:schemeClr val="phClr">
              <a:shade val="95000"/>
              <a:satMod val="105000"/>
            </a:schemeClr>
          </a:solidFill>
          <a:prstDash val="solid"/>
        </a:ln>
        <a:ln algn="ctr" cap="flat" cmpd="sng" w="25400">
          <a:solidFill>
            <a:schemeClr val="phClr"/>
          </a:solidFill>
          <a:prstDash val="solid"/>
        </a:ln>
        <a:ln algn="ctr" cap="flat" cmpd="sng"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</a:theme>
</file>