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34"/>
  </p:notesMasterIdLst>
  <p:sldIdLst>
    <p:sldId id="292" r:id="rId2"/>
    <p:sldId id="257" r:id="rId3"/>
    <p:sldId id="289" r:id="rId4"/>
    <p:sldId id="259" r:id="rId5"/>
    <p:sldId id="260" r:id="rId6"/>
    <p:sldId id="261" r:id="rId7"/>
    <p:sldId id="262" r:id="rId8"/>
    <p:sldId id="263" r:id="rId9"/>
    <p:sldId id="264" r:id="rId10"/>
    <p:sldId id="265" r:id="rId11"/>
    <p:sldId id="266" r:id="rId12"/>
    <p:sldId id="267" r:id="rId13"/>
    <p:sldId id="275" r:id="rId14"/>
    <p:sldId id="268" r:id="rId15"/>
    <p:sldId id="269" r:id="rId16"/>
    <p:sldId id="270" r:id="rId17"/>
    <p:sldId id="271" r:id="rId18"/>
    <p:sldId id="276" r:id="rId19"/>
    <p:sldId id="274" r:id="rId20"/>
    <p:sldId id="291" r:id="rId21"/>
    <p:sldId id="258" r:id="rId22"/>
    <p:sldId id="278" r:id="rId23"/>
    <p:sldId id="279" r:id="rId24"/>
    <p:sldId id="280" r:id="rId25"/>
    <p:sldId id="282" r:id="rId26"/>
    <p:sldId id="283" r:id="rId27"/>
    <p:sldId id="284" r:id="rId28"/>
    <p:sldId id="285" r:id="rId29"/>
    <p:sldId id="286" r:id="rId30"/>
    <p:sldId id="287" r:id="rId31"/>
    <p:sldId id="288" r:id="rId32"/>
    <p:sldId id="29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1C0067-6481-48CA-95F6-70F995EAD67C}" v="2" dt="2020-12-11T11:11:34.5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101" y="11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arina Freitas" userId="c5698949c2ec9059" providerId="LiveId" clId="{921C0067-6481-48CA-95F6-70F995EAD67C}"/>
    <pc:docChg chg="custSel modSld">
      <pc:chgData name="Catarina Freitas" userId="c5698949c2ec9059" providerId="LiveId" clId="{921C0067-6481-48CA-95F6-70F995EAD67C}" dt="2020-12-11T11:11:37.593" v="5" actId="1076"/>
      <pc:docMkLst>
        <pc:docMk/>
      </pc:docMkLst>
      <pc:sldChg chg="addSp delSp modSp mod">
        <pc:chgData name="Catarina Freitas" userId="c5698949c2ec9059" providerId="LiveId" clId="{921C0067-6481-48CA-95F6-70F995EAD67C}" dt="2020-12-11T11:11:37.593" v="5" actId="1076"/>
        <pc:sldMkLst>
          <pc:docMk/>
          <pc:sldMk cId="1993037213" sldId="290"/>
        </pc:sldMkLst>
        <pc:spChg chg="add del mod">
          <ac:chgData name="Catarina Freitas" userId="c5698949c2ec9059" providerId="LiveId" clId="{921C0067-6481-48CA-95F6-70F995EAD67C}" dt="2020-12-11T11:11:12.222" v="2"/>
          <ac:spMkLst>
            <pc:docMk/>
            <pc:sldMk cId="1993037213" sldId="290"/>
            <ac:spMk id="5" creationId="{C9121739-5276-44AA-A17B-730AE09F9A02}"/>
          </ac:spMkLst>
        </pc:spChg>
        <pc:spChg chg="add del mod">
          <ac:chgData name="Catarina Freitas" userId="c5698949c2ec9059" providerId="LiveId" clId="{921C0067-6481-48CA-95F6-70F995EAD67C}" dt="2020-12-11T11:11:34.573" v="4"/>
          <ac:spMkLst>
            <pc:docMk/>
            <pc:sldMk cId="1993037213" sldId="290"/>
            <ac:spMk id="8" creationId="{ADCBA1A2-A91E-4441-9BAB-CA83C4FC93A4}"/>
          </ac:spMkLst>
        </pc:spChg>
        <pc:picChg chg="del mod">
          <ac:chgData name="Catarina Freitas" userId="c5698949c2ec9059" providerId="LiveId" clId="{921C0067-6481-48CA-95F6-70F995EAD67C}" dt="2020-12-11T11:11:09.551" v="1" actId="21"/>
          <ac:picMkLst>
            <pc:docMk/>
            <pc:sldMk cId="1993037213" sldId="290"/>
            <ac:picMk id="4" creationId="{9B100599-65EB-4678-992C-67D3FF3B4544}"/>
          </ac:picMkLst>
        </pc:picChg>
        <pc:picChg chg="add del mod">
          <ac:chgData name="Catarina Freitas" userId="c5698949c2ec9059" providerId="LiveId" clId="{921C0067-6481-48CA-95F6-70F995EAD67C}" dt="2020-12-11T11:11:14.714" v="3" actId="21"/>
          <ac:picMkLst>
            <pc:docMk/>
            <pc:sldMk cId="1993037213" sldId="290"/>
            <ac:picMk id="6" creationId="{EAA29855-F1F2-49DB-A81A-935AA9C164F3}"/>
          </ac:picMkLst>
        </pc:picChg>
        <pc:picChg chg="add mod">
          <ac:chgData name="Catarina Freitas" userId="c5698949c2ec9059" providerId="LiveId" clId="{921C0067-6481-48CA-95F6-70F995EAD67C}" dt="2020-12-11T11:11:37.593" v="5" actId="1076"/>
          <ac:picMkLst>
            <pc:docMk/>
            <pc:sldMk cId="1993037213" sldId="290"/>
            <ac:picMk id="10" creationId="{AD9812A4-1105-4944-87F9-9BCFA5F2255B}"/>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7.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6" Type="http://schemas.openxmlformats.org/officeDocument/2006/relationships/image" Target="../media/image30.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5" Type="http://schemas.openxmlformats.org/officeDocument/2006/relationships/image" Target="../media/image2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 Id="rId1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7.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6" Type="http://schemas.openxmlformats.org/officeDocument/2006/relationships/image" Target="../media/image30.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5" Type="http://schemas.openxmlformats.org/officeDocument/2006/relationships/image" Target="../media/image2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 Id="rId1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C72AAF-9BB9-449B-901B-04101F657F03}"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40180A-80F2-48C4-8661-746CB29424D1}">
      <dgm:prSet/>
      <dgm:spPr/>
      <dgm:t>
        <a:bodyPr/>
        <a:lstStyle/>
        <a:p>
          <a:pPr>
            <a:lnSpc>
              <a:spcPct val="100000"/>
            </a:lnSpc>
            <a:defRPr cap="all"/>
          </a:pPr>
          <a:r>
            <a:rPr lang="en-GB" dirty="0"/>
            <a:t>1) They communicate well with each other.</a:t>
          </a:r>
        </a:p>
      </dgm:t>
    </dgm:pt>
    <dgm:pt modelId="{78523557-17D6-4BF8-98C4-7F4533206E7D}" type="parTrans" cxnId="{EA9E0F7D-824A-4ECC-8BFC-9FF6B383A76A}">
      <dgm:prSet/>
      <dgm:spPr/>
      <dgm:t>
        <a:bodyPr/>
        <a:lstStyle/>
        <a:p>
          <a:endParaRPr lang="en-US"/>
        </a:p>
      </dgm:t>
    </dgm:pt>
    <dgm:pt modelId="{857A5C24-A665-4A6A-B148-22908091B3AB}" type="sibTrans" cxnId="{EA9E0F7D-824A-4ECC-8BFC-9FF6B383A76A}">
      <dgm:prSet/>
      <dgm:spPr/>
      <dgm:t>
        <a:bodyPr/>
        <a:lstStyle/>
        <a:p>
          <a:endParaRPr lang="en-US"/>
        </a:p>
      </dgm:t>
    </dgm:pt>
    <dgm:pt modelId="{D914D9A8-04EE-444D-BE99-116AB49F7856}">
      <dgm:prSet/>
      <dgm:spPr/>
      <dgm:t>
        <a:bodyPr/>
        <a:lstStyle/>
        <a:p>
          <a:pPr>
            <a:lnSpc>
              <a:spcPct val="100000"/>
            </a:lnSpc>
            <a:defRPr cap="all"/>
          </a:pPr>
          <a:r>
            <a:rPr lang="en-GB" dirty="0"/>
            <a:t>2) They focus on goals and results. </a:t>
          </a:r>
        </a:p>
      </dgm:t>
    </dgm:pt>
    <dgm:pt modelId="{7CAD039D-5825-45F1-A6F2-2E1FD3036FE3}" type="parTrans" cxnId="{D923FE13-7ACC-4EDA-8ED2-CC14052B4E75}">
      <dgm:prSet/>
      <dgm:spPr/>
      <dgm:t>
        <a:bodyPr/>
        <a:lstStyle/>
        <a:p>
          <a:endParaRPr lang="en-US"/>
        </a:p>
      </dgm:t>
    </dgm:pt>
    <dgm:pt modelId="{2D1DB597-4998-4D04-8737-773D2FE795C2}" type="sibTrans" cxnId="{D923FE13-7ACC-4EDA-8ED2-CC14052B4E75}">
      <dgm:prSet/>
      <dgm:spPr/>
      <dgm:t>
        <a:bodyPr/>
        <a:lstStyle/>
        <a:p>
          <a:endParaRPr lang="en-US"/>
        </a:p>
      </dgm:t>
    </dgm:pt>
    <dgm:pt modelId="{D9A40C29-7DEE-4304-B3FC-1AF0EEFA18C5}">
      <dgm:prSet/>
      <dgm:spPr/>
      <dgm:t>
        <a:bodyPr/>
        <a:lstStyle/>
        <a:p>
          <a:pPr>
            <a:lnSpc>
              <a:spcPct val="100000"/>
            </a:lnSpc>
            <a:defRPr cap="all"/>
          </a:pPr>
          <a:r>
            <a:rPr lang="en-GB" dirty="0"/>
            <a:t>3) Everyone contributes their fair share</a:t>
          </a:r>
        </a:p>
      </dgm:t>
    </dgm:pt>
    <dgm:pt modelId="{E643AD41-DF60-41A9-BF57-37E186AAAED0}" type="parTrans" cxnId="{FCCAE5F3-81FB-4C87-8025-6BD8A3118A22}">
      <dgm:prSet/>
      <dgm:spPr/>
      <dgm:t>
        <a:bodyPr/>
        <a:lstStyle/>
        <a:p>
          <a:endParaRPr lang="en-US"/>
        </a:p>
      </dgm:t>
    </dgm:pt>
    <dgm:pt modelId="{5C76D3E4-FD25-4E52-8DBC-731C3A6BBE3D}" type="sibTrans" cxnId="{FCCAE5F3-81FB-4C87-8025-6BD8A3118A22}">
      <dgm:prSet/>
      <dgm:spPr/>
      <dgm:t>
        <a:bodyPr/>
        <a:lstStyle/>
        <a:p>
          <a:endParaRPr lang="en-US"/>
        </a:p>
      </dgm:t>
    </dgm:pt>
    <dgm:pt modelId="{ABD8AB7C-2804-44D2-AABE-E91C5CBADA44}">
      <dgm:prSet/>
      <dgm:spPr/>
      <dgm:t>
        <a:bodyPr/>
        <a:lstStyle/>
        <a:p>
          <a:pPr>
            <a:lnSpc>
              <a:spcPct val="100000"/>
            </a:lnSpc>
            <a:defRPr cap="all"/>
          </a:pPr>
          <a:r>
            <a:rPr lang="en-GB" dirty="0"/>
            <a:t>4) They offer each other support.</a:t>
          </a:r>
        </a:p>
      </dgm:t>
    </dgm:pt>
    <dgm:pt modelId="{E7EA5AB2-890D-4E60-9CDB-5A0BDCC94B56}" type="parTrans" cxnId="{BED1CFE3-5183-4ECA-A0F6-3EF755E52984}">
      <dgm:prSet/>
      <dgm:spPr/>
      <dgm:t>
        <a:bodyPr/>
        <a:lstStyle/>
        <a:p>
          <a:endParaRPr lang="en-US"/>
        </a:p>
      </dgm:t>
    </dgm:pt>
    <dgm:pt modelId="{562D9F20-D237-443F-893F-D0E34091904D}" type="sibTrans" cxnId="{BED1CFE3-5183-4ECA-A0F6-3EF755E52984}">
      <dgm:prSet/>
      <dgm:spPr/>
      <dgm:t>
        <a:bodyPr/>
        <a:lstStyle/>
        <a:p>
          <a:endParaRPr lang="en-US"/>
        </a:p>
      </dgm:t>
    </dgm:pt>
    <dgm:pt modelId="{2475E92D-CED1-46F7-A359-81A11854F2FE}">
      <dgm:prSet/>
      <dgm:spPr/>
      <dgm:t>
        <a:bodyPr/>
        <a:lstStyle/>
        <a:p>
          <a:pPr>
            <a:lnSpc>
              <a:spcPct val="100000"/>
            </a:lnSpc>
            <a:defRPr cap="all"/>
          </a:pPr>
          <a:r>
            <a:rPr lang="en-GB" dirty="0"/>
            <a:t>5) Team members are diverse</a:t>
          </a:r>
        </a:p>
      </dgm:t>
    </dgm:pt>
    <dgm:pt modelId="{AE63EA73-86BA-4355-AF94-14EBF39E526A}" type="parTrans" cxnId="{149EF03D-4715-4ED8-8615-DFADFD35AA86}">
      <dgm:prSet/>
      <dgm:spPr/>
      <dgm:t>
        <a:bodyPr/>
        <a:lstStyle/>
        <a:p>
          <a:endParaRPr lang="en-US"/>
        </a:p>
      </dgm:t>
    </dgm:pt>
    <dgm:pt modelId="{6A1EB4CD-8E47-4A82-B7E9-46198A1F1FEB}" type="sibTrans" cxnId="{149EF03D-4715-4ED8-8615-DFADFD35AA86}">
      <dgm:prSet/>
      <dgm:spPr/>
      <dgm:t>
        <a:bodyPr/>
        <a:lstStyle/>
        <a:p>
          <a:endParaRPr lang="en-US"/>
        </a:p>
      </dgm:t>
    </dgm:pt>
    <dgm:pt modelId="{2A498739-E292-4441-88D0-67093EF38BA1}">
      <dgm:prSet/>
      <dgm:spPr/>
      <dgm:t>
        <a:bodyPr/>
        <a:lstStyle/>
        <a:p>
          <a:pPr>
            <a:lnSpc>
              <a:spcPct val="100000"/>
            </a:lnSpc>
            <a:defRPr cap="all"/>
          </a:pPr>
          <a:r>
            <a:rPr lang="en-GB" dirty="0"/>
            <a:t>6) Good leadership.</a:t>
          </a:r>
        </a:p>
      </dgm:t>
    </dgm:pt>
    <dgm:pt modelId="{1983CC4A-A97F-4333-964D-BD8A38A2BB2A}" type="parTrans" cxnId="{D26C6C0F-CB70-4CEA-9253-DDFD98AE196C}">
      <dgm:prSet/>
      <dgm:spPr/>
      <dgm:t>
        <a:bodyPr/>
        <a:lstStyle/>
        <a:p>
          <a:endParaRPr lang="en-US"/>
        </a:p>
      </dgm:t>
    </dgm:pt>
    <dgm:pt modelId="{A75000E0-8BAF-4216-9A01-B518636BF3C9}" type="sibTrans" cxnId="{D26C6C0F-CB70-4CEA-9253-DDFD98AE196C}">
      <dgm:prSet/>
      <dgm:spPr/>
      <dgm:t>
        <a:bodyPr/>
        <a:lstStyle/>
        <a:p>
          <a:endParaRPr lang="en-US"/>
        </a:p>
      </dgm:t>
    </dgm:pt>
    <dgm:pt modelId="{20F7B9F8-AA4A-4BCD-8045-8BAAE8C6428B}">
      <dgm:prSet/>
      <dgm:spPr/>
      <dgm:t>
        <a:bodyPr/>
        <a:lstStyle/>
        <a:p>
          <a:pPr>
            <a:lnSpc>
              <a:spcPct val="100000"/>
            </a:lnSpc>
            <a:defRPr cap="all"/>
          </a:pPr>
          <a:r>
            <a:rPr lang="en-GB" dirty="0"/>
            <a:t>7) They're organized.</a:t>
          </a:r>
        </a:p>
      </dgm:t>
    </dgm:pt>
    <dgm:pt modelId="{FA40E2E5-5DCD-4BE6-B923-8C411B5BB191}" type="parTrans" cxnId="{C8C9753A-1A86-4D0A-9C2D-F48A95F09AF8}">
      <dgm:prSet/>
      <dgm:spPr/>
      <dgm:t>
        <a:bodyPr/>
        <a:lstStyle/>
        <a:p>
          <a:endParaRPr lang="en-US"/>
        </a:p>
      </dgm:t>
    </dgm:pt>
    <dgm:pt modelId="{4DCD59D2-41C3-42F9-A154-CEFD4EA3D172}" type="sibTrans" cxnId="{C8C9753A-1A86-4D0A-9C2D-F48A95F09AF8}">
      <dgm:prSet/>
      <dgm:spPr/>
      <dgm:t>
        <a:bodyPr/>
        <a:lstStyle/>
        <a:p>
          <a:endParaRPr lang="en-US"/>
        </a:p>
      </dgm:t>
    </dgm:pt>
    <dgm:pt modelId="{00D50072-A512-476B-8022-E1F76F8B492E}">
      <dgm:prSet/>
      <dgm:spPr/>
      <dgm:t>
        <a:bodyPr/>
        <a:lstStyle/>
        <a:p>
          <a:pPr>
            <a:lnSpc>
              <a:spcPct val="100000"/>
            </a:lnSpc>
            <a:defRPr cap="all"/>
          </a:pPr>
          <a:r>
            <a:rPr lang="en-GB"/>
            <a:t>8) They have fun</a:t>
          </a:r>
        </a:p>
      </dgm:t>
    </dgm:pt>
    <dgm:pt modelId="{F5AC00E1-4FE1-4CE1-BCF9-FFBB358D4617}" type="parTrans" cxnId="{1A17BB50-654E-4906-B991-9B14AB4ED907}">
      <dgm:prSet/>
      <dgm:spPr/>
      <dgm:t>
        <a:bodyPr/>
        <a:lstStyle/>
        <a:p>
          <a:endParaRPr lang="en-US"/>
        </a:p>
      </dgm:t>
    </dgm:pt>
    <dgm:pt modelId="{9FDC55CD-3D69-460C-A22F-7645EEF8DDFF}" type="sibTrans" cxnId="{1A17BB50-654E-4906-B991-9B14AB4ED907}">
      <dgm:prSet/>
      <dgm:spPr/>
      <dgm:t>
        <a:bodyPr/>
        <a:lstStyle/>
        <a:p>
          <a:endParaRPr lang="en-US"/>
        </a:p>
      </dgm:t>
    </dgm:pt>
    <dgm:pt modelId="{50AD18F5-5E11-4F49-A160-5CCFCC4BCDC2}" type="pres">
      <dgm:prSet presAssocID="{F5C72AAF-9BB9-449B-901B-04101F657F03}" presName="root" presStyleCnt="0">
        <dgm:presLayoutVars>
          <dgm:dir/>
          <dgm:resizeHandles val="exact"/>
        </dgm:presLayoutVars>
      </dgm:prSet>
      <dgm:spPr/>
    </dgm:pt>
    <dgm:pt modelId="{7142F852-A5E7-4EA2-BCBD-E485539DBE86}" type="pres">
      <dgm:prSet presAssocID="{3540180A-80F2-48C4-8661-746CB29424D1}" presName="compNode" presStyleCnt="0"/>
      <dgm:spPr/>
    </dgm:pt>
    <dgm:pt modelId="{0C44265A-B1F3-4682-A0DC-C9679A0F06E0}" type="pres">
      <dgm:prSet presAssocID="{3540180A-80F2-48C4-8661-746CB29424D1}" presName="iconBgRect" presStyleLbl="bgShp" presStyleIdx="0" presStyleCnt="8"/>
      <dgm:spPr/>
    </dgm:pt>
    <dgm:pt modelId="{79DA4E1F-9168-4588-8FF9-F444CF3FF78A}" type="pres">
      <dgm:prSet presAssocID="{3540180A-80F2-48C4-8661-746CB29424D1}"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CD29FEB8-5F28-47D9-8FB1-7BA77758424E}" type="pres">
      <dgm:prSet presAssocID="{3540180A-80F2-48C4-8661-746CB29424D1}" presName="spaceRect" presStyleCnt="0"/>
      <dgm:spPr/>
    </dgm:pt>
    <dgm:pt modelId="{97D33DE9-7238-4EE8-912D-35ED5630E296}" type="pres">
      <dgm:prSet presAssocID="{3540180A-80F2-48C4-8661-746CB29424D1}" presName="textRect" presStyleLbl="revTx" presStyleIdx="0" presStyleCnt="8">
        <dgm:presLayoutVars>
          <dgm:chMax val="1"/>
          <dgm:chPref val="1"/>
        </dgm:presLayoutVars>
      </dgm:prSet>
      <dgm:spPr/>
    </dgm:pt>
    <dgm:pt modelId="{80F15FBD-1B63-49A6-ACB7-A0AA626DAD36}" type="pres">
      <dgm:prSet presAssocID="{857A5C24-A665-4A6A-B148-22908091B3AB}" presName="sibTrans" presStyleCnt="0"/>
      <dgm:spPr/>
    </dgm:pt>
    <dgm:pt modelId="{A195489F-0C6D-4EBB-B931-9A74695D3AB2}" type="pres">
      <dgm:prSet presAssocID="{D914D9A8-04EE-444D-BE99-116AB49F7856}" presName="compNode" presStyleCnt="0"/>
      <dgm:spPr/>
    </dgm:pt>
    <dgm:pt modelId="{90BFBDBE-20CB-4EF3-9939-4343D5F0F068}" type="pres">
      <dgm:prSet presAssocID="{D914D9A8-04EE-444D-BE99-116AB49F7856}" presName="iconBgRect" presStyleLbl="bgShp" presStyleIdx="1" presStyleCnt="8"/>
      <dgm:spPr/>
    </dgm:pt>
    <dgm:pt modelId="{B7FD65F8-65F6-439C-AD13-B19933403601}" type="pres">
      <dgm:prSet presAssocID="{D914D9A8-04EE-444D-BE99-116AB49F7856}"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80E403D7-3F57-47F7-9819-6243A4F2A821}" type="pres">
      <dgm:prSet presAssocID="{D914D9A8-04EE-444D-BE99-116AB49F7856}" presName="spaceRect" presStyleCnt="0"/>
      <dgm:spPr/>
    </dgm:pt>
    <dgm:pt modelId="{A062ECEE-C60F-42BA-8773-2EFD314AFF28}" type="pres">
      <dgm:prSet presAssocID="{D914D9A8-04EE-444D-BE99-116AB49F7856}" presName="textRect" presStyleLbl="revTx" presStyleIdx="1" presStyleCnt="8">
        <dgm:presLayoutVars>
          <dgm:chMax val="1"/>
          <dgm:chPref val="1"/>
        </dgm:presLayoutVars>
      </dgm:prSet>
      <dgm:spPr/>
    </dgm:pt>
    <dgm:pt modelId="{AF707925-B5CC-4263-99D1-170A2BB03E47}" type="pres">
      <dgm:prSet presAssocID="{2D1DB597-4998-4D04-8737-773D2FE795C2}" presName="sibTrans" presStyleCnt="0"/>
      <dgm:spPr/>
    </dgm:pt>
    <dgm:pt modelId="{590D26E7-6357-49B9-B6A9-56AD301470FA}" type="pres">
      <dgm:prSet presAssocID="{D9A40C29-7DEE-4304-B3FC-1AF0EEFA18C5}" presName="compNode" presStyleCnt="0"/>
      <dgm:spPr/>
    </dgm:pt>
    <dgm:pt modelId="{5FBD09F3-0A32-4A02-AB3D-EA7C25F7BDF8}" type="pres">
      <dgm:prSet presAssocID="{D9A40C29-7DEE-4304-B3FC-1AF0EEFA18C5}" presName="iconBgRect" presStyleLbl="bgShp" presStyleIdx="2" presStyleCnt="8"/>
      <dgm:spPr/>
    </dgm:pt>
    <dgm:pt modelId="{208F6AD8-18EC-4EF8-ACB5-71004EF27186}" type="pres">
      <dgm:prSet presAssocID="{D9A40C29-7DEE-4304-B3FC-1AF0EEFA18C5}"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ummingBird"/>
        </a:ext>
      </dgm:extLst>
    </dgm:pt>
    <dgm:pt modelId="{AD6BB605-9F55-4908-BC27-60407B2DAA05}" type="pres">
      <dgm:prSet presAssocID="{D9A40C29-7DEE-4304-B3FC-1AF0EEFA18C5}" presName="spaceRect" presStyleCnt="0"/>
      <dgm:spPr/>
    </dgm:pt>
    <dgm:pt modelId="{F4883E41-7AE2-413C-84A2-D7BDCB14D2CB}" type="pres">
      <dgm:prSet presAssocID="{D9A40C29-7DEE-4304-B3FC-1AF0EEFA18C5}" presName="textRect" presStyleLbl="revTx" presStyleIdx="2" presStyleCnt="8">
        <dgm:presLayoutVars>
          <dgm:chMax val="1"/>
          <dgm:chPref val="1"/>
        </dgm:presLayoutVars>
      </dgm:prSet>
      <dgm:spPr/>
    </dgm:pt>
    <dgm:pt modelId="{E296CC56-6D1A-48DD-ABD9-44BD0AE2CD79}" type="pres">
      <dgm:prSet presAssocID="{5C76D3E4-FD25-4E52-8DBC-731C3A6BBE3D}" presName="sibTrans" presStyleCnt="0"/>
      <dgm:spPr/>
    </dgm:pt>
    <dgm:pt modelId="{01A09F0C-AB20-4639-B0E9-BA8519AB9A4B}" type="pres">
      <dgm:prSet presAssocID="{ABD8AB7C-2804-44D2-AABE-E91C5CBADA44}" presName="compNode" presStyleCnt="0"/>
      <dgm:spPr/>
    </dgm:pt>
    <dgm:pt modelId="{4013574E-FF7D-44DC-894F-460C6514350C}" type="pres">
      <dgm:prSet presAssocID="{ABD8AB7C-2804-44D2-AABE-E91C5CBADA44}" presName="iconBgRect" presStyleLbl="bgShp" presStyleIdx="3" presStyleCnt="8"/>
      <dgm:spPr/>
    </dgm:pt>
    <dgm:pt modelId="{C0C40EA8-A7D8-425E-A890-05FE8C324108}" type="pres">
      <dgm:prSet presAssocID="{ABD8AB7C-2804-44D2-AABE-E91C5CBADA44}"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Hand"/>
        </a:ext>
      </dgm:extLst>
    </dgm:pt>
    <dgm:pt modelId="{3DE36C65-6DE0-44CA-AA23-48861E4CB80A}" type="pres">
      <dgm:prSet presAssocID="{ABD8AB7C-2804-44D2-AABE-E91C5CBADA44}" presName="spaceRect" presStyleCnt="0"/>
      <dgm:spPr/>
    </dgm:pt>
    <dgm:pt modelId="{96249133-095B-4623-9232-009C4BFE95E4}" type="pres">
      <dgm:prSet presAssocID="{ABD8AB7C-2804-44D2-AABE-E91C5CBADA44}" presName="textRect" presStyleLbl="revTx" presStyleIdx="3" presStyleCnt="8">
        <dgm:presLayoutVars>
          <dgm:chMax val="1"/>
          <dgm:chPref val="1"/>
        </dgm:presLayoutVars>
      </dgm:prSet>
      <dgm:spPr/>
    </dgm:pt>
    <dgm:pt modelId="{172A6F6B-4B12-4B86-8857-27A570BD32C6}" type="pres">
      <dgm:prSet presAssocID="{562D9F20-D237-443F-893F-D0E34091904D}" presName="sibTrans" presStyleCnt="0"/>
      <dgm:spPr/>
    </dgm:pt>
    <dgm:pt modelId="{5C4C056C-003B-4B94-A26A-AF7977E3C052}" type="pres">
      <dgm:prSet presAssocID="{2475E92D-CED1-46F7-A359-81A11854F2FE}" presName="compNode" presStyleCnt="0"/>
      <dgm:spPr/>
    </dgm:pt>
    <dgm:pt modelId="{A7CF643C-5544-41F6-A1EF-D4D6FF49DF29}" type="pres">
      <dgm:prSet presAssocID="{2475E92D-CED1-46F7-A359-81A11854F2FE}" presName="iconBgRect" presStyleLbl="bgShp" presStyleIdx="4" presStyleCnt="8"/>
      <dgm:spPr/>
    </dgm:pt>
    <dgm:pt modelId="{82F448DE-B444-4680-A636-0EBE6326FE75}" type="pres">
      <dgm:prSet presAssocID="{2475E92D-CED1-46F7-A359-81A11854F2FE}"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of People"/>
        </a:ext>
      </dgm:extLst>
    </dgm:pt>
    <dgm:pt modelId="{BAC55ED2-BD99-493E-A949-7AAFF285E943}" type="pres">
      <dgm:prSet presAssocID="{2475E92D-CED1-46F7-A359-81A11854F2FE}" presName="spaceRect" presStyleCnt="0"/>
      <dgm:spPr/>
    </dgm:pt>
    <dgm:pt modelId="{F772823F-B3FF-4D0D-9398-F9ED9D28755C}" type="pres">
      <dgm:prSet presAssocID="{2475E92D-CED1-46F7-A359-81A11854F2FE}" presName="textRect" presStyleLbl="revTx" presStyleIdx="4" presStyleCnt="8">
        <dgm:presLayoutVars>
          <dgm:chMax val="1"/>
          <dgm:chPref val="1"/>
        </dgm:presLayoutVars>
      </dgm:prSet>
      <dgm:spPr/>
    </dgm:pt>
    <dgm:pt modelId="{9EB8C87D-0470-474E-B4E6-414E84C82C12}" type="pres">
      <dgm:prSet presAssocID="{6A1EB4CD-8E47-4A82-B7E9-46198A1F1FEB}" presName="sibTrans" presStyleCnt="0"/>
      <dgm:spPr/>
    </dgm:pt>
    <dgm:pt modelId="{A6349554-D250-4210-B057-C4080B0B5AFF}" type="pres">
      <dgm:prSet presAssocID="{2A498739-E292-4441-88D0-67093EF38BA1}" presName="compNode" presStyleCnt="0"/>
      <dgm:spPr/>
    </dgm:pt>
    <dgm:pt modelId="{5C903019-3241-420A-B8B4-C32D9440A444}" type="pres">
      <dgm:prSet presAssocID="{2A498739-E292-4441-88D0-67093EF38BA1}" presName="iconBgRect" presStyleLbl="bgShp" presStyleIdx="5" presStyleCnt="8"/>
      <dgm:spPr/>
    </dgm:pt>
    <dgm:pt modelId="{CD16737D-00DB-49C1-BE69-5CD973034F27}" type="pres">
      <dgm:prSet presAssocID="{2A498739-E292-4441-88D0-67093EF38BA1}"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aptain"/>
        </a:ext>
      </dgm:extLst>
    </dgm:pt>
    <dgm:pt modelId="{C0B9D39A-E926-41DF-BCBE-6FDC3FDE1B37}" type="pres">
      <dgm:prSet presAssocID="{2A498739-E292-4441-88D0-67093EF38BA1}" presName="spaceRect" presStyleCnt="0"/>
      <dgm:spPr/>
    </dgm:pt>
    <dgm:pt modelId="{548B3B7F-45FC-4173-8530-BDB671A6EFB8}" type="pres">
      <dgm:prSet presAssocID="{2A498739-E292-4441-88D0-67093EF38BA1}" presName="textRect" presStyleLbl="revTx" presStyleIdx="5" presStyleCnt="8">
        <dgm:presLayoutVars>
          <dgm:chMax val="1"/>
          <dgm:chPref val="1"/>
        </dgm:presLayoutVars>
      </dgm:prSet>
      <dgm:spPr/>
    </dgm:pt>
    <dgm:pt modelId="{369BF9F8-2C58-4BDF-A46A-6479637E35B4}" type="pres">
      <dgm:prSet presAssocID="{A75000E0-8BAF-4216-9A01-B518636BF3C9}" presName="sibTrans" presStyleCnt="0"/>
      <dgm:spPr/>
    </dgm:pt>
    <dgm:pt modelId="{F2701E46-EE5A-45DE-84DA-49DCCAEA24F0}" type="pres">
      <dgm:prSet presAssocID="{20F7B9F8-AA4A-4BCD-8045-8BAAE8C6428B}" presName="compNode" presStyleCnt="0"/>
      <dgm:spPr/>
    </dgm:pt>
    <dgm:pt modelId="{DEFBE1A3-58C1-4AB2-8537-A33BEADFBE76}" type="pres">
      <dgm:prSet presAssocID="{20F7B9F8-AA4A-4BCD-8045-8BAAE8C6428B}" presName="iconBgRect" presStyleLbl="bgShp" presStyleIdx="6" presStyleCnt="8"/>
      <dgm:spPr/>
    </dgm:pt>
    <dgm:pt modelId="{5F09718B-313C-4266-99B7-D98116AE3559}" type="pres">
      <dgm:prSet presAssocID="{20F7B9F8-AA4A-4BCD-8045-8BAAE8C6428B}"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Hierarchy"/>
        </a:ext>
      </dgm:extLst>
    </dgm:pt>
    <dgm:pt modelId="{DB67D074-8DA6-47EE-B6FB-865CAC6972F8}" type="pres">
      <dgm:prSet presAssocID="{20F7B9F8-AA4A-4BCD-8045-8BAAE8C6428B}" presName="spaceRect" presStyleCnt="0"/>
      <dgm:spPr/>
    </dgm:pt>
    <dgm:pt modelId="{2A0081BD-2AA2-4AB4-A91C-3C2BB5BF1D62}" type="pres">
      <dgm:prSet presAssocID="{20F7B9F8-AA4A-4BCD-8045-8BAAE8C6428B}" presName="textRect" presStyleLbl="revTx" presStyleIdx="6" presStyleCnt="8">
        <dgm:presLayoutVars>
          <dgm:chMax val="1"/>
          <dgm:chPref val="1"/>
        </dgm:presLayoutVars>
      </dgm:prSet>
      <dgm:spPr/>
    </dgm:pt>
    <dgm:pt modelId="{CC3F5014-1239-4BFF-967C-B8B71FD974FD}" type="pres">
      <dgm:prSet presAssocID="{4DCD59D2-41C3-42F9-A154-CEFD4EA3D172}" presName="sibTrans" presStyleCnt="0"/>
      <dgm:spPr/>
    </dgm:pt>
    <dgm:pt modelId="{40107D42-65E1-465F-A7B4-BC63D67716FC}" type="pres">
      <dgm:prSet presAssocID="{00D50072-A512-476B-8022-E1F76F8B492E}" presName="compNode" presStyleCnt="0"/>
      <dgm:spPr/>
    </dgm:pt>
    <dgm:pt modelId="{AEE95B61-31EE-4DF1-AC57-DB0AF479847B}" type="pres">
      <dgm:prSet presAssocID="{00D50072-A512-476B-8022-E1F76F8B492E}" presName="iconBgRect" presStyleLbl="bgShp" presStyleIdx="7" presStyleCnt="8"/>
      <dgm:spPr/>
    </dgm:pt>
    <dgm:pt modelId="{902B8852-4E52-4E8E-BE04-143E2D009B16}" type="pres">
      <dgm:prSet presAssocID="{00D50072-A512-476B-8022-E1F76F8B492E}"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Beach ball"/>
        </a:ext>
      </dgm:extLst>
    </dgm:pt>
    <dgm:pt modelId="{DC57408F-AD60-46DE-BC5A-432CE111595A}" type="pres">
      <dgm:prSet presAssocID="{00D50072-A512-476B-8022-E1F76F8B492E}" presName="spaceRect" presStyleCnt="0"/>
      <dgm:spPr/>
    </dgm:pt>
    <dgm:pt modelId="{93E44B7E-5167-44DC-A532-19D36AD30CC3}" type="pres">
      <dgm:prSet presAssocID="{00D50072-A512-476B-8022-E1F76F8B492E}" presName="textRect" presStyleLbl="revTx" presStyleIdx="7" presStyleCnt="8">
        <dgm:presLayoutVars>
          <dgm:chMax val="1"/>
          <dgm:chPref val="1"/>
        </dgm:presLayoutVars>
      </dgm:prSet>
      <dgm:spPr/>
    </dgm:pt>
  </dgm:ptLst>
  <dgm:cxnLst>
    <dgm:cxn modelId="{D26C6C0F-CB70-4CEA-9253-DDFD98AE196C}" srcId="{F5C72AAF-9BB9-449B-901B-04101F657F03}" destId="{2A498739-E292-4441-88D0-67093EF38BA1}" srcOrd="5" destOrd="0" parTransId="{1983CC4A-A97F-4333-964D-BD8A38A2BB2A}" sibTransId="{A75000E0-8BAF-4216-9A01-B518636BF3C9}"/>
    <dgm:cxn modelId="{D923FE13-7ACC-4EDA-8ED2-CC14052B4E75}" srcId="{F5C72AAF-9BB9-449B-901B-04101F657F03}" destId="{D914D9A8-04EE-444D-BE99-116AB49F7856}" srcOrd="1" destOrd="0" parTransId="{7CAD039D-5825-45F1-A6F2-2E1FD3036FE3}" sibTransId="{2D1DB597-4998-4D04-8737-773D2FE795C2}"/>
    <dgm:cxn modelId="{7CBC8F38-B83F-4EB1-AF23-1E28B20AE790}" type="presOf" srcId="{3540180A-80F2-48C4-8661-746CB29424D1}" destId="{97D33DE9-7238-4EE8-912D-35ED5630E296}" srcOrd="0" destOrd="0" presId="urn:microsoft.com/office/officeart/2018/5/layout/IconCircleLabelList"/>
    <dgm:cxn modelId="{C8C9753A-1A86-4D0A-9C2D-F48A95F09AF8}" srcId="{F5C72AAF-9BB9-449B-901B-04101F657F03}" destId="{20F7B9F8-AA4A-4BCD-8045-8BAAE8C6428B}" srcOrd="6" destOrd="0" parTransId="{FA40E2E5-5DCD-4BE6-B923-8C411B5BB191}" sibTransId="{4DCD59D2-41C3-42F9-A154-CEFD4EA3D172}"/>
    <dgm:cxn modelId="{149EF03D-4715-4ED8-8615-DFADFD35AA86}" srcId="{F5C72AAF-9BB9-449B-901B-04101F657F03}" destId="{2475E92D-CED1-46F7-A359-81A11854F2FE}" srcOrd="4" destOrd="0" parTransId="{AE63EA73-86BA-4355-AF94-14EBF39E526A}" sibTransId="{6A1EB4CD-8E47-4A82-B7E9-46198A1F1FEB}"/>
    <dgm:cxn modelId="{465B7F40-5AD4-43CB-9C01-75BAE48FE4D2}" type="presOf" srcId="{00D50072-A512-476B-8022-E1F76F8B492E}" destId="{93E44B7E-5167-44DC-A532-19D36AD30CC3}" srcOrd="0" destOrd="0" presId="urn:microsoft.com/office/officeart/2018/5/layout/IconCircleLabelList"/>
    <dgm:cxn modelId="{8C283A63-9709-44A4-8045-2846960CE50F}" type="presOf" srcId="{D9A40C29-7DEE-4304-B3FC-1AF0EEFA18C5}" destId="{F4883E41-7AE2-413C-84A2-D7BDCB14D2CB}" srcOrd="0" destOrd="0" presId="urn:microsoft.com/office/officeart/2018/5/layout/IconCircleLabelList"/>
    <dgm:cxn modelId="{98EEDF6C-6540-4C8F-9D40-844D1FECC439}" type="presOf" srcId="{2A498739-E292-4441-88D0-67093EF38BA1}" destId="{548B3B7F-45FC-4173-8530-BDB671A6EFB8}" srcOrd="0" destOrd="0" presId="urn:microsoft.com/office/officeart/2018/5/layout/IconCircleLabelList"/>
    <dgm:cxn modelId="{1A17BB50-654E-4906-B991-9B14AB4ED907}" srcId="{F5C72AAF-9BB9-449B-901B-04101F657F03}" destId="{00D50072-A512-476B-8022-E1F76F8B492E}" srcOrd="7" destOrd="0" parTransId="{F5AC00E1-4FE1-4CE1-BCF9-FFBB358D4617}" sibTransId="{9FDC55CD-3D69-460C-A22F-7645EEF8DDFF}"/>
    <dgm:cxn modelId="{1FD40C78-003C-4A00-AA1C-5F459FDD51DA}" type="presOf" srcId="{20F7B9F8-AA4A-4BCD-8045-8BAAE8C6428B}" destId="{2A0081BD-2AA2-4AB4-A91C-3C2BB5BF1D62}" srcOrd="0" destOrd="0" presId="urn:microsoft.com/office/officeart/2018/5/layout/IconCircleLabelList"/>
    <dgm:cxn modelId="{EA9E0F7D-824A-4ECC-8BFC-9FF6B383A76A}" srcId="{F5C72AAF-9BB9-449B-901B-04101F657F03}" destId="{3540180A-80F2-48C4-8661-746CB29424D1}" srcOrd="0" destOrd="0" parTransId="{78523557-17D6-4BF8-98C4-7F4533206E7D}" sibTransId="{857A5C24-A665-4A6A-B148-22908091B3AB}"/>
    <dgm:cxn modelId="{4962C780-515A-42A8-98F3-1768B775860E}" type="presOf" srcId="{F5C72AAF-9BB9-449B-901B-04101F657F03}" destId="{50AD18F5-5E11-4F49-A160-5CCFCC4BCDC2}" srcOrd="0" destOrd="0" presId="urn:microsoft.com/office/officeart/2018/5/layout/IconCircleLabelList"/>
    <dgm:cxn modelId="{62CB238F-475D-408B-89F3-2B0F43B01830}" type="presOf" srcId="{2475E92D-CED1-46F7-A359-81A11854F2FE}" destId="{F772823F-B3FF-4D0D-9398-F9ED9D28755C}" srcOrd="0" destOrd="0" presId="urn:microsoft.com/office/officeart/2018/5/layout/IconCircleLabelList"/>
    <dgm:cxn modelId="{70F1BE92-B080-4A07-BA5D-C5C9CAFA58C3}" type="presOf" srcId="{ABD8AB7C-2804-44D2-AABE-E91C5CBADA44}" destId="{96249133-095B-4623-9232-009C4BFE95E4}" srcOrd="0" destOrd="0" presId="urn:microsoft.com/office/officeart/2018/5/layout/IconCircleLabelList"/>
    <dgm:cxn modelId="{BED1CFE3-5183-4ECA-A0F6-3EF755E52984}" srcId="{F5C72AAF-9BB9-449B-901B-04101F657F03}" destId="{ABD8AB7C-2804-44D2-AABE-E91C5CBADA44}" srcOrd="3" destOrd="0" parTransId="{E7EA5AB2-890D-4E60-9CDB-5A0BDCC94B56}" sibTransId="{562D9F20-D237-443F-893F-D0E34091904D}"/>
    <dgm:cxn modelId="{FCCAE5F3-81FB-4C87-8025-6BD8A3118A22}" srcId="{F5C72AAF-9BB9-449B-901B-04101F657F03}" destId="{D9A40C29-7DEE-4304-B3FC-1AF0EEFA18C5}" srcOrd="2" destOrd="0" parTransId="{E643AD41-DF60-41A9-BF57-37E186AAAED0}" sibTransId="{5C76D3E4-FD25-4E52-8DBC-731C3A6BBE3D}"/>
    <dgm:cxn modelId="{6DDF22FE-E889-4EA3-A2DF-EE5090F3E5D4}" type="presOf" srcId="{D914D9A8-04EE-444D-BE99-116AB49F7856}" destId="{A062ECEE-C60F-42BA-8773-2EFD314AFF28}" srcOrd="0" destOrd="0" presId="urn:microsoft.com/office/officeart/2018/5/layout/IconCircleLabelList"/>
    <dgm:cxn modelId="{281F3C30-AC84-46AF-B704-0FB2B7064C81}" type="presParOf" srcId="{50AD18F5-5E11-4F49-A160-5CCFCC4BCDC2}" destId="{7142F852-A5E7-4EA2-BCBD-E485539DBE86}" srcOrd="0" destOrd="0" presId="urn:microsoft.com/office/officeart/2018/5/layout/IconCircleLabelList"/>
    <dgm:cxn modelId="{59B3AC84-BCF9-45DF-B40E-372D65E56ABC}" type="presParOf" srcId="{7142F852-A5E7-4EA2-BCBD-E485539DBE86}" destId="{0C44265A-B1F3-4682-A0DC-C9679A0F06E0}" srcOrd="0" destOrd="0" presId="urn:microsoft.com/office/officeart/2018/5/layout/IconCircleLabelList"/>
    <dgm:cxn modelId="{7C8AC97F-0566-4A01-979F-A34F0D7C796B}" type="presParOf" srcId="{7142F852-A5E7-4EA2-BCBD-E485539DBE86}" destId="{79DA4E1F-9168-4588-8FF9-F444CF3FF78A}" srcOrd="1" destOrd="0" presId="urn:microsoft.com/office/officeart/2018/5/layout/IconCircleLabelList"/>
    <dgm:cxn modelId="{095E4A8A-BCBB-428F-B7DF-6E70DF09CD05}" type="presParOf" srcId="{7142F852-A5E7-4EA2-BCBD-E485539DBE86}" destId="{CD29FEB8-5F28-47D9-8FB1-7BA77758424E}" srcOrd="2" destOrd="0" presId="urn:microsoft.com/office/officeart/2018/5/layout/IconCircleLabelList"/>
    <dgm:cxn modelId="{59213F81-9422-477C-852A-DD89581AC691}" type="presParOf" srcId="{7142F852-A5E7-4EA2-BCBD-E485539DBE86}" destId="{97D33DE9-7238-4EE8-912D-35ED5630E296}" srcOrd="3" destOrd="0" presId="urn:microsoft.com/office/officeart/2018/5/layout/IconCircleLabelList"/>
    <dgm:cxn modelId="{E1EC09A0-C80F-422F-A31A-D34A59679F8C}" type="presParOf" srcId="{50AD18F5-5E11-4F49-A160-5CCFCC4BCDC2}" destId="{80F15FBD-1B63-49A6-ACB7-A0AA626DAD36}" srcOrd="1" destOrd="0" presId="urn:microsoft.com/office/officeart/2018/5/layout/IconCircleLabelList"/>
    <dgm:cxn modelId="{22B0080A-F8FD-4BF8-AF3D-BA4D10E9F003}" type="presParOf" srcId="{50AD18F5-5E11-4F49-A160-5CCFCC4BCDC2}" destId="{A195489F-0C6D-4EBB-B931-9A74695D3AB2}" srcOrd="2" destOrd="0" presId="urn:microsoft.com/office/officeart/2018/5/layout/IconCircleLabelList"/>
    <dgm:cxn modelId="{06111484-A9C8-4546-9068-F67D4B186CE7}" type="presParOf" srcId="{A195489F-0C6D-4EBB-B931-9A74695D3AB2}" destId="{90BFBDBE-20CB-4EF3-9939-4343D5F0F068}" srcOrd="0" destOrd="0" presId="urn:microsoft.com/office/officeart/2018/5/layout/IconCircleLabelList"/>
    <dgm:cxn modelId="{9E63C5D1-4BCC-4F90-A4DE-589A5368BEE7}" type="presParOf" srcId="{A195489F-0C6D-4EBB-B931-9A74695D3AB2}" destId="{B7FD65F8-65F6-439C-AD13-B19933403601}" srcOrd="1" destOrd="0" presId="urn:microsoft.com/office/officeart/2018/5/layout/IconCircleLabelList"/>
    <dgm:cxn modelId="{5CE15A38-BD79-465C-BAB5-5FD382DA0E7F}" type="presParOf" srcId="{A195489F-0C6D-4EBB-B931-9A74695D3AB2}" destId="{80E403D7-3F57-47F7-9819-6243A4F2A821}" srcOrd="2" destOrd="0" presId="urn:microsoft.com/office/officeart/2018/5/layout/IconCircleLabelList"/>
    <dgm:cxn modelId="{9FD07661-54B0-43CD-BE38-01266EA8E08E}" type="presParOf" srcId="{A195489F-0C6D-4EBB-B931-9A74695D3AB2}" destId="{A062ECEE-C60F-42BA-8773-2EFD314AFF28}" srcOrd="3" destOrd="0" presId="urn:microsoft.com/office/officeart/2018/5/layout/IconCircleLabelList"/>
    <dgm:cxn modelId="{0008464D-CE9C-41B5-AB32-D15635B5D1E6}" type="presParOf" srcId="{50AD18F5-5E11-4F49-A160-5CCFCC4BCDC2}" destId="{AF707925-B5CC-4263-99D1-170A2BB03E47}" srcOrd="3" destOrd="0" presId="urn:microsoft.com/office/officeart/2018/5/layout/IconCircleLabelList"/>
    <dgm:cxn modelId="{76D02B34-FED1-435E-B058-E8EF0D7656A2}" type="presParOf" srcId="{50AD18F5-5E11-4F49-A160-5CCFCC4BCDC2}" destId="{590D26E7-6357-49B9-B6A9-56AD301470FA}" srcOrd="4" destOrd="0" presId="urn:microsoft.com/office/officeart/2018/5/layout/IconCircleLabelList"/>
    <dgm:cxn modelId="{2549FDDB-0C30-49B3-B9A0-00032041FD65}" type="presParOf" srcId="{590D26E7-6357-49B9-B6A9-56AD301470FA}" destId="{5FBD09F3-0A32-4A02-AB3D-EA7C25F7BDF8}" srcOrd="0" destOrd="0" presId="urn:microsoft.com/office/officeart/2018/5/layout/IconCircleLabelList"/>
    <dgm:cxn modelId="{AE801EBB-F14D-4048-9159-2191FA13C2F7}" type="presParOf" srcId="{590D26E7-6357-49B9-B6A9-56AD301470FA}" destId="{208F6AD8-18EC-4EF8-ACB5-71004EF27186}" srcOrd="1" destOrd="0" presId="urn:microsoft.com/office/officeart/2018/5/layout/IconCircleLabelList"/>
    <dgm:cxn modelId="{F8D53DEF-8702-4100-A7AF-DBD7ADEE1F7C}" type="presParOf" srcId="{590D26E7-6357-49B9-B6A9-56AD301470FA}" destId="{AD6BB605-9F55-4908-BC27-60407B2DAA05}" srcOrd="2" destOrd="0" presId="urn:microsoft.com/office/officeart/2018/5/layout/IconCircleLabelList"/>
    <dgm:cxn modelId="{BC76BBF3-DB01-42A4-9259-B2B1C2F571D1}" type="presParOf" srcId="{590D26E7-6357-49B9-B6A9-56AD301470FA}" destId="{F4883E41-7AE2-413C-84A2-D7BDCB14D2CB}" srcOrd="3" destOrd="0" presId="urn:microsoft.com/office/officeart/2018/5/layout/IconCircleLabelList"/>
    <dgm:cxn modelId="{7C5F1426-8B0A-4C3C-898F-59E568BFBA39}" type="presParOf" srcId="{50AD18F5-5E11-4F49-A160-5CCFCC4BCDC2}" destId="{E296CC56-6D1A-48DD-ABD9-44BD0AE2CD79}" srcOrd="5" destOrd="0" presId="urn:microsoft.com/office/officeart/2018/5/layout/IconCircleLabelList"/>
    <dgm:cxn modelId="{D93125EA-8C24-4E42-90CE-5D8E8BC1281C}" type="presParOf" srcId="{50AD18F5-5E11-4F49-A160-5CCFCC4BCDC2}" destId="{01A09F0C-AB20-4639-B0E9-BA8519AB9A4B}" srcOrd="6" destOrd="0" presId="urn:microsoft.com/office/officeart/2018/5/layout/IconCircleLabelList"/>
    <dgm:cxn modelId="{9339DE9C-1A2A-470E-A0DB-CC0EA1DD0917}" type="presParOf" srcId="{01A09F0C-AB20-4639-B0E9-BA8519AB9A4B}" destId="{4013574E-FF7D-44DC-894F-460C6514350C}" srcOrd="0" destOrd="0" presId="urn:microsoft.com/office/officeart/2018/5/layout/IconCircleLabelList"/>
    <dgm:cxn modelId="{F721F095-EE8F-4A58-8C01-D11333BB930C}" type="presParOf" srcId="{01A09F0C-AB20-4639-B0E9-BA8519AB9A4B}" destId="{C0C40EA8-A7D8-425E-A890-05FE8C324108}" srcOrd="1" destOrd="0" presId="urn:microsoft.com/office/officeart/2018/5/layout/IconCircleLabelList"/>
    <dgm:cxn modelId="{B1325076-8CBF-44DF-9AB7-C10729E21629}" type="presParOf" srcId="{01A09F0C-AB20-4639-B0E9-BA8519AB9A4B}" destId="{3DE36C65-6DE0-44CA-AA23-48861E4CB80A}" srcOrd="2" destOrd="0" presId="urn:microsoft.com/office/officeart/2018/5/layout/IconCircleLabelList"/>
    <dgm:cxn modelId="{A011E0BB-D21C-43F2-AA13-9FE337D3A367}" type="presParOf" srcId="{01A09F0C-AB20-4639-B0E9-BA8519AB9A4B}" destId="{96249133-095B-4623-9232-009C4BFE95E4}" srcOrd="3" destOrd="0" presId="urn:microsoft.com/office/officeart/2018/5/layout/IconCircleLabelList"/>
    <dgm:cxn modelId="{98130F08-6FF7-4EAD-9398-49807EDBEAB4}" type="presParOf" srcId="{50AD18F5-5E11-4F49-A160-5CCFCC4BCDC2}" destId="{172A6F6B-4B12-4B86-8857-27A570BD32C6}" srcOrd="7" destOrd="0" presId="urn:microsoft.com/office/officeart/2018/5/layout/IconCircleLabelList"/>
    <dgm:cxn modelId="{EFAF7ADC-2E5F-4D38-B359-6E0C16391257}" type="presParOf" srcId="{50AD18F5-5E11-4F49-A160-5CCFCC4BCDC2}" destId="{5C4C056C-003B-4B94-A26A-AF7977E3C052}" srcOrd="8" destOrd="0" presId="urn:microsoft.com/office/officeart/2018/5/layout/IconCircleLabelList"/>
    <dgm:cxn modelId="{89B7C1F6-EC4B-4D9A-8B2D-F3CBCAEFFF11}" type="presParOf" srcId="{5C4C056C-003B-4B94-A26A-AF7977E3C052}" destId="{A7CF643C-5544-41F6-A1EF-D4D6FF49DF29}" srcOrd="0" destOrd="0" presId="urn:microsoft.com/office/officeart/2018/5/layout/IconCircleLabelList"/>
    <dgm:cxn modelId="{0AF69FCF-2712-40C0-8750-84813955C835}" type="presParOf" srcId="{5C4C056C-003B-4B94-A26A-AF7977E3C052}" destId="{82F448DE-B444-4680-A636-0EBE6326FE75}" srcOrd="1" destOrd="0" presId="urn:microsoft.com/office/officeart/2018/5/layout/IconCircleLabelList"/>
    <dgm:cxn modelId="{FFD6F4AE-29B2-4C67-993D-F3CEE930CBE6}" type="presParOf" srcId="{5C4C056C-003B-4B94-A26A-AF7977E3C052}" destId="{BAC55ED2-BD99-493E-A949-7AAFF285E943}" srcOrd="2" destOrd="0" presId="urn:microsoft.com/office/officeart/2018/5/layout/IconCircleLabelList"/>
    <dgm:cxn modelId="{5E19A275-F38A-4B50-8830-54A8DEA6AB51}" type="presParOf" srcId="{5C4C056C-003B-4B94-A26A-AF7977E3C052}" destId="{F772823F-B3FF-4D0D-9398-F9ED9D28755C}" srcOrd="3" destOrd="0" presId="urn:microsoft.com/office/officeart/2018/5/layout/IconCircleLabelList"/>
    <dgm:cxn modelId="{76ADCB84-3176-4AA6-BF57-39AFA4059D20}" type="presParOf" srcId="{50AD18F5-5E11-4F49-A160-5CCFCC4BCDC2}" destId="{9EB8C87D-0470-474E-B4E6-414E84C82C12}" srcOrd="9" destOrd="0" presId="urn:microsoft.com/office/officeart/2018/5/layout/IconCircleLabelList"/>
    <dgm:cxn modelId="{758102D4-6942-4980-AC78-54E72BDBB309}" type="presParOf" srcId="{50AD18F5-5E11-4F49-A160-5CCFCC4BCDC2}" destId="{A6349554-D250-4210-B057-C4080B0B5AFF}" srcOrd="10" destOrd="0" presId="urn:microsoft.com/office/officeart/2018/5/layout/IconCircleLabelList"/>
    <dgm:cxn modelId="{5033CCC5-163E-4F43-B2D5-9AD747C3F97C}" type="presParOf" srcId="{A6349554-D250-4210-B057-C4080B0B5AFF}" destId="{5C903019-3241-420A-B8B4-C32D9440A444}" srcOrd="0" destOrd="0" presId="urn:microsoft.com/office/officeart/2018/5/layout/IconCircleLabelList"/>
    <dgm:cxn modelId="{D4DA53E5-77BB-4E3C-8104-D7541FE2C6FE}" type="presParOf" srcId="{A6349554-D250-4210-B057-C4080B0B5AFF}" destId="{CD16737D-00DB-49C1-BE69-5CD973034F27}" srcOrd="1" destOrd="0" presId="urn:microsoft.com/office/officeart/2018/5/layout/IconCircleLabelList"/>
    <dgm:cxn modelId="{B560D2BE-DAA1-4A21-A082-B90F700198A9}" type="presParOf" srcId="{A6349554-D250-4210-B057-C4080B0B5AFF}" destId="{C0B9D39A-E926-41DF-BCBE-6FDC3FDE1B37}" srcOrd="2" destOrd="0" presId="urn:microsoft.com/office/officeart/2018/5/layout/IconCircleLabelList"/>
    <dgm:cxn modelId="{5AAEBB6E-4C82-467A-B783-E9CA53E65D40}" type="presParOf" srcId="{A6349554-D250-4210-B057-C4080B0B5AFF}" destId="{548B3B7F-45FC-4173-8530-BDB671A6EFB8}" srcOrd="3" destOrd="0" presId="urn:microsoft.com/office/officeart/2018/5/layout/IconCircleLabelList"/>
    <dgm:cxn modelId="{53CC6E28-D536-4BC5-AB3D-05FCC4376F52}" type="presParOf" srcId="{50AD18F5-5E11-4F49-A160-5CCFCC4BCDC2}" destId="{369BF9F8-2C58-4BDF-A46A-6479637E35B4}" srcOrd="11" destOrd="0" presId="urn:microsoft.com/office/officeart/2018/5/layout/IconCircleLabelList"/>
    <dgm:cxn modelId="{B638A73F-4CB0-4619-A6BD-AD777B0F9200}" type="presParOf" srcId="{50AD18F5-5E11-4F49-A160-5CCFCC4BCDC2}" destId="{F2701E46-EE5A-45DE-84DA-49DCCAEA24F0}" srcOrd="12" destOrd="0" presId="urn:microsoft.com/office/officeart/2018/5/layout/IconCircleLabelList"/>
    <dgm:cxn modelId="{1286CC85-579A-42DD-978E-3E9D7B4E3A96}" type="presParOf" srcId="{F2701E46-EE5A-45DE-84DA-49DCCAEA24F0}" destId="{DEFBE1A3-58C1-4AB2-8537-A33BEADFBE76}" srcOrd="0" destOrd="0" presId="urn:microsoft.com/office/officeart/2018/5/layout/IconCircleLabelList"/>
    <dgm:cxn modelId="{1DBAD125-CDCC-44D7-A225-1018270CD48A}" type="presParOf" srcId="{F2701E46-EE5A-45DE-84DA-49DCCAEA24F0}" destId="{5F09718B-313C-4266-99B7-D98116AE3559}" srcOrd="1" destOrd="0" presId="urn:microsoft.com/office/officeart/2018/5/layout/IconCircleLabelList"/>
    <dgm:cxn modelId="{967D570C-4E1D-4C6D-897A-27A70D0DB3D5}" type="presParOf" srcId="{F2701E46-EE5A-45DE-84DA-49DCCAEA24F0}" destId="{DB67D074-8DA6-47EE-B6FB-865CAC6972F8}" srcOrd="2" destOrd="0" presId="urn:microsoft.com/office/officeart/2018/5/layout/IconCircleLabelList"/>
    <dgm:cxn modelId="{1345202D-6289-4137-B64A-ECCFECC97E73}" type="presParOf" srcId="{F2701E46-EE5A-45DE-84DA-49DCCAEA24F0}" destId="{2A0081BD-2AA2-4AB4-A91C-3C2BB5BF1D62}" srcOrd="3" destOrd="0" presId="urn:microsoft.com/office/officeart/2018/5/layout/IconCircleLabelList"/>
    <dgm:cxn modelId="{BE0AD534-0675-4001-859D-7C5F3D5F431C}" type="presParOf" srcId="{50AD18F5-5E11-4F49-A160-5CCFCC4BCDC2}" destId="{CC3F5014-1239-4BFF-967C-B8B71FD974FD}" srcOrd="13" destOrd="0" presId="urn:microsoft.com/office/officeart/2018/5/layout/IconCircleLabelList"/>
    <dgm:cxn modelId="{A4B735FC-37CD-444C-8D57-5300E9366697}" type="presParOf" srcId="{50AD18F5-5E11-4F49-A160-5CCFCC4BCDC2}" destId="{40107D42-65E1-465F-A7B4-BC63D67716FC}" srcOrd="14" destOrd="0" presId="urn:microsoft.com/office/officeart/2018/5/layout/IconCircleLabelList"/>
    <dgm:cxn modelId="{9B4B307C-E697-4F28-93CD-80719A4FCF54}" type="presParOf" srcId="{40107D42-65E1-465F-A7B4-BC63D67716FC}" destId="{AEE95B61-31EE-4DF1-AC57-DB0AF479847B}" srcOrd="0" destOrd="0" presId="urn:microsoft.com/office/officeart/2018/5/layout/IconCircleLabelList"/>
    <dgm:cxn modelId="{A7BE2D5B-852F-4126-861D-146DB4DAED2E}" type="presParOf" srcId="{40107D42-65E1-465F-A7B4-BC63D67716FC}" destId="{902B8852-4E52-4E8E-BE04-143E2D009B16}" srcOrd="1" destOrd="0" presId="urn:microsoft.com/office/officeart/2018/5/layout/IconCircleLabelList"/>
    <dgm:cxn modelId="{93915C00-ACF1-4A5E-81CD-29085C90C4AA}" type="presParOf" srcId="{40107D42-65E1-465F-A7B4-BC63D67716FC}" destId="{DC57408F-AD60-46DE-BC5A-432CE111595A}" srcOrd="2" destOrd="0" presId="urn:microsoft.com/office/officeart/2018/5/layout/IconCircleLabelList"/>
    <dgm:cxn modelId="{36C5FE47-A24D-4CD0-818C-1B5D4A08A9F2}" type="presParOf" srcId="{40107D42-65E1-465F-A7B4-BC63D67716FC}" destId="{93E44B7E-5167-44DC-A532-19D36AD30CC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44265A-B1F3-4682-A0DC-C9679A0F06E0}">
      <dsp:nvSpPr>
        <dsp:cNvPr id="0" name=""/>
        <dsp:cNvSpPr/>
      </dsp:nvSpPr>
      <dsp:spPr>
        <a:xfrm>
          <a:off x="271643" y="919341"/>
          <a:ext cx="843873" cy="84387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DA4E1F-9168-4588-8FF9-F444CF3FF78A}">
      <dsp:nvSpPr>
        <dsp:cNvPr id="0" name=""/>
        <dsp:cNvSpPr/>
      </dsp:nvSpPr>
      <dsp:spPr>
        <a:xfrm>
          <a:off x="451485" y="1099182"/>
          <a:ext cx="484189" cy="4841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D33DE9-7238-4EE8-912D-35ED5630E296}">
      <dsp:nvSpPr>
        <dsp:cNvPr id="0" name=""/>
        <dsp:cNvSpPr/>
      </dsp:nvSpPr>
      <dsp:spPr>
        <a:xfrm>
          <a:off x="1881" y="2026059"/>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1) They communicate well with each other.</a:t>
          </a:r>
        </a:p>
      </dsp:txBody>
      <dsp:txXfrm>
        <a:off x="1881" y="2026059"/>
        <a:ext cx="1383398" cy="553359"/>
      </dsp:txXfrm>
    </dsp:sp>
    <dsp:sp modelId="{90BFBDBE-20CB-4EF3-9939-4343D5F0F068}">
      <dsp:nvSpPr>
        <dsp:cNvPr id="0" name=""/>
        <dsp:cNvSpPr/>
      </dsp:nvSpPr>
      <dsp:spPr>
        <a:xfrm>
          <a:off x="1897136" y="919341"/>
          <a:ext cx="843873" cy="84387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FD65F8-65F6-439C-AD13-B19933403601}">
      <dsp:nvSpPr>
        <dsp:cNvPr id="0" name=""/>
        <dsp:cNvSpPr/>
      </dsp:nvSpPr>
      <dsp:spPr>
        <a:xfrm>
          <a:off x="2076978" y="1099182"/>
          <a:ext cx="484189" cy="4841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62ECEE-C60F-42BA-8773-2EFD314AFF28}">
      <dsp:nvSpPr>
        <dsp:cNvPr id="0" name=""/>
        <dsp:cNvSpPr/>
      </dsp:nvSpPr>
      <dsp:spPr>
        <a:xfrm>
          <a:off x="1627374" y="2026059"/>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2) They focus on goals and results. </a:t>
          </a:r>
        </a:p>
      </dsp:txBody>
      <dsp:txXfrm>
        <a:off x="1627374" y="2026059"/>
        <a:ext cx="1383398" cy="553359"/>
      </dsp:txXfrm>
    </dsp:sp>
    <dsp:sp modelId="{5FBD09F3-0A32-4A02-AB3D-EA7C25F7BDF8}">
      <dsp:nvSpPr>
        <dsp:cNvPr id="0" name=""/>
        <dsp:cNvSpPr/>
      </dsp:nvSpPr>
      <dsp:spPr>
        <a:xfrm>
          <a:off x="3522630" y="919341"/>
          <a:ext cx="843873" cy="84387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8F6AD8-18EC-4EF8-ACB5-71004EF27186}">
      <dsp:nvSpPr>
        <dsp:cNvPr id="0" name=""/>
        <dsp:cNvSpPr/>
      </dsp:nvSpPr>
      <dsp:spPr>
        <a:xfrm>
          <a:off x="3702471" y="1099182"/>
          <a:ext cx="484189" cy="4841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883E41-7AE2-413C-84A2-D7BDCB14D2CB}">
      <dsp:nvSpPr>
        <dsp:cNvPr id="0" name=""/>
        <dsp:cNvSpPr/>
      </dsp:nvSpPr>
      <dsp:spPr>
        <a:xfrm>
          <a:off x="3252867" y="2026059"/>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3) Everyone contributes their fair share</a:t>
          </a:r>
        </a:p>
      </dsp:txBody>
      <dsp:txXfrm>
        <a:off x="3252867" y="2026059"/>
        <a:ext cx="1383398" cy="553359"/>
      </dsp:txXfrm>
    </dsp:sp>
    <dsp:sp modelId="{4013574E-FF7D-44DC-894F-460C6514350C}">
      <dsp:nvSpPr>
        <dsp:cNvPr id="0" name=""/>
        <dsp:cNvSpPr/>
      </dsp:nvSpPr>
      <dsp:spPr>
        <a:xfrm>
          <a:off x="5148123" y="919341"/>
          <a:ext cx="843873" cy="84387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C40EA8-A7D8-425E-A890-05FE8C324108}">
      <dsp:nvSpPr>
        <dsp:cNvPr id="0" name=""/>
        <dsp:cNvSpPr/>
      </dsp:nvSpPr>
      <dsp:spPr>
        <a:xfrm>
          <a:off x="5327965" y="1099182"/>
          <a:ext cx="484189" cy="48418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249133-095B-4623-9232-009C4BFE95E4}">
      <dsp:nvSpPr>
        <dsp:cNvPr id="0" name=""/>
        <dsp:cNvSpPr/>
      </dsp:nvSpPr>
      <dsp:spPr>
        <a:xfrm>
          <a:off x="4878360" y="2026059"/>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4) They offer each other support.</a:t>
          </a:r>
        </a:p>
      </dsp:txBody>
      <dsp:txXfrm>
        <a:off x="4878360" y="2026059"/>
        <a:ext cx="1383398" cy="553359"/>
      </dsp:txXfrm>
    </dsp:sp>
    <dsp:sp modelId="{A7CF643C-5544-41F6-A1EF-D4D6FF49DF29}">
      <dsp:nvSpPr>
        <dsp:cNvPr id="0" name=""/>
        <dsp:cNvSpPr/>
      </dsp:nvSpPr>
      <dsp:spPr>
        <a:xfrm>
          <a:off x="271643" y="2925268"/>
          <a:ext cx="843873" cy="84387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F448DE-B444-4680-A636-0EBE6326FE75}">
      <dsp:nvSpPr>
        <dsp:cNvPr id="0" name=""/>
        <dsp:cNvSpPr/>
      </dsp:nvSpPr>
      <dsp:spPr>
        <a:xfrm>
          <a:off x="451485" y="3105110"/>
          <a:ext cx="484189" cy="48418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72823F-B3FF-4D0D-9398-F9ED9D28755C}">
      <dsp:nvSpPr>
        <dsp:cNvPr id="0" name=""/>
        <dsp:cNvSpPr/>
      </dsp:nvSpPr>
      <dsp:spPr>
        <a:xfrm>
          <a:off x="1881" y="4031987"/>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5) Team members are diverse</a:t>
          </a:r>
        </a:p>
      </dsp:txBody>
      <dsp:txXfrm>
        <a:off x="1881" y="4031987"/>
        <a:ext cx="1383398" cy="553359"/>
      </dsp:txXfrm>
    </dsp:sp>
    <dsp:sp modelId="{5C903019-3241-420A-B8B4-C32D9440A444}">
      <dsp:nvSpPr>
        <dsp:cNvPr id="0" name=""/>
        <dsp:cNvSpPr/>
      </dsp:nvSpPr>
      <dsp:spPr>
        <a:xfrm>
          <a:off x="1897136" y="2925268"/>
          <a:ext cx="843873" cy="84387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16737D-00DB-49C1-BE69-5CD973034F27}">
      <dsp:nvSpPr>
        <dsp:cNvPr id="0" name=""/>
        <dsp:cNvSpPr/>
      </dsp:nvSpPr>
      <dsp:spPr>
        <a:xfrm>
          <a:off x="2076978" y="3105110"/>
          <a:ext cx="484189" cy="48418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8B3B7F-45FC-4173-8530-BDB671A6EFB8}">
      <dsp:nvSpPr>
        <dsp:cNvPr id="0" name=""/>
        <dsp:cNvSpPr/>
      </dsp:nvSpPr>
      <dsp:spPr>
        <a:xfrm>
          <a:off x="1627374" y="4031987"/>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6) Good leadership.</a:t>
          </a:r>
        </a:p>
      </dsp:txBody>
      <dsp:txXfrm>
        <a:off x="1627374" y="4031987"/>
        <a:ext cx="1383398" cy="553359"/>
      </dsp:txXfrm>
    </dsp:sp>
    <dsp:sp modelId="{DEFBE1A3-58C1-4AB2-8537-A33BEADFBE76}">
      <dsp:nvSpPr>
        <dsp:cNvPr id="0" name=""/>
        <dsp:cNvSpPr/>
      </dsp:nvSpPr>
      <dsp:spPr>
        <a:xfrm>
          <a:off x="3522630" y="2925268"/>
          <a:ext cx="843873" cy="84387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09718B-313C-4266-99B7-D98116AE3559}">
      <dsp:nvSpPr>
        <dsp:cNvPr id="0" name=""/>
        <dsp:cNvSpPr/>
      </dsp:nvSpPr>
      <dsp:spPr>
        <a:xfrm>
          <a:off x="3702471" y="3105110"/>
          <a:ext cx="484189" cy="48418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0081BD-2AA2-4AB4-A91C-3C2BB5BF1D62}">
      <dsp:nvSpPr>
        <dsp:cNvPr id="0" name=""/>
        <dsp:cNvSpPr/>
      </dsp:nvSpPr>
      <dsp:spPr>
        <a:xfrm>
          <a:off x="3252867" y="4031987"/>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7) They're organized.</a:t>
          </a:r>
        </a:p>
      </dsp:txBody>
      <dsp:txXfrm>
        <a:off x="3252867" y="4031987"/>
        <a:ext cx="1383398" cy="553359"/>
      </dsp:txXfrm>
    </dsp:sp>
    <dsp:sp modelId="{AEE95B61-31EE-4DF1-AC57-DB0AF479847B}">
      <dsp:nvSpPr>
        <dsp:cNvPr id="0" name=""/>
        <dsp:cNvSpPr/>
      </dsp:nvSpPr>
      <dsp:spPr>
        <a:xfrm>
          <a:off x="5148123" y="2925268"/>
          <a:ext cx="843873" cy="84387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2B8852-4E52-4E8E-BE04-143E2D009B16}">
      <dsp:nvSpPr>
        <dsp:cNvPr id="0" name=""/>
        <dsp:cNvSpPr/>
      </dsp:nvSpPr>
      <dsp:spPr>
        <a:xfrm>
          <a:off x="5327965" y="3105110"/>
          <a:ext cx="484189" cy="48418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E44B7E-5167-44DC-A532-19D36AD30CC3}">
      <dsp:nvSpPr>
        <dsp:cNvPr id="0" name=""/>
        <dsp:cNvSpPr/>
      </dsp:nvSpPr>
      <dsp:spPr>
        <a:xfrm>
          <a:off x="4878360" y="4031987"/>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8) They have fun</a:t>
          </a:r>
        </a:p>
      </dsp:txBody>
      <dsp:txXfrm>
        <a:off x="4878360" y="4031987"/>
        <a:ext cx="1383398" cy="553359"/>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802C02-2C8C-416C-BD60-F364E96FA188}" type="datetimeFigureOut">
              <a:rPr lang="en-GB" smtClean="0"/>
              <a:t>10/12/2020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5B37C0-DE61-4A59-9640-061D116F77B4}" type="slidenum">
              <a:rPr lang="en-GB" smtClean="0"/>
              <a:t>‹#›</a:t>
            </a:fld>
            <a:endParaRPr lang="en-GB"/>
          </a:p>
        </p:txBody>
      </p:sp>
    </p:spTree>
    <p:extLst>
      <p:ext uri="{BB962C8B-B14F-4D97-AF65-F5344CB8AC3E}">
        <p14:creationId xmlns:p14="http://schemas.microsoft.com/office/powerpoint/2010/main" val="1713247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5B37C0-DE61-4A59-9640-061D116F77B4}" type="slidenum">
              <a:rPr lang="en-GB" smtClean="0"/>
              <a:t>13</a:t>
            </a:fld>
            <a:endParaRPr lang="en-GB"/>
          </a:p>
        </p:txBody>
      </p:sp>
    </p:spTree>
    <p:extLst>
      <p:ext uri="{BB962C8B-B14F-4D97-AF65-F5344CB8AC3E}">
        <p14:creationId xmlns:p14="http://schemas.microsoft.com/office/powerpoint/2010/main" val="1525421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ab2ead67bb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ab2ead67bb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ab2ead67bb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ab2ead67bb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ab2ead67bb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ab2ead67bb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ab3c2f115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ab3c2f115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AD7B0-AC1E-4113-A7A5-A042CB49008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83C832-142B-49C2-9166-E493D6822B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C5CF61-4709-41E3-AFAF-C22F80449794}"/>
              </a:ext>
            </a:extLst>
          </p:cNvPr>
          <p:cNvSpPr>
            <a:spLocks noGrp="1"/>
          </p:cNvSpPr>
          <p:nvPr>
            <p:ph type="dt" sz="half" idx="10"/>
          </p:nvPr>
        </p:nvSpPr>
        <p:spPr/>
        <p:txBody>
          <a:bodyPr/>
          <a:lstStyle/>
          <a:p>
            <a:pPr lvl="0"/>
            <a:fld id="{FB45BBCD-CFF7-442C-9B58-D2A8F94FA009}" type="datetime1">
              <a:rPr lang="en-US" smtClean="0"/>
              <a:pPr lvl="0"/>
              <a:t>12/10/2020</a:t>
            </a:fld>
            <a:endParaRPr lang="en-US"/>
          </a:p>
        </p:txBody>
      </p:sp>
      <p:sp>
        <p:nvSpPr>
          <p:cNvPr id="5" name="Footer Placeholder 4">
            <a:extLst>
              <a:ext uri="{FF2B5EF4-FFF2-40B4-BE49-F238E27FC236}">
                <a16:creationId xmlns:a16="http://schemas.microsoft.com/office/drawing/2014/main" id="{9B075735-83E6-4425-828C-5936F40FDAE9}"/>
              </a:ext>
            </a:extLst>
          </p:cNvPr>
          <p:cNvSpPr>
            <a:spLocks noGrp="1"/>
          </p:cNvSpPr>
          <p:nvPr>
            <p:ph type="ftr" sz="quarter" idx="11"/>
          </p:nvPr>
        </p:nvSpPr>
        <p:spPr/>
        <p:txBody>
          <a:bodyPr/>
          <a:lstStyle/>
          <a:p>
            <a:pPr lvl="0"/>
            <a:endParaRPr lang="en-US"/>
          </a:p>
        </p:txBody>
      </p:sp>
      <p:sp>
        <p:nvSpPr>
          <p:cNvPr id="6" name="Slide Number Placeholder 5">
            <a:extLst>
              <a:ext uri="{FF2B5EF4-FFF2-40B4-BE49-F238E27FC236}">
                <a16:creationId xmlns:a16="http://schemas.microsoft.com/office/drawing/2014/main" id="{9DC0C5EF-68CD-4662-9932-1817B7524B67}"/>
              </a:ext>
            </a:extLst>
          </p:cNvPr>
          <p:cNvSpPr>
            <a:spLocks noGrp="1"/>
          </p:cNvSpPr>
          <p:nvPr>
            <p:ph type="sldNum" sz="quarter" idx="12"/>
          </p:nvPr>
        </p:nvSpPr>
        <p:spPr/>
        <p:txBody>
          <a:bodyPr/>
          <a:lstStyle/>
          <a:p>
            <a:pPr lvl="0"/>
            <a:fld id="{9F731632-FACF-4058-91B5-6DBC8D221623}" type="slidenum">
              <a:rPr lang="en-GB" smtClean="0"/>
              <a:t>‹#›</a:t>
            </a:fld>
            <a:endParaRPr lang="en-GB"/>
          </a:p>
        </p:txBody>
      </p:sp>
    </p:spTree>
    <p:extLst>
      <p:ext uri="{BB962C8B-B14F-4D97-AF65-F5344CB8AC3E}">
        <p14:creationId xmlns:p14="http://schemas.microsoft.com/office/powerpoint/2010/main" val="311391990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BBF3F-C647-4005-BB28-C72BFECB0A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FE3241-5CF4-4CE9-98F9-890856E440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3B428-714A-4E9E-9D7F-A32C57D7CAD4}"/>
              </a:ext>
            </a:extLst>
          </p:cNvPr>
          <p:cNvSpPr>
            <a:spLocks noGrp="1"/>
          </p:cNvSpPr>
          <p:nvPr>
            <p:ph type="dt" sz="half" idx="10"/>
          </p:nvPr>
        </p:nvSpPr>
        <p:spPr/>
        <p:txBody>
          <a:bodyPr/>
          <a:lstStyle/>
          <a:p>
            <a:pPr lvl="0"/>
            <a:fld id="{681CFE81-7E4D-44B4-95AE-C13830AA015C}" type="datetime1">
              <a:rPr lang="en-US" smtClean="0"/>
              <a:pPr lvl="0"/>
              <a:t>12/10/2020</a:t>
            </a:fld>
            <a:endParaRPr lang="en-US"/>
          </a:p>
        </p:txBody>
      </p:sp>
      <p:sp>
        <p:nvSpPr>
          <p:cNvPr id="5" name="Footer Placeholder 4">
            <a:extLst>
              <a:ext uri="{FF2B5EF4-FFF2-40B4-BE49-F238E27FC236}">
                <a16:creationId xmlns:a16="http://schemas.microsoft.com/office/drawing/2014/main" id="{E2F35A65-D63C-475D-AD9A-228D787ACC5B}"/>
              </a:ext>
            </a:extLst>
          </p:cNvPr>
          <p:cNvSpPr>
            <a:spLocks noGrp="1"/>
          </p:cNvSpPr>
          <p:nvPr>
            <p:ph type="ftr" sz="quarter" idx="11"/>
          </p:nvPr>
        </p:nvSpPr>
        <p:spPr/>
        <p:txBody>
          <a:bodyPr/>
          <a:lstStyle/>
          <a:p>
            <a:pPr lvl="0"/>
            <a:endParaRPr lang="en-US"/>
          </a:p>
        </p:txBody>
      </p:sp>
      <p:sp>
        <p:nvSpPr>
          <p:cNvPr id="6" name="Slide Number Placeholder 5">
            <a:extLst>
              <a:ext uri="{FF2B5EF4-FFF2-40B4-BE49-F238E27FC236}">
                <a16:creationId xmlns:a16="http://schemas.microsoft.com/office/drawing/2014/main" id="{1BBA3E9E-DD02-43C9-A404-3555C06CF365}"/>
              </a:ext>
            </a:extLst>
          </p:cNvPr>
          <p:cNvSpPr>
            <a:spLocks noGrp="1"/>
          </p:cNvSpPr>
          <p:nvPr>
            <p:ph type="sldNum" sz="quarter" idx="12"/>
          </p:nvPr>
        </p:nvSpPr>
        <p:spPr/>
        <p:txBody>
          <a:bodyPr/>
          <a:lstStyle/>
          <a:p>
            <a:pPr lvl="0"/>
            <a:fld id="{4995A2E7-2319-42D9-821B-105180BC9B93}" type="slidenum">
              <a:rPr lang="en-GB" smtClean="0"/>
              <a:t>‹#›</a:t>
            </a:fld>
            <a:endParaRPr lang="en-GB"/>
          </a:p>
        </p:txBody>
      </p:sp>
    </p:spTree>
    <p:extLst>
      <p:ext uri="{BB962C8B-B14F-4D97-AF65-F5344CB8AC3E}">
        <p14:creationId xmlns:p14="http://schemas.microsoft.com/office/powerpoint/2010/main" val="30883738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35EEB-8E20-4820-91BB-2DDA53C956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0D0C22-9E39-4517-BBFE-751B74BDB1B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D6DD0-91E9-45BA-801A-883E2AE75F63}"/>
              </a:ext>
            </a:extLst>
          </p:cNvPr>
          <p:cNvSpPr>
            <a:spLocks noGrp="1"/>
          </p:cNvSpPr>
          <p:nvPr>
            <p:ph type="dt" sz="half" idx="10"/>
          </p:nvPr>
        </p:nvSpPr>
        <p:spPr/>
        <p:txBody>
          <a:bodyPr/>
          <a:lstStyle/>
          <a:p>
            <a:pPr lvl="0"/>
            <a:fld id="{D3E5FA2B-6E61-4508-B00C-684D96031E7F}" type="datetime1">
              <a:rPr lang="en-US" smtClean="0"/>
              <a:pPr lvl="0"/>
              <a:t>12/10/2020</a:t>
            </a:fld>
            <a:endParaRPr lang="en-US"/>
          </a:p>
        </p:txBody>
      </p:sp>
      <p:sp>
        <p:nvSpPr>
          <p:cNvPr id="5" name="Footer Placeholder 4">
            <a:extLst>
              <a:ext uri="{FF2B5EF4-FFF2-40B4-BE49-F238E27FC236}">
                <a16:creationId xmlns:a16="http://schemas.microsoft.com/office/drawing/2014/main" id="{806659E8-4CC9-4556-B72D-68FD5A0F9E40}"/>
              </a:ext>
            </a:extLst>
          </p:cNvPr>
          <p:cNvSpPr>
            <a:spLocks noGrp="1"/>
          </p:cNvSpPr>
          <p:nvPr>
            <p:ph type="ftr" sz="quarter" idx="11"/>
          </p:nvPr>
        </p:nvSpPr>
        <p:spPr/>
        <p:txBody>
          <a:bodyPr/>
          <a:lstStyle/>
          <a:p>
            <a:pPr lvl="0"/>
            <a:endParaRPr lang="en-US"/>
          </a:p>
        </p:txBody>
      </p:sp>
      <p:sp>
        <p:nvSpPr>
          <p:cNvPr id="6" name="Slide Number Placeholder 5">
            <a:extLst>
              <a:ext uri="{FF2B5EF4-FFF2-40B4-BE49-F238E27FC236}">
                <a16:creationId xmlns:a16="http://schemas.microsoft.com/office/drawing/2014/main" id="{D7F1D701-6694-4BB6-A9E1-49E200512D5E}"/>
              </a:ext>
            </a:extLst>
          </p:cNvPr>
          <p:cNvSpPr>
            <a:spLocks noGrp="1"/>
          </p:cNvSpPr>
          <p:nvPr>
            <p:ph type="sldNum" sz="quarter" idx="12"/>
          </p:nvPr>
        </p:nvSpPr>
        <p:spPr/>
        <p:txBody>
          <a:bodyPr/>
          <a:lstStyle/>
          <a:p>
            <a:pPr lvl="0"/>
            <a:fld id="{75CC7797-E091-43FA-8F2D-DFC46E879233}" type="slidenum">
              <a:rPr lang="en-GB" smtClean="0"/>
              <a:t>‹#›</a:t>
            </a:fld>
            <a:endParaRPr lang="en-GB"/>
          </a:p>
        </p:txBody>
      </p:sp>
    </p:spTree>
    <p:extLst>
      <p:ext uri="{BB962C8B-B14F-4D97-AF65-F5344CB8AC3E}">
        <p14:creationId xmlns:p14="http://schemas.microsoft.com/office/powerpoint/2010/main" val="2786384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BA0B6-5CFD-43AA-8C26-ACDF8C0438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A3A7DF-589D-4CF2-A2F6-C6DF815E9D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760349B-369C-4CD7-A9BF-108656926FC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65D353-4741-41EF-8F2A-CFFAF77BC940}"/>
              </a:ext>
            </a:extLst>
          </p:cNvPr>
          <p:cNvSpPr>
            <a:spLocks noGrp="1"/>
          </p:cNvSpPr>
          <p:nvPr>
            <p:ph type="dt" sz="half" idx="10"/>
          </p:nvPr>
        </p:nvSpPr>
        <p:spPr/>
        <p:txBody>
          <a:bodyPr/>
          <a:lstStyle/>
          <a:p>
            <a:pPr lvl="0"/>
            <a:fld id="{681CFE81-7E4D-44B4-95AE-C13830AA015C}" type="datetime1">
              <a:rPr lang="en-US" smtClean="0"/>
              <a:pPr lvl="0"/>
              <a:t>12/10/2020</a:t>
            </a:fld>
            <a:endParaRPr lang="en-US"/>
          </a:p>
        </p:txBody>
      </p:sp>
      <p:sp>
        <p:nvSpPr>
          <p:cNvPr id="6" name="Footer Placeholder 5">
            <a:extLst>
              <a:ext uri="{FF2B5EF4-FFF2-40B4-BE49-F238E27FC236}">
                <a16:creationId xmlns:a16="http://schemas.microsoft.com/office/drawing/2014/main" id="{356666C3-C372-4254-89B3-D78B7ACD76DA}"/>
              </a:ext>
            </a:extLst>
          </p:cNvPr>
          <p:cNvSpPr>
            <a:spLocks noGrp="1"/>
          </p:cNvSpPr>
          <p:nvPr>
            <p:ph type="ftr" sz="quarter" idx="11"/>
          </p:nvPr>
        </p:nvSpPr>
        <p:spPr/>
        <p:txBody>
          <a:bodyPr/>
          <a:lstStyle/>
          <a:p>
            <a:pPr lvl="0"/>
            <a:endParaRPr lang="en-US"/>
          </a:p>
        </p:txBody>
      </p:sp>
      <p:sp>
        <p:nvSpPr>
          <p:cNvPr id="7" name="Slide Number Placeholder 6">
            <a:extLst>
              <a:ext uri="{FF2B5EF4-FFF2-40B4-BE49-F238E27FC236}">
                <a16:creationId xmlns:a16="http://schemas.microsoft.com/office/drawing/2014/main" id="{F0630AC0-205E-48F1-A351-798D41DF48EE}"/>
              </a:ext>
            </a:extLst>
          </p:cNvPr>
          <p:cNvSpPr>
            <a:spLocks noGrp="1"/>
          </p:cNvSpPr>
          <p:nvPr>
            <p:ph type="sldNum" sz="quarter" idx="12"/>
          </p:nvPr>
        </p:nvSpPr>
        <p:spPr/>
        <p:txBody>
          <a:bodyPr/>
          <a:lstStyle/>
          <a:p>
            <a:pPr lvl="0"/>
            <a:fld id="{4995A2E7-2319-42D9-821B-105180BC9B93}" type="slidenum">
              <a:rPr lang="en-GB" smtClean="0"/>
              <a:t>‹#›</a:t>
            </a:fld>
            <a:endParaRPr lang="en-GB"/>
          </a:p>
        </p:txBody>
      </p:sp>
    </p:spTree>
    <p:extLst>
      <p:ext uri="{BB962C8B-B14F-4D97-AF65-F5344CB8AC3E}">
        <p14:creationId xmlns:p14="http://schemas.microsoft.com/office/powerpoint/2010/main" val="9621554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1FEFF-7626-4025-B983-691642824E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4313F7-FC8E-4CAE-9E04-C9926D0ED9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C1F89B-8748-4047-B0A7-7C5017CDDC4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D3D6ED5-8A7A-4693-836B-E30F0BFB1B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94B9C4E-DC02-41C3-8DB0-67F5EBEFA21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F4996C-1386-4ABC-87C0-4B360831BE48}"/>
              </a:ext>
            </a:extLst>
          </p:cNvPr>
          <p:cNvSpPr>
            <a:spLocks noGrp="1"/>
          </p:cNvSpPr>
          <p:nvPr>
            <p:ph type="dt" sz="half" idx="10"/>
          </p:nvPr>
        </p:nvSpPr>
        <p:spPr/>
        <p:txBody>
          <a:bodyPr/>
          <a:lstStyle/>
          <a:p>
            <a:pPr lvl="0"/>
            <a:fld id="{681CFE81-7E4D-44B4-95AE-C13830AA015C}" type="datetime1">
              <a:rPr lang="en-US" smtClean="0"/>
              <a:pPr lvl="0"/>
              <a:t>12/10/2020</a:t>
            </a:fld>
            <a:endParaRPr lang="en-US"/>
          </a:p>
        </p:txBody>
      </p:sp>
      <p:sp>
        <p:nvSpPr>
          <p:cNvPr id="8" name="Footer Placeholder 7">
            <a:extLst>
              <a:ext uri="{FF2B5EF4-FFF2-40B4-BE49-F238E27FC236}">
                <a16:creationId xmlns:a16="http://schemas.microsoft.com/office/drawing/2014/main" id="{24ECA260-9B66-46C5-8A03-E4D51A3C36EB}"/>
              </a:ext>
            </a:extLst>
          </p:cNvPr>
          <p:cNvSpPr>
            <a:spLocks noGrp="1"/>
          </p:cNvSpPr>
          <p:nvPr>
            <p:ph type="ftr" sz="quarter" idx="11"/>
          </p:nvPr>
        </p:nvSpPr>
        <p:spPr/>
        <p:txBody>
          <a:bodyPr/>
          <a:lstStyle/>
          <a:p>
            <a:pPr lvl="0"/>
            <a:endParaRPr lang="en-US"/>
          </a:p>
        </p:txBody>
      </p:sp>
      <p:sp>
        <p:nvSpPr>
          <p:cNvPr id="9" name="Slide Number Placeholder 8">
            <a:extLst>
              <a:ext uri="{FF2B5EF4-FFF2-40B4-BE49-F238E27FC236}">
                <a16:creationId xmlns:a16="http://schemas.microsoft.com/office/drawing/2014/main" id="{79804AF1-1B00-4E68-85B3-8235D663B534}"/>
              </a:ext>
            </a:extLst>
          </p:cNvPr>
          <p:cNvSpPr>
            <a:spLocks noGrp="1"/>
          </p:cNvSpPr>
          <p:nvPr>
            <p:ph type="sldNum" sz="quarter" idx="12"/>
          </p:nvPr>
        </p:nvSpPr>
        <p:spPr/>
        <p:txBody>
          <a:bodyPr/>
          <a:lstStyle/>
          <a:p>
            <a:pPr lvl="0"/>
            <a:fld id="{4995A2E7-2319-42D9-821B-105180BC9B93}" type="slidenum">
              <a:rPr lang="en-GB" smtClean="0"/>
              <a:t>‹#›</a:t>
            </a:fld>
            <a:endParaRPr lang="en-GB"/>
          </a:p>
        </p:txBody>
      </p:sp>
    </p:spTree>
    <p:extLst>
      <p:ext uri="{BB962C8B-B14F-4D97-AF65-F5344CB8AC3E}">
        <p14:creationId xmlns:p14="http://schemas.microsoft.com/office/powerpoint/2010/main" val="76115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1A6EF-A006-4134-9F8E-CCBBB81F70F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5C392E-12D5-4184-A64B-67E199FDCDB8}"/>
              </a:ext>
            </a:extLst>
          </p:cNvPr>
          <p:cNvSpPr>
            <a:spLocks noGrp="1"/>
          </p:cNvSpPr>
          <p:nvPr>
            <p:ph type="dt" sz="half" idx="10"/>
          </p:nvPr>
        </p:nvSpPr>
        <p:spPr/>
        <p:txBody>
          <a:bodyPr/>
          <a:lstStyle/>
          <a:p>
            <a:pPr lvl="0"/>
            <a:fld id="{ACC44AA0-FFA1-45C6-A624-ABED3B5BEA1D}" type="datetime1">
              <a:rPr lang="en-US" smtClean="0"/>
              <a:pPr lvl="0"/>
              <a:t>12/10/2020</a:t>
            </a:fld>
            <a:endParaRPr lang="en-US"/>
          </a:p>
        </p:txBody>
      </p:sp>
      <p:sp>
        <p:nvSpPr>
          <p:cNvPr id="4" name="Footer Placeholder 3">
            <a:extLst>
              <a:ext uri="{FF2B5EF4-FFF2-40B4-BE49-F238E27FC236}">
                <a16:creationId xmlns:a16="http://schemas.microsoft.com/office/drawing/2014/main" id="{EC645858-7977-4F24-B95D-ABCC89CAC2B5}"/>
              </a:ext>
            </a:extLst>
          </p:cNvPr>
          <p:cNvSpPr>
            <a:spLocks noGrp="1"/>
          </p:cNvSpPr>
          <p:nvPr>
            <p:ph type="ftr" sz="quarter" idx="11"/>
          </p:nvPr>
        </p:nvSpPr>
        <p:spPr/>
        <p:txBody>
          <a:bodyPr/>
          <a:lstStyle/>
          <a:p>
            <a:pPr lvl="0"/>
            <a:endParaRPr lang="en-US"/>
          </a:p>
        </p:txBody>
      </p:sp>
      <p:sp>
        <p:nvSpPr>
          <p:cNvPr id="5" name="Slide Number Placeholder 4">
            <a:extLst>
              <a:ext uri="{FF2B5EF4-FFF2-40B4-BE49-F238E27FC236}">
                <a16:creationId xmlns:a16="http://schemas.microsoft.com/office/drawing/2014/main" id="{26E4A63D-272B-4126-AA8B-CD0C865CCEF8}"/>
              </a:ext>
            </a:extLst>
          </p:cNvPr>
          <p:cNvSpPr>
            <a:spLocks noGrp="1"/>
          </p:cNvSpPr>
          <p:nvPr>
            <p:ph type="sldNum" sz="quarter" idx="12"/>
          </p:nvPr>
        </p:nvSpPr>
        <p:spPr/>
        <p:txBody>
          <a:bodyPr/>
          <a:lstStyle/>
          <a:p>
            <a:pPr lvl="0"/>
            <a:fld id="{75AA32F1-51D3-4031-83E6-CB4C6F745F05}" type="slidenum">
              <a:rPr lang="en-GB" smtClean="0"/>
              <a:t>‹#›</a:t>
            </a:fld>
            <a:endParaRPr lang="en-GB"/>
          </a:p>
        </p:txBody>
      </p:sp>
    </p:spTree>
    <p:extLst>
      <p:ext uri="{BB962C8B-B14F-4D97-AF65-F5344CB8AC3E}">
        <p14:creationId xmlns:p14="http://schemas.microsoft.com/office/powerpoint/2010/main" val="3365407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2EBB38-8DCE-41A7-B62D-28C3C1E807CF}"/>
              </a:ext>
            </a:extLst>
          </p:cNvPr>
          <p:cNvSpPr>
            <a:spLocks noGrp="1"/>
          </p:cNvSpPr>
          <p:nvPr>
            <p:ph type="dt" sz="half" idx="10"/>
          </p:nvPr>
        </p:nvSpPr>
        <p:spPr/>
        <p:txBody>
          <a:bodyPr/>
          <a:lstStyle/>
          <a:p>
            <a:pPr lvl="0"/>
            <a:fld id="{5801CB8D-E294-4DC9-80A3-2EA7D4E7E9EB}" type="datetime1">
              <a:rPr lang="en-US" smtClean="0"/>
              <a:pPr lvl="0"/>
              <a:t>12/10/2020</a:t>
            </a:fld>
            <a:endParaRPr lang="en-US"/>
          </a:p>
        </p:txBody>
      </p:sp>
      <p:sp>
        <p:nvSpPr>
          <p:cNvPr id="3" name="Footer Placeholder 2">
            <a:extLst>
              <a:ext uri="{FF2B5EF4-FFF2-40B4-BE49-F238E27FC236}">
                <a16:creationId xmlns:a16="http://schemas.microsoft.com/office/drawing/2014/main" id="{3F6C73FA-9A46-4724-835B-220E6C38429C}"/>
              </a:ext>
            </a:extLst>
          </p:cNvPr>
          <p:cNvSpPr>
            <a:spLocks noGrp="1"/>
          </p:cNvSpPr>
          <p:nvPr>
            <p:ph type="ftr" sz="quarter" idx="11"/>
          </p:nvPr>
        </p:nvSpPr>
        <p:spPr/>
        <p:txBody>
          <a:bodyPr/>
          <a:lstStyle/>
          <a:p>
            <a:pPr lvl="0"/>
            <a:endParaRPr lang="en-US"/>
          </a:p>
        </p:txBody>
      </p:sp>
      <p:sp>
        <p:nvSpPr>
          <p:cNvPr id="4" name="Slide Number Placeholder 3">
            <a:extLst>
              <a:ext uri="{FF2B5EF4-FFF2-40B4-BE49-F238E27FC236}">
                <a16:creationId xmlns:a16="http://schemas.microsoft.com/office/drawing/2014/main" id="{625AA0FC-F2CB-4D95-8A1B-9A21A3D2A4C4}"/>
              </a:ext>
            </a:extLst>
          </p:cNvPr>
          <p:cNvSpPr>
            <a:spLocks noGrp="1"/>
          </p:cNvSpPr>
          <p:nvPr>
            <p:ph type="sldNum" sz="quarter" idx="12"/>
          </p:nvPr>
        </p:nvSpPr>
        <p:spPr/>
        <p:txBody>
          <a:bodyPr/>
          <a:lstStyle/>
          <a:p>
            <a:pPr lvl="0"/>
            <a:fld id="{94A1D306-4A1E-4948-8023-5425A3E0D721}" type="slidenum">
              <a:rPr lang="en-GB" smtClean="0"/>
              <a:t>‹#›</a:t>
            </a:fld>
            <a:endParaRPr lang="en-GB"/>
          </a:p>
        </p:txBody>
      </p:sp>
    </p:spTree>
    <p:extLst>
      <p:ext uri="{BB962C8B-B14F-4D97-AF65-F5344CB8AC3E}">
        <p14:creationId xmlns:p14="http://schemas.microsoft.com/office/powerpoint/2010/main" val="3493093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45DDF-8B48-4F22-9F1E-8BF318E27A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D48C605-8444-4691-B596-28CEF5322F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94AEF6-72CC-470B-9B40-2A57AF7A6F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62A560-A11A-4114-8069-CAD123F0EAE0}"/>
              </a:ext>
            </a:extLst>
          </p:cNvPr>
          <p:cNvSpPr>
            <a:spLocks noGrp="1"/>
          </p:cNvSpPr>
          <p:nvPr>
            <p:ph type="dt" sz="half" idx="10"/>
          </p:nvPr>
        </p:nvSpPr>
        <p:spPr/>
        <p:txBody>
          <a:bodyPr/>
          <a:lstStyle/>
          <a:p>
            <a:pPr lvl="0"/>
            <a:fld id="{681CFE81-7E4D-44B4-95AE-C13830AA015C}" type="datetime1">
              <a:rPr lang="en-US" smtClean="0"/>
              <a:pPr lvl="0"/>
              <a:t>12/10/2020</a:t>
            </a:fld>
            <a:endParaRPr lang="en-US"/>
          </a:p>
        </p:txBody>
      </p:sp>
      <p:sp>
        <p:nvSpPr>
          <p:cNvPr id="6" name="Footer Placeholder 5">
            <a:extLst>
              <a:ext uri="{FF2B5EF4-FFF2-40B4-BE49-F238E27FC236}">
                <a16:creationId xmlns:a16="http://schemas.microsoft.com/office/drawing/2014/main" id="{2DD4FA80-BC12-4B03-9EB1-7168C8A0D382}"/>
              </a:ext>
            </a:extLst>
          </p:cNvPr>
          <p:cNvSpPr>
            <a:spLocks noGrp="1"/>
          </p:cNvSpPr>
          <p:nvPr>
            <p:ph type="ftr" sz="quarter" idx="11"/>
          </p:nvPr>
        </p:nvSpPr>
        <p:spPr/>
        <p:txBody>
          <a:bodyPr/>
          <a:lstStyle/>
          <a:p>
            <a:pPr lvl="0"/>
            <a:endParaRPr lang="en-US"/>
          </a:p>
        </p:txBody>
      </p:sp>
      <p:sp>
        <p:nvSpPr>
          <p:cNvPr id="7" name="Slide Number Placeholder 6">
            <a:extLst>
              <a:ext uri="{FF2B5EF4-FFF2-40B4-BE49-F238E27FC236}">
                <a16:creationId xmlns:a16="http://schemas.microsoft.com/office/drawing/2014/main" id="{798C9191-CE79-415C-9421-C2AB714FD300}"/>
              </a:ext>
            </a:extLst>
          </p:cNvPr>
          <p:cNvSpPr>
            <a:spLocks noGrp="1"/>
          </p:cNvSpPr>
          <p:nvPr>
            <p:ph type="sldNum" sz="quarter" idx="12"/>
          </p:nvPr>
        </p:nvSpPr>
        <p:spPr/>
        <p:txBody>
          <a:bodyPr/>
          <a:lstStyle/>
          <a:p>
            <a:pPr lvl="0"/>
            <a:fld id="{4995A2E7-2319-42D9-821B-105180BC9B93}" type="slidenum">
              <a:rPr lang="en-GB" smtClean="0"/>
              <a:t>‹#›</a:t>
            </a:fld>
            <a:endParaRPr lang="en-GB"/>
          </a:p>
        </p:txBody>
      </p:sp>
    </p:spTree>
    <p:extLst>
      <p:ext uri="{BB962C8B-B14F-4D97-AF65-F5344CB8AC3E}">
        <p14:creationId xmlns:p14="http://schemas.microsoft.com/office/powerpoint/2010/main" val="2488239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E2C6C-C238-46F9-8687-DF3B0D087A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5854460-B30B-4CE8-ADF2-918C9C81D0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9842E3-5752-431D-A532-83610A8959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CADCBE-BE6F-4C2F-8982-F78DD23DF324}"/>
              </a:ext>
            </a:extLst>
          </p:cNvPr>
          <p:cNvSpPr>
            <a:spLocks noGrp="1"/>
          </p:cNvSpPr>
          <p:nvPr>
            <p:ph type="dt" sz="half" idx="10"/>
          </p:nvPr>
        </p:nvSpPr>
        <p:spPr/>
        <p:txBody>
          <a:bodyPr/>
          <a:lstStyle/>
          <a:p>
            <a:pPr lvl="0"/>
            <a:fld id="{FC05FF2F-10E7-4141-8593-362D85B4A6B2}" type="datetime1">
              <a:rPr lang="en-US" smtClean="0"/>
              <a:pPr lvl="0"/>
              <a:t>12/10/2020</a:t>
            </a:fld>
            <a:endParaRPr lang="en-US"/>
          </a:p>
        </p:txBody>
      </p:sp>
      <p:sp>
        <p:nvSpPr>
          <p:cNvPr id="6" name="Footer Placeholder 5">
            <a:extLst>
              <a:ext uri="{FF2B5EF4-FFF2-40B4-BE49-F238E27FC236}">
                <a16:creationId xmlns:a16="http://schemas.microsoft.com/office/drawing/2014/main" id="{44F78B9F-34D3-43DD-9BA5-4F8C4F72C2DF}"/>
              </a:ext>
            </a:extLst>
          </p:cNvPr>
          <p:cNvSpPr>
            <a:spLocks noGrp="1"/>
          </p:cNvSpPr>
          <p:nvPr>
            <p:ph type="ftr" sz="quarter" idx="11"/>
          </p:nvPr>
        </p:nvSpPr>
        <p:spPr/>
        <p:txBody>
          <a:bodyPr/>
          <a:lstStyle/>
          <a:p>
            <a:pPr lvl="0"/>
            <a:endParaRPr lang="en-US"/>
          </a:p>
        </p:txBody>
      </p:sp>
      <p:sp>
        <p:nvSpPr>
          <p:cNvPr id="7" name="Slide Number Placeholder 6">
            <a:extLst>
              <a:ext uri="{FF2B5EF4-FFF2-40B4-BE49-F238E27FC236}">
                <a16:creationId xmlns:a16="http://schemas.microsoft.com/office/drawing/2014/main" id="{E5658BE0-FCF8-4BD9-BE6E-DAE7294CD9E4}"/>
              </a:ext>
            </a:extLst>
          </p:cNvPr>
          <p:cNvSpPr>
            <a:spLocks noGrp="1"/>
          </p:cNvSpPr>
          <p:nvPr>
            <p:ph type="sldNum" sz="quarter" idx="12"/>
          </p:nvPr>
        </p:nvSpPr>
        <p:spPr/>
        <p:txBody>
          <a:bodyPr/>
          <a:lstStyle/>
          <a:p>
            <a:pPr lvl="0"/>
            <a:fld id="{1CEBEE42-8F03-4D7C-8D12-9D44C9867520}" type="slidenum">
              <a:rPr lang="en-GB" smtClean="0"/>
              <a:t>‹#›</a:t>
            </a:fld>
            <a:endParaRPr lang="en-GB"/>
          </a:p>
        </p:txBody>
      </p:sp>
    </p:spTree>
    <p:extLst>
      <p:ext uri="{BB962C8B-B14F-4D97-AF65-F5344CB8AC3E}">
        <p14:creationId xmlns:p14="http://schemas.microsoft.com/office/powerpoint/2010/main" val="907282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753A1-424D-48D6-A76D-23688003482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2A395C-6CE1-434D-945F-DC8F3F17CE4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BDA72A-5F0C-466A-A71F-2FD53067F073}"/>
              </a:ext>
            </a:extLst>
          </p:cNvPr>
          <p:cNvSpPr>
            <a:spLocks noGrp="1"/>
          </p:cNvSpPr>
          <p:nvPr>
            <p:ph type="dt" sz="half" idx="10"/>
          </p:nvPr>
        </p:nvSpPr>
        <p:spPr/>
        <p:txBody>
          <a:bodyPr/>
          <a:lstStyle/>
          <a:p>
            <a:pPr lvl="0"/>
            <a:fld id="{681CFE81-7E4D-44B4-95AE-C13830AA015C}" type="datetime1">
              <a:rPr lang="en-US" smtClean="0"/>
              <a:pPr lvl="0"/>
              <a:t>12/10/2020</a:t>
            </a:fld>
            <a:endParaRPr lang="en-US"/>
          </a:p>
        </p:txBody>
      </p:sp>
      <p:sp>
        <p:nvSpPr>
          <p:cNvPr id="5" name="Footer Placeholder 4">
            <a:extLst>
              <a:ext uri="{FF2B5EF4-FFF2-40B4-BE49-F238E27FC236}">
                <a16:creationId xmlns:a16="http://schemas.microsoft.com/office/drawing/2014/main" id="{95242005-2816-460A-97A4-0182B7EB62FC}"/>
              </a:ext>
            </a:extLst>
          </p:cNvPr>
          <p:cNvSpPr>
            <a:spLocks noGrp="1"/>
          </p:cNvSpPr>
          <p:nvPr>
            <p:ph type="ftr" sz="quarter" idx="11"/>
          </p:nvPr>
        </p:nvSpPr>
        <p:spPr/>
        <p:txBody>
          <a:bodyPr/>
          <a:lstStyle/>
          <a:p>
            <a:pPr lvl="0"/>
            <a:endParaRPr lang="en-US"/>
          </a:p>
        </p:txBody>
      </p:sp>
      <p:sp>
        <p:nvSpPr>
          <p:cNvPr id="6" name="Slide Number Placeholder 5">
            <a:extLst>
              <a:ext uri="{FF2B5EF4-FFF2-40B4-BE49-F238E27FC236}">
                <a16:creationId xmlns:a16="http://schemas.microsoft.com/office/drawing/2014/main" id="{E28B9DD7-B716-4BA8-9B76-882593913E75}"/>
              </a:ext>
            </a:extLst>
          </p:cNvPr>
          <p:cNvSpPr>
            <a:spLocks noGrp="1"/>
          </p:cNvSpPr>
          <p:nvPr>
            <p:ph type="sldNum" sz="quarter" idx="12"/>
          </p:nvPr>
        </p:nvSpPr>
        <p:spPr/>
        <p:txBody>
          <a:bodyPr/>
          <a:lstStyle/>
          <a:p>
            <a:pPr lvl="0"/>
            <a:fld id="{4995A2E7-2319-42D9-821B-105180BC9B93}" type="slidenum">
              <a:rPr lang="en-GB" smtClean="0"/>
              <a:t>‹#›</a:t>
            </a:fld>
            <a:endParaRPr lang="en-GB"/>
          </a:p>
        </p:txBody>
      </p:sp>
    </p:spTree>
    <p:extLst>
      <p:ext uri="{BB962C8B-B14F-4D97-AF65-F5344CB8AC3E}">
        <p14:creationId xmlns:p14="http://schemas.microsoft.com/office/powerpoint/2010/main" val="807022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11B655-47E6-4756-81C8-AB61651CA1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3A2D52-F8AB-4C1E-9511-8AD2B7D845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ACDF03-5347-4B71-9341-265FF96B0DC4}"/>
              </a:ext>
            </a:extLst>
          </p:cNvPr>
          <p:cNvSpPr>
            <a:spLocks noGrp="1"/>
          </p:cNvSpPr>
          <p:nvPr>
            <p:ph type="dt" sz="half" idx="10"/>
          </p:nvPr>
        </p:nvSpPr>
        <p:spPr/>
        <p:txBody>
          <a:bodyPr/>
          <a:lstStyle/>
          <a:p>
            <a:pPr lvl="0"/>
            <a:fld id="{681CFE81-7E4D-44B4-95AE-C13830AA015C}" type="datetime1">
              <a:rPr lang="en-US" smtClean="0"/>
              <a:pPr lvl="0"/>
              <a:t>12/10/2020</a:t>
            </a:fld>
            <a:endParaRPr lang="en-US"/>
          </a:p>
        </p:txBody>
      </p:sp>
      <p:sp>
        <p:nvSpPr>
          <p:cNvPr id="5" name="Footer Placeholder 4">
            <a:extLst>
              <a:ext uri="{FF2B5EF4-FFF2-40B4-BE49-F238E27FC236}">
                <a16:creationId xmlns:a16="http://schemas.microsoft.com/office/drawing/2014/main" id="{C9AB2D7B-6A2E-4B50-9028-CA9D43A2A58B}"/>
              </a:ext>
            </a:extLst>
          </p:cNvPr>
          <p:cNvSpPr>
            <a:spLocks noGrp="1"/>
          </p:cNvSpPr>
          <p:nvPr>
            <p:ph type="ftr" sz="quarter" idx="11"/>
          </p:nvPr>
        </p:nvSpPr>
        <p:spPr/>
        <p:txBody>
          <a:bodyPr/>
          <a:lstStyle/>
          <a:p>
            <a:pPr lvl="0"/>
            <a:endParaRPr lang="en-US"/>
          </a:p>
        </p:txBody>
      </p:sp>
      <p:sp>
        <p:nvSpPr>
          <p:cNvPr id="6" name="Slide Number Placeholder 5">
            <a:extLst>
              <a:ext uri="{FF2B5EF4-FFF2-40B4-BE49-F238E27FC236}">
                <a16:creationId xmlns:a16="http://schemas.microsoft.com/office/drawing/2014/main" id="{20BE0FD5-52A1-40DB-881F-5DE552653ACB}"/>
              </a:ext>
            </a:extLst>
          </p:cNvPr>
          <p:cNvSpPr>
            <a:spLocks noGrp="1"/>
          </p:cNvSpPr>
          <p:nvPr>
            <p:ph type="sldNum" sz="quarter" idx="12"/>
          </p:nvPr>
        </p:nvSpPr>
        <p:spPr/>
        <p:txBody>
          <a:bodyPr/>
          <a:lstStyle/>
          <a:p>
            <a:pPr lvl="0"/>
            <a:fld id="{4995A2E7-2319-42D9-821B-105180BC9B93}" type="slidenum">
              <a:rPr lang="en-GB" smtClean="0"/>
              <a:t>‹#›</a:t>
            </a:fld>
            <a:endParaRPr lang="en-GB"/>
          </a:p>
        </p:txBody>
      </p:sp>
    </p:spTree>
    <p:extLst>
      <p:ext uri="{BB962C8B-B14F-4D97-AF65-F5344CB8AC3E}">
        <p14:creationId xmlns:p14="http://schemas.microsoft.com/office/powerpoint/2010/main" val="31383557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Autofit/>
          </a:bodyPr>
          <a:lstStyle>
            <a:lvl1pPr marL="609585" lvl="0" indent="-457189">
              <a:spcBef>
                <a:spcPts val="0"/>
              </a:spcBef>
              <a:spcAft>
                <a:spcPts val="0"/>
              </a:spcAft>
              <a:buSzPts val="1800"/>
              <a:buChar char="●"/>
              <a:defRPr/>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895429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DF502A-6D50-4E56-938E-91DC50DC2A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E1BE8E-4ABB-4D42-B03F-3934372F57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558764-5AA0-4C64-80E1-65927E2512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lvl="0"/>
            <a:fld id="{681CFE81-7E4D-44B4-95AE-C13830AA015C}" type="datetime1">
              <a:rPr lang="en-US" smtClean="0"/>
              <a:pPr lvl="0"/>
              <a:t>12/10/2020</a:t>
            </a:fld>
            <a:endParaRPr lang="en-US"/>
          </a:p>
        </p:txBody>
      </p:sp>
      <p:sp>
        <p:nvSpPr>
          <p:cNvPr id="5" name="Footer Placeholder 4">
            <a:extLst>
              <a:ext uri="{FF2B5EF4-FFF2-40B4-BE49-F238E27FC236}">
                <a16:creationId xmlns:a16="http://schemas.microsoft.com/office/drawing/2014/main" id="{EB5CA085-2B87-40BC-8B5F-E8F7073D3D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lvl="0"/>
            <a:endParaRPr lang="en-US"/>
          </a:p>
        </p:txBody>
      </p:sp>
      <p:sp>
        <p:nvSpPr>
          <p:cNvPr id="6" name="Slide Number Placeholder 5">
            <a:extLst>
              <a:ext uri="{FF2B5EF4-FFF2-40B4-BE49-F238E27FC236}">
                <a16:creationId xmlns:a16="http://schemas.microsoft.com/office/drawing/2014/main" id="{84C02B26-0A0D-4DA1-8B0B-E777F5BEAC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lvl="0"/>
            <a:fld id="{4995A2E7-2319-42D9-821B-105180BC9B93}" type="slidenum">
              <a:rPr lang="en-GB" smtClean="0"/>
              <a:t>‹#›</a:t>
            </a:fld>
            <a:endParaRPr lang="en-GB"/>
          </a:p>
        </p:txBody>
      </p:sp>
    </p:spTree>
    <p:extLst>
      <p:ext uri="{BB962C8B-B14F-4D97-AF65-F5344CB8AC3E}">
        <p14:creationId xmlns:p14="http://schemas.microsoft.com/office/powerpoint/2010/main" val="376653765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supportyourapp.com/blog/team-developmen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supportyourapp.com/blog/team-developmen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cqc.org.uk/sites/default/flies/20171124_sharing_best_practice_emergency_department.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upportyourapp.com/blog/team-development/" TargetMode="External"/><Relationship Id="rId2" Type="http://schemas.openxmlformats.org/officeDocument/2006/relationships/hyperlink" Target="https://www.cqc.org.uk/sites/default/flies/20171124_sharing_best_practice_emergency_department.pdf" TargetMode="External"/><Relationship Id="rId1" Type="http://schemas.openxmlformats.org/officeDocument/2006/relationships/slideLayout" Target="../slideLayouts/slideLayout2.xml"/><Relationship Id="rId4" Type="http://schemas.openxmlformats.org/officeDocument/2006/relationships/hyperlink" Target="https://innolution.com/resources/glossary/development-team#:~:text=development%20team%20A%20self-organizing%2C%20cross-functional%20team%20of%20people,also%20cross-functional%20team%2C%20product%20owner%2C%20ScrumMaster%2C%20Scrum%20team"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hyperlink" Target="https://onlinelibrary.wiley.com/doi/abs/10.1111/j.1365-2648.2006.03738.x"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hyperlink" Target="https://onlinelibrary.wiley.com/doi/abs/10.1111/j.1365-2934.2006.00554.x" TargetMode="External"/><Relationship Id="rId5" Type="http://schemas.openxmlformats.org/officeDocument/2006/relationships/hyperlink" Target="https://www.scielo.br/scielo.php?pid=S0104-11692011000200019&amp;script=sci_arttext" TargetMode="External"/><Relationship Id="rId4" Type="http://schemas.openxmlformats.org/officeDocument/2006/relationships/hyperlink" Target="https://books.google.co.uk/books?hl=en&amp;lr=&amp;id=OzDFwuWH5BMC&amp;oi=fnd&amp;pg=PA9&amp;dq=management+of+conflict+in+nursing&amp;ots=TJALE01Mq9&amp;sig=ZMlj-lTstJH-FwT4NbZi4dGBxuQ&amp;redir_esc=y#v=onepage&amp;q=management%20of%20conflict%20in%20nursing&amp;f=false"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google.com/search?q=sucessfull+team+working&amp;source=lmns&amp;bih=679&amp;biw=1399&amp;rlz=1C1CHBF_en-gbGB875GB875&amp;safe=strict&amp;hl=en&amp;sa=X&amp;ved=2ahUKEwiQpMvZ3aLtAhUCcxoKHQopAhAQ_AUoAHoECAEQAA" TargetMode="External"/><Relationship Id="rId2" Type="http://schemas.openxmlformats.org/officeDocument/2006/relationships/hyperlink" Target="https://www.sandler.com/blog/6-benefits-of-teamwork-in-the-workplace/" TargetMode="External"/><Relationship Id="rId1" Type="http://schemas.openxmlformats.org/officeDocument/2006/relationships/slideLayout" Target="../slideLayouts/slideLayout2.xml"/><Relationship Id="rId4" Type="http://schemas.openxmlformats.org/officeDocument/2006/relationships/hyperlink" Target="https://www.nytimes.com/guides/business/manage-a-successful-team"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1BF47A-086C-47AF-932F-8E8B31CFB843}"/>
              </a:ext>
            </a:extLst>
          </p:cNvPr>
          <p:cNvSpPr>
            <a:spLocks noGrp="1"/>
          </p:cNvSpPr>
          <p:nvPr>
            <p:ph type="title"/>
          </p:nvPr>
        </p:nvSpPr>
        <p:spPr>
          <a:xfrm>
            <a:off x="1285240" y="1050595"/>
            <a:ext cx="8074815" cy="1618489"/>
          </a:xfrm>
        </p:spPr>
        <p:txBody>
          <a:bodyPr anchor="ctr">
            <a:normAutofit/>
          </a:bodyPr>
          <a:lstStyle/>
          <a:p>
            <a:r>
              <a:rPr lang="en-GB" sz="6100"/>
              <a:t>Benefits of team working </a:t>
            </a:r>
          </a:p>
        </p:txBody>
      </p:sp>
      <p:sp>
        <p:nvSpPr>
          <p:cNvPr id="3" name="Content Placeholder 2">
            <a:extLst>
              <a:ext uri="{FF2B5EF4-FFF2-40B4-BE49-F238E27FC236}">
                <a16:creationId xmlns:a16="http://schemas.microsoft.com/office/drawing/2014/main" id="{F76487FB-3683-4231-B5BC-7986513DFDD3}"/>
              </a:ext>
            </a:extLst>
          </p:cNvPr>
          <p:cNvSpPr>
            <a:spLocks noGrp="1"/>
          </p:cNvSpPr>
          <p:nvPr>
            <p:ph idx="1"/>
          </p:nvPr>
        </p:nvSpPr>
        <p:spPr>
          <a:xfrm>
            <a:off x="1285240" y="2969469"/>
            <a:ext cx="8074815" cy="2800395"/>
          </a:xfrm>
        </p:spPr>
        <p:txBody>
          <a:bodyPr anchor="t">
            <a:normAutofit/>
          </a:bodyPr>
          <a:lstStyle/>
          <a:p>
            <a:r>
              <a:rPr lang="en-GB" sz="2400" dirty="0"/>
              <a:t>By happiness </a:t>
            </a:r>
            <a:r>
              <a:rPr lang="en-GB" sz="2400"/>
              <a:t>uzowuihe</a:t>
            </a:r>
            <a:endParaRPr lang="en-GB" sz="2400" dirty="0"/>
          </a:p>
          <a:p>
            <a:r>
              <a:rPr lang="en-GB" sz="2400" dirty="0"/>
              <a:t>Student number 1919524</a:t>
            </a:r>
          </a:p>
          <a:p>
            <a:pPr lvl="0"/>
            <a:r>
              <a:rPr lang="en-US" sz="2400" dirty="0"/>
              <a:t>MOODLE TITLE : ETW, TERM 2</a:t>
            </a:r>
          </a:p>
          <a:p>
            <a:pPr lvl="0"/>
            <a:r>
              <a:rPr lang="en-US" sz="2400" dirty="0"/>
              <a:t>LECTURER NAME : ADESEWA AJAYI </a:t>
            </a:r>
          </a:p>
          <a:p>
            <a:pPr lvl="0"/>
            <a:endParaRPr lang="en-US" sz="2400" dirty="0"/>
          </a:p>
          <a:p>
            <a:endParaRPr lang="en-GB" sz="2400" dirty="0"/>
          </a:p>
        </p:txBody>
      </p:sp>
    </p:spTree>
    <p:extLst>
      <p:ext uri="{BB962C8B-B14F-4D97-AF65-F5344CB8AC3E}">
        <p14:creationId xmlns:p14="http://schemas.microsoft.com/office/powerpoint/2010/main" val="2233263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ight Triangle 39">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839C9D-56A4-4C63-8D08-B8DB4F0B4FD4}"/>
              </a:ext>
            </a:extLst>
          </p:cNvPr>
          <p:cNvSpPr txBox="1">
            <a:spLocks noGrp="1"/>
          </p:cNvSpPr>
          <p:nvPr>
            <p:ph type="title"/>
          </p:nvPr>
        </p:nvSpPr>
        <p:spPr>
          <a:xfrm>
            <a:off x="1123356" y="1188637"/>
            <a:ext cx="9984615" cy="1597228"/>
          </a:xfrm>
        </p:spPr>
        <p:txBody>
          <a:bodyPr>
            <a:normAutofit/>
          </a:bodyPr>
          <a:lstStyle/>
          <a:p>
            <a:pPr lvl="0"/>
            <a:r>
              <a:rPr lang="en-US" sz="6000"/>
              <a:t>INTRODUCTION </a:t>
            </a:r>
          </a:p>
        </p:txBody>
      </p:sp>
      <p:pic>
        <p:nvPicPr>
          <p:cNvPr id="4" name="Picture 3">
            <a:extLst>
              <a:ext uri="{FF2B5EF4-FFF2-40B4-BE49-F238E27FC236}">
                <a16:creationId xmlns:a16="http://schemas.microsoft.com/office/drawing/2014/main" id="{8BCBC0D9-C6A2-4A18-8108-FE5CA062F2B8}"/>
              </a:ext>
            </a:extLst>
          </p:cNvPr>
          <p:cNvPicPr>
            <a:picLocks noChangeAspect="1"/>
          </p:cNvPicPr>
          <p:nvPr/>
        </p:nvPicPr>
        <p:blipFill rotWithShape="1">
          <a:blip r:embed="rId2"/>
          <a:srcRect l="3009" r="22182" b="-3"/>
          <a:stretch/>
        </p:blipFill>
        <p:spPr>
          <a:xfrm>
            <a:off x="1123357" y="3018327"/>
            <a:ext cx="3533985" cy="2728198"/>
          </a:xfrm>
          <a:prstGeom prst="rect">
            <a:avLst/>
          </a:prstGeom>
          <a:noFill/>
        </p:spPr>
      </p:pic>
      <p:sp>
        <p:nvSpPr>
          <p:cNvPr id="3" name="Content Placeholder 2">
            <a:extLst>
              <a:ext uri="{FF2B5EF4-FFF2-40B4-BE49-F238E27FC236}">
                <a16:creationId xmlns:a16="http://schemas.microsoft.com/office/drawing/2014/main" id="{0DAA911B-243A-4A06-AE80-F0B40CE655D5}"/>
              </a:ext>
            </a:extLst>
          </p:cNvPr>
          <p:cNvSpPr txBox="1">
            <a:spLocks noGrp="1"/>
          </p:cNvSpPr>
          <p:nvPr>
            <p:ph idx="1"/>
          </p:nvPr>
        </p:nvSpPr>
        <p:spPr>
          <a:xfrm>
            <a:off x="5135526" y="1849478"/>
            <a:ext cx="6411301" cy="4686789"/>
          </a:xfrm>
        </p:spPr>
        <p:txBody>
          <a:bodyPr anchor="t">
            <a:normAutofit fontScale="40000" lnSpcReduction="20000"/>
          </a:bodyPr>
          <a:lstStyle/>
          <a:p>
            <a:pPr marL="0" lvl="0" indent="0">
              <a:buNone/>
            </a:pPr>
            <a:endParaRPr lang="en-GB" sz="2900" dirty="0">
              <a:latin typeface="Calibri" pitchFamily="34"/>
              <a:cs typeface="Times New Roman"/>
            </a:endParaRPr>
          </a:p>
          <a:p>
            <a:pPr lvl="0"/>
            <a:endParaRPr lang="en-GB" sz="2900" dirty="0">
              <a:latin typeface="Calibri" pitchFamily="34"/>
              <a:cs typeface="Times New Roman"/>
            </a:endParaRPr>
          </a:p>
          <a:p>
            <a:pPr lvl="0"/>
            <a:r>
              <a:rPr lang="en-GB" sz="2900" dirty="0">
                <a:latin typeface="Calibri" pitchFamily="34"/>
                <a:cs typeface="Times New Roman"/>
              </a:rPr>
              <a:t>Team development has been used by most organisation to improve quality of products and services in workplace. </a:t>
            </a:r>
          </a:p>
          <a:p>
            <a:pPr lvl="0"/>
            <a:r>
              <a:rPr lang="en-GB" sz="2900" dirty="0">
                <a:latin typeface="Calibri" pitchFamily="34"/>
                <a:cs typeface="Times New Roman"/>
              </a:rPr>
              <a:t>A team is developed for the purpose of collective productivity and increased performance  to  achieve a common goal.</a:t>
            </a:r>
            <a:r>
              <a:rPr lang="en-US" sz="2900" dirty="0">
                <a:latin typeface="Calibri" pitchFamily="34"/>
                <a:cs typeface="Times New Roman"/>
              </a:rPr>
              <a:t> </a:t>
            </a:r>
          </a:p>
          <a:p>
            <a:pPr lvl="0"/>
            <a:endParaRPr lang="en-GB" sz="2900" dirty="0">
              <a:latin typeface="Calibri" pitchFamily="34"/>
              <a:cs typeface="Times New Roman"/>
            </a:endParaRPr>
          </a:p>
          <a:p>
            <a:pPr lvl="0"/>
            <a:r>
              <a:rPr lang="en-GB" sz="2900" dirty="0">
                <a:latin typeface="Calibri" pitchFamily="34"/>
                <a:cs typeface="Times New Roman"/>
              </a:rPr>
              <a:t>Team working helps in generating ideas and creative thinking, working in a team helps to boost the moral of the employees and also motivates the staff for effective performance.</a:t>
            </a:r>
            <a:endParaRPr lang="en-US" sz="2900" dirty="0">
              <a:latin typeface="Calibri" pitchFamily="34"/>
              <a:cs typeface="Times New Roman"/>
            </a:endParaRPr>
          </a:p>
          <a:p>
            <a:pPr marL="0" lvl="0" indent="0">
              <a:buNone/>
            </a:pPr>
            <a:r>
              <a:rPr lang="en-GB" sz="2900" dirty="0">
                <a:latin typeface="Calibri" pitchFamily="34"/>
                <a:cs typeface="Times New Roman"/>
              </a:rPr>
              <a:t> </a:t>
            </a:r>
          </a:p>
          <a:p>
            <a:pPr lvl="0"/>
            <a:r>
              <a:rPr lang="en-GB" sz="2900" dirty="0">
                <a:latin typeface="Calibri" pitchFamily="34"/>
                <a:cs typeface="Times New Roman"/>
              </a:rPr>
              <a:t>Working together helps to reduce stress and encourages the individuals to learn faster. </a:t>
            </a:r>
          </a:p>
          <a:p>
            <a:pPr lvl="0"/>
            <a:r>
              <a:rPr lang="en-GB" sz="2900" dirty="0">
                <a:latin typeface="Calibri" pitchFamily="34"/>
                <a:cs typeface="Times New Roman"/>
              </a:rPr>
              <a:t>Team work is a good method of bringing out the best of an individual while working together to achieve a common goal.</a:t>
            </a:r>
          </a:p>
          <a:p>
            <a:pPr marL="0" lvl="0" indent="0">
              <a:buNone/>
            </a:pPr>
            <a:r>
              <a:rPr lang="en-GB" sz="2900" dirty="0">
                <a:latin typeface="Calibri" pitchFamily="34"/>
                <a:cs typeface="Times New Roman"/>
              </a:rPr>
              <a:t> </a:t>
            </a:r>
          </a:p>
          <a:p>
            <a:pPr lvl="0"/>
            <a:r>
              <a:rPr lang="en-GB" sz="2900" dirty="0">
                <a:latin typeface="Calibri" pitchFamily="34"/>
                <a:cs typeface="Times New Roman"/>
              </a:rPr>
              <a:t>A team can be defined as a group of people who come together to accomplish specific task that are related to common goal ( </a:t>
            </a:r>
            <a:r>
              <a:rPr lang="en-GB" sz="2900" dirty="0" err="1">
                <a:latin typeface="Calibri" pitchFamily="34"/>
                <a:cs typeface="Times New Roman"/>
              </a:rPr>
              <a:t>Maundet</a:t>
            </a:r>
            <a:r>
              <a:rPr lang="en-GB" sz="2900" dirty="0">
                <a:latin typeface="Calibri" pitchFamily="34"/>
                <a:cs typeface="Times New Roman"/>
              </a:rPr>
              <a:t> al 2017)</a:t>
            </a:r>
          </a:p>
          <a:p>
            <a:pPr marL="0" lvl="0" indent="0">
              <a:buNone/>
            </a:pPr>
            <a:r>
              <a:rPr lang="en-GB" sz="2900" dirty="0">
                <a:latin typeface="Calibri" pitchFamily="34"/>
                <a:cs typeface="Times New Roman"/>
              </a:rPr>
              <a:t> </a:t>
            </a:r>
          </a:p>
          <a:p>
            <a:pPr lvl="0"/>
            <a:r>
              <a:rPr lang="en-GB" sz="2900" dirty="0">
                <a:latin typeface="Calibri" pitchFamily="34"/>
                <a:cs typeface="Times New Roman"/>
              </a:rPr>
              <a:t>Teamwork can be defined as a combination of efforts, skills, idea or action of a group of individuals to achieve an objective, purpose or a set goal.</a:t>
            </a:r>
            <a:r>
              <a:rPr lang="en-US" sz="2900" dirty="0">
                <a:latin typeface="Calibri" pitchFamily="34"/>
                <a:cs typeface="Times New Roman"/>
              </a:rPr>
              <a:t> </a:t>
            </a:r>
          </a:p>
          <a:p>
            <a:pPr lvl="0"/>
            <a:r>
              <a:rPr lang="en-US" sz="2900" dirty="0">
                <a:latin typeface="Calibri" pitchFamily="34"/>
                <a:cs typeface="Times New Roman"/>
              </a:rPr>
              <a:t>                                                                                                                                              1919524</a:t>
            </a:r>
            <a:endParaRPr lang="en-GB" sz="2900" dirty="0">
              <a:latin typeface="Calibri" pitchFamily="34"/>
              <a:cs typeface="Times New Roman"/>
            </a:endParaRPr>
          </a:p>
          <a:p>
            <a:pPr lvl="0"/>
            <a:endParaRPr lang="en-US" sz="7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C518B6-2E61-42AA-88CC-9C2C4D19973F}"/>
              </a:ext>
            </a:extLst>
          </p:cNvPr>
          <p:cNvSpPr>
            <a:spLocks noGrp="1"/>
          </p:cNvSpPr>
          <p:nvPr>
            <p:ph type="title"/>
          </p:nvPr>
        </p:nvSpPr>
        <p:spPr>
          <a:xfrm>
            <a:off x="572493" y="238539"/>
            <a:ext cx="11018520" cy="1434415"/>
          </a:xfrm>
        </p:spPr>
        <p:txBody>
          <a:bodyPr anchor="b">
            <a:normAutofit/>
          </a:bodyPr>
          <a:lstStyle/>
          <a:p>
            <a:r>
              <a:rPr kumimoji="0" lang="en-US" sz="3800" b="0" i="0" u="none" strike="noStrike" kern="1200" cap="none" spc="0" normalizeH="0" baseline="0" noProof="0">
                <a:ln>
                  <a:noFill/>
                </a:ln>
                <a:effectLst/>
                <a:uLnTx/>
                <a:uFillTx/>
                <a:latin typeface="Calibri Light" panose="020F0302020204030204"/>
                <a:ea typeface="+mj-ea"/>
                <a:cs typeface="+mj-cs"/>
              </a:rPr>
              <a:t>BENEFITS OF TEAM WORKING IN ST THOMAS HOSPITAL EMERGENCY AND EMERGENCY DEPARTMENT </a:t>
            </a:r>
            <a:endParaRPr lang="en-GB" sz="3800"/>
          </a:p>
        </p:txBody>
      </p:sp>
      <p:sp>
        <p:nvSpPr>
          <p:cNvPr id="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4C5595-2D8C-4157-9797-EDAEF245300A}"/>
              </a:ext>
            </a:extLst>
          </p:cNvPr>
          <p:cNvSpPr>
            <a:spLocks noGrp="1"/>
          </p:cNvSpPr>
          <p:nvPr>
            <p:ph idx="1"/>
          </p:nvPr>
        </p:nvSpPr>
        <p:spPr>
          <a:xfrm>
            <a:off x="572493" y="2071316"/>
            <a:ext cx="6713552" cy="4119172"/>
          </a:xfrm>
        </p:spPr>
        <p:txBody>
          <a:bodyPr anchor="t">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1500" b="0" i="0" u="none" strike="noStrike" kern="1200" cap="none" spc="0" normalizeH="0" baseline="0" noProof="0">
                <a:ln>
                  <a:noFill/>
                </a:ln>
                <a:effectLst/>
                <a:uLnTx/>
                <a:uFillTx/>
                <a:latin typeface="Calibri" panose="020F0502020204030204" pitchFamily="34" charset="0"/>
                <a:ea typeface="Times New Roman" panose="02020603050405020304" pitchFamily="18" charset="0"/>
                <a:cs typeface="Times New Roman" panose="02020603050405020304" pitchFamily="18" charset="0"/>
              </a:rPr>
              <a:t>The accident and emergency team in St Thomas Hospital NHS foundation Trust is made up of multidisciplinary medical professionals working together towards achieving positive outcomes for the patients.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1500" b="0" i="0" u="none" strike="noStrike" kern="1200" cap="none" spc="0" normalizeH="0" baseline="0" noProof="0">
                <a:ln>
                  <a:noFill/>
                </a:ln>
                <a:effectLst/>
                <a:uLnTx/>
                <a:uFillTx/>
                <a:latin typeface="Calibri" panose="020F0502020204030204" pitchFamily="34" charset="0"/>
                <a:ea typeface="Times New Roman" panose="02020603050405020304" pitchFamily="18" charset="0"/>
                <a:cs typeface="Times New Roman" panose="02020603050405020304" pitchFamily="18" charset="0"/>
              </a:rPr>
              <a:t>In emergency department, effective teamwork is fundamental in regard to providing high 8quality care, support and safety for the patients and their carers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1500" b="0" i="0" u="none" strike="noStrike" kern="1200" cap="none" spc="0" normalizeH="0" baseline="0" noProof="0">
                <a:ln>
                  <a:noFill/>
                </a:ln>
                <a:effectLst/>
                <a:uLnTx/>
                <a:uFillTx/>
                <a:latin typeface="Calibri" panose="020F0502020204030204" pitchFamily="34" charset="0"/>
                <a:ea typeface="Times New Roman" panose="02020603050405020304" pitchFamily="18" charset="0"/>
                <a:cs typeface="Times New Roman" panose="02020603050405020304" pitchFamily="18" charset="0"/>
              </a:rPr>
              <a:t>Team working has helped in reducing moral hazard amongst the staff and patients.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1500" b="0" i="0" u="none" strike="noStrike" kern="1200" cap="none" spc="0" normalizeH="0" baseline="0" noProof="0">
                <a:ln>
                  <a:noFill/>
                </a:ln>
                <a:effectLst/>
                <a:uLnTx/>
                <a:uFillTx/>
                <a:latin typeface="Calibri" panose="020F0502020204030204" pitchFamily="34" charset="0"/>
                <a:ea typeface="Times New Roman" panose="02020603050405020304" pitchFamily="18" charset="0"/>
                <a:cs typeface="Times New Roman" panose="02020603050405020304" pitchFamily="18" charset="0"/>
              </a:rPr>
              <a:t>Team working amongst the physician’s has improved the rate of recovery time and survival rates for the patients.</a:t>
            </a:r>
            <a:r>
              <a:rPr kumimoji="0" lang="en-US" sz="1500" b="0" i="0" u="none" strike="noStrike" kern="1200" cap="none" spc="0" normalizeH="0" baseline="0" noProof="0">
                <a:ln>
                  <a:noFill/>
                </a:ln>
                <a:effectLst/>
                <a:uLnTx/>
                <a:uFillTx/>
                <a:latin typeface="Calibri" panose="020F0502020204030204" pitchFamily="34" charset="0"/>
                <a:ea typeface="Times New Roman" panose="02020603050405020304" pitchFamily="18" charset="0"/>
                <a:cs typeface="Times New Roman" panose="02020603050405020304" pitchFamily="18" charset="0"/>
              </a:rPr>
              <a:t> </a:t>
            </a:r>
            <a:endParaRPr kumimoji="0" lang="en-GB" sz="1500" b="0" i="0" u="none" strike="noStrike" kern="1200" cap="none" spc="0" normalizeH="0" baseline="0" noProof="0">
              <a:ln>
                <a:noFill/>
              </a:ln>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500" b="0" i="0" u="none" strike="noStrike" kern="1200" cap="none" spc="0" normalizeH="0" baseline="0" noProof="0">
              <a:ln>
                <a:noFill/>
              </a:ln>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1500" b="0" i="0" u="none" strike="noStrike" kern="1200" cap="none" spc="0" normalizeH="0" baseline="0" noProof="0">
                <a:ln>
                  <a:noFill/>
                </a:ln>
                <a:effectLst/>
                <a:uLnTx/>
                <a:uFillTx/>
                <a:latin typeface="Calibri" panose="020F0502020204030204" pitchFamily="34" charset="0"/>
                <a:ea typeface="Times New Roman" panose="02020603050405020304" pitchFamily="18" charset="0"/>
                <a:cs typeface="Times New Roman" panose="02020603050405020304" pitchFamily="18" charset="0"/>
              </a:rPr>
              <a:t>Team working influences the outcome of the overall services, care provided and success rates, as all the staff are working together to save life’s and make the hospital a higher standard health and wellbeing environment.</a:t>
            </a:r>
            <a:endParaRPr kumimoji="0" lang="en-US" sz="1500" b="0" i="0" u="none" strike="noStrike" kern="1200" cap="none" spc="0" normalizeH="0" baseline="0" noProof="0">
              <a:ln>
                <a:noFill/>
              </a:ln>
              <a:effectLst/>
              <a:uLnTx/>
              <a:uFillTx/>
              <a:latin typeface="Calibri" panose="020F0502020204030204" pitchFamily="34" charset="0"/>
              <a:ea typeface="Times New Roman" panose="02020603050405020304" pitchFamily="18" charset="0"/>
              <a:cs typeface="Times New Roman" panose="02020603050405020304" pitchFamily="18" charset="0"/>
            </a:endParaRPr>
          </a:p>
          <a:p>
            <a:endParaRPr lang="en-GB" sz="1500"/>
          </a:p>
        </p:txBody>
      </p:sp>
      <p:pic>
        <p:nvPicPr>
          <p:cNvPr id="4" name="Picture 3">
            <a:extLst>
              <a:ext uri="{FF2B5EF4-FFF2-40B4-BE49-F238E27FC236}">
                <a16:creationId xmlns:a16="http://schemas.microsoft.com/office/drawing/2014/main" id="{CBDE8C94-CDE6-45B3-97ED-E36E15BD1E86}"/>
              </a:ext>
            </a:extLst>
          </p:cNvPr>
          <p:cNvPicPr>
            <a:picLocks noChangeAspect="1"/>
          </p:cNvPicPr>
          <p:nvPr/>
        </p:nvPicPr>
        <p:blipFill rotWithShape="1">
          <a:blip r:embed="rId2"/>
          <a:srcRect l="36657" r="31595" b="-1"/>
          <a:stretch/>
        </p:blipFill>
        <p:spPr>
          <a:xfrm>
            <a:off x="7858538" y="2261309"/>
            <a:ext cx="3226866" cy="3354144"/>
          </a:xfrm>
          <a:prstGeom prst="rect">
            <a:avLst/>
          </a:prstGeom>
        </p:spPr>
      </p:pic>
    </p:spTree>
    <p:extLst>
      <p:ext uri="{BB962C8B-B14F-4D97-AF65-F5344CB8AC3E}">
        <p14:creationId xmlns:p14="http://schemas.microsoft.com/office/powerpoint/2010/main" val="1976355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4BCDC4-3C7A-4E92-A6FA-A5A128EA9434}"/>
              </a:ext>
            </a:extLst>
          </p:cNvPr>
          <p:cNvSpPr txBox="1">
            <a:spLocks noGrp="1"/>
          </p:cNvSpPr>
          <p:nvPr>
            <p:ph type="title"/>
          </p:nvPr>
        </p:nvSpPr>
        <p:spPr>
          <a:xfrm>
            <a:off x="572493" y="238539"/>
            <a:ext cx="11018520" cy="1434415"/>
          </a:xfrm>
        </p:spPr>
        <p:txBody>
          <a:bodyPr anchor="b">
            <a:normAutofit/>
          </a:bodyPr>
          <a:lstStyle/>
          <a:p>
            <a:pPr lvl="0"/>
            <a:r>
              <a:rPr lang="en-US" sz="4600"/>
              <a:t>OTHER BENEFITS OF TEAM WORKING ARE :</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144BE0-4CC6-40F2-B637-BEC55C018A18}"/>
              </a:ext>
            </a:extLst>
          </p:cNvPr>
          <p:cNvSpPr txBox="1">
            <a:spLocks noGrp="1"/>
          </p:cNvSpPr>
          <p:nvPr>
            <p:ph idx="1"/>
          </p:nvPr>
        </p:nvSpPr>
        <p:spPr>
          <a:xfrm>
            <a:off x="413509" y="1497427"/>
            <a:ext cx="7031521" cy="5314926"/>
          </a:xfrm>
        </p:spPr>
        <p:txBody>
          <a:bodyPr anchor="t">
            <a:normAutofit lnSpcReduction="10000"/>
          </a:bodyPr>
          <a:lstStyle/>
          <a:p>
            <a:pPr marL="0" lvl="0" indent="0">
              <a:buNone/>
            </a:pPr>
            <a:endParaRPr lang="en-GB" sz="1400" dirty="0">
              <a:latin typeface="Calibri" pitchFamily="34"/>
              <a:cs typeface="Times New Roman"/>
            </a:endParaRPr>
          </a:p>
          <a:p>
            <a:pPr lvl="0"/>
            <a:r>
              <a:rPr lang="en-GB" sz="1400" dirty="0">
                <a:latin typeface="Calibri" pitchFamily="34"/>
                <a:cs typeface="Times New Roman"/>
              </a:rPr>
              <a:t>(1) Build trust and transparency</a:t>
            </a:r>
          </a:p>
          <a:p>
            <a:pPr lvl="0"/>
            <a:r>
              <a:rPr lang="en-GB" sz="1400" dirty="0">
                <a:latin typeface="Calibri" pitchFamily="34"/>
                <a:cs typeface="Times New Roman"/>
              </a:rPr>
              <a:t>(2) Encourage innovation </a:t>
            </a:r>
          </a:p>
          <a:p>
            <a:pPr lvl="0"/>
            <a:r>
              <a:rPr lang="en-GB" sz="1400" dirty="0">
                <a:latin typeface="Calibri" pitchFamily="34"/>
                <a:cs typeface="Times New Roman"/>
              </a:rPr>
              <a:t>(3) Support network </a:t>
            </a:r>
          </a:p>
          <a:p>
            <a:pPr lvl="0"/>
            <a:r>
              <a:rPr lang="en-GB" sz="1400" dirty="0">
                <a:latin typeface="Calibri" pitchFamily="34"/>
                <a:cs typeface="Times New Roman"/>
              </a:rPr>
              <a:t>(4) Career advancement </a:t>
            </a:r>
          </a:p>
          <a:p>
            <a:pPr lvl="0"/>
            <a:r>
              <a:rPr lang="en-GB" sz="1400" dirty="0">
                <a:latin typeface="Calibri" pitchFamily="34"/>
                <a:cs typeface="Times New Roman"/>
              </a:rPr>
              <a:t>(5) Attract Talents</a:t>
            </a:r>
            <a:r>
              <a:rPr lang="en-US" sz="1400" dirty="0">
                <a:latin typeface="Calibri" pitchFamily="34"/>
                <a:cs typeface="Times New Roman"/>
              </a:rPr>
              <a:t> </a:t>
            </a:r>
            <a:endParaRPr lang="en-GB" sz="1400" dirty="0">
              <a:latin typeface="Calibri" pitchFamily="34"/>
              <a:cs typeface="Times New Roman"/>
            </a:endParaRPr>
          </a:p>
          <a:p>
            <a:pPr lvl="0"/>
            <a:endParaRPr lang="en-GB" sz="1400" dirty="0">
              <a:latin typeface="Calibri" pitchFamily="34"/>
              <a:cs typeface="Times New Roman"/>
            </a:endParaRPr>
          </a:p>
          <a:p>
            <a:pPr lvl="0"/>
            <a:r>
              <a:rPr lang="en-GB" sz="1400" dirty="0">
                <a:latin typeface="Calibri" pitchFamily="34"/>
                <a:cs typeface="Times New Roman"/>
              </a:rPr>
              <a:t>USING TUCKMANS  TEAM THEORY TO FURTHER EXPLAIN THE BENEFITS OF TEAM WORKING. </a:t>
            </a:r>
          </a:p>
          <a:p>
            <a:pPr lvl="0"/>
            <a:r>
              <a:rPr lang="en-GB" sz="1400" dirty="0">
                <a:latin typeface="Calibri" pitchFamily="34"/>
                <a:cs typeface="Times New Roman"/>
              </a:rPr>
              <a:t>It takes some time for new employees to get to know each others at workplace therefore they go through stages of strangers to co-workers. </a:t>
            </a:r>
          </a:p>
          <a:p>
            <a:pPr lvl="0"/>
            <a:r>
              <a:rPr lang="en-GB" sz="1400" dirty="0">
                <a:latin typeface="Calibri" pitchFamily="34"/>
                <a:cs typeface="Times New Roman"/>
              </a:rPr>
              <a:t>The stages are</a:t>
            </a:r>
          </a:p>
          <a:p>
            <a:pPr lvl="0"/>
            <a:r>
              <a:rPr lang="en-GB" sz="1400" dirty="0">
                <a:latin typeface="Calibri" pitchFamily="34"/>
                <a:cs typeface="Times New Roman"/>
              </a:rPr>
              <a:t>Forming to storming </a:t>
            </a:r>
          </a:p>
          <a:p>
            <a:pPr lvl="0"/>
            <a:r>
              <a:rPr lang="en-GB" sz="1400" dirty="0">
                <a:latin typeface="Calibri" pitchFamily="34"/>
                <a:cs typeface="Times New Roman"/>
              </a:rPr>
              <a:t>Storming to Norming</a:t>
            </a:r>
          </a:p>
          <a:p>
            <a:pPr lvl="0"/>
            <a:r>
              <a:rPr lang="en-GB" sz="1400" dirty="0">
                <a:latin typeface="Calibri" pitchFamily="34"/>
                <a:cs typeface="Times New Roman"/>
              </a:rPr>
              <a:t>Norming to Performing</a:t>
            </a:r>
          </a:p>
          <a:p>
            <a:pPr lvl="0"/>
            <a:r>
              <a:rPr lang="en-GB" sz="1400" dirty="0">
                <a:latin typeface="Calibri" pitchFamily="34"/>
                <a:cs typeface="Times New Roman"/>
              </a:rPr>
              <a:t>Performing to Adjourning </a:t>
            </a:r>
          </a:p>
          <a:p>
            <a:pPr lvl="0"/>
            <a:r>
              <a:rPr lang="en-GB" sz="1400" dirty="0">
                <a:latin typeface="Calibri" pitchFamily="34"/>
                <a:cs typeface="Times New Roman"/>
              </a:rPr>
              <a:t>When the team is at performing stage, the organisation can focus on other goals. </a:t>
            </a:r>
          </a:p>
          <a:p>
            <a:pPr lvl="0"/>
            <a:r>
              <a:rPr lang="en-US" sz="1400" dirty="0"/>
              <a:t>                                                                                                     1919524 </a:t>
            </a:r>
          </a:p>
        </p:txBody>
      </p:sp>
      <p:pic>
        <p:nvPicPr>
          <p:cNvPr id="4" name="Picture 3">
            <a:extLst>
              <a:ext uri="{FF2B5EF4-FFF2-40B4-BE49-F238E27FC236}">
                <a16:creationId xmlns:a16="http://schemas.microsoft.com/office/drawing/2014/main" id="{0B965241-943C-454A-81C3-586D3EC8F9ED}"/>
              </a:ext>
            </a:extLst>
          </p:cNvPr>
          <p:cNvPicPr>
            <a:picLocks noChangeAspect="1"/>
          </p:cNvPicPr>
          <p:nvPr/>
        </p:nvPicPr>
        <p:blipFill rotWithShape="1">
          <a:blip r:embed="rId2"/>
          <a:srcRect l="1831" r="-3" b="-3"/>
          <a:stretch/>
        </p:blipFill>
        <p:spPr>
          <a:xfrm>
            <a:off x="7858538" y="2345537"/>
            <a:ext cx="3481390" cy="3618707"/>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ight Triangle 29">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164F69-23EB-4F6A-A885-0EA4FF61444E}"/>
              </a:ext>
            </a:extLst>
          </p:cNvPr>
          <p:cNvSpPr txBox="1">
            <a:spLocks noGrp="1"/>
          </p:cNvSpPr>
          <p:nvPr>
            <p:ph type="title"/>
          </p:nvPr>
        </p:nvSpPr>
        <p:spPr>
          <a:xfrm>
            <a:off x="1123356" y="1188637"/>
            <a:ext cx="9984615" cy="1597228"/>
          </a:xfrm>
        </p:spPr>
        <p:txBody>
          <a:bodyPr>
            <a:normAutofit/>
          </a:bodyPr>
          <a:lstStyle/>
          <a:p>
            <a:pPr lvl="0"/>
            <a:r>
              <a:rPr lang="en-US" sz="6000"/>
              <a:t>CONCLUSION</a:t>
            </a:r>
          </a:p>
        </p:txBody>
      </p:sp>
      <p:pic>
        <p:nvPicPr>
          <p:cNvPr id="4" name="Picture 3">
            <a:extLst>
              <a:ext uri="{FF2B5EF4-FFF2-40B4-BE49-F238E27FC236}">
                <a16:creationId xmlns:a16="http://schemas.microsoft.com/office/drawing/2014/main" id="{2D3493E7-F3CE-4BEA-941C-0C15B25CF6E9}"/>
              </a:ext>
            </a:extLst>
          </p:cNvPr>
          <p:cNvPicPr>
            <a:picLocks noChangeAspect="1"/>
          </p:cNvPicPr>
          <p:nvPr/>
        </p:nvPicPr>
        <p:blipFill rotWithShape="1">
          <a:blip r:embed="rId2"/>
          <a:srcRect b="4101"/>
          <a:stretch/>
        </p:blipFill>
        <p:spPr>
          <a:xfrm>
            <a:off x="1123357" y="3018327"/>
            <a:ext cx="3533985" cy="2728198"/>
          </a:xfrm>
          <a:prstGeom prst="rect">
            <a:avLst/>
          </a:prstGeom>
          <a:noFill/>
        </p:spPr>
      </p:pic>
      <p:sp>
        <p:nvSpPr>
          <p:cNvPr id="3" name="Content Placeholder 2">
            <a:extLst>
              <a:ext uri="{FF2B5EF4-FFF2-40B4-BE49-F238E27FC236}">
                <a16:creationId xmlns:a16="http://schemas.microsoft.com/office/drawing/2014/main" id="{B43646F1-598D-4D4F-9FE8-48C6785C7361}"/>
              </a:ext>
            </a:extLst>
          </p:cNvPr>
          <p:cNvSpPr txBox="1">
            <a:spLocks noGrp="1"/>
          </p:cNvSpPr>
          <p:nvPr>
            <p:ph idx="1"/>
          </p:nvPr>
        </p:nvSpPr>
        <p:spPr>
          <a:xfrm>
            <a:off x="5255260" y="2998278"/>
            <a:ext cx="4428236" cy="2728198"/>
          </a:xfrm>
        </p:spPr>
        <p:txBody>
          <a:bodyPr anchor="t">
            <a:normAutofit/>
          </a:bodyPr>
          <a:lstStyle/>
          <a:p>
            <a:pPr marL="0" lvl="0" indent="0">
              <a:buNone/>
            </a:pPr>
            <a:endParaRPr lang="en-US" sz="1400">
              <a:latin typeface="Calibri" pitchFamily="34"/>
              <a:cs typeface="Times New Roman"/>
            </a:endParaRPr>
          </a:p>
          <a:p>
            <a:pPr marL="0" lvl="0" indent="0">
              <a:buNone/>
            </a:pPr>
            <a:endParaRPr lang="en-US" sz="1400">
              <a:latin typeface="Calibri" pitchFamily="34"/>
              <a:cs typeface="Times New Roman"/>
            </a:endParaRPr>
          </a:p>
          <a:p>
            <a:pPr marL="0" lvl="0" indent="0">
              <a:buNone/>
            </a:pPr>
            <a:r>
              <a:rPr lang="en-GB" sz="1400">
                <a:latin typeface="Calibri" pitchFamily="34"/>
                <a:cs typeface="Times New Roman"/>
              </a:rPr>
              <a:t> Based on the positive outcome of team working, how team work has helped improve the staff performances and generally enhanced the quality of services at the accident and emergency department</a:t>
            </a:r>
            <a:r>
              <a:rPr lang="en-US" sz="1400">
                <a:latin typeface="Calibri" pitchFamily="34"/>
                <a:cs typeface="Times New Roman"/>
              </a:rPr>
              <a:t>                                   </a:t>
            </a:r>
          </a:p>
          <a:p>
            <a:pPr marL="0" lvl="0" indent="0">
              <a:buNone/>
            </a:pPr>
            <a:endParaRPr lang="en-US" sz="1400">
              <a:latin typeface="Calibri" pitchFamily="34"/>
              <a:cs typeface="Times New Roman"/>
            </a:endParaRPr>
          </a:p>
          <a:p>
            <a:pPr marL="0" lvl="0" indent="0">
              <a:buNone/>
            </a:pPr>
            <a:r>
              <a:rPr lang="en-GB" sz="1400">
                <a:latin typeface="Calibri" pitchFamily="34"/>
                <a:cs typeface="Times New Roman"/>
              </a:rPr>
              <a:t>I advised that the senior management of St Thomas Hospital should include the use of team working as a means of motivating their staff to bring out the best in them. </a:t>
            </a:r>
          </a:p>
          <a:p>
            <a:pPr lvl="0"/>
            <a:endParaRPr lang="en-US" sz="14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301DBA-77FC-46C4-A2A6-188897228654}"/>
              </a:ext>
            </a:extLst>
          </p:cNvPr>
          <p:cNvSpPr txBox="1">
            <a:spLocks noGrp="1"/>
          </p:cNvSpPr>
          <p:nvPr>
            <p:ph type="title"/>
          </p:nvPr>
        </p:nvSpPr>
        <p:spPr>
          <a:xfrm>
            <a:off x="1285240" y="1050595"/>
            <a:ext cx="8074815" cy="1618489"/>
          </a:xfrm>
        </p:spPr>
        <p:txBody>
          <a:bodyPr anchor="ctr">
            <a:normAutofit/>
          </a:bodyPr>
          <a:lstStyle/>
          <a:p>
            <a:pPr lvl="0"/>
            <a:r>
              <a:rPr lang="en-US" sz="7200"/>
              <a:t>REFERENCES</a:t>
            </a:r>
          </a:p>
        </p:txBody>
      </p:sp>
      <p:sp>
        <p:nvSpPr>
          <p:cNvPr id="3" name="Content Placeholder 2">
            <a:extLst>
              <a:ext uri="{FF2B5EF4-FFF2-40B4-BE49-F238E27FC236}">
                <a16:creationId xmlns:a16="http://schemas.microsoft.com/office/drawing/2014/main" id="{4F134A18-E568-4FB7-92D6-6F0D906931ED}"/>
              </a:ext>
            </a:extLst>
          </p:cNvPr>
          <p:cNvSpPr txBox="1">
            <a:spLocks noGrp="1"/>
          </p:cNvSpPr>
          <p:nvPr>
            <p:ph idx="1"/>
          </p:nvPr>
        </p:nvSpPr>
        <p:spPr>
          <a:xfrm>
            <a:off x="1285240" y="2969469"/>
            <a:ext cx="8074815" cy="2800395"/>
          </a:xfrm>
        </p:spPr>
        <p:txBody>
          <a:bodyPr anchor="t">
            <a:normAutofit/>
          </a:bodyPr>
          <a:lstStyle/>
          <a:p>
            <a:pPr marL="0" lvl="0" indent="0">
              <a:buNone/>
            </a:pPr>
            <a:r>
              <a:rPr lang="en-GB" sz="1500">
                <a:latin typeface="Calibri" pitchFamily="34"/>
                <a:cs typeface="Times New Roman"/>
              </a:rPr>
              <a:t> </a:t>
            </a:r>
          </a:p>
          <a:p>
            <a:pPr lvl="0"/>
            <a:r>
              <a:rPr lang="en-GB" sz="1500">
                <a:latin typeface="Calibri" pitchFamily="34"/>
                <a:cs typeface="Times New Roman"/>
              </a:rPr>
              <a:t>Maund. A. Shriek. M. &amp; Tinkler, P. K. (2017) (Eds). Certificate in Higher Education: Skills for the workplace Student Yearbook London: Sage</a:t>
            </a:r>
          </a:p>
          <a:p>
            <a:pPr lvl="0"/>
            <a:r>
              <a:rPr lang="en-GB" sz="1500">
                <a:latin typeface="Calibri" pitchFamily="34"/>
                <a:cs typeface="Times New Roman"/>
              </a:rPr>
              <a:t>Tuckman, B. W. (1965) ‘Developmental Sequence in small groups’, psychological Bulletin, 63,384-399.</a:t>
            </a:r>
          </a:p>
          <a:p>
            <a:pPr lvl="0"/>
            <a:r>
              <a:rPr lang="en-GB" sz="1500">
                <a:latin typeface="Calibri" pitchFamily="34"/>
                <a:cs typeface="Times New Roman"/>
              </a:rPr>
              <a:t>Zahra Khademian. ED. (2011). GIST. Article’, Teamwork Improvement in Emergency.</a:t>
            </a:r>
          </a:p>
          <a:p>
            <a:pPr lvl="0"/>
            <a:r>
              <a:rPr lang="en-GB" sz="1500">
                <a:latin typeface="Calibri" pitchFamily="34"/>
                <a:cs typeface="Times New Roman"/>
              </a:rPr>
              <a:t>The Gist. Issue 34 (2020).News from Guys and St Thomas. Standing together.</a:t>
            </a:r>
            <a:endParaRPr lang="en-US" sz="1500">
              <a:latin typeface="Calibri" pitchFamily="34"/>
              <a:cs typeface="Times New Roman"/>
            </a:endParaRPr>
          </a:p>
          <a:p>
            <a:pPr marL="0" lvl="0" indent="0">
              <a:buNone/>
            </a:pPr>
            <a:r>
              <a:rPr lang="en-US" sz="1500">
                <a:latin typeface="Calibri" pitchFamily="34"/>
                <a:cs typeface="Times New Roman"/>
              </a:rPr>
              <a:t>                                                                                                                                                         1919524 </a:t>
            </a:r>
            <a:endParaRPr lang="en-GB" sz="1500">
              <a:latin typeface="Calibri" pitchFamily="34"/>
              <a:cs typeface="Times New Roman"/>
            </a:endParaRPr>
          </a:p>
          <a:p>
            <a:pPr lvl="0"/>
            <a:endParaRPr lang="en-US" sz="15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Triangle 1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1686B48-9C0D-493B-B807-1385D48B2AAD}"/>
              </a:ext>
            </a:extLst>
          </p:cNvPr>
          <p:cNvSpPr>
            <a:spLocks noGrp="1"/>
          </p:cNvSpPr>
          <p:nvPr>
            <p:ph type="subTitle" idx="1"/>
          </p:nvPr>
        </p:nvSpPr>
        <p:spPr>
          <a:xfrm>
            <a:off x="1009191" y="1032218"/>
            <a:ext cx="9049209" cy="3393867"/>
          </a:xfrm>
        </p:spPr>
        <p:txBody>
          <a:bodyPr anchor="t">
            <a:normAutofit/>
          </a:bodyPr>
          <a:lstStyle/>
          <a:p>
            <a:pPr algn="l"/>
            <a:r>
              <a:rPr lang="en-GB" sz="2000" b="1" dirty="0">
                <a:latin typeface="Times New Roman" panose="02020603050405020304" pitchFamily="18" charset="0"/>
                <a:cs typeface="Times New Roman" panose="02020603050405020304" pitchFamily="18" charset="0"/>
              </a:rPr>
              <a:t>STAGES OF TEAM DEVELOPMENT </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NAME: ANTHONY AGWUENU</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STUDENT ID:1921241.</a:t>
            </a:r>
          </a:p>
          <a:p>
            <a:pPr algn="l"/>
            <a:r>
              <a:rPr lang="en-GB" sz="2000" dirty="0">
                <a:latin typeface="Times New Roman" panose="02020603050405020304" pitchFamily="18" charset="0"/>
                <a:cs typeface="Times New Roman" panose="02020603050405020304" pitchFamily="18" charset="0"/>
              </a:rPr>
              <a:t>MODULE TITLE: EFFECTIVE TEAM WORKING AND COMMUNICATION.</a:t>
            </a:r>
          </a:p>
          <a:p>
            <a:pPr algn="l"/>
            <a:r>
              <a:rPr lang="en-GB" sz="2000" dirty="0">
                <a:latin typeface="Times New Roman" panose="02020603050405020304" pitchFamily="18" charset="0"/>
                <a:cs typeface="Times New Roman" panose="02020603050405020304" pitchFamily="18" charset="0"/>
              </a:rPr>
              <a:t>LECTURER NAME: ADESEWA AJAYI</a:t>
            </a:r>
            <a:br>
              <a:rPr lang="en-GB" sz="1100" dirty="0">
                <a:latin typeface="Times New Roman" panose="02020603050405020304" pitchFamily="18" charset="0"/>
                <a:cs typeface="Times New Roman" panose="02020603050405020304" pitchFamily="18" charset="0"/>
              </a:rPr>
            </a:br>
            <a:endParaRPr lang="en-GB"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94636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5AB15D-1183-40C4-8A1C-0AA756195F36}"/>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1200" b="1">
                <a:latin typeface="Times New Roman" panose="02020603050405020304" pitchFamily="18" charset="0"/>
                <a:cs typeface="Times New Roman" panose="02020603050405020304" pitchFamily="18" charset="0"/>
              </a:rPr>
              <a:t>What is Team Development?</a:t>
            </a:r>
          </a:p>
          <a:p>
            <a:r>
              <a:rPr lang="en-GB" sz="1200">
                <a:latin typeface="Times New Roman"/>
                <a:cs typeface="Times New Roman"/>
              </a:rPr>
              <a:t>A Self – organizing, cross – functional team of people who collectively are responsible for the work necessary to produce working, validated assets. </a:t>
            </a:r>
            <a:endParaRPr lang="en-GB" sz="1200">
              <a:latin typeface="Times New Roman" panose="02020603050405020304" pitchFamily="18" charset="0"/>
              <a:cs typeface="Times New Roman" panose="02020603050405020304" pitchFamily="18" charset="0"/>
            </a:endParaRPr>
          </a:p>
          <a:p>
            <a:r>
              <a:rPr lang="en-GB" sz="1200" b="1">
                <a:latin typeface="Times New Roman"/>
                <a:cs typeface="Times New Roman"/>
              </a:rPr>
              <a:t>There are Five Stages of Team Development by Dr Bruce Tuckman</a:t>
            </a:r>
            <a:r>
              <a:rPr lang="en-GB" sz="1200">
                <a:latin typeface="GothamRoundedBook"/>
                <a:cs typeface="Times New Roman"/>
              </a:rPr>
              <a:t>,</a:t>
            </a:r>
            <a:endParaRPr lang="en-GB" sz="1200" b="1">
              <a:latin typeface="Times New Roman"/>
              <a:cs typeface="Times New Roman"/>
            </a:endParaRPr>
          </a:p>
          <a:p>
            <a:pPr marL="342900" indent="-342900">
              <a:buAutoNum type="arabicPeriod"/>
            </a:pPr>
            <a:r>
              <a:rPr lang="en-GB" sz="1200">
                <a:latin typeface="Times New Roman" panose="02020603050405020304" pitchFamily="18" charset="0"/>
                <a:cs typeface="Times New Roman" panose="02020603050405020304" pitchFamily="18" charset="0"/>
              </a:rPr>
              <a:t>FORMING: Introducing yourself to the team, know their work roles and responsibilities. </a:t>
            </a:r>
          </a:p>
          <a:p>
            <a:pPr marL="0" indent="0">
              <a:buNone/>
            </a:pPr>
            <a:r>
              <a:rPr lang="en-GB" sz="1200">
                <a:latin typeface="Times New Roman" panose="02020603050405020304" pitchFamily="18" charset="0"/>
                <a:cs typeface="Times New Roman" panose="02020603050405020304" pitchFamily="18" charset="0"/>
              </a:rPr>
              <a:t>-   Member’s skills</a:t>
            </a:r>
          </a:p>
          <a:p>
            <a:pPr marL="0" indent="0">
              <a:buNone/>
            </a:pPr>
            <a:r>
              <a:rPr lang="en-GB" sz="1200">
                <a:latin typeface="Times New Roman" panose="02020603050405020304" pitchFamily="18" charset="0"/>
                <a:cs typeface="Times New Roman" panose="02020603050405020304" pitchFamily="18" charset="0"/>
              </a:rPr>
              <a:t>-   Background and Interests</a:t>
            </a:r>
          </a:p>
          <a:p>
            <a:pPr marL="285750" indent="-285750">
              <a:buFontTx/>
              <a:buChar char="-"/>
            </a:pPr>
            <a:r>
              <a:rPr lang="en-GB" sz="1200">
                <a:latin typeface="Times New Roman" panose="02020603050405020304" pitchFamily="18" charset="0"/>
                <a:cs typeface="Times New Roman" panose="02020603050405020304" pitchFamily="18" charset="0"/>
              </a:rPr>
              <a:t>Project goals</a:t>
            </a:r>
          </a:p>
          <a:p>
            <a:pPr marL="285750" indent="-285750">
              <a:buFontTx/>
              <a:buChar char="-"/>
            </a:pPr>
            <a:r>
              <a:rPr lang="en-GB" sz="1200">
                <a:latin typeface="Times New Roman"/>
                <a:cs typeface="Times New Roman"/>
              </a:rPr>
              <a:t>Timeline And Individual roles.</a:t>
            </a:r>
          </a:p>
          <a:p>
            <a:pPr marL="0" indent="0">
              <a:buNone/>
            </a:pPr>
            <a:endParaRPr lang="en-GB" sz="1200">
              <a:latin typeface="Times New Roman" panose="02020603050405020304" pitchFamily="18" charset="0"/>
              <a:cs typeface="Times New Roman" panose="02020603050405020304" pitchFamily="18" charset="0"/>
            </a:endParaRPr>
          </a:p>
          <a:p>
            <a:pPr marL="0" indent="0">
              <a:buNone/>
            </a:pPr>
            <a:r>
              <a:rPr lang="en-GB" sz="1200">
                <a:latin typeface="Times New Roman" panose="02020603050405020304" pitchFamily="18" charset="0"/>
                <a:cs typeface="Times New Roman" panose="02020603050405020304" pitchFamily="18" charset="0"/>
              </a:rPr>
              <a:t>2014 – 2020, SupportYourApp Inc. View 20/11/2020, (Dr Bruce Tuckman Model)</a:t>
            </a:r>
          </a:p>
          <a:p>
            <a:pPr marL="0" indent="0">
              <a:buNone/>
            </a:pPr>
            <a:r>
              <a:rPr lang="en-GB" sz="1200">
                <a:latin typeface="Times New Roman" panose="02020603050405020304" pitchFamily="18" charset="0"/>
                <a:cs typeface="Times New Roman" panose="02020603050405020304" pitchFamily="18" charset="0"/>
              </a:rPr>
              <a:t>Available at  </a:t>
            </a:r>
            <a:r>
              <a:rPr lang="en-GB" sz="1200">
                <a:latin typeface="Times New Roman" panose="02020603050405020304" pitchFamily="18" charset="0"/>
                <a:cs typeface="Times New Roman" panose="02020603050405020304" pitchFamily="18" charset="0"/>
                <a:hlinkClick r:id="rId2"/>
              </a:rPr>
              <a:t>https://supportyourapp.com/blog/team-development/</a:t>
            </a:r>
            <a:r>
              <a:rPr lang="en-GB" sz="1200">
                <a:latin typeface="Times New Roman" panose="02020603050405020304" pitchFamily="18" charset="0"/>
                <a:cs typeface="Times New Roman" panose="02020603050405020304" pitchFamily="18" charset="0"/>
              </a:rPr>
              <a:t>.</a:t>
            </a:r>
          </a:p>
          <a:p>
            <a:pPr marL="0" indent="0">
              <a:buNone/>
            </a:pPr>
            <a:r>
              <a:rPr lang="en-GB" sz="1200">
                <a:latin typeface="Times New Roman"/>
                <a:cs typeface="Times New Roman"/>
              </a:rPr>
              <a:t>				(ID: 1921241)	</a:t>
            </a:r>
          </a:p>
          <a:p>
            <a:endParaRPr lang="en-GB" sz="1200"/>
          </a:p>
        </p:txBody>
      </p:sp>
      <p:pic>
        <p:nvPicPr>
          <p:cNvPr id="4" name="Picture 3">
            <a:extLst>
              <a:ext uri="{FF2B5EF4-FFF2-40B4-BE49-F238E27FC236}">
                <a16:creationId xmlns:a16="http://schemas.microsoft.com/office/drawing/2014/main" id="{DD0F6CB0-4806-4E22-A40D-77904DC6DEEA}"/>
              </a:ext>
            </a:extLst>
          </p:cNvPr>
          <p:cNvPicPr>
            <a:picLocks noChangeAspect="1"/>
          </p:cNvPicPr>
          <p:nvPr/>
        </p:nvPicPr>
        <p:blipFill rotWithShape="1">
          <a:blip r:embed="rId3" cstate="print"/>
          <a:srcRect l="14" r="1815" b="-3"/>
          <a:stretch/>
        </p:blipFill>
        <p:spPr>
          <a:xfrm>
            <a:off x="7616858" y="2289590"/>
            <a:ext cx="3226866" cy="3354144"/>
          </a:xfrm>
          <a:prstGeom prst="rect">
            <a:avLst/>
          </a:prstGeom>
        </p:spPr>
      </p:pic>
    </p:spTree>
    <p:extLst>
      <p:ext uri="{BB962C8B-B14F-4D97-AF65-F5344CB8AC3E}">
        <p14:creationId xmlns:p14="http://schemas.microsoft.com/office/powerpoint/2010/main" val="2145271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52BFBBC-46A1-4077-A7A3-8B28592AE5E8}"/>
              </a:ext>
            </a:extLst>
          </p:cNvPr>
          <p:cNvSpPr>
            <a:spLocks noGrp="1"/>
          </p:cNvSpPr>
          <p:nvPr>
            <p:ph idx="1"/>
          </p:nvPr>
        </p:nvSpPr>
        <p:spPr>
          <a:xfrm>
            <a:off x="327349" y="713127"/>
            <a:ext cx="11221184" cy="5463836"/>
          </a:xfrm>
        </p:spPr>
        <p:txBody>
          <a:bodyPr vert="horz" lIns="91440" tIns="45720" rIns="91440" bIns="45720" rtlCol="0">
            <a:normAutofit/>
          </a:bodyPr>
          <a:lstStyle/>
          <a:p>
            <a:pPr marL="0" indent="0">
              <a:buNone/>
            </a:pPr>
            <a:r>
              <a:rPr lang="en-GB" sz="1400" dirty="0">
                <a:latin typeface="Times New Roman"/>
                <a:cs typeface="Times New Roman"/>
              </a:rPr>
              <a:t>2. STORMING: The team will begin to engage. Ideas start coming out from individuals, Conflicts start to emerge, Struggle for team head. Blame and poor listening.</a:t>
            </a:r>
            <a:endParaRPr lang="en-GB" sz="1400" dirty="0">
              <a:latin typeface="Times New Roman" panose="02020603050405020304" pitchFamily="18" charset="0"/>
              <a:cs typeface="Times New Roman" panose="02020603050405020304" pitchFamily="18" charset="0"/>
            </a:endParaRPr>
          </a:p>
          <a:p>
            <a:pPr marL="0" indent="0">
              <a:buNone/>
            </a:pPr>
            <a:r>
              <a:rPr lang="en-GB" sz="1400" dirty="0">
                <a:latin typeface="Times New Roman"/>
                <a:cs typeface="Times New Roman"/>
              </a:rPr>
              <a:t>3. NORMING: At  this stage, team understanding, ideas to work together and be brothers' keepers, trust one another, leadership position will be established.</a:t>
            </a:r>
          </a:p>
          <a:p>
            <a:pPr marL="0" indent="0">
              <a:buNone/>
            </a:pPr>
            <a:r>
              <a:rPr lang="en-GB" sz="1400" dirty="0">
                <a:latin typeface="Times New Roman"/>
                <a:cs typeface="Times New Roman"/>
              </a:rPr>
              <a:t>4. PERFORMING: The team has finally accepted their job roles with good faith, working together for a brighter future, meeting team goals and solving different issues. </a:t>
            </a:r>
            <a:endParaRPr lang="en-GB" sz="1400" dirty="0">
              <a:latin typeface="Times New Roman" panose="02020603050405020304" pitchFamily="18" charset="0"/>
              <a:cs typeface="Times New Roman" panose="02020603050405020304" pitchFamily="18" charset="0"/>
            </a:endParaRPr>
          </a:p>
          <a:p>
            <a:pPr>
              <a:buNone/>
            </a:pPr>
            <a:r>
              <a:rPr lang="en-GB" sz="1400" dirty="0">
                <a:latin typeface="Times New Roman"/>
                <a:cs typeface="Times New Roman"/>
              </a:rPr>
              <a:t>5. ADJOURNING: The team has met all the goals and accomplished all the tasks and may now dismiss or dissolve. So, togetherness is needed to succeed.  </a:t>
            </a:r>
          </a:p>
          <a:p>
            <a:pPr>
              <a:buNone/>
            </a:pPr>
            <a:r>
              <a:rPr lang="en-GB" sz="1400" dirty="0">
                <a:latin typeface="Times New Roman"/>
                <a:ea typeface="+mn-lt"/>
                <a:cs typeface="Times New Roman"/>
              </a:rPr>
              <a:t>Dr Bruce Tuckman Model 1965 – 1970.</a:t>
            </a:r>
          </a:p>
          <a:p>
            <a:pPr marL="0" indent="0">
              <a:buNone/>
            </a:pPr>
            <a:r>
              <a:rPr lang="en-GB" sz="1400" dirty="0">
                <a:latin typeface="Times New Roman" panose="02020603050405020304" pitchFamily="18" charset="0"/>
                <a:cs typeface="Times New Roman" panose="02020603050405020304" pitchFamily="18" charset="0"/>
              </a:rPr>
              <a:t>For a team to succeed, the Five stages of Bruce Tuckman most be applied. </a:t>
            </a:r>
            <a:endParaRPr lang="en-US" sz="1400" dirty="0">
              <a:ea typeface="+mn-lt"/>
              <a:cs typeface="+mn-lt"/>
            </a:endParaRPr>
          </a:p>
          <a:p>
            <a:pPr marL="0" indent="0">
              <a:buNone/>
            </a:pPr>
            <a:r>
              <a:rPr lang="en-GB" sz="1400" dirty="0">
                <a:latin typeface="Times New Roman" panose="02020603050405020304" pitchFamily="18" charset="0"/>
                <a:cs typeface="Times New Roman" panose="02020603050405020304" pitchFamily="18" charset="0"/>
              </a:rPr>
              <a:t>A, Introduction</a:t>
            </a:r>
            <a:endParaRPr lang="en-US" sz="1400" dirty="0">
              <a:ea typeface="+mn-lt"/>
              <a:cs typeface="+mn-lt"/>
            </a:endParaRPr>
          </a:p>
          <a:p>
            <a:pPr marL="0" indent="0">
              <a:buNone/>
            </a:pPr>
            <a:r>
              <a:rPr lang="en-GB" sz="1400" dirty="0">
                <a:latin typeface="Times New Roman" panose="02020603050405020304" pitchFamily="18" charset="0"/>
                <a:cs typeface="Times New Roman" panose="02020603050405020304" pitchFamily="18" charset="0"/>
              </a:rPr>
              <a:t>B, ideas and Conflict </a:t>
            </a:r>
            <a:endParaRPr lang="en-US" sz="1400" dirty="0">
              <a:ea typeface="+mn-lt"/>
              <a:cs typeface="+mn-lt"/>
            </a:endParaRPr>
          </a:p>
          <a:p>
            <a:pPr marL="0" indent="0">
              <a:buNone/>
            </a:pPr>
            <a:r>
              <a:rPr lang="en-GB" sz="1400" dirty="0">
                <a:latin typeface="Times New Roman" panose="02020603050405020304" pitchFamily="18" charset="0"/>
                <a:cs typeface="Times New Roman" panose="02020603050405020304" pitchFamily="18" charset="0"/>
              </a:rPr>
              <a:t>C, Understanding One’s Interest</a:t>
            </a:r>
          </a:p>
          <a:p>
            <a:pPr marL="0" indent="0">
              <a:buNone/>
            </a:pPr>
            <a:endParaRPr lang="en-GB" sz="1400" dirty="0">
              <a:latin typeface="Times New Roman" panose="02020603050405020304" pitchFamily="18" charset="0"/>
              <a:cs typeface="Times New Roman" panose="02020603050405020304" pitchFamily="18" charset="0"/>
            </a:endParaRPr>
          </a:p>
          <a:p>
            <a:pPr marL="0" indent="0">
              <a:buNone/>
            </a:pPr>
            <a:r>
              <a:rPr lang="en-GB" sz="1400" dirty="0">
                <a:latin typeface="Times New Roman" panose="02020603050405020304" pitchFamily="18" charset="0"/>
                <a:cs typeface="Times New Roman" panose="02020603050405020304" pitchFamily="18" charset="0"/>
              </a:rPr>
              <a:t>2014 – 2020, </a:t>
            </a:r>
            <a:r>
              <a:rPr lang="en-GB" sz="1400" dirty="0" err="1">
                <a:latin typeface="Times New Roman" panose="02020603050405020304" pitchFamily="18" charset="0"/>
                <a:cs typeface="Times New Roman" panose="02020603050405020304" pitchFamily="18" charset="0"/>
              </a:rPr>
              <a:t>SupportYourApp</a:t>
            </a:r>
            <a:r>
              <a:rPr lang="en-GB" sz="1400" dirty="0">
                <a:latin typeface="Times New Roman" panose="02020603050405020304" pitchFamily="18" charset="0"/>
                <a:cs typeface="Times New Roman" panose="02020603050405020304" pitchFamily="18" charset="0"/>
              </a:rPr>
              <a:t> Inc. View 20/11/2020, (Dr Bruce Tuckman Model)</a:t>
            </a:r>
          </a:p>
          <a:p>
            <a:pPr marL="0" indent="0">
              <a:buNone/>
            </a:pPr>
            <a:r>
              <a:rPr lang="en-GB" sz="1400" dirty="0">
                <a:latin typeface="Times New Roman" panose="02020603050405020304" pitchFamily="18" charset="0"/>
                <a:cs typeface="Times New Roman" panose="02020603050405020304" pitchFamily="18" charset="0"/>
              </a:rPr>
              <a:t>Available at  </a:t>
            </a:r>
            <a:r>
              <a:rPr lang="en-GB" sz="1400" dirty="0">
                <a:latin typeface="Times New Roman" panose="02020603050405020304" pitchFamily="18" charset="0"/>
                <a:cs typeface="Times New Roman" panose="02020603050405020304" pitchFamily="18" charset="0"/>
                <a:hlinkClick r:id="rId2"/>
              </a:rPr>
              <a:t>https://supportyourapp.com/blog/team-development/</a:t>
            </a:r>
            <a:r>
              <a:rPr lang="en-GB" sz="1400" dirty="0">
                <a:latin typeface="Times New Roman" panose="02020603050405020304" pitchFamily="18" charset="0"/>
                <a:cs typeface="Times New Roman" panose="02020603050405020304" pitchFamily="18" charset="0"/>
              </a:rPr>
              <a:t>.</a:t>
            </a:r>
          </a:p>
          <a:p>
            <a:pPr marL="0" indent="0">
              <a:buNone/>
            </a:pPr>
            <a:endParaRPr lang="en-GB" sz="1400" dirty="0">
              <a:latin typeface="Times New Roman" panose="02020603050405020304" pitchFamily="18" charset="0"/>
              <a:cs typeface="Times New Roman" panose="02020603050405020304" pitchFamily="18" charset="0"/>
            </a:endParaRPr>
          </a:p>
          <a:p>
            <a:pPr marL="0" indent="0">
              <a:buNone/>
            </a:pPr>
            <a:r>
              <a:rPr lang="en-GB" sz="1400" dirty="0">
                <a:latin typeface="Times New Roman" panose="02020603050405020304" pitchFamily="18" charset="0"/>
                <a:ea typeface="+mn-lt"/>
                <a:cs typeface="Times New Roman" panose="02020603050405020304" pitchFamily="18" charset="0"/>
              </a:rPr>
              <a:t>				(ID: 1921241)</a:t>
            </a:r>
            <a:endParaRPr lang="en-US" sz="1400" dirty="0">
              <a:ea typeface="+mn-lt"/>
              <a:cs typeface="+mn-lt"/>
            </a:endParaRPr>
          </a:p>
          <a:p>
            <a:pPr>
              <a:buNone/>
            </a:pPr>
            <a:endParaRPr lang="en-GB" sz="1400" dirty="0">
              <a:latin typeface="Times New Roman" panose="02020603050405020304" pitchFamily="18" charset="0"/>
              <a:cs typeface="Times New Roman" panose="02020603050405020304" pitchFamily="18" charset="0"/>
            </a:endParaRPr>
          </a:p>
          <a:p>
            <a:pPr marL="0" indent="0">
              <a:buNone/>
            </a:pPr>
            <a:endParaRPr lang="en-GB" sz="1400" dirty="0">
              <a:latin typeface="Times New Roman" panose="02020603050405020304" pitchFamily="18" charset="0"/>
              <a:cs typeface="Times New Roman" panose="02020603050405020304" pitchFamily="18" charset="0"/>
            </a:endParaRPr>
          </a:p>
          <a:p>
            <a:endParaRPr lang="en-GB" sz="1400" dirty="0">
              <a:latin typeface="Times New Roman" panose="02020603050405020304" pitchFamily="18" charset="0"/>
              <a:cs typeface="Times New Roman" panose="02020603050405020304" pitchFamily="18" charset="0"/>
            </a:endParaRPr>
          </a:p>
        </p:txBody>
      </p:sp>
      <p:sp>
        <p:nvSpPr>
          <p:cNvPr id="29" name="Rectangle 2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2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Isosceles Triangle 2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Rectangle 2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9240599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7" name="Rectangle 146">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98E5CA-754A-467D-B3A8-D68AD784C99C}"/>
              </a:ext>
            </a:extLst>
          </p:cNvPr>
          <p:cNvSpPr>
            <a:spLocks noGrp="1"/>
          </p:cNvSpPr>
          <p:nvPr>
            <p:ph idx="1"/>
          </p:nvPr>
        </p:nvSpPr>
        <p:spPr>
          <a:xfrm>
            <a:off x="525294" y="680937"/>
            <a:ext cx="7009362" cy="5509552"/>
          </a:xfrm>
        </p:spPr>
        <p:txBody>
          <a:bodyPr vert="horz" lIns="91440" tIns="45720" rIns="91440" bIns="45720" rtlCol="0">
            <a:normAutofit/>
          </a:bodyPr>
          <a:lstStyle/>
          <a:p>
            <a:pPr marL="0" indent="0">
              <a:buNone/>
            </a:pPr>
            <a:r>
              <a:rPr lang="en-GB" sz="1800" dirty="0">
                <a:latin typeface="Times New Roman" panose="02020603050405020304" pitchFamily="18" charset="0"/>
                <a:cs typeface="Times New Roman" panose="02020603050405020304" pitchFamily="18" charset="0"/>
              </a:rPr>
              <a:t>	D, Working Together</a:t>
            </a:r>
            <a:endParaRPr lang="en-US" sz="1800" dirty="0"/>
          </a:p>
          <a:p>
            <a:pPr marL="0" indent="0">
              <a:buNone/>
            </a:pPr>
            <a:r>
              <a:rPr lang="en-GB" sz="1800" dirty="0">
                <a:latin typeface="Times New Roman" panose="02020603050405020304" pitchFamily="18" charset="0"/>
                <a:cs typeface="Times New Roman" panose="02020603050405020304" pitchFamily="18" charset="0"/>
              </a:rPr>
              <a:t>	E, Idea’s Accomplished</a:t>
            </a:r>
          </a:p>
          <a:p>
            <a:pPr marL="0" indent="0">
              <a:buNone/>
            </a:pPr>
            <a:r>
              <a:rPr lang="en-GB" sz="1800" dirty="0">
                <a:latin typeface="Times New Roman" panose="02020603050405020304" pitchFamily="18" charset="0"/>
                <a:cs typeface="Times New Roman" panose="02020603050405020304" pitchFamily="18" charset="0"/>
              </a:rPr>
              <a:t>At St Thomas Hospital A and E Department, the problem the hospital faces are,</a:t>
            </a:r>
          </a:p>
          <a:p>
            <a:pPr marL="0" indent="0">
              <a:buNone/>
            </a:pPr>
            <a:r>
              <a:rPr lang="en-GB" sz="1800" dirty="0">
                <a:latin typeface="Times New Roman" panose="02020603050405020304" pitchFamily="18" charset="0"/>
                <a:cs typeface="Times New Roman" panose="02020603050405020304" pitchFamily="18" charset="0"/>
              </a:rPr>
              <a:t>1, Violence and Aggression from patients waiting to be attend or called.</a:t>
            </a:r>
          </a:p>
          <a:p>
            <a:pPr marL="0" indent="0">
              <a:buNone/>
            </a:pPr>
            <a:r>
              <a:rPr lang="en-GB" sz="1800" dirty="0">
                <a:latin typeface="Times New Roman" panose="02020603050405020304" pitchFamily="18" charset="0"/>
                <a:cs typeface="Times New Roman" panose="02020603050405020304" pitchFamily="18" charset="0"/>
              </a:rPr>
              <a:t>2, Lack of Staffs</a:t>
            </a:r>
          </a:p>
          <a:p>
            <a:pPr marL="0" indent="0">
              <a:buNone/>
            </a:pPr>
            <a:r>
              <a:rPr lang="en-GB" sz="1800" dirty="0">
                <a:latin typeface="Times New Roman" panose="02020603050405020304" pitchFamily="18" charset="0"/>
                <a:cs typeface="Times New Roman" panose="02020603050405020304" pitchFamily="18" charset="0"/>
              </a:rPr>
              <a:t>3, Long Hour Shift</a:t>
            </a:r>
          </a:p>
          <a:p>
            <a:pPr marL="0" indent="0">
              <a:buNone/>
            </a:pPr>
            <a:r>
              <a:rPr lang="en-GB" sz="1800" dirty="0">
                <a:latin typeface="Times New Roman" panose="02020603050405020304" pitchFamily="18" charset="0"/>
                <a:cs typeface="Times New Roman" panose="02020603050405020304" pitchFamily="18" charset="0"/>
              </a:rPr>
              <a:t>The Five stage of Tuckman team development was applied, </a:t>
            </a:r>
            <a:endParaRPr lang="en-US" sz="1800" dirty="0">
              <a:ea typeface="+mn-lt"/>
              <a:cs typeface="+mn-lt"/>
            </a:endParaRPr>
          </a:p>
          <a:p>
            <a:pPr marL="0" indent="0">
              <a:buNone/>
            </a:pPr>
            <a:r>
              <a:rPr lang="en-GB" sz="1800" dirty="0">
                <a:latin typeface="Times New Roman" panose="02020603050405020304" pitchFamily="18" charset="0"/>
                <a:cs typeface="Times New Roman" panose="02020603050405020304" pitchFamily="18" charset="0"/>
              </a:rPr>
              <a:t> -  SAFE: People are protected from abuse and avoidable harm.</a:t>
            </a:r>
            <a:endParaRPr lang="en-US" sz="1800" dirty="0">
              <a:ea typeface="+mn-lt"/>
              <a:cs typeface="+mn-lt"/>
            </a:endParaRPr>
          </a:p>
          <a:p>
            <a:pPr marL="0" indent="0">
              <a:buNone/>
            </a:pPr>
            <a:r>
              <a:rPr lang="en-GB" sz="1800" dirty="0">
                <a:latin typeface="Times New Roman" panose="02020603050405020304" pitchFamily="18" charset="0"/>
                <a:cs typeface="Times New Roman" panose="02020603050405020304" pitchFamily="18" charset="0"/>
              </a:rPr>
              <a:t> -  Departments Leaders tend to provide sufficient staff for average demand. </a:t>
            </a:r>
            <a:endParaRPr lang="en-US" sz="1800" dirty="0">
              <a:ea typeface="+mn-lt"/>
              <a:cs typeface="+mn-lt"/>
            </a:endParaRPr>
          </a:p>
          <a:p>
            <a:pPr marL="0" indent="0">
              <a:buNone/>
            </a:pPr>
            <a:r>
              <a:rPr lang="en-GB" sz="1800" dirty="0">
                <a:latin typeface="Times New Roman" panose="02020603050405020304" pitchFamily="18" charset="0"/>
                <a:cs typeface="Times New Roman" panose="02020603050405020304" pitchFamily="18" charset="0"/>
              </a:rPr>
              <a:t> -  Effective: People’s care, treatment and good quality support are needed to produce good outcome.</a:t>
            </a:r>
            <a:endParaRPr lang="en-US" sz="1800" dirty="0">
              <a:ea typeface="+mn-lt"/>
              <a:cs typeface="+mn-lt"/>
            </a:endParaRPr>
          </a:p>
          <a:p>
            <a:pPr marL="0" indent="0">
              <a:buNone/>
            </a:pPr>
            <a:r>
              <a:rPr lang="en-GB" sz="1800" dirty="0">
                <a:latin typeface="Times New Roman"/>
                <a:cs typeface="Times New Roman"/>
              </a:rPr>
              <a:t>-  Responsive: That services meet peoples needs.</a:t>
            </a:r>
          </a:p>
          <a:p>
            <a:pPr marL="0" indent="0">
              <a:buNone/>
            </a:pPr>
            <a:r>
              <a:rPr lang="en-GB" sz="1800" dirty="0">
                <a:latin typeface="Times New Roman"/>
                <a:ea typeface="+mn-lt"/>
                <a:cs typeface="Times New Roman"/>
              </a:rPr>
              <a:t>			(ID: 1921241)</a:t>
            </a:r>
            <a:endParaRPr lang="en-US" sz="1800" dirty="0">
              <a:latin typeface="Times New Roman"/>
              <a:ea typeface="+mn-lt"/>
              <a:cs typeface="Times New Roman"/>
            </a:endParaRPr>
          </a:p>
          <a:p>
            <a:pPr marL="0" indent="0">
              <a:buNone/>
            </a:pPr>
            <a:endParaRPr lang="en-GB" sz="1200" dirty="0">
              <a:latin typeface="Times New Roman" panose="02020603050405020304" pitchFamily="18" charset="0"/>
              <a:cs typeface="Times New Roman" panose="02020603050405020304" pitchFamily="18" charset="0"/>
            </a:endParaRPr>
          </a:p>
        </p:txBody>
      </p:sp>
      <p:pic>
        <p:nvPicPr>
          <p:cNvPr id="3074" name="Picture 2" descr="See the source image">
            <a:extLst>
              <a:ext uri="{FF2B5EF4-FFF2-40B4-BE49-F238E27FC236}">
                <a16:creationId xmlns:a16="http://schemas.microsoft.com/office/drawing/2014/main" id="{92BC7B57-1A74-4CAA-A8B2-B754FA1982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172" r="14298" b="2"/>
          <a:stretch/>
        </p:blipFill>
        <p:spPr bwMode="auto">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See the source image">
            <a:extLst>
              <a:ext uri="{FF2B5EF4-FFF2-40B4-BE49-F238E27FC236}">
                <a16:creationId xmlns:a16="http://schemas.microsoft.com/office/drawing/2014/main" id="{9EC110B7-1B8E-4D5B-AC05-96BD9C1B93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842" r="-1" b="16828"/>
          <a:stretch/>
        </p:blipFill>
        <p:spPr bwMode="auto">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7DEE659-6B44-4A08-B2A4-B2796B7C55E9}"/>
              </a:ext>
            </a:extLst>
          </p:cNvPr>
          <p:cNvSpPr txBox="1"/>
          <p:nvPr/>
        </p:nvSpPr>
        <p:spPr>
          <a:xfrm>
            <a:off x="5638800" y="2915920"/>
            <a:ext cx="914400" cy="914400"/>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2864F8B5-74C7-47EE-A0D6-FFF05A32C729}"/>
              </a:ext>
            </a:extLst>
          </p:cNvPr>
          <p:cNvSpPr txBox="1"/>
          <p:nvPr/>
        </p:nvSpPr>
        <p:spPr>
          <a:xfrm>
            <a:off x="5638800" y="2915920"/>
            <a:ext cx="914400" cy="914400"/>
          </a:xfrm>
          <a:prstGeom prst="rect">
            <a:avLst/>
          </a:prstGeom>
          <a:noFill/>
        </p:spPr>
        <p:txBody>
          <a:bodyPr wrap="square" rtlCol="0">
            <a:spAutoFit/>
          </a:bodyPr>
          <a:lstStyle/>
          <a:p>
            <a:endParaRPr lang="en-GB" dirty="0"/>
          </a:p>
        </p:txBody>
      </p:sp>
      <p:sp>
        <p:nvSpPr>
          <p:cNvPr id="2" name="TextBox 1">
            <a:extLst>
              <a:ext uri="{FF2B5EF4-FFF2-40B4-BE49-F238E27FC236}">
                <a16:creationId xmlns:a16="http://schemas.microsoft.com/office/drawing/2014/main" id="{96490096-700E-4B87-9363-23ED534FBEB1}"/>
              </a:ext>
            </a:extLst>
          </p:cNvPr>
          <p:cNvSpPr txBox="1"/>
          <p:nvPr/>
        </p:nvSpPr>
        <p:spPr>
          <a:xfrm>
            <a:off x="5638800" y="2915920"/>
            <a:ext cx="914400" cy="914400"/>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4DA2A188-1B84-4718-A203-1AA0806DA057}"/>
              </a:ext>
            </a:extLst>
          </p:cNvPr>
          <p:cNvSpPr txBox="1"/>
          <p:nvPr/>
        </p:nvSpPr>
        <p:spPr>
          <a:xfrm>
            <a:off x="6177280" y="3302000"/>
            <a:ext cx="45719" cy="369332"/>
          </a:xfrm>
          <a:prstGeom prst="rect">
            <a:avLst/>
          </a:prstGeom>
          <a:noFill/>
        </p:spPr>
        <p:txBody>
          <a:bodyPr wrap="square" rtlCol="0">
            <a:spAutoFit/>
          </a:bodyPr>
          <a:lstStyle/>
          <a:p>
            <a:endParaRPr lang="en-GB"/>
          </a:p>
        </p:txBody>
      </p:sp>
    </p:spTree>
    <p:extLst>
      <p:ext uri="{BB962C8B-B14F-4D97-AF65-F5344CB8AC3E}">
        <p14:creationId xmlns:p14="http://schemas.microsoft.com/office/powerpoint/2010/main" val="1284764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E79958-DFA3-46B7-8F6E-38111B81AEA2}"/>
              </a:ext>
            </a:extLst>
          </p:cNvPr>
          <p:cNvSpPr>
            <a:spLocks noGrp="1"/>
          </p:cNvSpPr>
          <p:nvPr>
            <p:ph idx="1"/>
          </p:nvPr>
        </p:nvSpPr>
        <p:spPr>
          <a:xfrm>
            <a:off x="896134" y="897477"/>
            <a:ext cx="10349040" cy="5960523"/>
          </a:xfrm>
        </p:spPr>
        <p:txBody>
          <a:bodyPr vert="horz" lIns="91440" tIns="45720" rIns="91440" bIns="45720" rtlCol="0" anchor="t">
            <a:normAutofit/>
          </a:bodyPr>
          <a:lstStyle/>
          <a:p>
            <a:pPr marL="0" indent="0">
              <a:buNone/>
            </a:pPr>
            <a:r>
              <a:rPr lang="en-GB" sz="1100" dirty="0">
                <a:latin typeface="Times New Roman"/>
                <a:cs typeface="Times New Roman"/>
              </a:rPr>
              <a:t> </a:t>
            </a:r>
            <a:r>
              <a:rPr lang="en-GB" sz="1800" dirty="0">
                <a:latin typeface="Times New Roman"/>
                <a:cs typeface="Times New Roman"/>
              </a:rPr>
              <a:t>Well – Led: The leadership, management and governance of the Organisation assures the delivery of</a:t>
            </a:r>
            <a:endParaRPr lang="en-GB" sz="1800" dirty="0">
              <a:latin typeface="Times New Roman" panose="02020603050405020304" pitchFamily="18" charset="0"/>
              <a:cs typeface="Times New Roman" panose="02020603050405020304" pitchFamily="18" charset="0"/>
            </a:endParaRPr>
          </a:p>
          <a:p>
            <a:pPr marL="0" indent="0">
              <a:buNone/>
            </a:pPr>
            <a:r>
              <a:rPr lang="en-GB" sz="1800" dirty="0">
                <a:latin typeface="Times New Roman" panose="02020603050405020304" pitchFamily="18" charset="0"/>
                <a:cs typeface="Times New Roman" panose="02020603050405020304" pitchFamily="18" charset="0"/>
              </a:rPr>
              <a:t> high – quality person – centred care and promotes an open fair culture or lead by example.</a:t>
            </a:r>
          </a:p>
          <a:p>
            <a:pPr marL="0" indent="0">
              <a:buNone/>
            </a:pPr>
            <a:r>
              <a:rPr lang="en-GB" sz="1800" b="1" dirty="0">
                <a:latin typeface="Times New Roman"/>
                <a:cs typeface="Times New Roman"/>
              </a:rPr>
              <a:t>CONLUSION</a:t>
            </a:r>
          </a:p>
          <a:p>
            <a:pPr marL="0" indent="0">
              <a:buNone/>
            </a:pPr>
            <a:r>
              <a:rPr lang="en-GB" sz="1800" dirty="0">
                <a:latin typeface="Times New Roman"/>
                <a:cs typeface="Times New Roman"/>
              </a:rPr>
              <a:t>In my findings into A and E  Emergency at St Thomas Hospital was that team working is critical. As leaders we must create a culture in which teams can function well, team members improve, and patients receive the best care.    </a:t>
            </a:r>
          </a:p>
          <a:p>
            <a:pPr marL="0" indent="0">
              <a:buNone/>
            </a:pPr>
            <a:endParaRPr lang="en-GB" sz="1800" dirty="0">
              <a:latin typeface="Times New Roman"/>
              <a:cs typeface="Times New Roman"/>
            </a:endParaRPr>
          </a:p>
          <a:p>
            <a:pPr marL="0" indent="0">
              <a:buNone/>
            </a:pPr>
            <a:r>
              <a:rPr lang="en-GB" sz="1800" dirty="0">
                <a:latin typeface="Times New Roman" panose="02020603050405020304" pitchFamily="18" charset="0"/>
                <a:cs typeface="Times New Roman" panose="02020603050405020304" pitchFamily="18" charset="0"/>
              </a:rPr>
              <a:t>Care quality commission 2017, published November 2017. View 21/11/2020, Available at </a:t>
            </a:r>
            <a:r>
              <a:rPr lang="en-GB" sz="1800" dirty="0">
                <a:latin typeface="Times New Roman" panose="02020603050405020304" pitchFamily="18" charset="0"/>
                <a:cs typeface="Times New Roman" panose="02020603050405020304" pitchFamily="18" charset="0"/>
                <a:hlinkClick r:id="rId2"/>
              </a:rPr>
              <a:t>https://www.cqc.org.uk/sites/default/flies/20171124_sharing_best_practice_emergency_department.pdf</a:t>
            </a:r>
            <a:endParaRPr lang="en-GB" sz="1800" dirty="0">
              <a:latin typeface="Times New Roman" panose="02020603050405020304" pitchFamily="18" charset="0"/>
              <a:cs typeface="Times New Roman" panose="02020603050405020304" pitchFamily="18" charset="0"/>
            </a:endParaRPr>
          </a:p>
          <a:p>
            <a:pPr marL="0" indent="0">
              <a:buNone/>
            </a:pPr>
            <a:r>
              <a:rPr lang="en-GB" sz="1800" dirty="0">
                <a:latin typeface="Times New Roman"/>
                <a:cs typeface="Times New Roman"/>
              </a:rPr>
              <a:t>		</a:t>
            </a:r>
          </a:p>
          <a:p>
            <a:pPr>
              <a:buNone/>
            </a:pPr>
            <a:endParaRPr lang="en-GB" sz="1800" dirty="0">
              <a:cs typeface="Calibri"/>
            </a:endParaRPr>
          </a:p>
          <a:p>
            <a:pPr marL="0" indent="0">
              <a:buNone/>
            </a:pPr>
            <a:r>
              <a:rPr lang="en-GB" sz="1800" dirty="0">
                <a:latin typeface="Times New Roman" panose="02020603050405020304" pitchFamily="18" charset="0"/>
                <a:cs typeface="Times New Roman" panose="02020603050405020304" pitchFamily="18" charset="0"/>
              </a:rPr>
              <a:t>				(ID: 1921241)</a:t>
            </a:r>
          </a:p>
        </p:txBody>
      </p:sp>
    </p:spTree>
    <p:extLst>
      <p:ext uri="{BB962C8B-B14F-4D97-AF65-F5344CB8AC3E}">
        <p14:creationId xmlns:p14="http://schemas.microsoft.com/office/powerpoint/2010/main" val="9088381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194BD5E-1CBF-4BF4-BC9D-3E2ACC4ABDA4}"/>
              </a:ext>
            </a:extLst>
          </p:cNvPr>
          <p:cNvSpPr>
            <a:spLocks noGrp="1"/>
          </p:cNvSpPr>
          <p:nvPr>
            <p:ph idx="1"/>
          </p:nvPr>
        </p:nvSpPr>
        <p:spPr>
          <a:xfrm>
            <a:off x="838200" y="1825625"/>
            <a:ext cx="10515600" cy="4351338"/>
          </a:xfrm>
        </p:spPr>
        <p:txBody>
          <a:bodyPr>
            <a:normAutofit/>
          </a:bodyPr>
          <a:lstStyle/>
          <a:p>
            <a:pPr marL="0" indent="0">
              <a:buNone/>
            </a:pPr>
            <a:r>
              <a:rPr lang="en-GB" sz="2000">
                <a:latin typeface="Times New Roman" panose="02020603050405020304" pitchFamily="18" charset="0"/>
                <a:cs typeface="Times New Roman" panose="02020603050405020304" pitchFamily="18" charset="0"/>
              </a:rPr>
              <a:t>Reference</a:t>
            </a:r>
          </a:p>
          <a:p>
            <a:pPr marL="0" indent="0">
              <a:buNone/>
            </a:pPr>
            <a:r>
              <a:rPr lang="en-GB" sz="2000">
                <a:latin typeface="Times New Roman" panose="02020603050405020304" pitchFamily="18" charset="0"/>
                <a:cs typeface="Times New Roman" panose="02020603050405020304" pitchFamily="18" charset="0"/>
              </a:rPr>
              <a:t> 1. Care quality commission 2017, published November 2017. View 21/11/2020, Available at </a:t>
            </a:r>
            <a:r>
              <a:rPr lang="en-GB" sz="2000">
                <a:latin typeface="Times New Roman" panose="02020603050405020304" pitchFamily="18" charset="0"/>
                <a:cs typeface="Times New Roman" panose="02020603050405020304" pitchFamily="18" charset="0"/>
                <a:hlinkClick r:id="rId2"/>
              </a:rPr>
              <a:t>https://www.cqc.org.uk/sites/default/flies/20171124_sharing_best_practice_emergency_department.pdf</a:t>
            </a:r>
            <a:endParaRPr lang="en-GB" sz="2000">
              <a:latin typeface="Times New Roman" panose="02020603050405020304" pitchFamily="18" charset="0"/>
              <a:cs typeface="Times New Roman" panose="02020603050405020304" pitchFamily="18" charset="0"/>
            </a:endParaRPr>
          </a:p>
          <a:p>
            <a:pPr marL="0" indent="0">
              <a:buNone/>
            </a:pPr>
            <a:r>
              <a:rPr lang="en-GB" sz="2000">
                <a:latin typeface="Times New Roman" panose="02020603050405020304" pitchFamily="18" charset="0"/>
                <a:cs typeface="Times New Roman" panose="02020603050405020304" pitchFamily="18" charset="0"/>
              </a:rPr>
              <a:t>2. 2014 – 2020, SupportYourApp Inc. View 20/11/2020, (Dr Bruce Tuckman Model) Available at  </a:t>
            </a:r>
            <a:r>
              <a:rPr lang="en-GB" sz="2000">
                <a:latin typeface="Times New Roman" panose="02020603050405020304" pitchFamily="18" charset="0"/>
                <a:cs typeface="Times New Roman" panose="02020603050405020304" pitchFamily="18" charset="0"/>
                <a:hlinkClick r:id="rId3"/>
              </a:rPr>
              <a:t>https://supportyourapp.com/blog/team-development/</a:t>
            </a:r>
            <a:r>
              <a:rPr lang="en-GB" sz="2000">
                <a:latin typeface="Times New Roman" panose="02020603050405020304" pitchFamily="18" charset="0"/>
                <a:cs typeface="Times New Roman" panose="02020603050405020304" pitchFamily="18" charset="0"/>
              </a:rPr>
              <a:t>.</a:t>
            </a:r>
          </a:p>
          <a:p>
            <a:pPr marL="0" indent="0">
              <a:buNone/>
            </a:pPr>
            <a:r>
              <a:rPr lang="en-GB" sz="2000">
                <a:latin typeface="Times New Roman" panose="02020603050405020304" pitchFamily="18" charset="0"/>
                <a:cs typeface="Times New Roman" panose="02020603050405020304" pitchFamily="18" charset="0"/>
              </a:rPr>
              <a:t>3. 2007 – 2020 lnnolution, LLC. All right Reserved. View 21/11/2020, Available at  </a:t>
            </a:r>
            <a:r>
              <a:rPr lang="en-GB" sz="2000">
                <a:latin typeface="Times New Roman" panose="02020603050405020304" pitchFamily="18" charset="0"/>
                <a:cs typeface="Times New Roman" panose="02020603050405020304" pitchFamily="18" charset="0"/>
                <a:hlinkClick r:id="rId4"/>
              </a:rPr>
              <a:t>https://innolution.com/resources/glossary/development-team#:~:text=development%20team%20A%20self-organizing%2C%20cross-functional%20team%20of%20people,also%20cross-functional%20team%2C%20product%20owner%2C%20ScrumMaster%2C%20Scrum%20team</a:t>
            </a:r>
            <a:r>
              <a:rPr lang="en-GB" sz="2000">
                <a:latin typeface="Times New Roman" panose="02020603050405020304" pitchFamily="18" charset="0"/>
                <a:cs typeface="Times New Roman" panose="02020603050405020304" pitchFamily="18" charset="0"/>
              </a:rPr>
              <a:t>.</a:t>
            </a:r>
          </a:p>
          <a:p>
            <a:pPr marL="0" indent="0">
              <a:buNone/>
            </a:pPr>
            <a:endParaRPr lang="en-GB" sz="2000">
              <a:latin typeface="Times New Roman" panose="02020603050405020304" pitchFamily="18" charset="0"/>
              <a:cs typeface="Times New Roman" panose="02020603050405020304" pitchFamily="18" charset="0"/>
            </a:endParaRPr>
          </a:p>
          <a:p>
            <a:pPr marL="0" indent="0">
              <a:buNone/>
            </a:pPr>
            <a:r>
              <a:rPr lang="en-GB" sz="2000">
                <a:latin typeface="Times New Roman" panose="02020603050405020304" pitchFamily="18" charset="0"/>
                <a:cs typeface="Times New Roman" panose="02020603050405020304" pitchFamily="18" charset="0"/>
              </a:rPr>
              <a:t>				(ID: 1921241)</a:t>
            </a:r>
          </a:p>
        </p:txBody>
      </p:sp>
    </p:spTree>
    <p:extLst>
      <p:ext uri="{BB962C8B-B14F-4D97-AF65-F5344CB8AC3E}">
        <p14:creationId xmlns:p14="http://schemas.microsoft.com/office/powerpoint/2010/main" val="947011362"/>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97DC7D5-A8BC-462F-9DDE-F67733C6FE4B}"/>
              </a:ext>
            </a:extLst>
          </p:cNvPr>
          <p:cNvSpPr txBox="1"/>
          <p:nvPr/>
        </p:nvSpPr>
        <p:spPr>
          <a:xfrm>
            <a:off x="1285240" y="2969469"/>
            <a:ext cx="8074815" cy="2800395"/>
          </a:xfrm>
          <a:prstGeom prst="rect">
            <a:avLst/>
          </a:prstGeom>
        </p:spPr>
        <p:txBody>
          <a:bodyPr vert="horz" lIns="91440" tIns="45720" rIns="91440" bIns="45720" rtlCol="0" anchor="t">
            <a:normAutofit/>
          </a:bodyPr>
          <a:lstStyle/>
          <a:p>
            <a:pPr indent="-228600">
              <a:lnSpc>
                <a:spcPct val="90000"/>
              </a:lnSpc>
              <a:spcBef>
                <a:spcPct val="0"/>
              </a:spcBef>
              <a:spcAft>
                <a:spcPts val="600"/>
              </a:spcAft>
              <a:buFont typeface="Arial" panose="020B0604020202020204" pitchFamily="34" charset="0"/>
              <a:buChar char="•"/>
            </a:pPr>
            <a:r>
              <a:rPr lang="en-US" sz="2400" b="1"/>
              <a:t>TEAM ROLE</a:t>
            </a:r>
          </a:p>
          <a:p>
            <a:pPr indent="-228600">
              <a:lnSpc>
                <a:spcPct val="90000"/>
              </a:lnSpc>
              <a:spcBef>
                <a:spcPct val="0"/>
              </a:spcBef>
              <a:spcAft>
                <a:spcPts val="600"/>
              </a:spcAft>
              <a:buFont typeface="Arial" panose="020B0604020202020204" pitchFamily="34" charset="0"/>
              <a:buChar char="•"/>
            </a:pPr>
            <a:r>
              <a:rPr lang="en-US" sz="2400"/>
              <a:t>NAME: ANDREEA ANDRONACHE</a:t>
            </a:r>
          </a:p>
          <a:p>
            <a:pPr indent="-228600">
              <a:lnSpc>
                <a:spcPct val="90000"/>
              </a:lnSpc>
              <a:spcBef>
                <a:spcPct val="0"/>
              </a:spcBef>
              <a:spcAft>
                <a:spcPts val="600"/>
              </a:spcAft>
              <a:buFont typeface="Arial" panose="020B0604020202020204" pitchFamily="34" charset="0"/>
              <a:buChar char="•"/>
            </a:pPr>
            <a:r>
              <a:rPr lang="en-US" sz="2400"/>
              <a:t>STUDENT ID: 1919231</a:t>
            </a:r>
          </a:p>
          <a:p>
            <a:pPr indent="-228600">
              <a:lnSpc>
                <a:spcPct val="90000"/>
              </a:lnSpc>
              <a:spcBef>
                <a:spcPct val="0"/>
              </a:spcBef>
              <a:spcAft>
                <a:spcPts val="600"/>
              </a:spcAft>
              <a:buFont typeface="Arial" panose="020B0604020202020204" pitchFamily="34" charset="0"/>
              <a:buChar char="•"/>
            </a:pPr>
            <a:r>
              <a:rPr lang="en-US" sz="2400"/>
              <a:t>MODULE TITLE: ETW</a:t>
            </a:r>
          </a:p>
          <a:p>
            <a:pPr indent="-228600">
              <a:lnSpc>
                <a:spcPct val="90000"/>
              </a:lnSpc>
              <a:spcBef>
                <a:spcPct val="0"/>
              </a:spcBef>
              <a:spcAft>
                <a:spcPts val="600"/>
              </a:spcAft>
              <a:buFont typeface="Arial" panose="020B0604020202020204" pitchFamily="34" charset="0"/>
              <a:buChar char="•"/>
            </a:pPr>
            <a:r>
              <a:rPr lang="en-US" sz="2400"/>
              <a:t>LECTURER NAME: ADESEWA AJAYI</a:t>
            </a:r>
          </a:p>
          <a:p>
            <a:pPr indent="-228600">
              <a:lnSpc>
                <a:spcPct val="90000"/>
              </a:lnSpc>
              <a:spcBef>
                <a:spcPct val="0"/>
              </a:spcBef>
              <a:spcAft>
                <a:spcPts val="600"/>
              </a:spcAft>
              <a:buFont typeface="Arial" panose="020B0604020202020204" pitchFamily="34" charset="0"/>
              <a:buChar char="•"/>
            </a:pPr>
            <a:endParaRPr lang="en-US" sz="2400"/>
          </a:p>
        </p:txBody>
      </p:sp>
    </p:spTree>
    <p:extLst>
      <p:ext uri="{BB962C8B-B14F-4D97-AF65-F5344CB8AC3E}">
        <p14:creationId xmlns:p14="http://schemas.microsoft.com/office/powerpoint/2010/main" val="29841444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5240" y="1050595"/>
            <a:ext cx="8074815" cy="1618489"/>
          </a:xfrm>
        </p:spPr>
        <p:txBody>
          <a:bodyPr anchor="ctr">
            <a:normAutofit/>
          </a:bodyPr>
          <a:lstStyle/>
          <a:p>
            <a:r>
              <a:rPr lang="en-US" sz="7200" dirty="0"/>
              <a:t>TEAM ROLES</a:t>
            </a:r>
          </a:p>
        </p:txBody>
      </p:sp>
      <p:sp>
        <p:nvSpPr>
          <p:cNvPr id="3" name="Content Placeholder 2"/>
          <p:cNvSpPr>
            <a:spLocks noGrp="1"/>
          </p:cNvSpPr>
          <p:nvPr>
            <p:ph idx="1"/>
          </p:nvPr>
        </p:nvSpPr>
        <p:spPr>
          <a:xfrm>
            <a:off x="794694" y="2309649"/>
            <a:ext cx="8327128" cy="3497756"/>
          </a:xfrm>
        </p:spPr>
        <p:txBody>
          <a:bodyPr anchor="t">
            <a:normAutofit fontScale="62500" lnSpcReduction="20000"/>
          </a:bodyPr>
          <a:lstStyle/>
          <a:p>
            <a:pPr>
              <a:buNone/>
            </a:pPr>
            <a:r>
              <a:rPr lang="en-US" sz="1800" dirty="0"/>
              <a:t>St Thomas hospital has 14 departments with a total number of 18,050 employees.  There are around 1300 people working for each department inside the hospitals. </a:t>
            </a:r>
            <a:br>
              <a:rPr lang="en-US" sz="1800" dirty="0"/>
            </a:br>
            <a:br>
              <a:rPr lang="en-US" sz="1800" dirty="0"/>
            </a:br>
            <a:endParaRPr lang="en-US" sz="1800" dirty="0"/>
          </a:p>
          <a:p>
            <a:r>
              <a:rPr lang="en-US" sz="1800" dirty="0"/>
              <a:t>The Teams can be separated into four main groups: </a:t>
            </a:r>
            <a:br>
              <a:rPr lang="en-US" sz="1800" dirty="0"/>
            </a:br>
            <a:endParaRPr lang="en-US" sz="1800" dirty="0"/>
          </a:p>
          <a:p>
            <a:r>
              <a:rPr lang="en-US" sz="1800" dirty="0"/>
              <a:t>project teams, </a:t>
            </a:r>
            <a:br>
              <a:rPr lang="en-US" sz="1800" dirty="0"/>
            </a:br>
            <a:endParaRPr lang="en-US" sz="1800" dirty="0"/>
          </a:p>
          <a:p>
            <a:r>
              <a:rPr lang="en-US" sz="1800" dirty="0"/>
              <a:t>self-managed teams, </a:t>
            </a:r>
            <a:br>
              <a:rPr lang="en-US" sz="1800" dirty="0"/>
            </a:br>
            <a:endParaRPr lang="en-US" sz="1800" dirty="0"/>
          </a:p>
          <a:p>
            <a:r>
              <a:rPr lang="en-US" sz="1800" dirty="0"/>
              <a:t>virtual teams, </a:t>
            </a:r>
            <a:br>
              <a:rPr lang="en-US" sz="1800" dirty="0"/>
            </a:br>
            <a:endParaRPr lang="en-US" sz="1800" dirty="0"/>
          </a:p>
          <a:p>
            <a:r>
              <a:rPr lang="en-US" sz="1800" dirty="0"/>
              <a:t>operational teams. </a:t>
            </a:r>
            <a:br>
              <a:rPr lang="en-US" sz="1800" dirty="0"/>
            </a:br>
            <a:endParaRPr lang="en-US" sz="1800" dirty="0"/>
          </a:p>
          <a:p>
            <a:pPr>
              <a:buNone/>
            </a:pPr>
            <a:br>
              <a:rPr lang="en-US" sz="1800" dirty="0"/>
            </a:br>
            <a:endParaRPr lang="en-US" sz="1800" dirty="0"/>
          </a:p>
          <a:p>
            <a:r>
              <a:rPr lang="en-US" sz="1800" dirty="0"/>
              <a:t>Each team has it own definite role and to ensure the  team performance, and is capacity to achieve its goals and objectives each of the members need to make sure they stick to the role. “ a tendency to behave, contribute and interrelate with others in a particular way” ( Meredith Belbin) </a:t>
            </a:r>
          </a:p>
          <a:p>
            <a:endParaRPr lang="en-US" sz="6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ight Triangle 25">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1123356" y="1188637"/>
            <a:ext cx="9984615" cy="1597228"/>
          </a:xfrm>
        </p:spPr>
        <p:txBody>
          <a:bodyPr>
            <a:normAutofit/>
          </a:bodyPr>
          <a:lstStyle/>
          <a:p>
            <a:r>
              <a:rPr lang="en-US" sz="5100" b="1"/>
              <a:t>The Organizational Structure of Hospitals</a:t>
            </a:r>
            <a:endParaRPr lang="en-US" sz="5100"/>
          </a:p>
        </p:txBody>
      </p:sp>
      <p:pic>
        <p:nvPicPr>
          <p:cNvPr id="5" name="Picture 4" descr="PHOTO-2020-12-01-07-16-45.jpg"/>
          <p:cNvPicPr>
            <a:picLocks noChangeAspect="1"/>
          </p:cNvPicPr>
          <p:nvPr/>
        </p:nvPicPr>
        <p:blipFill rotWithShape="1">
          <a:blip r:embed="rId2" cstate="print"/>
          <a:srcRect t="7397" r="4" b="37215"/>
          <a:stretch/>
        </p:blipFill>
        <p:spPr>
          <a:xfrm>
            <a:off x="1123357" y="3018327"/>
            <a:ext cx="3533985" cy="2728198"/>
          </a:xfrm>
          <a:prstGeom prst="rect">
            <a:avLst/>
          </a:prstGeom>
        </p:spPr>
      </p:pic>
      <p:sp>
        <p:nvSpPr>
          <p:cNvPr id="7" name="Content Placeholder 6"/>
          <p:cNvSpPr>
            <a:spLocks noGrp="1"/>
          </p:cNvSpPr>
          <p:nvPr>
            <p:ph idx="1"/>
          </p:nvPr>
        </p:nvSpPr>
        <p:spPr>
          <a:xfrm>
            <a:off x="4982549" y="2177338"/>
            <a:ext cx="6541462" cy="4170050"/>
          </a:xfrm>
        </p:spPr>
        <p:txBody>
          <a:bodyPr anchor="t">
            <a:normAutofit lnSpcReduction="10000"/>
          </a:bodyPr>
          <a:lstStyle/>
          <a:p>
            <a:pPr>
              <a:buNone/>
            </a:pPr>
            <a:br>
              <a:rPr lang="en-US" sz="1400" dirty="0"/>
            </a:br>
            <a:r>
              <a:rPr lang="en-US" sz="1400" dirty="0"/>
              <a:t>Board , The hospital’s board of directors is drawn from the healthcare community and is build of experts in their respective fields. affiliated hospitals often have clergy on their boards of directors. Teaching hospitals include university faculty from the medical school with they’re affiliated. The board team responsibilities are to ensure that the staff has all the support to fulfill they’re responsibilities.</a:t>
            </a:r>
            <a:br>
              <a:rPr lang="en-US" sz="1400" dirty="0"/>
            </a:br>
            <a:br>
              <a:rPr lang="en-US" sz="1400" dirty="0"/>
            </a:br>
            <a:endParaRPr lang="en-US" sz="1400" dirty="0"/>
          </a:p>
          <a:p>
            <a:r>
              <a:rPr lang="en-US" sz="1400" dirty="0"/>
              <a:t>Executives, Hospital executives' duties are </a:t>
            </a:r>
          </a:p>
          <a:p>
            <a:pPr>
              <a:buNone/>
            </a:pPr>
            <a:r>
              <a:rPr lang="en-US" sz="1400" dirty="0"/>
              <a:t>to manage the organization, making financial </a:t>
            </a:r>
          </a:p>
          <a:p>
            <a:pPr>
              <a:buNone/>
            </a:pPr>
            <a:r>
              <a:rPr lang="en-US" sz="1400" dirty="0"/>
              <a:t>decisions and business strategy. </a:t>
            </a:r>
            <a:br>
              <a:rPr lang="en-US" sz="1400" dirty="0"/>
            </a:br>
            <a:endParaRPr lang="en-US" sz="1400" dirty="0"/>
          </a:p>
          <a:p>
            <a:pPr>
              <a:buNone/>
            </a:pPr>
            <a:r>
              <a:rPr lang="en-US" sz="1400" dirty="0"/>
              <a:t>Patient Care Managers Nurse managers and</a:t>
            </a:r>
          </a:p>
          <a:p>
            <a:pPr>
              <a:buNone/>
            </a:pPr>
            <a:r>
              <a:rPr lang="en-US" sz="1400" dirty="0"/>
              <a:t> supervising physicians are both patient care </a:t>
            </a:r>
          </a:p>
          <a:p>
            <a:pPr>
              <a:buNone/>
            </a:pPr>
            <a:r>
              <a:rPr lang="en-US" sz="1400" dirty="0"/>
              <a:t>managers. These individuals manage small </a:t>
            </a:r>
          </a:p>
          <a:p>
            <a:pPr>
              <a:buNone/>
            </a:pPr>
            <a:r>
              <a:rPr lang="en-US" sz="1400" dirty="0"/>
              <a:t>groups of professionals who provide direct</a:t>
            </a:r>
          </a:p>
          <a:p>
            <a:pPr>
              <a:buNone/>
            </a:pPr>
            <a:r>
              <a:rPr lang="en-US" sz="1400" dirty="0"/>
              <a:t> patient care.</a:t>
            </a:r>
          </a:p>
          <a:p>
            <a:endParaRPr lang="en-US" sz="7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5240" y="1050595"/>
            <a:ext cx="8074815" cy="1618489"/>
          </a:xfrm>
        </p:spPr>
        <p:txBody>
          <a:bodyPr anchor="ctr">
            <a:normAutofit/>
          </a:bodyPr>
          <a:lstStyle/>
          <a:p>
            <a:r>
              <a:rPr lang="en-US" sz="7200" b="1" i="1"/>
              <a:t>The team roles are:</a:t>
            </a:r>
            <a:endParaRPr lang="en-US" sz="7200"/>
          </a:p>
        </p:txBody>
      </p:sp>
      <p:sp>
        <p:nvSpPr>
          <p:cNvPr id="3" name="Content Placeholder 2"/>
          <p:cNvSpPr>
            <a:spLocks noGrp="1"/>
          </p:cNvSpPr>
          <p:nvPr>
            <p:ph idx="1"/>
          </p:nvPr>
        </p:nvSpPr>
        <p:spPr>
          <a:xfrm>
            <a:off x="992222" y="1877439"/>
            <a:ext cx="8367834" cy="3892426"/>
          </a:xfrm>
        </p:spPr>
        <p:txBody>
          <a:bodyPr anchor="t">
            <a:normAutofit/>
          </a:bodyPr>
          <a:lstStyle/>
          <a:p>
            <a:pPr>
              <a:buNone/>
            </a:pPr>
            <a:br>
              <a:rPr lang="en-US" sz="1000" dirty="0"/>
            </a:br>
            <a:endParaRPr lang="en-US" sz="1200" dirty="0"/>
          </a:p>
          <a:p>
            <a:r>
              <a:rPr lang="en-US" sz="1200" dirty="0"/>
              <a:t>The nurse unit manager – is to run the ward</a:t>
            </a:r>
            <a:br>
              <a:rPr lang="en-US" sz="1200" dirty="0"/>
            </a:br>
            <a:endParaRPr lang="en-US" sz="1200" dirty="0"/>
          </a:p>
          <a:p>
            <a:r>
              <a:rPr lang="en-US" sz="1200" dirty="0"/>
              <a:t>associate nurse unit manager – helping the nurse unit manager to run the ward smoothly and acts as manager when there is no nurse unit manager </a:t>
            </a:r>
            <a:br>
              <a:rPr lang="en-US" sz="1200" dirty="0"/>
            </a:br>
            <a:endParaRPr lang="en-US" sz="1200" dirty="0"/>
          </a:p>
          <a:p>
            <a:r>
              <a:rPr lang="en-US" sz="1200" dirty="0"/>
              <a:t>nurse practitioners –  this is a highly skilled nurses with advanced level of training in different areas.</a:t>
            </a:r>
            <a:br>
              <a:rPr lang="en-US" sz="1200" dirty="0"/>
            </a:br>
            <a:endParaRPr lang="en-US" sz="1200" dirty="0"/>
          </a:p>
          <a:p>
            <a:r>
              <a:rPr lang="en-US" sz="1200" dirty="0"/>
              <a:t>specialist nurses, such as clinical nurse specialists, clinical nurse consultants, clinical nurse educators, triage nurses, emergency department nurses</a:t>
            </a:r>
            <a:br>
              <a:rPr lang="en-US" sz="1200" dirty="0"/>
            </a:br>
            <a:endParaRPr lang="en-US" sz="1200" dirty="0"/>
          </a:p>
          <a:p>
            <a:r>
              <a:rPr lang="en-US" sz="1200" dirty="0"/>
              <a:t>registered nurses – this provide a high level of day-to-day care and dose some minor procedures</a:t>
            </a:r>
            <a:br>
              <a:rPr lang="en-US" sz="1200" dirty="0"/>
            </a:br>
            <a:endParaRPr lang="en-US" sz="1200" dirty="0"/>
          </a:p>
          <a:p>
            <a:r>
              <a:rPr lang="en-US" sz="1200" dirty="0"/>
              <a:t>enrolled nurses – provide basic medical care under the supervision of a senior nurses.</a:t>
            </a:r>
          </a:p>
          <a:p>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23357" y="1131524"/>
            <a:ext cx="9984615" cy="1597228"/>
          </a:xfrm>
        </p:spPr>
        <p:txBody>
          <a:bodyPr>
            <a:normAutofit/>
          </a:bodyPr>
          <a:lstStyle/>
          <a:p>
            <a:r>
              <a:rPr lang="en-US" sz="6000"/>
              <a:t>Roles include:</a:t>
            </a:r>
          </a:p>
        </p:txBody>
      </p:sp>
      <p:pic>
        <p:nvPicPr>
          <p:cNvPr id="4" name="Picture 3" descr="PHOTO-2020-12-01-07-16-45(2).jpg"/>
          <p:cNvPicPr>
            <a:picLocks noChangeAspect="1"/>
          </p:cNvPicPr>
          <p:nvPr/>
        </p:nvPicPr>
        <p:blipFill rotWithShape="1">
          <a:blip r:embed="rId2" cstate="print"/>
          <a:srcRect t="11382" r="-3" b="12961"/>
          <a:stretch/>
        </p:blipFill>
        <p:spPr>
          <a:xfrm>
            <a:off x="1123357" y="3018327"/>
            <a:ext cx="3533985" cy="2728198"/>
          </a:xfrm>
          <a:prstGeom prst="rect">
            <a:avLst/>
          </a:prstGeom>
        </p:spPr>
      </p:pic>
      <p:sp>
        <p:nvSpPr>
          <p:cNvPr id="3" name="Content Placeholder 2"/>
          <p:cNvSpPr>
            <a:spLocks noGrp="1"/>
          </p:cNvSpPr>
          <p:nvPr>
            <p:ph idx="1"/>
          </p:nvPr>
        </p:nvSpPr>
        <p:spPr>
          <a:xfrm>
            <a:off x="5065923" y="1915192"/>
            <a:ext cx="5627062" cy="4315965"/>
          </a:xfrm>
        </p:spPr>
        <p:txBody>
          <a:bodyPr anchor="t">
            <a:normAutofit fontScale="92500" lnSpcReduction="10000"/>
          </a:bodyPr>
          <a:lstStyle/>
          <a:p>
            <a:pPr>
              <a:buNone/>
            </a:pPr>
            <a:br>
              <a:rPr lang="en-US" sz="1400" dirty="0"/>
            </a:br>
            <a:endParaRPr lang="en-US" sz="1400" dirty="0"/>
          </a:p>
          <a:p>
            <a:r>
              <a:rPr lang="en-US" sz="1400" dirty="0"/>
              <a:t> senior consultants – are the specialist doctors that see patients at specific schedule</a:t>
            </a:r>
            <a:br>
              <a:rPr lang="en-US" sz="1400" dirty="0"/>
            </a:br>
            <a:endParaRPr lang="en-US" sz="1400" dirty="0"/>
          </a:p>
          <a:p>
            <a:r>
              <a:rPr lang="en-US" sz="1400" dirty="0"/>
              <a:t> registrars – this are senior doctors who supervise residents, interns as well students</a:t>
            </a:r>
            <a:br>
              <a:rPr lang="en-US" sz="1400" dirty="0"/>
            </a:br>
            <a:endParaRPr lang="en-US" sz="1400" dirty="0"/>
          </a:p>
          <a:p>
            <a:r>
              <a:rPr lang="en-US" sz="1400" dirty="0"/>
              <a:t> residents – the tram that look after </a:t>
            </a:r>
          </a:p>
          <a:p>
            <a:pPr>
              <a:buNone/>
            </a:pPr>
            <a:r>
              <a:rPr lang="en-US" sz="1400" dirty="0"/>
              <a:t>patients on the ward and are in training</a:t>
            </a:r>
          </a:p>
          <a:p>
            <a:pPr>
              <a:buNone/>
            </a:pPr>
            <a:r>
              <a:rPr lang="en-US" sz="1400" dirty="0"/>
              <a:t> for specialization</a:t>
            </a:r>
            <a:br>
              <a:rPr lang="en-US" sz="1400" dirty="0"/>
            </a:br>
            <a:endParaRPr lang="en-US" sz="1400" dirty="0"/>
          </a:p>
          <a:p>
            <a:r>
              <a:rPr lang="en-US" sz="1400" dirty="0"/>
              <a:t> interns – team that have completed </a:t>
            </a:r>
          </a:p>
          <a:p>
            <a:pPr>
              <a:buNone/>
            </a:pPr>
            <a:r>
              <a:rPr lang="en-US" sz="1400" dirty="0"/>
              <a:t>their studies and are now finishing their </a:t>
            </a:r>
          </a:p>
          <a:p>
            <a:pPr>
              <a:buNone/>
            </a:pPr>
            <a:r>
              <a:rPr lang="en-US" sz="1400" dirty="0"/>
              <a:t>final year in hospital</a:t>
            </a:r>
            <a:br>
              <a:rPr lang="en-US" sz="1400" dirty="0"/>
            </a:br>
            <a:endParaRPr lang="en-US" sz="1400" dirty="0"/>
          </a:p>
          <a:p>
            <a:r>
              <a:rPr lang="en-US" sz="1400" dirty="0"/>
              <a:t> student doctors – undergraduate medical</a:t>
            </a:r>
          </a:p>
          <a:p>
            <a:pPr>
              <a:buNone/>
            </a:pPr>
            <a:r>
              <a:rPr lang="en-US" sz="1400" dirty="0"/>
              <a:t> students.</a:t>
            </a:r>
          </a:p>
          <a:p>
            <a:endParaRPr lang="en-US" sz="5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8A00F6E-74E9-483C-A3E2-426B2EDE493F}"/>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DEPARTMENT ADMINISTRATORS</a:t>
            </a:r>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909D5B48-9717-4B9B-9026-FCE14200C18D}"/>
              </a:ext>
            </a:extLst>
          </p:cNvPr>
          <p:cNvSpPr>
            <a:spLocks noGrp="1"/>
          </p:cNvSpPr>
          <p:nvPr>
            <p:ph type="body" sz="half" idx="2"/>
          </p:nvPr>
        </p:nvSpPr>
        <p:spPr>
          <a:xfrm>
            <a:off x="572493" y="2071316"/>
            <a:ext cx="6713552" cy="4119172"/>
          </a:xfrm>
        </p:spPr>
        <p:txBody>
          <a:bodyPr vert="horz" lIns="91440" tIns="45720" rIns="91440" bIns="45720" rtlCol="0" anchor="t">
            <a:normAutofit/>
          </a:bodyPr>
          <a:lstStyle/>
          <a:p>
            <a:pPr indent="-228600">
              <a:buFont typeface="Arial" panose="020B0604020202020204" pitchFamily="34" charset="0"/>
              <a:buChar char="•"/>
            </a:pPr>
            <a:r>
              <a:rPr lang="en-US" sz="2200"/>
              <a:t>Department administrators report to the hospital executives and manage day-to-day operations of specific departments within a hospital. An example is The chief of surgery, is responsible for overseeing daily activities within the surgical department as well as performing surgery.</a:t>
            </a:r>
            <a:br>
              <a:rPr lang="en-US" sz="2200"/>
            </a:br>
            <a:endParaRPr lang="en-US" sz="2200"/>
          </a:p>
        </p:txBody>
      </p:sp>
      <p:pic>
        <p:nvPicPr>
          <p:cNvPr id="5" name="Picture 4" descr="thumbnail 1.jpg">
            <a:extLst>
              <a:ext uri="{FF2B5EF4-FFF2-40B4-BE49-F238E27FC236}">
                <a16:creationId xmlns:a16="http://schemas.microsoft.com/office/drawing/2014/main" id="{09BE19E2-418B-4038-8F27-3EF41E4C59B2}"/>
              </a:ext>
            </a:extLst>
          </p:cNvPr>
          <p:cNvPicPr>
            <a:picLocks noChangeAspect="1"/>
          </p:cNvPicPr>
          <p:nvPr/>
        </p:nvPicPr>
        <p:blipFill rotWithShape="1">
          <a:blip r:embed="rId2" cstate="print"/>
          <a:srcRect t="3179" r="-4" b="5086"/>
          <a:stretch/>
        </p:blipFill>
        <p:spPr>
          <a:xfrm>
            <a:off x="8050490" y="2322330"/>
            <a:ext cx="3113745" cy="3236561"/>
          </a:xfrm>
          <a:prstGeom prst="rect">
            <a:avLst/>
          </a:prstGeom>
        </p:spPr>
      </p:pic>
    </p:spTree>
    <p:extLst>
      <p:ext uri="{BB962C8B-B14F-4D97-AF65-F5344CB8AC3E}">
        <p14:creationId xmlns:p14="http://schemas.microsoft.com/office/powerpoint/2010/main" val="35013296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3"/>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Google Shape;54;p13"/>
          <p:cNvSpPr txBox="1">
            <a:spLocks noGrp="1"/>
          </p:cNvSpPr>
          <p:nvPr>
            <p:ph type="ctrTitle"/>
          </p:nvPr>
        </p:nvSpPr>
        <p:spPr>
          <a:xfrm>
            <a:off x="838200" y="451381"/>
            <a:ext cx="10512552" cy="4066540"/>
          </a:xfrm>
          <a:prstGeom prst="rect">
            <a:avLst/>
          </a:prstGeom>
        </p:spPr>
        <p:txBody>
          <a:bodyPr spcFirstLastPara="1" vert="horz" lIns="91440" tIns="45720" rIns="91440" bIns="45720" rtlCol="0" anchor="b" anchorCtr="0">
            <a:normAutofit/>
          </a:bodyPr>
          <a:lstStyle/>
          <a:p>
            <a:pPr algn="l"/>
            <a:r>
              <a:rPr lang="en-US" sz="6600" kern="1200" dirty="0">
                <a:latin typeface="+mj-lt"/>
                <a:ea typeface="+mj-ea"/>
                <a:cs typeface="+mj-cs"/>
              </a:rPr>
              <a:t>Managing of conflict </a:t>
            </a:r>
          </a:p>
        </p:txBody>
      </p:sp>
      <p:sp>
        <p:nvSpPr>
          <p:cNvPr id="55" name="Google Shape;55;p13"/>
          <p:cNvSpPr txBox="1">
            <a:spLocks noGrp="1"/>
          </p:cNvSpPr>
          <p:nvPr>
            <p:ph type="subTitle" idx="1"/>
          </p:nvPr>
        </p:nvSpPr>
        <p:spPr>
          <a:xfrm>
            <a:off x="838199" y="4983276"/>
            <a:ext cx="10512552" cy="1126680"/>
          </a:xfrm>
          <a:prstGeom prst="rect">
            <a:avLst/>
          </a:prstGeom>
        </p:spPr>
        <p:txBody>
          <a:bodyPr spcFirstLastPara="1" vert="horz" lIns="121900" tIns="121900" rIns="121900" bIns="121900" anchorCtr="0">
            <a:normAutofit/>
          </a:bodyPr>
          <a:lstStyle/>
          <a:p>
            <a:pPr algn="l">
              <a:spcBef>
                <a:spcPts val="0"/>
              </a:spcBef>
              <a:spcAft>
                <a:spcPts val="600"/>
              </a:spcAft>
            </a:pPr>
            <a:r>
              <a:rPr lang="en"/>
              <a:t>By: Ionela Mihoci</a:t>
            </a:r>
            <a:endParaRPr lang="en-GB"/>
          </a:p>
          <a:p>
            <a:pPr algn="l">
              <a:spcBef>
                <a:spcPts val="0"/>
              </a:spcBef>
              <a:spcAft>
                <a:spcPts val="600"/>
              </a:spcAft>
            </a:pPr>
            <a:r>
              <a:rPr lang="en"/>
              <a:t>Student number: 1921821</a:t>
            </a:r>
            <a:endParaRPr lang="en-GB"/>
          </a:p>
        </p:txBody>
      </p:sp>
      <p:sp>
        <p:nvSpPr>
          <p:cNvPr id="74"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E78111-9A13-4599-95F5-9B832C84621D}"/>
              </a:ext>
            </a:extLst>
          </p:cNvPr>
          <p:cNvSpPr>
            <a:spLocks noGrp="1"/>
          </p:cNvSpPr>
          <p:nvPr>
            <p:ph type="title"/>
          </p:nvPr>
        </p:nvSpPr>
        <p:spPr>
          <a:xfrm>
            <a:off x="1123357" y="382343"/>
            <a:ext cx="9984615" cy="1597228"/>
          </a:xfrm>
        </p:spPr>
        <p:txBody>
          <a:bodyPr vert="horz" lIns="91440" tIns="45720" rIns="91440" bIns="45720" rtlCol="0" anchor="ctr">
            <a:normAutofit/>
          </a:bodyPr>
          <a:lstStyle/>
          <a:p>
            <a:pPr>
              <a:spcBef>
                <a:spcPct val="0"/>
              </a:spcBef>
            </a:pPr>
            <a:r>
              <a:rPr kumimoji="0" lang="en-US" sz="5100" b="1" i="0" u="sng" strike="noStrike" cap="none" spc="0" normalizeH="0" baseline="0" noProof="0" dirty="0">
                <a:ln>
                  <a:noFill/>
                </a:ln>
                <a:effectLst/>
                <a:uLnTx/>
                <a:uFillTx/>
              </a:rPr>
              <a:t>What is the management of conflict?</a:t>
            </a:r>
            <a:endParaRPr lang="en-US" sz="5100" dirty="0"/>
          </a:p>
        </p:txBody>
      </p:sp>
      <p:pic>
        <p:nvPicPr>
          <p:cNvPr id="4" name="Picture 3">
            <a:extLst>
              <a:ext uri="{FF2B5EF4-FFF2-40B4-BE49-F238E27FC236}">
                <a16:creationId xmlns:a16="http://schemas.microsoft.com/office/drawing/2014/main" id="{CD9CB8FE-B98B-462B-8BA1-ECCDD3170583}"/>
              </a:ext>
            </a:extLst>
          </p:cNvPr>
          <p:cNvPicPr>
            <a:picLocks noChangeAspect="1"/>
          </p:cNvPicPr>
          <p:nvPr/>
        </p:nvPicPr>
        <p:blipFill rotWithShape="1">
          <a:blip r:embed="rId2"/>
          <a:srcRect l="17584" r="17649"/>
          <a:stretch/>
        </p:blipFill>
        <p:spPr>
          <a:xfrm>
            <a:off x="1202282" y="2207869"/>
            <a:ext cx="3533985" cy="2728198"/>
          </a:xfrm>
          <a:prstGeom prst="rect">
            <a:avLst/>
          </a:prstGeom>
        </p:spPr>
      </p:pic>
      <p:sp>
        <p:nvSpPr>
          <p:cNvPr id="3" name="Text Placeholder 2">
            <a:extLst>
              <a:ext uri="{FF2B5EF4-FFF2-40B4-BE49-F238E27FC236}">
                <a16:creationId xmlns:a16="http://schemas.microsoft.com/office/drawing/2014/main" id="{6CC04C55-25FE-4CAF-B5E0-642F09BAA0CA}"/>
              </a:ext>
            </a:extLst>
          </p:cNvPr>
          <p:cNvSpPr>
            <a:spLocks noGrp="1"/>
          </p:cNvSpPr>
          <p:nvPr>
            <p:ph type="body" idx="1"/>
          </p:nvPr>
        </p:nvSpPr>
        <p:spPr>
          <a:xfrm>
            <a:off x="4815192" y="1702340"/>
            <a:ext cx="6292780" cy="4346129"/>
          </a:xfrm>
        </p:spPr>
        <p:txBody>
          <a:bodyPr vert="horz" lIns="91440" tIns="45720" rIns="91440" bIns="45720" rtlCol="0" anchor="t">
            <a:normAutofit fontScale="92500" lnSpcReduction="10000"/>
          </a:bodyPr>
          <a:lstStyle/>
          <a:p>
            <a:pPr indent="-228600">
              <a:spcAft>
                <a:spcPts val="600"/>
              </a:spcAft>
              <a:buFont typeface="Arial" panose="020B0604020202020204" pitchFamily="34" charset="0"/>
              <a:buChar char="•"/>
            </a:pPr>
            <a:r>
              <a:rPr lang="en-US" sz="2000" dirty="0"/>
              <a:t>Conflict management is a way by which </a:t>
            </a:r>
          </a:p>
          <a:p>
            <a:pPr indent="-228600">
              <a:spcAft>
                <a:spcPts val="600"/>
              </a:spcAft>
              <a:buFont typeface="Arial" panose="020B0604020202020204" pitchFamily="34" charset="0"/>
              <a:buChar char="•"/>
            </a:pPr>
            <a:r>
              <a:rPr lang="en-US" sz="2000" dirty="0"/>
              <a:t>conflicts/arguments are resolved, where </a:t>
            </a:r>
          </a:p>
          <a:p>
            <a:pPr indent="-228600">
              <a:spcAft>
                <a:spcPts val="600"/>
              </a:spcAft>
              <a:buFont typeface="Arial" panose="020B0604020202020204" pitchFamily="34" charset="0"/>
              <a:buChar char="•"/>
            </a:pPr>
            <a:r>
              <a:rPr lang="en-US" sz="2000" dirty="0"/>
              <a:t>negative outcomes are minimized and</a:t>
            </a:r>
          </a:p>
          <a:p>
            <a:pPr indent="-228600">
              <a:spcAft>
                <a:spcPts val="600"/>
              </a:spcAft>
              <a:buFont typeface="Arial" panose="020B0604020202020204" pitchFamily="34" charset="0"/>
              <a:buChar char="•"/>
            </a:pPr>
            <a:r>
              <a:rPr lang="en-US" sz="2000" dirty="0"/>
              <a:t> positive outcomes are prioritized.</a:t>
            </a:r>
          </a:p>
          <a:p>
            <a:pPr indent="-228600">
              <a:spcAft>
                <a:spcPts val="600"/>
              </a:spcAft>
              <a:buFont typeface="Arial" panose="020B0604020202020204" pitchFamily="34" charset="0"/>
              <a:buChar char="•"/>
            </a:pPr>
            <a:endParaRPr lang="en-US" sz="2000" dirty="0"/>
          </a:p>
          <a:p>
            <a:pPr indent="-228600">
              <a:spcAft>
                <a:spcPts val="600"/>
              </a:spcAft>
              <a:buFont typeface="Arial" panose="020B0604020202020204" pitchFamily="34" charset="0"/>
              <a:buChar char="•"/>
            </a:pPr>
            <a:r>
              <a:rPr lang="en-US" sz="2000" dirty="0"/>
              <a:t>To manage conflict you would have to have the following abilities:</a:t>
            </a:r>
          </a:p>
          <a:p>
            <a:pPr indent="-228600">
              <a:spcAft>
                <a:spcPts val="600"/>
              </a:spcAft>
              <a:buFont typeface="Arial" panose="020B0604020202020204" pitchFamily="34" charset="0"/>
              <a:buChar char="•"/>
            </a:pPr>
            <a:r>
              <a:rPr lang="en-US" sz="2000" dirty="0"/>
              <a:t>1.Deal with stressful situations faster while remaining alert and calm. </a:t>
            </a:r>
          </a:p>
          <a:p>
            <a:pPr indent="-228600">
              <a:spcAft>
                <a:spcPts val="600"/>
              </a:spcAft>
              <a:buFont typeface="Arial" panose="020B0604020202020204" pitchFamily="34" charset="0"/>
              <a:buChar char="•"/>
            </a:pPr>
            <a:r>
              <a:rPr lang="en-US" sz="2000" dirty="0"/>
              <a:t>2.Control your personal feelings (emotions) and actions</a:t>
            </a:r>
          </a:p>
          <a:p>
            <a:pPr indent="-228600">
              <a:spcAft>
                <a:spcPts val="600"/>
              </a:spcAft>
              <a:buFont typeface="Arial" panose="020B0604020202020204" pitchFamily="34" charset="0"/>
              <a:buChar char="•"/>
            </a:pPr>
            <a:r>
              <a:rPr lang="en-US" sz="2000" dirty="0"/>
              <a:t>3.Be alert and considerate of how other might feel and think and respect them</a:t>
            </a:r>
          </a:p>
          <a:p>
            <a:pPr indent="-228600">
              <a:spcAft>
                <a:spcPts val="600"/>
              </a:spcAft>
              <a:buFont typeface="Arial" panose="020B0604020202020204" pitchFamily="34" charset="0"/>
              <a:buChar char="•"/>
            </a:pPr>
            <a:r>
              <a:rPr lang="en-US" sz="2000" dirty="0"/>
              <a:t>4.Be aware of and respect differences.              (Almost, J., 2006)</a:t>
            </a:r>
          </a:p>
          <a:p>
            <a:pPr indent="-228600">
              <a:spcAft>
                <a:spcPts val="600"/>
              </a:spcAft>
              <a:buFont typeface="Arial" panose="020B0604020202020204" pitchFamily="34" charset="0"/>
              <a:buChar char="•"/>
            </a:pPr>
            <a:endParaRPr lang="en-US" sz="1000" dirty="0"/>
          </a:p>
        </p:txBody>
      </p:sp>
      <p:sp>
        <p:nvSpPr>
          <p:cNvPr id="6" name="TextBox 5">
            <a:extLst>
              <a:ext uri="{FF2B5EF4-FFF2-40B4-BE49-F238E27FC236}">
                <a16:creationId xmlns:a16="http://schemas.microsoft.com/office/drawing/2014/main" id="{1225D378-4C29-4831-8779-EFFB4C62513F}"/>
              </a:ext>
            </a:extLst>
          </p:cNvPr>
          <p:cNvSpPr txBox="1"/>
          <p:nvPr/>
        </p:nvSpPr>
        <p:spPr>
          <a:xfrm>
            <a:off x="1123357" y="5473706"/>
            <a:ext cx="3533985" cy="272819"/>
          </a:xfrm>
          <a:prstGeom prst="rect">
            <a:avLst/>
          </a:prstGeom>
          <a:solidFill>
            <a:srgbClr val="000000">
              <a:alpha val="50000"/>
            </a:srgbClr>
          </a:solidFill>
          <a:ln>
            <a:noFill/>
          </a:ln>
        </p:spPr>
        <p:txBody>
          <a:bodyPr wrap="square">
            <a:noAutofit/>
          </a:bodyPr>
          <a:lstStyle/>
          <a:p>
            <a:pPr marL="0" marR="0" lvl="0" indent="0" algn="ctr" defTabSz="914400" rtl="0" eaLnBrk="1" fontAlgn="auto" latinLnBrk="0" hangingPunct="1">
              <a:spcBef>
                <a:spcPts val="0"/>
              </a:spcBef>
              <a:spcAft>
                <a:spcPts val="600"/>
              </a:spcAft>
              <a:buClrTx/>
              <a:buSzTx/>
              <a:buFontTx/>
              <a:buNone/>
              <a:tabLst/>
              <a:defRPr/>
            </a:pPr>
            <a:r>
              <a:rPr kumimoji="0" lang="en-GB" sz="1300" b="0" i="0" u="none" strike="noStrike" kern="1200" cap="none" spc="0" normalizeH="0" baseline="0" noProof="0" dirty="0">
                <a:ln>
                  <a:noFill/>
                </a:ln>
                <a:solidFill>
                  <a:srgbClr val="FFFFFF"/>
                </a:solidFill>
                <a:effectLst/>
                <a:uLnTx/>
                <a:uFillTx/>
              </a:rPr>
              <a:t>Student number:1921821</a:t>
            </a:r>
            <a:endParaRPr kumimoji="0" lang="en-US" sz="1300" b="0" i="0" u="none" strike="noStrike" kern="1200" cap="none" spc="0" normalizeH="0" baseline="0" noProof="0" dirty="0">
              <a:ln>
                <a:noFill/>
              </a:ln>
              <a:solidFill>
                <a:srgbClr val="FFFFFF"/>
              </a:solidFill>
              <a:effectLst/>
              <a:uLnTx/>
              <a:uFillTx/>
            </a:endParaRPr>
          </a:p>
        </p:txBody>
      </p:sp>
    </p:spTree>
    <p:extLst>
      <p:ext uri="{BB962C8B-B14F-4D97-AF65-F5344CB8AC3E}">
        <p14:creationId xmlns:p14="http://schemas.microsoft.com/office/powerpoint/2010/main" val="27297173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66"/>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594D6AA1-A0E1-45F9-8E25-BAB809229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Google Shape;67;p15"/>
          <p:cNvSpPr txBox="1">
            <a:spLocks noGrp="1"/>
          </p:cNvSpPr>
          <p:nvPr>
            <p:ph type="title"/>
          </p:nvPr>
        </p:nvSpPr>
        <p:spPr>
          <a:xfrm>
            <a:off x="838199" y="557189"/>
            <a:ext cx="10515599" cy="1296287"/>
          </a:xfrm>
          <a:prstGeom prst="rect">
            <a:avLst/>
          </a:prstGeom>
        </p:spPr>
        <p:txBody>
          <a:bodyPr spcFirstLastPara="1" vert="horz" lIns="91440" tIns="45720" rIns="91440" bIns="45720" rtlCol="0" anchor="b" anchorCtr="0" compatLnSpc="1">
            <a:normAutofit/>
          </a:bodyPr>
          <a:lstStyle/>
          <a:p>
            <a:pPr algn="ctr">
              <a:spcBef>
                <a:spcPct val="0"/>
              </a:spcBef>
            </a:pPr>
            <a:r>
              <a:rPr lang="en-US" sz="5200" kern="1200">
                <a:solidFill>
                  <a:schemeClr val="tx1"/>
                </a:solidFill>
                <a:latin typeface="+mj-lt"/>
                <a:ea typeface="+mj-ea"/>
                <a:cs typeface="+mj-cs"/>
              </a:rPr>
              <a:t>How can conflict be managed?</a:t>
            </a:r>
          </a:p>
        </p:txBody>
      </p:sp>
      <p:sp>
        <p:nvSpPr>
          <p:cNvPr id="2" name="TextBox 1">
            <a:extLst>
              <a:ext uri="{FF2B5EF4-FFF2-40B4-BE49-F238E27FC236}">
                <a16:creationId xmlns:a16="http://schemas.microsoft.com/office/drawing/2014/main" id="{CED6A246-B7C4-A74F-A089-1EE8E7F05547}"/>
              </a:ext>
            </a:extLst>
          </p:cNvPr>
          <p:cNvSpPr txBox="1"/>
          <p:nvPr/>
        </p:nvSpPr>
        <p:spPr>
          <a:xfrm>
            <a:off x="243840" y="1"/>
            <a:ext cx="4657344" cy="461665"/>
          </a:xfrm>
          <a:prstGeom prst="rect">
            <a:avLst/>
          </a:prstGeom>
          <a:noFill/>
        </p:spPr>
        <p:txBody>
          <a:bodyPr wrap="square" rtlCol="0">
            <a:spAutoFit/>
          </a:bodyPr>
          <a:lstStyle/>
          <a:p>
            <a:pPr>
              <a:spcAft>
                <a:spcPts val="600"/>
              </a:spcAft>
            </a:pPr>
            <a:r>
              <a:rPr lang="en-GB" sz="2400"/>
              <a:t>Student number:1921821</a:t>
            </a:r>
            <a:endParaRPr lang="en-US" sz="2400"/>
          </a:p>
        </p:txBody>
      </p:sp>
      <p:graphicFrame>
        <p:nvGraphicFramePr>
          <p:cNvPr id="68" name="Google Shape;68;p15"/>
          <p:cNvGraphicFramePr/>
          <p:nvPr>
            <p:extLst>
              <p:ext uri="{D42A27DB-BD31-4B8C-83A1-F6EECF244321}">
                <p14:modId xmlns:p14="http://schemas.microsoft.com/office/powerpoint/2010/main" val="3717000065"/>
              </p:ext>
            </p:extLst>
          </p:nvPr>
        </p:nvGraphicFramePr>
        <p:xfrm>
          <a:off x="838200" y="3231708"/>
          <a:ext cx="10515603" cy="2816724"/>
        </p:xfrm>
        <a:graphic>
          <a:graphicData uri="http://schemas.openxmlformats.org/drawingml/2006/table">
            <a:tbl>
              <a:tblPr>
                <a:tableStyleId>{9D7B26C5-4107-4FEC-AEDC-1716B250A1EF}</a:tableStyleId>
              </a:tblPr>
              <a:tblGrid>
                <a:gridCol w="2191117">
                  <a:extLst>
                    <a:ext uri="{9D8B030D-6E8A-4147-A177-3AD203B41FA5}">
                      <a16:colId xmlns:a16="http://schemas.microsoft.com/office/drawing/2014/main" val="20000"/>
                    </a:ext>
                  </a:extLst>
                </a:gridCol>
                <a:gridCol w="2237323">
                  <a:extLst>
                    <a:ext uri="{9D8B030D-6E8A-4147-A177-3AD203B41FA5}">
                      <a16:colId xmlns:a16="http://schemas.microsoft.com/office/drawing/2014/main" val="20001"/>
                    </a:ext>
                  </a:extLst>
                </a:gridCol>
                <a:gridCol w="2013699">
                  <a:extLst>
                    <a:ext uri="{9D8B030D-6E8A-4147-A177-3AD203B41FA5}">
                      <a16:colId xmlns:a16="http://schemas.microsoft.com/office/drawing/2014/main" val="20002"/>
                    </a:ext>
                  </a:extLst>
                </a:gridCol>
                <a:gridCol w="1979059">
                  <a:extLst>
                    <a:ext uri="{9D8B030D-6E8A-4147-A177-3AD203B41FA5}">
                      <a16:colId xmlns:a16="http://schemas.microsoft.com/office/drawing/2014/main" val="20003"/>
                    </a:ext>
                  </a:extLst>
                </a:gridCol>
                <a:gridCol w="2094405">
                  <a:extLst>
                    <a:ext uri="{9D8B030D-6E8A-4147-A177-3AD203B41FA5}">
                      <a16:colId xmlns:a16="http://schemas.microsoft.com/office/drawing/2014/main" val="20004"/>
                    </a:ext>
                  </a:extLst>
                </a:gridCol>
              </a:tblGrid>
              <a:tr h="2816724">
                <a:tc>
                  <a:txBody>
                    <a:bodyPr/>
                    <a:lstStyle/>
                    <a:p>
                      <a:pPr marL="0" lvl="0" indent="0" algn="l" rtl="0">
                        <a:spcBef>
                          <a:spcPts val="0"/>
                        </a:spcBef>
                        <a:spcAft>
                          <a:spcPts val="0"/>
                        </a:spcAft>
                        <a:buNone/>
                      </a:pPr>
                      <a:r>
                        <a:rPr lang="en-GB" sz="1400" b="1" u="sng">
                          <a:solidFill>
                            <a:srgbClr val="FF0000"/>
                          </a:solidFill>
                        </a:rPr>
                        <a:t>Competition</a:t>
                      </a:r>
                    </a:p>
                    <a:p>
                      <a:pPr marL="0" lvl="0" indent="0" algn="l" rtl="0">
                        <a:spcBef>
                          <a:spcPts val="0"/>
                        </a:spcBef>
                        <a:spcAft>
                          <a:spcPts val="0"/>
                        </a:spcAft>
                        <a:buNone/>
                      </a:pPr>
                      <a:endParaRPr lang="en-GB" sz="1400" b="1">
                        <a:solidFill>
                          <a:srgbClr val="FF0000"/>
                        </a:solidFill>
                      </a:endParaRPr>
                    </a:p>
                    <a:p>
                      <a:pPr marL="0" lvl="0" indent="0" algn="l" rtl="0">
                        <a:spcBef>
                          <a:spcPts val="0"/>
                        </a:spcBef>
                        <a:spcAft>
                          <a:spcPts val="0"/>
                        </a:spcAft>
                        <a:buNone/>
                      </a:pPr>
                      <a:r>
                        <a:rPr lang="en-GB" sz="1400"/>
                        <a:t>In a workplace sometimes only one idea can be considered which means only one individual will be successful, in which case you will have to have to compete and have strong ideas and arguments.</a:t>
                      </a:r>
                    </a:p>
                  </a:txBody>
                  <a:tcPr marL="71126" marR="71126" marT="71126" marB="71126"/>
                </a:tc>
                <a:tc>
                  <a:txBody>
                    <a:bodyPr/>
                    <a:lstStyle/>
                    <a:p>
                      <a:pPr marL="0" lvl="0" indent="0" algn="l" rtl="0">
                        <a:spcBef>
                          <a:spcPts val="0"/>
                        </a:spcBef>
                        <a:spcAft>
                          <a:spcPts val="0"/>
                        </a:spcAft>
                        <a:buNone/>
                      </a:pPr>
                      <a:r>
                        <a:rPr lang="en-GB" sz="1400" b="1" u="sng">
                          <a:solidFill>
                            <a:srgbClr val="FF0000"/>
                          </a:solidFill>
                        </a:rPr>
                        <a:t>Collaboration</a:t>
                      </a:r>
                    </a:p>
                    <a:p>
                      <a:pPr marL="0" lvl="0" indent="0" algn="l" rtl="0">
                        <a:spcBef>
                          <a:spcPts val="0"/>
                        </a:spcBef>
                        <a:spcAft>
                          <a:spcPts val="0"/>
                        </a:spcAft>
                        <a:buNone/>
                      </a:pPr>
                      <a:endParaRPr lang="en-GB" sz="1400" b="1" u="sng">
                        <a:solidFill>
                          <a:srgbClr val="FF0000"/>
                        </a:solidFill>
                      </a:endParaRPr>
                    </a:p>
                    <a:p>
                      <a:pPr marL="0" lvl="0" indent="0" algn="l" rtl="0">
                        <a:spcBef>
                          <a:spcPts val="0"/>
                        </a:spcBef>
                        <a:spcAft>
                          <a:spcPts val="0"/>
                        </a:spcAft>
                        <a:buNone/>
                      </a:pPr>
                      <a:r>
                        <a:rPr lang="en-GB" sz="1400"/>
                        <a:t>During tasks you will have to work as a team and you will face many opinions, best way of handling conflict is to collaborate and inspire each other as well as supporting one another. </a:t>
                      </a:r>
                    </a:p>
                    <a:p>
                      <a:pPr marL="0" lvl="0" indent="0" algn="l" rtl="0">
                        <a:lnSpc>
                          <a:spcPct val="124000"/>
                        </a:lnSpc>
                        <a:spcBef>
                          <a:spcPts val="0"/>
                        </a:spcBef>
                        <a:spcAft>
                          <a:spcPts val="0"/>
                        </a:spcAft>
                        <a:buClr>
                          <a:schemeClr val="dk1"/>
                        </a:buClr>
                        <a:buSzPts val="1100"/>
                        <a:buFont typeface="Arial"/>
                        <a:buNone/>
                      </a:pPr>
                      <a:r>
                        <a:rPr lang="en-GB" sz="800" b="1">
                          <a:solidFill>
                            <a:srgbClr val="222222"/>
                          </a:solidFill>
                          <a:highlight>
                            <a:schemeClr val="lt1"/>
                          </a:highlight>
                        </a:rPr>
                        <a:t>(Vivar, C.G., 2006)</a:t>
                      </a:r>
                      <a:endParaRPr lang="en-GB" sz="1400"/>
                    </a:p>
                  </a:txBody>
                  <a:tcPr marL="71126" marR="71126" marT="71126" marB="71126"/>
                </a:tc>
                <a:tc>
                  <a:txBody>
                    <a:bodyPr/>
                    <a:lstStyle/>
                    <a:p>
                      <a:pPr marL="0" lvl="0" indent="0" algn="l" rtl="0">
                        <a:spcBef>
                          <a:spcPts val="0"/>
                        </a:spcBef>
                        <a:spcAft>
                          <a:spcPts val="0"/>
                        </a:spcAft>
                        <a:buNone/>
                      </a:pPr>
                      <a:r>
                        <a:rPr lang="en-GB" sz="1400" b="1" u="sng">
                          <a:solidFill>
                            <a:srgbClr val="FF0000"/>
                          </a:solidFill>
                        </a:rPr>
                        <a:t>Compromise</a:t>
                      </a:r>
                    </a:p>
                    <a:p>
                      <a:pPr marL="0" lvl="0" indent="0" algn="l" rtl="0">
                        <a:spcBef>
                          <a:spcPts val="0"/>
                        </a:spcBef>
                        <a:spcAft>
                          <a:spcPts val="0"/>
                        </a:spcAft>
                        <a:buNone/>
                      </a:pPr>
                      <a:endParaRPr lang="en-GB" sz="1400" b="1" u="sng">
                        <a:solidFill>
                          <a:srgbClr val="FF0000"/>
                        </a:solidFill>
                      </a:endParaRPr>
                    </a:p>
                    <a:p>
                      <a:pPr marL="0" lvl="0" indent="0" algn="l" rtl="0">
                        <a:spcBef>
                          <a:spcPts val="0"/>
                        </a:spcBef>
                        <a:spcAft>
                          <a:spcPts val="0"/>
                        </a:spcAft>
                        <a:buNone/>
                      </a:pPr>
                      <a:r>
                        <a:rPr lang="en-GB" sz="1400"/>
                        <a:t>You will also come across different personalities and might face stubborn people in which case dropping the argument and being the bigger person always helps</a:t>
                      </a:r>
                    </a:p>
                  </a:txBody>
                  <a:tcPr marL="71126" marR="71126" marT="71126" marB="71126"/>
                </a:tc>
                <a:tc>
                  <a:txBody>
                    <a:bodyPr/>
                    <a:lstStyle/>
                    <a:p>
                      <a:pPr marL="0" lvl="0" indent="0" algn="l" rtl="0">
                        <a:spcBef>
                          <a:spcPts val="0"/>
                        </a:spcBef>
                        <a:spcAft>
                          <a:spcPts val="0"/>
                        </a:spcAft>
                        <a:buNone/>
                      </a:pPr>
                      <a:r>
                        <a:rPr lang="en-GB" sz="1400" b="1" u="sng">
                          <a:solidFill>
                            <a:srgbClr val="FF0000"/>
                          </a:solidFill>
                        </a:rPr>
                        <a:t>Avoidance</a:t>
                      </a:r>
                    </a:p>
                    <a:p>
                      <a:pPr marL="0" lvl="0" indent="0" algn="l" rtl="0">
                        <a:spcBef>
                          <a:spcPts val="0"/>
                        </a:spcBef>
                        <a:spcAft>
                          <a:spcPts val="0"/>
                        </a:spcAft>
                        <a:buNone/>
                      </a:pPr>
                      <a:endParaRPr lang="en-GB" sz="1400" b="1" u="sng">
                        <a:solidFill>
                          <a:srgbClr val="FF0000"/>
                        </a:solidFill>
                      </a:endParaRPr>
                    </a:p>
                    <a:p>
                      <a:pPr marL="0" lvl="0" indent="0" algn="l" rtl="0">
                        <a:spcBef>
                          <a:spcPts val="0"/>
                        </a:spcBef>
                        <a:spcAft>
                          <a:spcPts val="0"/>
                        </a:spcAft>
                        <a:buNone/>
                      </a:pPr>
                      <a:r>
                        <a:rPr lang="en-GB" sz="1400"/>
                        <a:t>You can also avoid arguments by ignoring any negative behaviour and not arguing back, but rather only act nice and respectful </a:t>
                      </a:r>
                    </a:p>
                    <a:p>
                      <a:pPr marL="0" lvl="0" indent="0" algn="l" rtl="0">
                        <a:spcBef>
                          <a:spcPts val="0"/>
                        </a:spcBef>
                        <a:spcAft>
                          <a:spcPts val="0"/>
                        </a:spcAft>
                        <a:buNone/>
                      </a:pPr>
                      <a:endParaRPr lang="en-GB" sz="1400"/>
                    </a:p>
                    <a:p>
                      <a:pPr marL="0" lvl="0" indent="0" algn="l" rtl="0">
                        <a:spcBef>
                          <a:spcPts val="0"/>
                        </a:spcBef>
                        <a:spcAft>
                          <a:spcPts val="0"/>
                        </a:spcAft>
                        <a:buNone/>
                      </a:pPr>
                      <a:r>
                        <a:rPr lang="en-GB" sz="1400"/>
                        <a:t>(</a:t>
                      </a:r>
                      <a:r>
                        <a:rPr lang="en-GB" sz="800" b="1">
                          <a:solidFill>
                            <a:srgbClr val="222222"/>
                          </a:solidFill>
                          <a:highlight>
                            <a:schemeClr val="lt1"/>
                          </a:highlight>
                        </a:rPr>
                        <a:t>Vivar, C.G., 2006)</a:t>
                      </a:r>
                      <a:endParaRPr lang="en-GB" sz="1400"/>
                    </a:p>
                  </a:txBody>
                  <a:tcPr marL="71126" marR="71126" marT="71126" marB="71126"/>
                </a:tc>
                <a:tc>
                  <a:txBody>
                    <a:bodyPr/>
                    <a:lstStyle/>
                    <a:p>
                      <a:pPr marL="0" lvl="0" indent="0" algn="l" rtl="0">
                        <a:spcBef>
                          <a:spcPts val="0"/>
                        </a:spcBef>
                        <a:spcAft>
                          <a:spcPts val="0"/>
                        </a:spcAft>
                        <a:buNone/>
                      </a:pPr>
                      <a:r>
                        <a:rPr lang="en-GB" sz="1400" b="1" u="sng">
                          <a:solidFill>
                            <a:srgbClr val="FF0000"/>
                          </a:solidFill>
                        </a:rPr>
                        <a:t>Accomodation</a:t>
                      </a:r>
                    </a:p>
                    <a:p>
                      <a:pPr marL="0" lvl="0" indent="0" algn="l" rtl="0">
                        <a:spcBef>
                          <a:spcPts val="0"/>
                        </a:spcBef>
                        <a:spcAft>
                          <a:spcPts val="0"/>
                        </a:spcAft>
                        <a:buNone/>
                      </a:pPr>
                      <a:endParaRPr lang="en-GB" sz="1400" b="1" u="sng">
                        <a:solidFill>
                          <a:srgbClr val="FF0000"/>
                        </a:solidFill>
                      </a:endParaRPr>
                    </a:p>
                    <a:p>
                      <a:pPr marL="0" lvl="0" indent="0" algn="l" rtl="0">
                        <a:spcBef>
                          <a:spcPts val="0"/>
                        </a:spcBef>
                        <a:spcAft>
                          <a:spcPts val="0"/>
                        </a:spcAft>
                        <a:buNone/>
                      </a:pPr>
                      <a:r>
                        <a:rPr lang="en-GB" sz="1400"/>
                        <a:t>By spending more time in a workplace you get to know your co-workers and their way of thinking better, this overtime minimises arguments as you become understanding of each other.</a:t>
                      </a:r>
                    </a:p>
                  </a:txBody>
                  <a:tcPr marL="71126" marR="71126" marT="71126" marB="71126"/>
                </a:tc>
                <a:extLst>
                  <a:ext uri="{0D108BD9-81ED-4DB2-BD59-A6C34878D82A}">
                    <a16:rowId xmlns:a16="http://schemas.microsoft.com/office/drawing/2014/main" val="10000"/>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72"/>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ight Triangle 9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3" name="Rectangle 9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Google Shape;73;p16"/>
          <p:cNvSpPr txBox="1">
            <a:spLocks noGrp="1"/>
          </p:cNvSpPr>
          <p:nvPr>
            <p:ph type="title"/>
          </p:nvPr>
        </p:nvSpPr>
        <p:spPr>
          <a:xfrm>
            <a:off x="1075767" y="1188637"/>
            <a:ext cx="2988234" cy="4480726"/>
          </a:xfrm>
          <a:prstGeom prst="rect">
            <a:avLst/>
          </a:prstGeom>
        </p:spPr>
        <p:txBody>
          <a:bodyPr spcFirstLastPara="1" vert="horz" lIns="91440" tIns="45720" rIns="91440" bIns="45720" rtlCol="0" anchor="ctr" anchorCtr="0" compatLnSpc="1">
            <a:normAutofit/>
          </a:bodyPr>
          <a:lstStyle/>
          <a:p>
            <a:pPr algn="r">
              <a:spcBef>
                <a:spcPct val="0"/>
              </a:spcBef>
            </a:pPr>
            <a:r>
              <a:rPr lang="en-US" sz="5100" b="1" u="sng" kern="1200">
                <a:solidFill>
                  <a:schemeClr val="tx1"/>
                </a:solidFill>
                <a:latin typeface="+mj-lt"/>
                <a:ea typeface="+mj-ea"/>
                <a:cs typeface="+mj-cs"/>
              </a:rPr>
              <a:t>Prevention of conflict at St. Thomas hospital</a:t>
            </a:r>
          </a:p>
        </p:txBody>
      </p:sp>
      <p:cxnSp>
        <p:nvCxnSpPr>
          <p:cNvPr id="95" name="Straight Connector 9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4" name="Google Shape;74;p16"/>
          <p:cNvSpPr txBox="1">
            <a:spLocks noGrp="1"/>
          </p:cNvSpPr>
          <p:nvPr>
            <p:ph type="body" idx="1"/>
          </p:nvPr>
        </p:nvSpPr>
        <p:spPr>
          <a:xfrm>
            <a:off x="4339070" y="1478604"/>
            <a:ext cx="6777163" cy="5209130"/>
          </a:xfrm>
          <a:prstGeom prst="rect">
            <a:avLst/>
          </a:prstGeom>
        </p:spPr>
        <p:txBody>
          <a:bodyPr spcFirstLastPara="1" vert="horz" lIns="91440" tIns="45720" rIns="91440" bIns="45720" rtlCol="0" anchor="ctr" anchorCtr="0" compatLnSpc="1">
            <a:normAutofit fontScale="92500"/>
          </a:bodyPr>
          <a:lstStyle/>
          <a:p>
            <a:pPr marL="0" indent="-228600">
              <a:buFont typeface="Arial" panose="020B0604020202020204" pitchFamily="34" charset="0"/>
              <a:buChar char="•"/>
            </a:pPr>
            <a:endParaRPr lang="en-US" sz="2300" b="1" dirty="0">
              <a:highlight>
                <a:srgbClr val="FFFFFF"/>
              </a:highlight>
            </a:endParaRPr>
          </a:p>
          <a:p>
            <a:pPr indent="-228600">
              <a:spcBef>
                <a:spcPts val="2133"/>
              </a:spcBef>
              <a:buClr>
                <a:schemeClr val="dk1"/>
              </a:buClr>
              <a:buSzPts val="1300"/>
              <a:buFont typeface="Arial" panose="020B0604020202020204" pitchFamily="34" charset="0"/>
              <a:buChar char="•"/>
            </a:pPr>
            <a:r>
              <a:rPr lang="en-US" sz="2300" b="1" dirty="0">
                <a:highlight>
                  <a:srgbClr val="FFFFFF"/>
                </a:highlight>
              </a:rPr>
              <a:t>A professional code of conduct should be established </a:t>
            </a:r>
          </a:p>
          <a:p>
            <a:pPr indent="-228600">
              <a:buClr>
                <a:schemeClr val="dk1"/>
              </a:buClr>
              <a:buSzPts val="1300"/>
              <a:buFont typeface="Arial" panose="020B0604020202020204" pitchFamily="34" charset="0"/>
              <a:buChar char="•"/>
            </a:pPr>
            <a:r>
              <a:rPr lang="en-US" sz="2300" b="1" dirty="0">
                <a:highlight>
                  <a:srgbClr val="FFFFFF"/>
                </a:highlight>
              </a:rPr>
              <a:t>Making staff aware of workplace conflict resolutions such as Pollack peacebuilding systems </a:t>
            </a:r>
          </a:p>
          <a:p>
            <a:pPr indent="-228600">
              <a:buClr>
                <a:srgbClr val="212529"/>
              </a:buClr>
              <a:buSzPts val="1300"/>
              <a:buFont typeface="Arial" panose="020B0604020202020204" pitchFamily="34" charset="0"/>
              <a:buChar char="•"/>
            </a:pPr>
            <a:r>
              <a:rPr lang="en-US" sz="2300" b="1" dirty="0">
                <a:highlight>
                  <a:schemeClr val="lt1"/>
                </a:highlight>
              </a:rPr>
              <a:t>If something was missing, incomplete or ambiguous a thorough search must be done</a:t>
            </a:r>
          </a:p>
          <a:p>
            <a:pPr indent="-228600">
              <a:buClr>
                <a:srgbClr val="212529"/>
              </a:buClr>
              <a:buSzPts val="1300"/>
              <a:buFont typeface="Arial" panose="020B0604020202020204" pitchFamily="34" charset="0"/>
              <a:buChar char="•"/>
            </a:pPr>
            <a:r>
              <a:rPr lang="en-US" sz="2300" b="1" dirty="0">
                <a:highlight>
                  <a:schemeClr val="lt1"/>
                </a:highlight>
              </a:rPr>
              <a:t>If something in the workplace environment leads to a conflict, the hospital ensures security staff are keeping the hospital safe at all times.</a:t>
            </a:r>
          </a:p>
          <a:p>
            <a:pPr indent="-228600">
              <a:buClr>
                <a:srgbClr val="212529"/>
              </a:buClr>
              <a:buSzPts val="1300"/>
              <a:buFont typeface="Arial" panose="020B0604020202020204" pitchFamily="34" charset="0"/>
              <a:buChar char="•"/>
            </a:pPr>
            <a:r>
              <a:rPr lang="en-US" sz="2300" b="1" dirty="0">
                <a:highlight>
                  <a:schemeClr val="lt1"/>
                </a:highlight>
              </a:rPr>
              <a:t>A clash of personal values and beliefs leads to ethical conflict so all members of staff at the hospital respect all beliefs and religions</a:t>
            </a:r>
          </a:p>
          <a:p>
            <a:pPr indent="-228600">
              <a:buClr>
                <a:srgbClr val="212529"/>
              </a:buClr>
              <a:buSzPts val="1300"/>
              <a:buFont typeface="Arial" panose="020B0604020202020204" pitchFamily="34" charset="0"/>
              <a:buChar char="•"/>
            </a:pPr>
            <a:r>
              <a:rPr lang="en-US" sz="2300" b="1" dirty="0">
                <a:highlight>
                  <a:schemeClr val="lt1"/>
                </a:highlight>
              </a:rPr>
              <a:t>The lack of knowledge and skills in particular individuals so all members of staff are interviewed and only accepted if fit for the position.</a:t>
            </a:r>
          </a:p>
          <a:p>
            <a:pPr marL="0" indent="-228600">
              <a:spcBef>
                <a:spcPts val="1600"/>
              </a:spcBef>
              <a:buFont typeface="Arial" panose="020B0604020202020204" pitchFamily="34" charset="0"/>
              <a:buChar char="•"/>
            </a:pPr>
            <a:r>
              <a:rPr lang="en-US" sz="2300" b="1" dirty="0">
                <a:highlight>
                  <a:schemeClr val="lt1"/>
                </a:highlight>
              </a:rPr>
              <a:t>(Guerra, et al 2011)</a:t>
            </a:r>
          </a:p>
          <a:p>
            <a:pPr marL="0" indent="-228600">
              <a:spcBef>
                <a:spcPts val="1600"/>
              </a:spcBef>
              <a:buFont typeface="Arial" panose="020B0604020202020204" pitchFamily="34" charset="0"/>
              <a:buChar char="•"/>
            </a:pPr>
            <a:endParaRPr lang="en-US" sz="1300" dirty="0">
              <a:highlight>
                <a:srgbClr val="FFFFFF"/>
              </a:highlight>
              <a:sym typeface="Times New Roman"/>
            </a:endParaRPr>
          </a:p>
          <a:p>
            <a:pPr marL="0" indent="-228600">
              <a:spcBef>
                <a:spcPts val="2133"/>
              </a:spcBef>
              <a:buFont typeface="Arial" panose="020B0604020202020204" pitchFamily="34" charset="0"/>
              <a:buChar char="•"/>
            </a:pPr>
            <a:endParaRPr lang="en-US" sz="1300" dirty="0">
              <a:highlight>
                <a:srgbClr val="FFFFFF"/>
              </a:highlight>
              <a:sym typeface="Times New Roman"/>
            </a:endParaRPr>
          </a:p>
          <a:p>
            <a:pPr marL="0" indent="-228600">
              <a:spcBef>
                <a:spcPts val="2133"/>
              </a:spcBef>
              <a:buFont typeface="Arial" panose="020B0604020202020204" pitchFamily="34" charset="0"/>
              <a:buChar char="•"/>
            </a:pPr>
            <a:endParaRPr lang="en-US" sz="1300" dirty="0">
              <a:highlight>
                <a:srgbClr val="FFFFFF"/>
              </a:highlight>
              <a:sym typeface="Roboto"/>
            </a:endParaRPr>
          </a:p>
          <a:p>
            <a:pPr marL="0" indent="-228600">
              <a:spcBef>
                <a:spcPts val="2133"/>
              </a:spcBef>
              <a:buFont typeface="Arial" panose="020B0604020202020204" pitchFamily="34" charset="0"/>
              <a:buChar char="•"/>
            </a:pPr>
            <a:endParaRPr lang="en-US" sz="1300" dirty="0">
              <a:highlight>
                <a:srgbClr val="FFFFFF"/>
              </a:highlight>
              <a:sym typeface="Roboto"/>
            </a:endParaRPr>
          </a:p>
          <a:p>
            <a:pPr marL="0" indent="-228600">
              <a:spcBef>
                <a:spcPts val="2133"/>
              </a:spcBef>
              <a:spcAft>
                <a:spcPts val="2133"/>
              </a:spcAft>
              <a:buFont typeface="Arial" panose="020B0604020202020204" pitchFamily="34" charset="0"/>
              <a:buChar char="•"/>
            </a:pPr>
            <a:endParaRPr lang="en-US" sz="1300" dirty="0">
              <a:highlight>
                <a:srgbClr val="FFFFFF"/>
              </a:highlight>
              <a:sym typeface="Roboto"/>
            </a:endParaRPr>
          </a:p>
        </p:txBody>
      </p:sp>
      <p:sp>
        <p:nvSpPr>
          <p:cNvPr id="2" name="TextBox 1">
            <a:extLst>
              <a:ext uri="{FF2B5EF4-FFF2-40B4-BE49-F238E27FC236}">
                <a16:creationId xmlns:a16="http://schemas.microsoft.com/office/drawing/2014/main" id="{9B6E953E-A126-4246-A33C-191B61BB798A}"/>
              </a:ext>
            </a:extLst>
          </p:cNvPr>
          <p:cNvSpPr txBox="1"/>
          <p:nvPr/>
        </p:nvSpPr>
        <p:spPr>
          <a:xfrm>
            <a:off x="316600" y="1"/>
            <a:ext cx="5389256" cy="461665"/>
          </a:xfrm>
          <a:prstGeom prst="rect">
            <a:avLst/>
          </a:prstGeom>
          <a:noFill/>
        </p:spPr>
        <p:txBody>
          <a:bodyPr wrap="square" rtlCol="0">
            <a:spAutoFit/>
          </a:bodyPr>
          <a:lstStyle/>
          <a:p>
            <a:pPr>
              <a:spcAft>
                <a:spcPts val="600"/>
              </a:spcAft>
            </a:pPr>
            <a:r>
              <a:rPr lang="en-GB" sz="2400" dirty="0"/>
              <a:t>Student number:1921821</a:t>
            </a:r>
            <a:endParaRPr lang="en-US"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78"/>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ight Triangle 9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6" name="Rectangle 9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Google Shape;79;p17"/>
          <p:cNvSpPr txBox="1">
            <a:spLocks noGrp="1"/>
          </p:cNvSpPr>
          <p:nvPr>
            <p:ph type="title"/>
          </p:nvPr>
        </p:nvSpPr>
        <p:spPr>
          <a:xfrm>
            <a:off x="1075767" y="1188637"/>
            <a:ext cx="2988234" cy="4480726"/>
          </a:xfrm>
          <a:prstGeom prst="rect">
            <a:avLst/>
          </a:prstGeom>
        </p:spPr>
        <p:txBody>
          <a:bodyPr spcFirstLastPara="1" vert="horz" lIns="91440" tIns="45720" rIns="91440" bIns="45720" rtlCol="0" anchor="ctr" anchorCtr="0" compatLnSpc="1">
            <a:normAutofit/>
          </a:bodyPr>
          <a:lstStyle/>
          <a:p>
            <a:pPr algn="r">
              <a:spcBef>
                <a:spcPct val="0"/>
              </a:spcBef>
            </a:pPr>
            <a:r>
              <a:rPr lang="en-US" sz="4600" b="1" u="sng" kern="1200">
                <a:solidFill>
                  <a:schemeClr val="tx1"/>
                </a:solidFill>
                <a:latin typeface="+mj-lt"/>
                <a:ea typeface="+mj-ea"/>
                <a:cs typeface="+mj-cs"/>
              </a:rPr>
              <a:t>Importance of managing conflict at St Thomas Hospital</a:t>
            </a:r>
          </a:p>
        </p:txBody>
      </p:sp>
      <p:cxnSp>
        <p:nvCxnSpPr>
          <p:cNvPr id="98" name="Straight Connector 97">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0" name="Google Shape;80;p17"/>
          <p:cNvSpPr txBox="1">
            <a:spLocks noGrp="1"/>
          </p:cNvSpPr>
          <p:nvPr>
            <p:ph type="body" idx="1"/>
          </p:nvPr>
        </p:nvSpPr>
        <p:spPr>
          <a:xfrm>
            <a:off x="4821578" y="1385275"/>
            <a:ext cx="6329691" cy="4585855"/>
          </a:xfrm>
          <a:prstGeom prst="rect">
            <a:avLst/>
          </a:prstGeom>
        </p:spPr>
        <p:txBody>
          <a:bodyPr spcFirstLastPara="1" vert="horz" lIns="91440" tIns="45720" rIns="91440" bIns="45720" rtlCol="0" anchor="ctr" anchorCtr="0" compatLnSpc="1">
            <a:normAutofit/>
          </a:bodyPr>
          <a:lstStyle/>
          <a:p>
            <a:pPr indent="-228600">
              <a:buClr>
                <a:srgbClr val="202124"/>
              </a:buClr>
              <a:buSzPts val="1300"/>
              <a:buFont typeface="Arial" panose="020B0604020202020204" pitchFamily="34" charset="0"/>
              <a:buChar char="•"/>
            </a:pPr>
            <a:r>
              <a:rPr lang="en-US" sz="1600" b="1" dirty="0">
                <a:highlight>
                  <a:srgbClr val="FFFFFF"/>
                </a:highlight>
              </a:rPr>
              <a:t>Helps to find creative solutions to internal relationship issues</a:t>
            </a:r>
          </a:p>
          <a:p>
            <a:pPr indent="-228600">
              <a:buClr>
                <a:srgbClr val="202124"/>
              </a:buClr>
              <a:buSzPts val="1300"/>
              <a:buFont typeface="Arial" panose="020B0604020202020204" pitchFamily="34" charset="0"/>
              <a:buChar char="•"/>
            </a:pPr>
            <a:r>
              <a:rPr lang="en-US" sz="1600" b="1" dirty="0">
                <a:highlight>
                  <a:srgbClr val="FFFFFF"/>
                </a:highlight>
              </a:rPr>
              <a:t>Helps to prevent environments that breed negativity, stress, demotivation and general employee unrest.</a:t>
            </a:r>
          </a:p>
          <a:p>
            <a:pPr indent="-228600">
              <a:buClr>
                <a:srgbClr val="202124"/>
              </a:buClr>
              <a:buSzPts val="1300"/>
              <a:buFont typeface="Arial" panose="020B0604020202020204" pitchFamily="34" charset="0"/>
              <a:buChar char="•"/>
            </a:pPr>
            <a:r>
              <a:rPr lang="en-US" sz="1600" b="1" dirty="0">
                <a:highlight>
                  <a:srgbClr val="FFFFFF"/>
                </a:highlight>
              </a:rPr>
              <a:t>Helps employers to develop a healthy relationships as colleagues</a:t>
            </a:r>
          </a:p>
          <a:p>
            <a:pPr indent="-228600">
              <a:buClr>
                <a:srgbClr val="202124"/>
              </a:buClr>
              <a:buSzPts val="1300"/>
              <a:buFont typeface="Arial" panose="020B0604020202020204" pitchFamily="34" charset="0"/>
              <a:buChar char="•"/>
            </a:pPr>
            <a:r>
              <a:rPr lang="en-US" sz="1600" b="1" dirty="0">
                <a:highlight>
                  <a:srgbClr val="FFFFFF"/>
                </a:highlight>
              </a:rPr>
              <a:t>Helps improving work environment by making it a safe, judge-free area</a:t>
            </a:r>
            <a:endParaRPr lang="en-US" sz="1600" b="1" dirty="0">
              <a:highlight>
                <a:schemeClr val="lt1"/>
              </a:highlight>
              <a:sym typeface="Times New Roman"/>
            </a:endParaRPr>
          </a:p>
          <a:p>
            <a:pPr indent="-228600">
              <a:buClr>
                <a:srgbClr val="252525"/>
              </a:buClr>
              <a:buSzPts val="1300"/>
              <a:buFont typeface="Arial" panose="020B0604020202020204" pitchFamily="34" charset="0"/>
              <a:buChar char="•"/>
            </a:pPr>
            <a:r>
              <a:rPr lang="en-US" sz="1600" b="1" dirty="0">
                <a:highlight>
                  <a:schemeClr val="lt1"/>
                </a:highlight>
              </a:rPr>
              <a:t>The assistance of a neutral third-party expert who provides structure and focus toward a solution</a:t>
            </a:r>
          </a:p>
          <a:p>
            <a:pPr indent="-228600">
              <a:buClr>
                <a:srgbClr val="252525"/>
              </a:buClr>
              <a:buSzPts val="1300"/>
              <a:buFont typeface="Arial" panose="020B0604020202020204" pitchFamily="34" charset="0"/>
              <a:buChar char="•"/>
            </a:pPr>
            <a:r>
              <a:rPr lang="en-US" sz="1600" b="1" dirty="0">
                <a:highlight>
                  <a:schemeClr val="lt1"/>
                </a:highlight>
              </a:rPr>
              <a:t>A reduction of tension and animosity</a:t>
            </a:r>
          </a:p>
          <a:p>
            <a:pPr indent="-228600">
              <a:buClr>
                <a:srgbClr val="252525"/>
              </a:buClr>
              <a:buSzPts val="1300"/>
              <a:buFont typeface="Arial" panose="020B0604020202020204" pitchFamily="34" charset="0"/>
              <a:buChar char="•"/>
            </a:pPr>
            <a:r>
              <a:rPr lang="en-US" sz="1600" b="1" dirty="0">
                <a:highlight>
                  <a:schemeClr val="lt1"/>
                </a:highlight>
              </a:rPr>
              <a:t>An opportunity for both parties feel heard and validated</a:t>
            </a:r>
          </a:p>
          <a:p>
            <a:pPr indent="-228600">
              <a:buClr>
                <a:srgbClr val="252525"/>
              </a:buClr>
              <a:buSzPts val="1300"/>
              <a:buFont typeface="Arial" panose="020B0604020202020204" pitchFamily="34" charset="0"/>
              <a:buChar char="•"/>
            </a:pPr>
            <a:r>
              <a:rPr lang="en-US" sz="1600" b="1" dirty="0">
                <a:highlight>
                  <a:schemeClr val="lt1"/>
                </a:highlight>
              </a:rPr>
              <a:t>A decreased chance of future conflicts</a:t>
            </a:r>
          </a:p>
          <a:p>
            <a:pPr indent="-228600">
              <a:buClr>
                <a:srgbClr val="252525"/>
              </a:buClr>
              <a:buSzPts val="1300"/>
              <a:buFont typeface="Arial" panose="020B0604020202020204" pitchFamily="34" charset="0"/>
              <a:buChar char="•"/>
            </a:pPr>
            <a:r>
              <a:rPr lang="en-US" sz="1600" b="1" dirty="0">
                <a:highlight>
                  <a:schemeClr val="lt1"/>
                </a:highlight>
              </a:rPr>
              <a:t>Mitigation of potential legal issues, employee turnover, or bad press</a:t>
            </a:r>
          </a:p>
          <a:p>
            <a:pPr marL="0" indent="-228600">
              <a:spcBef>
                <a:spcPts val="2133"/>
              </a:spcBef>
              <a:buFont typeface="Arial" panose="020B0604020202020204" pitchFamily="34" charset="0"/>
              <a:buChar char="•"/>
            </a:pPr>
            <a:r>
              <a:rPr lang="en-US" sz="1600" b="1" dirty="0">
                <a:highlight>
                  <a:schemeClr val="lt1"/>
                </a:highlight>
              </a:rPr>
              <a:t>(Guerra, et al, 2011)</a:t>
            </a:r>
          </a:p>
          <a:p>
            <a:pPr marL="0" indent="-228600">
              <a:buFont typeface="Arial" panose="020B0604020202020204" pitchFamily="34" charset="0"/>
              <a:buChar char="•"/>
            </a:pPr>
            <a:endParaRPr lang="en-US" sz="1300" b="1" dirty="0">
              <a:highlight>
                <a:schemeClr val="lt1"/>
              </a:highlight>
            </a:endParaRPr>
          </a:p>
          <a:p>
            <a:pPr marL="0" indent="-228600">
              <a:spcBef>
                <a:spcPts val="2133"/>
              </a:spcBef>
              <a:buFont typeface="Arial" panose="020B0604020202020204" pitchFamily="34" charset="0"/>
              <a:buChar char="•"/>
            </a:pPr>
            <a:endParaRPr lang="en-US" sz="1300" b="1" dirty="0">
              <a:highlight>
                <a:srgbClr val="FFFFFF"/>
              </a:highlight>
            </a:endParaRPr>
          </a:p>
          <a:p>
            <a:pPr marL="0" indent="-228600">
              <a:spcBef>
                <a:spcPts val="2133"/>
              </a:spcBef>
              <a:spcAft>
                <a:spcPts val="2133"/>
              </a:spcAft>
              <a:buFont typeface="Arial" panose="020B0604020202020204" pitchFamily="34" charset="0"/>
              <a:buChar char="•"/>
            </a:pPr>
            <a:endParaRPr lang="en-US" sz="1300" dirty="0">
              <a:highlight>
                <a:srgbClr val="FFFFFF"/>
              </a:highlight>
            </a:endParaRPr>
          </a:p>
        </p:txBody>
      </p:sp>
      <p:sp>
        <p:nvSpPr>
          <p:cNvPr id="2" name="TextBox 1">
            <a:extLst>
              <a:ext uri="{FF2B5EF4-FFF2-40B4-BE49-F238E27FC236}">
                <a16:creationId xmlns:a16="http://schemas.microsoft.com/office/drawing/2014/main" id="{151E4171-4F3F-F749-98DA-83128F8BB07F}"/>
              </a:ext>
            </a:extLst>
          </p:cNvPr>
          <p:cNvSpPr txBox="1"/>
          <p:nvPr/>
        </p:nvSpPr>
        <p:spPr>
          <a:xfrm>
            <a:off x="5270500" y="635000"/>
            <a:ext cx="6261100" cy="127000"/>
          </a:xfrm>
          <a:prstGeom prst="rect">
            <a:avLst/>
          </a:prstGeom>
          <a:noFill/>
        </p:spPr>
        <p:txBody>
          <a:bodyPr wrap="square" rtlCol="0" anchor="t">
            <a:normAutofit fontScale="92500" lnSpcReduction="20000"/>
          </a:bodyPr>
          <a:lstStyle/>
          <a:p>
            <a:pPr>
              <a:lnSpc>
                <a:spcPct val="90000"/>
              </a:lnSpc>
              <a:spcAft>
                <a:spcPts val="600"/>
              </a:spcAft>
            </a:pPr>
            <a:r>
              <a:rPr lang="en-GB" sz="300"/>
              <a:t>Student number:1921821</a:t>
            </a:r>
            <a:endParaRPr lang="en-US" sz="3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4"/>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Google Shape;85;p18"/>
          <p:cNvSpPr txBox="1">
            <a:spLocks noGrp="1"/>
          </p:cNvSpPr>
          <p:nvPr>
            <p:ph type="ctrTitle"/>
          </p:nvPr>
        </p:nvSpPr>
        <p:spPr>
          <a:xfrm>
            <a:off x="838200" y="365125"/>
            <a:ext cx="4928387" cy="5763963"/>
          </a:xfrm>
          <a:prstGeom prst="rect">
            <a:avLst/>
          </a:prstGeom>
        </p:spPr>
        <p:txBody>
          <a:bodyPr spcFirstLastPara="1" vert="horz" lIns="91440" tIns="45720" rIns="91440" bIns="45720" rtlCol="0" anchor="ctr" anchorCtr="0" compatLnSpc="1">
            <a:normAutofit/>
          </a:bodyPr>
          <a:lstStyle/>
          <a:p>
            <a:pPr algn="l"/>
            <a:r>
              <a:rPr lang="en-US" sz="5200" u="sng" kern="1200">
                <a:solidFill>
                  <a:schemeClr val="tx1"/>
                </a:solidFill>
                <a:latin typeface="+mj-lt"/>
                <a:ea typeface="+mj-ea"/>
                <a:cs typeface="+mj-cs"/>
              </a:rPr>
              <a:t>References</a:t>
            </a:r>
          </a:p>
        </p:txBody>
      </p:sp>
      <p:sp>
        <p:nvSpPr>
          <p:cNvPr id="86" name="Google Shape;86;p18"/>
          <p:cNvSpPr txBox="1">
            <a:spLocks noGrp="1"/>
          </p:cNvSpPr>
          <p:nvPr>
            <p:ph type="subTitle" idx="1"/>
          </p:nvPr>
        </p:nvSpPr>
        <p:spPr>
          <a:xfrm>
            <a:off x="6191252" y="365125"/>
            <a:ext cx="5181600" cy="2806296"/>
          </a:xfrm>
          <a:prstGeom prst="rect">
            <a:avLst/>
          </a:prstGeom>
        </p:spPr>
        <p:txBody>
          <a:bodyPr spcFirstLastPara="1" vert="horz" lIns="91440" tIns="45720" rIns="91440" bIns="45720" rtlCol="0" anchorCtr="0" compatLnSpc="1">
            <a:normAutofit/>
          </a:bodyPr>
          <a:lstStyle/>
          <a:p>
            <a:pPr indent="-228600" algn="l">
              <a:spcBef>
                <a:spcPts val="0"/>
              </a:spcBef>
              <a:spcAft>
                <a:spcPts val="600"/>
              </a:spcAft>
              <a:buFont typeface="Arial" panose="020B0604020202020204" pitchFamily="34" charset="0"/>
              <a:buChar char="•"/>
            </a:pPr>
            <a:r>
              <a:rPr lang="en-US" sz="500" b="1">
                <a:highlight>
                  <a:srgbClr val="FFFFFF"/>
                </a:highlight>
              </a:rPr>
              <a:t>Almost, J., 2006. Conflict within nursing work environments: concept analysis. </a:t>
            </a:r>
            <a:r>
              <a:rPr lang="en-US" sz="500" b="1" i="1">
                <a:highlight>
                  <a:srgbClr val="FFFFFF"/>
                </a:highlight>
              </a:rPr>
              <a:t>Journal of advanced nursing</a:t>
            </a:r>
            <a:r>
              <a:rPr lang="en-US" sz="500" b="1">
                <a:highlight>
                  <a:srgbClr val="FFFFFF"/>
                </a:highlight>
              </a:rPr>
              <a:t>, </a:t>
            </a:r>
            <a:r>
              <a:rPr lang="en-US" sz="500" b="1" i="1">
                <a:highlight>
                  <a:srgbClr val="FFFFFF"/>
                </a:highlight>
              </a:rPr>
              <a:t>53</a:t>
            </a:r>
            <a:r>
              <a:rPr lang="en-US" sz="500" b="1">
                <a:highlight>
                  <a:srgbClr val="FFFFFF"/>
                </a:highlight>
              </a:rPr>
              <a:t>(4), pp.444-453.</a:t>
            </a:r>
          </a:p>
          <a:p>
            <a:pPr indent="-228600" algn="l">
              <a:spcBef>
                <a:spcPts val="0"/>
              </a:spcBef>
              <a:spcAft>
                <a:spcPts val="600"/>
              </a:spcAft>
              <a:buFont typeface="Arial" panose="020B0604020202020204" pitchFamily="34" charset="0"/>
              <a:buChar char="•"/>
            </a:pPr>
            <a:r>
              <a:rPr lang="en-US" sz="500" b="1">
                <a:highlight>
                  <a:srgbClr val="FFFFFF"/>
                </a:highlight>
              </a:rPr>
              <a:t>Accessed at : </a:t>
            </a:r>
            <a:r>
              <a:rPr lang="en-US" sz="500" b="1" u="sng">
                <a:highlight>
                  <a:srgbClr val="FFFFFF"/>
                </a:highlight>
                <a:hlinkClick r:id="rId3"/>
              </a:rPr>
              <a:t>https://onlinelibrary.wiley.com/doi/abs/10.1111/j.1365-2648.2006.03738.x</a:t>
            </a:r>
            <a:endParaRPr lang="en-US" sz="500" b="1">
              <a:highlight>
                <a:srgbClr val="FFFFFF"/>
              </a:highlight>
            </a:endParaRPr>
          </a:p>
          <a:p>
            <a:pPr indent="-228600" algn="l">
              <a:spcBef>
                <a:spcPts val="0"/>
              </a:spcBef>
              <a:spcAft>
                <a:spcPts val="600"/>
              </a:spcAft>
              <a:buFont typeface="Arial" panose="020B0604020202020204" pitchFamily="34" charset="0"/>
              <a:buChar char="•"/>
            </a:pPr>
            <a:r>
              <a:rPr lang="en-US" sz="500" b="1">
                <a:highlight>
                  <a:srgbClr val="FFFFFF"/>
                </a:highlight>
              </a:rPr>
              <a:t>Accessed on 13th November</a:t>
            </a:r>
          </a:p>
          <a:p>
            <a:pPr indent="-228600" algn="l">
              <a:spcBef>
                <a:spcPts val="0"/>
              </a:spcBef>
              <a:spcAft>
                <a:spcPts val="600"/>
              </a:spcAft>
              <a:buFont typeface="Arial" panose="020B0604020202020204" pitchFamily="34" charset="0"/>
              <a:buChar char="•"/>
            </a:pPr>
            <a:endParaRPr lang="en-US" sz="500">
              <a:highlight>
                <a:srgbClr val="FFFFFF"/>
              </a:highlight>
            </a:endParaRPr>
          </a:p>
          <a:p>
            <a:pPr indent="-228600" algn="l">
              <a:spcBef>
                <a:spcPts val="0"/>
              </a:spcBef>
              <a:spcAft>
                <a:spcPts val="600"/>
              </a:spcAft>
              <a:buFont typeface="Arial" panose="020B0604020202020204" pitchFamily="34" charset="0"/>
              <a:buChar char="•"/>
            </a:pPr>
            <a:r>
              <a:rPr lang="en-US" sz="500" b="1">
                <a:highlight>
                  <a:srgbClr val="FFFFFF"/>
                </a:highlight>
              </a:rPr>
              <a:t>De Dreu, C.K., 1997. Productive conflict: The importance of conflict management and conflict issue. </a:t>
            </a:r>
            <a:r>
              <a:rPr lang="en-US" sz="500" b="1" i="1">
                <a:highlight>
                  <a:srgbClr val="FFFFFF"/>
                </a:highlight>
              </a:rPr>
              <a:t>Using conflict in organizations</a:t>
            </a:r>
            <a:r>
              <a:rPr lang="en-US" sz="500" b="1">
                <a:highlight>
                  <a:srgbClr val="FFFFFF"/>
                </a:highlight>
              </a:rPr>
              <a:t>, pp.9-22.</a:t>
            </a:r>
          </a:p>
          <a:p>
            <a:pPr indent="-228600" algn="l">
              <a:spcBef>
                <a:spcPts val="0"/>
              </a:spcBef>
              <a:spcAft>
                <a:spcPts val="600"/>
              </a:spcAft>
              <a:buFont typeface="Arial" panose="020B0604020202020204" pitchFamily="34" charset="0"/>
              <a:buChar char="•"/>
            </a:pPr>
            <a:r>
              <a:rPr lang="en-US" sz="500" b="1">
                <a:highlight>
                  <a:srgbClr val="FFFFFF"/>
                </a:highlight>
              </a:rPr>
              <a:t>Accessed at: </a:t>
            </a:r>
            <a:r>
              <a:rPr lang="en-US" sz="500" b="1" u="sng">
                <a:highlight>
                  <a:srgbClr val="FFFFFF"/>
                </a:highlight>
                <a:hlinkClick r:id="rId4"/>
              </a:rPr>
              <a:t>https://books.google.co.uk/books?hl=en&amp;lr=&amp;id=OzDFwuWH5BMC&amp;oi=fnd&amp;pg=PA9&amp;dq=management+of+conflict+in+nursing&amp;ots=TJALE01Mq9&amp;sig=ZMlj-lTstJH-FwT4NbZi4dGBxuQ&amp;redir_esc=y#v=onepage&amp;q=management%20of%20conflict%20in%20nursing&amp;f=false</a:t>
            </a:r>
            <a:endParaRPr lang="en-US" sz="500" b="1">
              <a:highlight>
                <a:srgbClr val="FFFFFF"/>
              </a:highlight>
            </a:endParaRPr>
          </a:p>
          <a:p>
            <a:pPr indent="-228600" algn="l">
              <a:spcBef>
                <a:spcPts val="0"/>
              </a:spcBef>
              <a:spcAft>
                <a:spcPts val="600"/>
              </a:spcAft>
              <a:buFont typeface="Arial" panose="020B0604020202020204" pitchFamily="34" charset="0"/>
              <a:buChar char="•"/>
            </a:pPr>
            <a:r>
              <a:rPr lang="en-US" sz="500" b="1">
                <a:highlight>
                  <a:srgbClr val="FFFFFF"/>
                </a:highlight>
              </a:rPr>
              <a:t>Accessed on 14th November</a:t>
            </a:r>
          </a:p>
          <a:p>
            <a:pPr indent="-228600" algn="l">
              <a:spcBef>
                <a:spcPts val="0"/>
              </a:spcBef>
              <a:spcAft>
                <a:spcPts val="600"/>
              </a:spcAft>
              <a:buFont typeface="Arial" panose="020B0604020202020204" pitchFamily="34" charset="0"/>
              <a:buChar char="•"/>
            </a:pPr>
            <a:endParaRPr lang="en-US" sz="500" b="1">
              <a:highlight>
                <a:srgbClr val="FFFFFF"/>
              </a:highlight>
            </a:endParaRPr>
          </a:p>
          <a:p>
            <a:pPr indent="-228600" algn="l">
              <a:spcBef>
                <a:spcPts val="0"/>
              </a:spcBef>
              <a:spcAft>
                <a:spcPts val="600"/>
              </a:spcAft>
              <a:buFont typeface="Arial" panose="020B0604020202020204" pitchFamily="34" charset="0"/>
              <a:buChar char="•"/>
            </a:pPr>
            <a:r>
              <a:rPr lang="en-US" sz="500" b="1">
                <a:highlight>
                  <a:srgbClr val="FFFFFF"/>
                </a:highlight>
              </a:rPr>
              <a:t>Guerra, S.T., Prochnow, A.G., Trevizan, M.A. and Guido, L.D.A., 2011. Conflict in nursing management in the hospital context. </a:t>
            </a:r>
            <a:r>
              <a:rPr lang="en-US" sz="500" b="1" i="1">
                <a:highlight>
                  <a:srgbClr val="FFFFFF"/>
                </a:highlight>
              </a:rPr>
              <a:t>Revista latino-americana de enfermagem</a:t>
            </a:r>
            <a:r>
              <a:rPr lang="en-US" sz="500" b="1">
                <a:highlight>
                  <a:srgbClr val="FFFFFF"/>
                </a:highlight>
              </a:rPr>
              <a:t>, </a:t>
            </a:r>
            <a:r>
              <a:rPr lang="en-US" sz="500" b="1" i="1">
                <a:highlight>
                  <a:srgbClr val="FFFFFF"/>
                </a:highlight>
              </a:rPr>
              <a:t>19</a:t>
            </a:r>
            <a:r>
              <a:rPr lang="en-US" sz="500" b="1">
                <a:highlight>
                  <a:srgbClr val="FFFFFF"/>
                </a:highlight>
              </a:rPr>
              <a:t>(2), pp.362-369.</a:t>
            </a:r>
          </a:p>
          <a:p>
            <a:pPr indent="-228600" algn="l">
              <a:spcBef>
                <a:spcPts val="0"/>
              </a:spcBef>
              <a:spcAft>
                <a:spcPts val="600"/>
              </a:spcAft>
              <a:buFont typeface="Arial" panose="020B0604020202020204" pitchFamily="34" charset="0"/>
              <a:buChar char="•"/>
            </a:pPr>
            <a:r>
              <a:rPr lang="en-US" sz="500" b="1">
                <a:highlight>
                  <a:srgbClr val="FFFFFF"/>
                </a:highlight>
              </a:rPr>
              <a:t>Accessed at: </a:t>
            </a:r>
            <a:r>
              <a:rPr lang="en-US" sz="500" b="1" u="sng">
                <a:highlight>
                  <a:srgbClr val="FFFFFF"/>
                </a:highlight>
                <a:hlinkClick r:id="rId5"/>
              </a:rPr>
              <a:t>https://www.scielo.br/scielo.php?pid=S0104-11692011000200019&amp;script=sci_arttext</a:t>
            </a:r>
            <a:endParaRPr lang="en-US" sz="500" b="1">
              <a:highlight>
                <a:srgbClr val="FFFFFF"/>
              </a:highlight>
            </a:endParaRPr>
          </a:p>
          <a:p>
            <a:pPr indent="-228600" algn="l">
              <a:spcBef>
                <a:spcPts val="0"/>
              </a:spcBef>
              <a:spcAft>
                <a:spcPts val="600"/>
              </a:spcAft>
              <a:buFont typeface="Arial" panose="020B0604020202020204" pitchFamily="34" charset="0"/>
              <a:buChar char="•"/>
            </a:pPr>
            <a:r>
              <a:rPr lang="en-US" sz="500" b="1">
                <a:highlight>
                  <a:srgbClr val="FFFFFF"/>
                </a:highlight>
              </a:rPr>
              <a:t>Accessed on 14th November</a:t>
            </a:r>
          </a:p>
          <a:p>
            <a:pPr indent="-228600" algn="l">
              <a:spcBef>
                <a:spcPts val="0"/>
              </a:spcBef>
              <a:spcAft>
                <a:spcPts val="600"/>
              </a:spcAft>
              <a:buFont typeface="Arial" panose="020B0604020202020204" pitchFamily="34" charset="0"/>
              <a:buChar char="•"/>
            </a:pPr>
            <a:endParaRPr lang="en-US" sz="500" b="1">
              <a:highlight>
                <a:srgbClr val="FFFFFF"/>
              </a:highlight>
            </a:endParaRPr>
          </a:p>
          <a:p>
            <a:pPr indent="-228600" algn="l">
              <a:spcBef>
                <a:spcPts val="0"/>
              </a:spcBef>
              <a:spcAft>
                <a:spcPts val="600"/>
              </a:spcAft>
              <a:buFont typeface="Arial" panose="020B0604020202020204" pitchFamily="34" charset="0"/>
              <a:buChar char="•"/>
            </a:pPr>
            <a:r>
              <a:rPr lang="en-US" sz="500" b="1">
                <a:highlight>
                  <a:srgbClr val="FFFFFF"/>
                </a:highlight>
              </a:rPr>
              <a:t>Vivar, C.G., 2006. Putting conflict management into practice: a nursing case study. </a:t>
            </a:r>
            <a:r>
              <a:rPr lang="en-US" sz="500" b="1" i="1">
                <a:highlight>
                  <a:srgbClr val="FFFFFF"/>
                </a:highlight>
              </a:rPr>
              <a:t>Journal of nursing management</a:t>
            </a:r>
            <a:r>
              <a:rPr lang="en-US" sz="500" b="1">
                <a:highlight>
                  <a:srgbClr val="FFFFFF"/>
                </a:highlight>
              </a:rPr>
              <a:t>, </a:t>
            </a:r>
            <a:r>
              <a:rPr lang="en-US" sz="500" b="1" i="1">
                <a:highlight>
                  <a:srgbClr val="FFFFFF"/>
                </a:highlight>
              </a:rPr>
              <a:t>14</a:t>
            </a:r>
            <a:r>
              <a:rPr lang="en-US" sz="500" b="1">
                <a:highlight>
                  <a:srgbClr val="FFFFFF"/>
                </a:highlight>
              </a:rPr>
              <a:t>(3), pp.201-206.</a:t>
            </a:r>
          </a:p>
          <a:p>
            <a:pPr indent="-228600" algn="l">
              <a:spcBef>
                <a:spcPts val="0"/>
              </a:spcBef>
              <a:spcAft>
                <a:spcPts val="600"/>
              </a:spcAft>
              <a:buFont typeface="Arial" panose="020B0604020202020204" pitchFamily="34" charset="0"/>
              <a:buChar char="•"/>
            </a:pPr>
            <a:r>
              <a:rPr lang="en-US" sz="500" b="1">
                <a:highlight>
                  <a:srgbClr val="FFFFFF"/>
                </a:highlight>
              </a:rPr>
              <a:t>Accessed at: </a:t>
            </a:r>
            <a:r>
              <a:rPr lang="en-US" sz="500" b="1" u="sng">
                <a:highlight>
                  <a:srgbClr val="FFFFFF"/>
                </a:highlight>
                <a:hlinkClick r:id="rId6"/>
              </a:rPr>
              <a:t>https://onlinelibrary.wiley.com/doi/abs/10.1111/j.1365-2934.2006.00554.x</a:t>
            </a:r>
            <a:endParaRPr lang="en-US" sz="500" b="1">
              <a:highlight>
                <a:srgbClr val="FFFFFF"/>
              </a:highlight>
            </a:endParaRPr>
          </a:p>
          <a:p>
            <a:pPr indent="-228600" algn="l">
              <a:spcBef>
                <a:spcPts val="0"/>
              </a:spcBef>
              <a:spcAft>
                <a:spcPts val="600"/>
              </a:spcAft>
              <a:buFont typeface="Arial" panose="020B0604020202020204" pitchFamily="34" charset="0"/>
              <a:buChar char="•"/>
            </a:pPr>
            <a:r>
              <a:rPr lang="en-US" sz="500" b="1">
                <a:highlight>
                  <a:srgbClr val="FFFFFF"/>
                </a:highlight>
              </a:rPr>
              <a:t>Accessed on 14th November</a:t>
            </a:r>
          </a:p>
          <a:p>
            <a:pPr indent="-228600" algn="l">
              <a:spcBef>
                <a:spcPts val="0"/>
              </a:spcBef>
              <a:spcAft>
                <a:spcPts val="600"/>
              </a:spcAft>
              <a:buFont typeface="Arial" panose="020B0604020202020204" pitchFamily="34" charset="0"/>
              <a:buChar char="•"/>
            </a:pPr>
            <a:endParaRPr lang="en-US" sz="500" b="1">
              <a:highlight>
                <a:srgbClr val="FFFFFF"/>
              </a:highlight>
            </a:endParaRPr>
          </a:p>
          <a:p>
            <a:pPr indent="-228600" algn="l">
              <a:spcBef>
                <a:spcPts val="0"/>
              </a:spcBef>
              <a:spcAft>
                <a:spcPts val="600"/>
              </a:spcAft>
              <a:buFont typeface="Arial" panose="020B0604020202020204" pitchFamily="34" charset="0"/>
              <a:buChar char="•"/>
            </a:pPr>
            <a:endParaRPr lang="en-US" sz="500">
              <a:highlight>
                <a:srgbClr val="FFFFFF"/>
              </a:highlight>
            </a:endParaRPr>
          </a:p>
          <a:p>
            <a:pPr indent="-228600" algn="l">
              <a:spcBef>
                <a:spcPts val="0"/>
              </a:spcBef>
              <a:spcAft>
                <a:spcPts val="600"/>
              </a:spcAft>
              <a:buFont typeface="Arial" panose="020B0604020202020204" pitchFamily="34" charset="0"/>
              <a:buChar char="•"/>
            </a:pPr>
            <a:endParaRPr lang="en-US" sz="500">
              <a:highlight>
                <a:srgbClr val="FFFFFF"/>
              </a:highlight>
            </a:endParaRPr>
          </a:p>
          <a:p>
            <a:pPr indent="-228600" algn="l">
              <a:spcBef>
                <a:spcPts val="0"/>
              </a:spcBef>
              <a:spcAft>
                <a:spcPts val="600"/>
              </a:spcAft>
              <a:buFont typeface="Arial" panose="020B0604020202020204" pitchFamily="34" charset="0"/>
              <a:buChar char="•"/>
            </a:pPr>
            <a:endParaRPr lang="en-US" sz="500"/>
          </a:p>
          <a:p>
            <a:pPr indent="-228600" algn="l">
              <a:spcBef>
                <a:spcPts val="0"/>
              </a:spcBef>
              <a:spcAft>
                <a:spcPts val="600"/>
              </a:spcAft>
              <a:buFont typeface="Arial" panose="020B0604020202020204" pitchFamily="34" charset="0"/>
              <a:buChar char="•"/>
            </a:pPr>
            <a:endParaRPr lang="en-US" sz="500"/>
          </a:p>
        </p:txBody>
      </p:sp>
      <p:sp>
        <p:nvSpPr>
          <p:cNvPr id="2" name="TextBox 1">
            <a:extLst>
              <a:ext uri="{FF2B5EF4-FFF2-40B4-BE49-F238E27FC236}">
                <a16:creationId xmlns:a16="http://schemas.microsoft.com/office/drawing/2014/main" id="{19E14D23-5718-1340-8646-6BBFD0A54CA0}"/>
              </a:ext>
            </a:extLst>
          </p:cNvPr>
          <p:cNvSpPr txBox="1"/>
          <p:nvPr/>
        </p:nvSpPr>
        <p:spPr>
          <a:xfrm>
            <a:off x="6191252" y="3322791"/>
            <a:ext cx="5181600" cy="280629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Student number:1921821</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79CA8C5-BFE0-41AD-B2CD-985CB28AE2C9}"/>
              </a:ext>
            </a:extLst>
          </p:cNvPr>
          <p:cNvPicPr>
            <a:picLocks noChangeAspect="1"/>
          </p:cNvPicPr>
          <p:nvPr/>
        </p:nvPicPr>
        <p:blipFill rotWithShape="1">
          <a:blip r:embed="rId2"/>
          <a:srcRect r="13818" b="9091"/>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85A5A8-1E05-426A-80CA-5C1D74850225}"/>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Successful team development </a:t>
            </a:r>
          </a:p>
        </p:txBody>
      </p:sp>
      <p:sp>
        <p:nvSpPr>
          <p:cNvPr id="3" name="Content Placeholder 2">
            <a:extLst>
              <a:ext uri="{FF2B5EF4-FFF2-40B4-BE49-F238E27FC236}">
                <a16:creationId xmlns:a16="http://schemas.microsoft.com/office/drawing/2014/main" id="{4D57A675-4A6E-43AD-B43D-E3BF5C9A677E}"/>
              </a:ext>
            </a:extLst>
          </p:cNvPr>
          <p:cNvSpPr>
            <a:spLocks noGrp="1"/>
          </p:cNvSpPr>
          <p:nvPr>
            <p:ph idx="1"/>
          </p:nvPr>
        </p:nvSpPr>
        <p:spPr>
          <a:xfrm>
            <a:off x="477980" y="4872922"/>
            <a:ext cx="4023359" cy="1208141"/>
          </a:xfrm>
        </p:spPr>
        <p:txBody>
          <a:bodyPr vert="horz" lIns="91440" tIns="45720" rIns="91440" bIns="45720" rtlCol="0">
            <a:normAutofit/>
          </a:bodyPr>
          <a:lstStyle/>
          <a:p>
            <a:pPr marL="0" indent="0">
              <a:buNone/>
            </a:pPr>
            <a:r>
              <a:rPr lang="en-US" sz="2000"/>
              <a:t>Slide by Catarina Freitas (1920568)</a:t>
            </a:r>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9254273"/>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27">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32B1C-1A89-4131-89A1-FFBD4D4EDF28}"/>
              </a:ext>
            </a:extLst>
          </p:cNvPr>
          <p:cNvSpPr>
            <a:spLocks noGrp="1"/>
          </p:cNvSpPr>
          <p:nvPr>
            <p:ph type="title"/>
          </p:nvPr>
        </p:nvSpPr>
        <p:spPr>
          <a:xfrm>
            <a:off x="793662" y="386930"/>
            <a:ext cx="10066122" cy="1298448"/>
          </a:xfrm>
        </p:spPr>
        <p:txBody>
          <a:bodyPr anchor="b">
            <a:normAutofit/>
          </a:bodyPr>
          <a:lstStyle/>
          <a:p>
            <a:r>
              <a:rPr lang="en-GB" sz="4800"/>
              <a:t>What is successful team development ?</a:t>
            </a:r>
          </a:p>
        </p:txBody>
      </p:sp>
      <p:sp>
        <p:nvSpPr>
          <p:cNvPr id="42" name="Rectangle 2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3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52E3B4-6D02-43C3-9192-8C3B3BB392DE}"/>
              </a:ext>
            </a:extLst>
          </p:cNvPr>
          <p:cNvSpPr>
            <a:spLocks noGrp="1"/>
          </p:cNvSpPr>
          <p:nvPr>
            <p:ph idx="1"/>
          </p:nvPr>
        </p:nvSpPr>
        <p:spPr>
          <a:xfrm>
            <a:off x="793661" y="2599509"/>
            <a:ext cx="4530898" cy="3639450"/>
          </a:xfrm>
        </p:spPr>
        <p:txBody>
          <a:bodyPr anchor="ctr">
            <a:normAutofit/>
          </a:bodyPr>
          <a:lstStyle/>
          <a:p>
            <a:pPr marL="91440" marR="0" lvl="0" indent="-91440" defTabSz="914400" rtl="0" eaLnBrk="1" fontAlgn="auto" latinLnBrk="0" hangingPunct="1">
              <a:spcBef>
                <a:spcPts val="1200"/>
              </a:spcBef>
              <a:spcAft>
                <a:spcPts val="200"/>
              </a:spcAft>
              <a:buClr>
                <a:srgbClr val="9BA8B7"/>
              </a:buClr>
              <a:buSzPct val="100000"/>
              <a:buFont typeface="Calibri" panose="020F0502020204030204" pitchFamily="34" charset="0"/>
              <a:buChar char=" "/>
              <a:tabLst/>
              <a:defRPr/>
            </a:pPr>
            <a:r>
              <a:rPr kumimoji="0" lang="en-GB" sz="2000" b="0" i="0" u="none" strike="noStrike" kern="1200" cap="none" spc="0" normalizeH="0" baseline="0" noProof="0">
                <a:ln>
                  <a:noFill/>
                </a:ln>
                <a:effectLst/>
                <a:uLnTx/>
                <a:uFillTx/>
                <a:latin typeface="arial" panose="020B0604020202020204" pitchFamily="34" charset="0"/>
                <a:ea typeface="+mn-ea"/>
                <a:cs typeface="+mn-cs"/>
              </a:rPr>
              <a:t>Successful teams encourage team members to share ideas, consider solutions and solve problems together. Good teams benefit individual members by offering added support and opportunities for development. ... Clear communication: Good teams brainstorm solutions, provide status updates and complete tasks.</a:t>
            </a:r>
          </a:p>
          <a:p>
            <a:endParaRPr lang="en-GB" sz="2000"/>
          </a:p>
        </p:txBody>
      </p:sp>
      <p:pic>
        <p:nvPicPr>
          <p:cNvPr id="7" name="Graphic 6" descr="Group of People">
            <a:extLst>
              <a:ext uri="{FF2B5EF4-FFF2-40B4-BE49-F238E27FC236}">
                <a16:creationId xmlns:a16="http://schemas.microsoft.com/office/drawing/2014/main" id="{F83CD188-5C44-4889-A8E6-636EC4C531E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02180" y="2481168"/>
            <a:ext cx="3104488" cy="3104488"/>
          </a:xfrm>
          <a:prstGeom prst="rect">
            <a:avLst/>
          </a:prstGeom>
        </p:spPr>
      </p:pic>
      <p:sp>
        <p:nvSpPr>
          <p:cNvPr id="34" name="Rectangle 33">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458068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2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9" name="Rectangle 2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2A00D5-3DC2-47B1-AE3B-221161C59E32}"/>
              </a:ext>
            </a:extLst>
          </p:cNvPr>
          <p:cNvSpPr>
            <a:spLocks noGrp="1"/>
          </p:cNvSpPr>
          <p:nvPr>
            <p:ph idx="1"/>
          </p:nvPr>
        </p:nvSpPr>
        <p:spPr>
          <a:xfrm>
            <a:off x="590719" y="2330505"/>
            <a:ext cx="4559425" cy="3979585"/>
          </a:xfrm>
        </p:spPr>
        <p:txBody>
          <a:bodyPr anchor="ctr">
            <a:normAutofit/>
          </a:bodyPr>
          <a:lstStyle/>
          <a:p>
            <a:pPr marL="91440" marR="0" lvl="0" indent="-91440" defTabSz="914400" rtl="0" eaLnBrk="1" fontAlgn="auto" latinLnBrk="0" hangingPunct="1">
              <a:spcBef>
                <a:spcPts val="1200"/>
              </a:spcBef>
              <a:spcAft>
                <a:spcPts val="200"/>
              </a:spcAft>
              <a:buClr>
                <a:srgbClr val="9BA8B7"/>
              </a:buClr>
              <a:buSzPct val="100000"/>
              <a:buFont typeface="Calibri" panose="020F0502020204030204" pitchFamily="34" charset="0"/>
              <a:buChar char=" "/>
              <a:tabLst/>
              <a:defRPr/>
            </a:pPr>
            <a:r>
              <a:rPr kumimoji="0" lang="en-GB" sz="1400" b="1" i="0" u="none" strike="noStrike" kern="1200" cap="none" spc="0" normalizeH="0" baseline="0" noProof="0">
                <a:ln>
                  <a:noFill/>
                </a:ln>
                <a:effectLst/>
                <a:uLnTx/>
                <a:uFillTx/>
                <a:latin typeface="Google Sans"/>
                <a:ea typeface="+mn-ea"/>
                <a:cs typeface="+mn-cs"/>
              </a:rPr>
              <a:t>8 Tips to Build a Successful Team in st Thomas hospital</a:t>
            </a:r>
            <a:endParaRPr kumimoji="0" lang="en-GB" sz="1400" b="0" i="0" u="none" strike="noStrike" kern="1200" cap="none" spc="0" normalizeH="0" baseline="0" noProof="0">
              <a:ln>
                <a:noFill/>
              </a:ln>
              <a:effectLst/>
              <a:uLnTx/>
              <a:uFillTx/>
              <a:latin typeface="Google Sans"/>
              <a:ea typeface="+mn-ea"/>
              <a:cs typeface="+mn-cs"/>
            </a:endParaRPr>
          </a:p>
          <a:p>
            <a:pPr marL="91440" marR="0" lvl="0" indent="-91440" defTabSz="914400" rtl="0" eaLnBrk="1" fontAlgn="auto" latinLnBrk="0" hangingPunct="1">
              <a:spcBef>
                <a:spcPts val="1200"/>
              </a:spcBef>
              <a:spcAft>
                <a:spcPts val="200"/>
              </a:spcAft>
              <a:buClr>
                <a:srgbClr val="9BA8B7"/>
              </a:buClr>
              <a:buSzPct val="100000"/>
              <a:buFont typeface="Arial" panose="020B0604020202020204" pitchFamily="34" charset="0"/>
              <a:buChar char="•"/>
              <a:tabLst/>
              <a:defRPr/>
            </a:pPr>
            <a:r>
              <a:rPr kumimoji="0" lang="en-GB" sz="1400" b="0" i="0" u="none" strike="noStrike" kern="1200" cap="none" spc="0" normalizeH="0" baseline="0" noProof="0">
                <a:ln>
                  <a:noFill/>
                </a:ln>
                <a:effectLst/>
                <a:uLnTx/>
                <a:uFillTx/>
                <a:latin typeface="arial" panose="020B0604020202020204" pitchFamily="34" charset="0"/>
                <a:ea typeface="+mn-ea"/>
                <a:cs typeface="+mn-cs"/>
              </a:rPr>
              <a:t>Recognize the value of each </a:t>
            </a:r>
            <a:r>
              <a:rPr kumimoji="0" lang="en-GB" sz="1400" b="1" i="0" u="none" strike="noStrike" kern="1200" cap="none" spc="0" normalizeH="0" baseline="0" noProof="0">
                <a:ln>
                  <a:noFill/>
                </a:ln>
                <a:effectLst/>
                <a:uLnTx/>
                <a:uFillTx/>
                <a:latin typeface="arial" panose="020B0604020202020204" pitchFamily="34" charset="0"/>
                <a:ea typeface="+mn-ea"/>
                <a:cs typeface="+mn-cs"/>
              </a:rPr>
              <a:t>team</a:t>
            </a:r>
            <a:r>
              <a:rPr kumimoji="0" lang="en-GB" sz="1400" b="0" i="0" u="none" strike="noStrike" kern="1200" cap="none" spc="0" normalizeH="0" baseline="0" noProof="0">
                <a:ln>
                  <a:noFill/>
                </a:ln>
                <a:effectLst/>
                <a:uLnTx/>
                <a:uFillTx/>
                <a:latin typeface="arial" panose="020B0604020202020204" pitchFamily="34" charset="0"/>
                <a:ea typeface="+mn-ea"/>
                <a:cs typeface="+mn-cs"/>
              </a:rPr>
              <a:t> member. ...</a:t>
            </a:r>
          </a:p>
          <a:p>
            <a:pPr marL="91440" marR="0" lvl="0" indent="-91440" defTabSz="914400" rtl="0" eaLnBrk="1" fontAlgn="auto" latinLnBrk="0" hangingPunct="1">
              <a:spcBef>
                <a:spcPts val="1200"/>
              </a:spcBef>
              <a:spcAft>
                <a:spcPts val="200"/>
              </a:spcAft>
              <a:buClr>
                <a:srgbClr val="9BA8B7"/>
              </a:buClr>
              <a:buSzPct val="100000"/>
              <a:buFont typeface="Arial" panose="020B0604020202020204" pitchFamily="34" charset="0"/>
              <a:buChar char="•"/>
              <a:tabLst/>
              <a:defRPr/>
            </a:pPr>
            <a:r>
              <a:rPr kumimoji="0" lang="en-GB" sz="1400" b="0" i="0" u="none" strike="noStrike" kern="1200" cap="none" spc="0" normalizeH="0" baseline="0" noProof="0">
                <a:ln>
                  <a:noFill/>
                </a:ln>
                <a:effectLst/>
                <a:uLnTx/>
                <a:uFillTx/>
                <a:latin typeface="arial" panose="020B0604020202020204" pitchFamily="34" charset="0"/>
                <a:ea typeface="+mn-ea"/>
                <a:cs typeface="+mn-cs"/>
              </a:rPr>
              <a:t>Learn how to maximise the skills of your </a:t>
            </a:r>
            <a:r>
              <a:rPr kumimoji="0" lang="en-GB" sz="1400" b="1" i="0" u="none" strike="noStrike" kern="1200" cap="none" spc="0" normalizeH="0" baseline="0" noProof="0">
                <a:ln>
                  <a:noFill/>
                </a:ln>
                <a:effectLst/>
                <a:uLnTx/>
                <a:uFillTx/>
                <a:latin typeface="arial" panose="020B0604020202020204" pitchFamily="34" charset="0"/>
                <a:ea typeface="+mn-ea"/>
                <a:cs typeface="+mn-cs"/>
              </a:rPr>
              <a:t>team</a:t>
            </a:r>
            <a:r>
              <a:rPr kumimoji="0" lang="en-GB" sz="1400" b="0" i="0" u="none" strike="noStrike" kern="1200" cap="none" spc="0" normalizeH="0" baseline="0" noProof="0">
                <a:ln>
                  <a:noFill/>
                </a:ln>
                <a:effectLst/>
                <a:uLnTx/>
                <a:uFillTx/>
                <a:latin typeface="arial" panose="020B0604020202020204" pitchFamily="34" charset="0"/>
                <a:ea typeface="+mn-ea"/>
                <a:cs typeface="+mn-cs"/>
              </a:rPr>
              <a:t> members. ...</a:t>
            </a:r>
          </a:p>
          <a:p>
            <a:pPr marL="91440" marR="0" lvl="0" indent="-91440" defTabSz="914400" rtl="0" eaLnBrk="1" fontAlgn="auto" latinLnBrk="0" hangingPunct="1">
              <a:spcBef>
                <a:spcPts val="1200"/>
              </a:spcBef>
              <a:spcAft>
                <a:spcPts val="200"/>
              </a:spcAft>
              <a:buClr>
                <a:srgbClr val="9BA8B7"/>
              </a:buClr>
              <a:buSzPct val="100000"/>
              <a:buFont typeface="Arial" panose="020B0604020202020204" pitchFamily="34" charset="0"/>
              <a:buChar char="•"/>
              <a:tabLst/>
              <a:defRPr/>
            </a:pPr>
            <a:r>
              <a:rPr kumimoji="0" lang="en-GB" sz="1400" b="0" i="0" u="none" strike="noStrike" kern="1200" cap="none" spc="0" normalizeH="0" baseline="0" noProof="0">
                <a:ln>
                  <a:noFill/>
                </a:ln>
                <a:effectLst/>
                <a:uLnTx/>
                <a:uFillTx/>
                <a:latin typeface="arial" panose="020B0604020202020204" pitchFamily="34" charset="0"/>
                <a:ea typeface="+mn-ea"/>
                <a:cs typeface="+mn-cs"/>
              </a:rPr>
              <a:t>Be protective and supportive of your </a:t>
            </a:r>
            <a:r>
              <a:rPr kumimoji="0" lang="en-GB" sz="1400" b="1" i="0" u="none" strike="noStrike" kern="1200" cap="none" spc="0" normalizeH="0" baseline="0" noProof="0">
                <a:ln>
                  <a:noFill/>
                </a:ln>
                <a:effectLst/>
                <a:uLnTx/>
                <a:uFillTx/>
                <a:latin typeface="arial" panose="020B0604020202020204" pitchFamily="34" charset="0"/>
                <a:ea typeface="+mn-ea"/>
                <a:cs typeface="+mn-cs"/>
              </a:rPr>
              <a:t>team</a:t>
            </a:r>
            <a:r>
              <a:rPr kumimoji="0" lang="en-GB" sz="1400" b="0" i="0" u="none" strike="noStrike" kern="1200" cap="none" spc="0" normalizeH="0" baseline="0" noProof="0">
                <a:ln>
                  <a:noFill/>
                </a:ln>
                <a:effectLst/>
                <a:uLnTx/>
                <a:uFillTx/>
                <a:latin typeface="arial" panose="020B0604020202020204" pitchFamily="34" charset="0"/>
                <a:ea typeface="+mn-ea"/>
                <a:cs typeface="+mn-cs"/>
              </a:rPr>
              <a:t>. ...</a:t>
            </a:r>
          </a:p>
          <a:p>
            <a:pPr marL="91440" marR="0" lvl="0" indent="-91440" defTabSz="914400" rtl="0" eaLnBrk="1" fontAlgn="auto" latinLnBrk="0" hangingPunct="1">
              <a:spcBef>
                <a:spcPts val="1200"/>
              </a:spcBef>
              <a:spcAft>
                <a:spcPts val="200"/>
              </a:spcAft>
              <a:buClr>
                <a:srgbClr val="9BA8B7"/>
              </a:buClr>
              <a:buSzPct val="100000"/>
              <a:buFont typeface="Arial" panose="020B0604020202020204" pitchFamily="34" charset="0"/>
              <a:buChar char="•"/>
              <a:tabLst/>
              <a:defRPr/>
            </a:pPr>
            <a:r>
              <a:rPr kumimoji="0" lang="en-GB" sz="1400" b="0" i="0" u="none" strike="noStrike" kern="1200" cap="none" spc="0" normalizeH="0" baseline="0" noProof="0">
                <a:ln>
                  <a:noFill/>
                </a:ln>
                <a:effectLst/>
                <a:uLnTx/>
                <a:uFillTx/>
                <a:latin typeface="arial" panose="020B0604020202020204" pitchFamily="34" charset="0"/>
                <a:ea typeface="+mn-ea"/>
                <a:cs typeface="+mn-cs"/>
              </a:rPr>
              <a:t>Allow your </a:t>
            </a:r>
            <a:r>
              <a:rPr kumimoji="0" lang="en-GB" sz="1400" b="1" i="0" u="none" strike="noStrike" kern="1200" cap="none" spc="0" normalizeH="0" baseline="0" noProof="0">
                <a:ln>
                  <a:noFill/>
                </a:ln>
                <a:effectLst/>
                <a:uLnTx/>
                <a:uFillTx/>
                <a:latin typeface="arial" panose="020B0604020202020204" pitchFamily="34" charset="0"/>
                <a:ea typeface="+mn-ea"/>
                <a:cs typeface="+mn-cs"/>
              </a:rPr>
              <a:t>team</a:t>
            </a:r>
            <a:r>
              <a:rPr kumimoji="0" lang="en-GB" sz="1400" b="0" i="0" u="none" strike="noStrike" kern="1200" cap="none" spc="0" normalizeH="0" baseline="0" noProof="0">
                <a:ln>
                  <a:noFill/>
                </a:ln>
                <a:effectLst/>
                <a:uLnTx/>
                <a:uFillTx/>
                <a:latin typeface="arial" panose="020B0604020202020204" pitchFamily="34" charset="0"/>
                <a:ea typeface="+mn-ea"/>
                <a:cs typeface="+mn-cs"/>
              </a:rPr>
              <a:t> members to take risks. ...</a:t>
            </a:r>
          </a:p>
          <a:p>
            <a:pPr marL="91440" marR="0" lvl="0" indent="-91440" defTabSz="914400" rtl="0" eaLnBrk="1" fontAlgn="auto" latinLnBrk="0" hangingPunct="1">
              <a:spcBef>
                <a:spcPts val="1200"/>
              </a:spcBef>
              <a:spcAft>
                <a:spcPts val="200"/>
              </a:spcAft>
              <a:buClr>
                <a:srgbClr val="9BA8B7"/>
              </a:buClr>
              <a:buSzPct val="100000"/>
              <a:buFont typeface="Arial" panose="020B0604020202020204" pitchFamily="34" charset="0"/>
              <a:buChar char="•"/>
              <a:tabLst/>
              <a:defRPr/>
            </a:pPr>
            <a:r>
              <a:rPr kumimoji="0" lang="en-GB" sz="1400" b="0" i="0" u="none" strike="noStrike" kern="1200" cap="none" spc="0" normalizeH="0" baseline="0" noProof="0">
                <a:ln>
                  <a:noFill/>
                </a:ln>
                <a:effectLst/>
                <a:uLnTx/>
                <a:uFillTx/>
                <a:latin typeface="arial" panose="020B0604020202020204" pitchFamily="34" charset="0"/>
                <a:ea typeface="+mn-ea"/>
                <a:cs typeface="+mn-cs"/>
              </a:rPr>
              <a:t>Do not be a micromanager(someone who try's to control everything no matter how big or small)....</a:t>
            </a:r>
          </a:p>
          <a:p>
            <a:pPr marL="91440" marR="0" lvl="0" indent="-91440" defTabSz="914400" rtl="0" eaLnBrk="1" fontAlgn="auto" latinLnBrk="0" hangingPunct="1">
              <a:spcBef>
                <a:spcPts val="1200"/>
              </a:spcBef>
              <a:spcAft>
                <a:spcPts val="200"/>
              </a:spcAft>
              <a:buClr>
                <a:srgbClr val="9BA8B7"/>
              </a:buClr>
              <a:buSzPct val="100000"/>
              <a:buFont typeface="Arial" panose="020B0604020202020204" pitchFamily="34" charset="0"/>
              <a:buChar char="•"/>
              <a:tabLst/>
              <a:defRPr/>
            </a:pPr>
            <a:r>
              <a:rPr kumimoji="0" lang="en-GB" sz="1400" b="0" i="0" u="none" strike="noStrike" kern="1200" cap="none" spc="0" normalizeH="0" baseline="0" noProof="0">
                <a:ln>
                  <a:noFill/>
                </a:ln>
                <a:effectLst/>
                <a:uLnTx/>
                <a:uFillTx/>
                <a:latin typeface="arial" panose="020B0604020202020204" pitchFamily="34" charset="0"/>
                <a:ea typeface="+mn-ea"/>
                <a:cs typeface="+mn-cs"/>
              </a:rPr>
              <a:t>Communicate exactly what is needed. ...</a:t>
            </a:r>
          </a:p>
          <a:p>
            <a:pPr marL="91440" marR="0" lvl="0" indent="-91440" defTabSz="914400" rtl="0" eaLnBrk="1" fontAlgn="auto" latinLnBrk="0" hangingPunct="1">
              <a:spcBef>
                <a:spcPts val="1200"/>
              </a:spcBef>
              <a:spcAft>
                <a:spcPts val="200"/>
              </a:spcAft>
              <a:buClr>
                <a:srgbClr val="9BA8B7"/>
              </a:buClr>
              <a:buSzPct val="100000"/>
              <a:buFont typeface="Arial" panose="020B0604020202020204" pitchFamily="34" charset="0"/>
              <a:buChar char="•"/>
              <a:tabLst/>
              <a:defRPr/>
            </a:pPr>
            <a:r>
              <a:rPr kumimoji="0" lang="en-GB" sz="1400" b="0" i="0" u="none" strike="noStrike" kern="1200" cap="none" spc="0" normalizeH="0" baseline="0" noProof="0">
                <a:ln>
                  <a:noFill/>
                </a:ln>
                <a:effectLst/>
                <a:uLnTx/>
                <a:uFillTx/>
                <a:latin typeface="arial" panose="020B0604020202020204" pitchFamily="34" charset="0"/>
                <a:ea typeface="+mn-ea"/>
                <a:cs typeface="+mn-cs"/>
              </a:rPr>
              <a:t>Eliminate confusion. ...</a:t>
            </a:r>
          </a:p>
          <a:p>
            <a:pPr marL="91440" marR="0" lvl="0" indent="-91440" defTabSz="914400" rtl="0" eaLnBrk="1" fontAlgn="auto" latinLnBrk="0" hangingPunct="1">
              <a:spcBef>
                <a:spcPts val="1200"/>
              </a:spcBef>
              <a:spcAft>
                <a:spcPts val="200"/>
              </a:spcAft>
              <a:buClr>
                <a:srgbClr val="9BA8B7"/>
              </a:buClr>
              <a:buSzPct val="100000"/>
              <a:buFont typeface="Arial" panose="020B0604020202020204" pitchFamily="34" charset="0"/>
              <a:buChar char="•"/>
              <a:tabLst/>
              <a:defRPr/>
            </a:pPr>
            <a:r>
              <a:rPr kumimoji="0" lang="en-GB" sz="1400" b="0" i="0" u="none" strike="noStrike" kern="1200" cap="none" spc="0" normalizeH="0" baseline="0" noProof="0">
                <a:ln>
                  <a:noFill/>
                </a:ln>
                <a:effectLst/>
                <a:uLnTx/>
                <a:uFillTx/>
                <a:latin typeface="arial" panose="020B0604020202020204" pitchFamily="34" charset="0"/>
                <a:ea typeface="+mn-ea"/>
                <a:cs typeface="+mn-cs"/>
              </a:rPr>
              <a:t>Appreciate your </a:t>
            </a:r>
            <a:r>
              <a:rPr kumimoji="0" lang="en-GB" sz="1400" b="1" i="0" u="none" strike="noStrike" kern="1200" cap="none" spc="0" normalizeH="0" baseline="0" noProof="0">
                <a:ln>
                  <a:noFill/>
                </a:ln>
                <a:effectLst/>
                <a:uLnTx/>
                <a:uFillTx/>
                <a:latin typeface="arial" panose="020B0604020202020204" pitchFamily="34" charset="0"/>
                <a:ea typeface="+mn-ea"/>
                <a:cs typeface="+mn-cs"/>
              </a:rPr>
              <a:t>team</a:t>
            </a:r>
            <a:r>
              <a:rPr kumimoji="0" lang="en-GB" sz="1400" b="0" i="0" u="none" strike="noStrike" kern="1200" cap="none" spc="0" normalizeH="0" baseline="0" noProof="0">
                <a:ln>
                  <a:noFill/>
                </a:ln>
                <a:effectLst/>
                <a:uLnTx/>
                <a:uFillTx/>
                <a:latin typeface="arial" panose="020B0604020202020204" pitchFamily="34" charset="0"/>
                <a:ea typeface="+mn-ea"/>
                <a:cs typeface="+mn-cs"/>
              </a:rPr>
              <a:t>.</a:t>
            </a:r>
          </a:p>
          <a:p>
            <a:endParaRPr lang="en-GB" sz="1400"/>
          </a:p>
        </p:txBody>
      </p:sp>
      <p:sp>
        <p:nvSpPr>
          <p:cNvPr id="34" name="Rectangle 3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5A1C339-B365-4171-B6B1-0B5EFADF6421}"/>
              </a:ext>
            </a:extLst>
          </p:cNvPr>
          <p:cNvPicPr>
            <a:picLocks noChangeAspect="1"/>
          </p:cNvPicPr>
          <p:nvPr/>
        </p:nvPicPr>
        <p:blipFill rotWithShape="1">
          <a:blip r:embed="rId2"/>
          <a:srcRect r="31656" b="-2"/>
          <a:stretch/>
        </p:blipFill>
        <p:spPr>
          <a:xfrm>
            <a:off x="6264295" y="1593082"/>
            <a:ext cx="3620588" cy="3509734"/>
          </a:xfrm>
          <a:prstGeom prst="rect">
            <a:avLst/>
          </a:prstGeom>
        </p:spPr>
      </p:pic>
    </p:spTree>
    <p:extLst>
      <p:ext uri="{BB962C8B-B14F-4D97-AF65-F5344CB8AC3E}">
        <p14:creationId xmlns:p14="http://schemas.microsoft.com/office/powerpoint/2010/main" val="38710995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B8F4D9-7259-424E-9BD3-E8D16CEEED42}"/>
              </a:ext>
            </a:extLst>
          </p:cNvPr>
          <p:cNvSpPr>
            <a:spLocks noGrp="1"/>
          </p:cNvSpPr>
          <p:nvPr>
            <p:ph type="title"/>
          </p:nvPr>
        </p:nvSpPr>
        <p:spPr>
          <a:xfrm>
            <a:off x="838200" y="557189"/>
            <a:ext cx="3374136" cy="5567891"/>
          </a:xfrm>
        </p:spPr>
        <p:txBody>
          <a:bodyPr>
            <a:normAutofit/>
          </a:bodyPr>
          <a:lstStyle/>
          <a:p>
            <a:r>
              <a:rPr lang="en-GB" sz="5200"/>
              <a:t>Qualities of a successful team </a:t>
            </a:r>
          </a:p>
        </p:txBody>
      </p:sp>
      <p:graphicFrame>
        <p:nvGraphicFramePr>
          <p:cNvPr id="5" name="Content Placeholder 2">
            <a:extLst>
              <a:ext uri="{FF2B5EF4-FFF2-40B4-BE49-F238E27FC236}">
                <a16:creationId xmlns:a16="http://schemas.microsoft.com/office/drawing/2014/main" id="{6B38E20B-E746-4ADA-92C4-7CC47748CD35}"/>
              </a:ext>
            </a:extLst>
          </p:cNvPr>
          <p:cNvGraphicFramePr>
            <a:graphicFrameLocks noGrp="1"/>
          </p:cNvGraphicFramePr>
          <p:nvPr>
            <p:ph idx="1"/>
            <p:extLst>
              <p:ext uri="{D42A27DB-BD31-4B8C-83A1-F6EECF244321}">
                <p14:modId xmlns:p14="http://schemas.microsoft.com/office/powerpoint/2010/main" val="150880468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98627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ight Triangle 2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A57A9F-9226-4C68-9D6D-4D4B93F68CFE}"/>
              </a:ext>
            </a:extLst>
          </p:cNvPr>
          <p:cNvSpPr>
            <a:spLocks noGrp="1"/>
          </p:cNvSpPr>
          <p:nvPr>
            <p:ph type="title"/>
          </p:nvPr>
        </p:nvSpPr>
        <p:spPr>
          <a:xfrm>
            <a:off x="1075767" y="1188637"/>
            <a:ext cx="2988234" cy="4480726"/>
          </a:xfrm>
        </p:spPr>
        <p:txBody>
          <a:bodyPr>
            <a:normAutofit/>
          </a:bodyPr>
          <a:lstStyle/>
          <a:p>
            <a:pPr algn="r"/>
            <a:r>
              <a:rPr lang="en-GB" sz="5100"/>
              <a:t>Benefits of working in st Thomas hospital </a:t>
            </a:r>
          </a:p>
        </p:txBody>
      </p:sp>
      <p:cxnSp>
        <p:nvCxnSpPr>
          <p:cNvPr id="34" name="Straight Connector 3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99526B-FCEF-4EC9-99AD-7F94F5E47032}"/>
              </a:ext>
            </a:extLst>
          </p:cNvPr>
          <p:cNvSpPr>
            <a:spLocks noGrp="1"/>
          </p:cNvSpPr>
          <p:nvPr>
            <p:ph idx="1"/>
          </p:nvPr>
        </p:nvSpPr>
        <p:spPr>
          <a:xfrm>
            <a:off x="5244592" y="1266323"/>
            <a:ext cx="5252333" cy="4139087"/>
          </a:xfrm>
        </p:spPr>
        <p:txBody>
          <a:bodyPr anchor="ctr">
            <a:normAutofit/>
          </a:bodyPr>
          <a:lstStyle/>
          <a:p>
            <a:pPr marL="0" marR="0" lvl="0" indent="0" defTabSz="914400" rtl="0" eaLnBrk="1" fontAlgn="auto" latinLnBrk="0" hangingPunct="1">
              <a:spcBef>
                <a:spcPts val="1200"/>
              </a:spcBef>
              <a:spcAft>
                <a:spcPts val="200"/>
              </a:spcAft>
              <a:buClr>
                <a:srgbClr val="9BA8B7"/>
              </a:buClr>
              <a:buSzPct val="100000"/>
              <a:buFont typeface="Calibri" panose="020F0502020204030204" pitchFamily="34" charset="0"/>
              <a:buNone/>
              <a:tabLst/>
              <a:defRPr/>
            </a:pPr>
            <a:r>
              <a:rPr kumimoji="0" lang="en-GB" sz="1600" b="0" i="0" u="none" strike="noStrike" kern="1200" cap="none" spc="0" normalizeH="0" baseline="0" noProof="0" dirty="0">
                <a:ln>
                  <a:noFill/>
                </a:ln>
                <a:effectLst/>
                <a:uLnTx/>
                <a:uFillTx/>
                <a:latin typeface="Franklin Gothic Book" panose="020F0502020204030204"/>
                <a:ea typeface="+mn-ea"/>
                <a:cs typeface="+mn-cs"/>
              </a:rPr>
              <a:t>Working together facilitates idea generation and creativity.</a:t>
            </a:r>
          </a:p>
          <a:p>
            <a:pPr marL="0" marR="0" lvl="0" indent="0" defTabSz="914400" rtl="0" eaLnBrk="1" fontAlgn="auto" latinLnBrk="0" hangingPunct="1">
              <a:spcBef>
                <a:spcPts val="1200"/>
              </a:spcBef>
              <a:spcAft>
                <a:spcPts val="200"/>
              </a:spcAft>
              <a:buClr>
                <a:srgbClr val="9BA8B7"/>
              </a:buClr>
              <a:buSzPct val="100000"/>
              <a:buFont typeface="Calibri" panose="020F0502020204030204" pitchFamily="34" charset="0"/>
              <a:buNone/>
              <a:tabLst/>
              <a:defRPr/>
            </a:pPr>
            <a:r>
              <a:rPr kumimoji="0" lang="en-GB" sz="1600" b="0" i="0" u="none" strike="noStrike" kern="1200" cap="none" spc="0" normalizeH="0" baseline="0" noProof="0" dirty="0">
                <a:ln>
                  <a:noFill/>
                </a:ln>
                <a:effectLst/>
                <a:uLnTx/>
                <a:uFillTx/>
                <a:latin typeface="Franklin Gothic Book" panose="020F0502020204030204"/>
                <a:ea typeface="+mn-ea"/>
                <a:cs typeface="+mn-cs"/>
              </a:rPr>
              <a:t>Teamwork improves productivity and brings better business results.</a:t>
            </a:r>
          </a:p>
          <a:p>
            <a:pPr marL="0" marR="0" lvl="0" indent="0" defTabSz="914400" rtl="0" eaLnBrk="1" fontAlgn="auto" latinLnBrk="0" hangingPunct="1">
              <a:spcBef>
                <a:spcPts val="1200"/>
              </a:spcBef>
              <a:spcAft>
                <a:spcPts val="200"/>
              </a:spcAft>
              <a:buClr>
                <a:srgbClr val="9BA8B7"/>
              </a:buClr>
              <a:buSzPct val="100000"/>
              <a:buFont typeface="Calibri" panose="020F0502020204030204" pitchFamily="34" charset="0"/>
              <a:buNone/>
              <a:tabLst/>
              <a:defRPr/>
            </a:pPr>
            <a:r>
              <a:rPr kumimoji="0" lang="en-GB" sz="1600" b="0" i="0" u="none" strike="noStrike" kern="1200" cap="none" spc="0" normalizeH="0" baseline="0" noProof="0" dirty="0">
                <a:ln>
                  <a:noFill/>
                </a:ln>
                <a:effectLst/>
                <a:uLnTx/>
                <a:uFillTx/>
                <a:latin typeface="Franklin Gothic Book" panose="020F0502020204030204"/>
                <a:ea typeface="+mn-ea"/>
                <a:cs typeface="+mn-cs"/>
              </a:rPr>
              <a:t>Working in teams boosts employee morale and motivation.</a:t>
            </a:r>
          </a:p>
          <a:p>
            <a:pPr marL="0" marR="0" lvl="0" indent="0" defTabSz="914400" rtl="0" eaLnBrk="1" fontAlgn="auto" latinLnBrk="0" hangingPunct="1">
              <a:spcBef>
                <a:spcPts val="1200"/>
              </a:spcBef>
              <a:spcAft>
                <a:spcPts val="200"/>
              </a:spcAft>
              <a:buClr>
                <a:srgbClr val="9BA8B7"/>
              </a:buClr>
              <a:buSzPct val="100000"/>
              <a:buFont typeface="Calibri" panose="020F0502020204030204" pitchFamily="34" charset="0"/>
              <a:buNone/>
              <a:tabLst/>
              <a:defRPr/>
            </a:pPr>
            <a:r>
              <a:rPr kumimoji="0" lang="en-GB" sz="1600" b="0" i="0" u="none" strike="noStrike" kern="1200" cap="none" spc="0" normalizeH="0" baseline="0" noProof="0" dirty="0">
                <a:ln>
                  <a:noFill/>
                </a:ln>
                <a:effectLst/>
                <a:uLnTx/>
                <a:uFillTx/>
                <a:latin typeface="Franklin Gothic Book" panose="020F0502020204030204"/>
                <a:ea typeface="+mn-ea"/>
                <a:cs typeface="+mn-cs"/>
              </a:rPr>
              <a:t>Teamwork encourages taking healthy risks.</a:t>
            </a:r>
          </a:p>
          <a:p>
            <a:pPr marL="0" marR="0" lvl="0" indent="0" defTabSz="914400" rtl="0" eaLnBrk="1" fontAlgn="auto" latinLnBrk="0" hangingPunct="1">
              <a:spcBef>
                <a:spcPts val="1200"/>
              </a:spcBef>
              <a:spcAft>
                <a:spcPts val="200"/>
              </a:spcAft>
              <a:buClr>
                <a:srgbClr val="9BA8B7"/>
              </a:buClr>
              <a:buSzPct val="100000"/>
              <a:buFont typeface="Calibri" panose="020F0502020204030204" pitchFamily="34" charset="0"/>
              <a:buNone/>
              <a:tabLst/>
              <a:defRPr/>
            </a:pPr>
            <a:r>
              <a:rPr kumimoji="0" lang="en-GB" sz="1600" b="0" i="0" u="none" strike="noStrike" kern="1200" cap="none" spc="0" normalizeH="0" baseline="0" noProof="0" dirty="0">
                <a:ln>
                  <a:noFill/>
                </a:ln>
                <a:effectLst/>
                <a:uLnTx/>
                <a:uFillTx/>
                <a:latin typeface="Franklin Gothic Book" panose="020F0502020204030204"/>
                <a:ea typeface="+mn-ea"/>
                <a:cs typeface="+mn-cs"/>
              </a:rPr>
              <a:t>When we work together, we learn faster.</a:t>
            </a:r>
          </a:p>
          <a:p>
            <a:pPr marL="0" marR="0" lvl="0" indent="0" defTabSz="914400" rtl="0" eaLnBrk="1" fontAlgn="auto" latinLnBrk="0" hangingPunct="1">
              <a:spcBef>
                <a:spcPts val="1200"/>
              </a:spcBef>
              <a:spcAft>
                <a:spcPts val="200"/>
              </a:spcAft>
              <a:buClr>
                <a:srgbClr val="9BA8B7"/>
              </a:buClr>
              <a:buSzPct val="100000"/>
              <a:buFont typeface="Calibri" panose="020F0502020204030204" pitchFamily="34" charset="0"/>
              <a:buNone/>
              <a:tabLst/>
              <a:defRPr/>
            </a:pPr>
            <a:r>
              <a:rPr kumimoji="0" lang="en-GB" sz="1600" b="0" i="0" u="none" strike="noStrike" kern="1200" cap="none" spc="0" normalizeH="0" baseline="0" noProof="0" dirty="0">
                <a:ln>
                  <a:noFill/>
                </a:ln>
                <a:effectLst/>
                <a:uLnTx/>
                <a:uFillTx/>
                <a:latin typeface="Franklin Gothic Book" panose="020F0502020204030204"/>
                <a:ea typeface="+mn-ea"/>
                <a:cs typeface="+mn-cs"/>
              </a:rPr>
              <a:t>Teamwork relieves stress</a:t>
            </a:r>
          </a:p>
          <a:p>
            <a:pPr marL="0" marR="0" lvl="0" indent="0" defTabSz="914400" rtl="0" eaLnBrk="1" fontAlgn="auto" latinLnBrk="0" hangingPunct="1">
              <a:spcBef>
                <a:spcPts val="1200"/>
              </a:spcBef>
              <a:spcAft>
                <a:spcPts val="200"/>
              </a:spcAft>
              <a:buClr>
                <a:srgbClr val="9BA8B7"/>
              </a:buClr>
              <a:buSzPct val="100000"/>
              <a:buFont typeface="Calibri" panose="020F0502020204030204" pitchFamily="34" charset="0"/>
              <a:buNone/>
              <a:tabLst/>
              <a:defRPr/>
            </a:pPr>
            <a:r>
              <a:rPr kumimoji="0" lang="en-GB" sz="1600" b="0" i="0" u="none" strike="noStrike" kern="1200" cap="none" spc="0" normalizeH="0" baseline="0" noProof="0" dirty="0">
                <a:ln>
                  <a:noFill/>
                </a:ln>
                <a:effectLst/>
                <a:uLnTx/>
                <a:uFillTx/>
                <a:latin typeface="Franklin Gothic Book" panose="020F0502020204030204"/>
                <a:ea typeface="+mn-ea"/>
                <a:cs typeface="+mn-cs"/>
              </a:rPr>
              <a:t>Productivity Boost – when the workload is shared equally by members of a team and the tasks are allocated according to the strengths and skills of each team member, tasks are completed faster and more efficiently which results in a noticeable increase in productivity. </a:t>
            </a:r>
          </a:p>
          <a:p>
            <a:endParaRPr lang="en-GB" sz="1600" dirty="0"/>
          </a:p>
        </p:txBody>
      </p:sp>
    </p:spTree>
    <p:extLst>
      <p:ext uri="{BB962C8B-B14F-4D97-AF65-F5344CB8AC3E}">
        <p14:creationId xmlns:p14="http://schemas.microsoft.com/office/powerpoint/2010/main" val="25062418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ight Triangle 2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3E6FA12-2628-44BD-A143-83430652B3AA}"/>
              </a:ext>
            </a:extLst>
          </p:cNvPr>
          <p:cNvSpPr txBox="1"/>
          <p:nvPr/>
        </p:nvSpPr>
        <p:spPr>
          <a:xfrm>
            <a:off x="1075767" y="1188637"/>
            <a:ext cx="2988234" cy="4480726"/>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6600" kern="1200">
                <a:solidFill>
                  <a:schemeClr val="tx1"/>
                </a:solidFill>
                <a:latin typeface="+mj-lt"/>
                <a:ea typeface="+mj-ea"/>
                <a:cs typeface="+mj-cs"/>
              </a:rPr>
              <a:t>Successful team working </a:t>
            </a:r>
          </a:p>
        </p:txBody>
      </p:sp>
      <p:cxnSp>
        <p:nvCxnSpPr>
          <p:cNvPr id="28" name="Straight Connector 27">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id="{8F18237B-8D66-46FD-9B19-B445447B1DF9}"/>
              </a:ext>
            </a:extLst>
          </p:cNvPr>
          <p:cNvSpPr txBox="1">
            <a:spLocks/>
          </p:cNvSpPr>
          <p:nvPr/>
        </p:nvSpPr>
        <p:spPr>
          <a:xfrm>
            <a:off x="4654296" y="973471"/>
            <a:ext cx="6271325" cy="4585855"/>
          </a:xfrm>
          <a:prstGeom prst="rect">
            <a:avLst/>
          </a:prstGeom>
        </p:spPr>
        <p:txBody>
          <a:bodyPr vert="horz" lIns="91440" tIns="45720" rIns="91440" bIns="45720" rtlCol="0" anchor="ctr">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228600" fontAlgn="auto">
              <a:lnSpc>
                <a:spcPct val="90000"/>
              </a:lnSpc>
              <a:spcBef>
                <a:spcPts val="1200"/>
              </a:spcBef>
              <a:spcAft>
                <a:spcPts val="200"/>
              </a:spcAft>
              <a:buClr>
                <a:srgbClr val="9BA8B7"/>
              </a:buClr>
              <a:buSzPct val="100000"/>
              <a:buFont typeface="Arial" panose="020B0604020202020204" pitchFamily="34" charset="0"/>
              <a:buChar char="•"/>
              <a:tabLst/>
              <a:defRPr/>
            </a:pPr>
            <a:r>
              <a:rPr kumimoji="0" lang="en-US" sz="1600" b="0" i="0" u="none" strike="noStrike" cap="none" spc="0" normalizeH="0" baseline="0" noProof="0" dirty="0">
                <a:ln>
                  <a:noFill/>
                </a:ln>
                <a:solidFill>
                  <a:schemeClr val="tx1"/>
                </a:solidFill>
                <a:effectLst/>
                <a:uLnTx/>
                <a:uFillTx/>
              </a:rPr>
              <a:t>Working together lets employees build on the talents of their teammates. While your strength may be creative thinking, a co-worker might shine in organization and planning. Do not hesitate to share your abilities with the team.</a:t>
            </a:r>
          </a:p>
          <a:p>
            <a:pPr marL="91440" marR="0" lvl="0" indent="-228600" fontAlgn="auto">
              <a:lnSpc>
                <a:spcPct val="90000"/>
              </a:lnSpc>
              <a:spcBef>
                <a:spcPts val="1200"/>
              </a:spcBef>
              <a:spcAft>
                <a:spcPts val="200"/>
              </a:spcAft>
              <a:buClr>
                <a:srgbClr val="9BA8B7"/>
              </a:buClr>
              <a:buSzPct val="100000"/>
              <a:buFont typeface="Arial" panose="020B0604020202020204" pitchFamily="34" charset="0"/>
              <a:buChar char="•"/>
              <a:tabLst/>
              <a:defRPr/>
            </a:pPr>
            <a:r>
              <a:rPr kumimoji="0" lang="en-US" sz="1600" b="0" i="0" u="none" strike="noStrike" cap="none" spc="0" normalizeH="0" baseline="0" noProof="0" dirty="0">
                <a:ln>
                  <a:noFill/>
                </a:ln>
                <a:solidFill>
                  <a:schemeClr val="tx1"/>
                </a:solidFill>
                <a:effectLst/>
                <a:uLnTx/>
                <a:uFillTx/>
              </a:rPr>
              <a:t>Creativity thrives when people work together on a team. Brainstorming ideas as a group prevents stale viewpoints that often come out of working solo.</a:t>
            </a:r>
          </a:p>
          <a:p>
            <a:pPr marL="91440" marR="0" lvl="0" indent="-228600" fontAlgn="auto">
              <a:lnSpc>
                <a:spcPct val="90000"/>
              </a:lnSpc>
              <a:spcBef>
                <a:spcPts val="1200"/>
              </a:spcBef>
              <a:spcAft>
                <a:spcPts val="200"/>
              </a:spcAft>
              <a:buClr>
                <a:srgbClr val="9BA8B7"/>
              </a:buClr>
              <a:buSzPct val="100000"/>
              <a:buFont typeface="Arial" panose="020B0604020202020204" pitchFamily="34" charset="0"/>
              <a:buChar char="•"/>
              <a:tabLst/>
              <a:defRPr/>
            </a:pPr>
            <a:r>
              <a:rPr kumimoji="0" lang="en-US" sz="1600" b="0" i="0" u="none" strike="noStrike" cap="none" spc="0" normalizeH="0" baseline="0" noProof="0" dirty="0">
                <a:ln>
                  <a:noFill/>
                </a:ln>
                <a:solidFill>
                  <a:schemeClr val="tx1"/>
                </a:solidFill>
                <a:effectLst/>
                <a:uLnTx/>
                <a:uFillTx/>
              </a:rPr>
              <a:t>Relying on other people builds trust, and teamwork establishes strong relationships with co-workers. Despite occasional disagreements, an effective team enjoys working together and shares a strong bond.</a:t>
            </a:r>
          </a:p>
          <a:p>
            <a:pPr marL="91440" marR="0" lvl="0" indent="-228600" fontAlgn="auto">
              <a:lnSpc>
                <a:spcPct val="90000"/>
              </a:lnSpc>
              <a:spcBef>
                <a:spcPts val="1200"/>
              </a:spcBef>
              <a:spcAft>
                <a:spcPts val="200"/>
              </a:spcAft>
              <a:buClr>
                <a:srgbClr val="9BA8B7"/>
              </a:buClr>
              <a:buSzPct val="100000"/>
              <a:buFont typeface="Arial" panose="020B0604020202020204" pitchFamily="34" charset="0"/>
              <a:buChar char="•"/>
              <a:tabLst/>
              <a:defRPr/>
            </a:pPr>
            <a:r>
              <a:rPr kumimoji="0" lang="en-US" sz="1600" b="0" i="0" u="none" strike="noStrike" cap="none" spc="0" normalizeH="0" baseline="0" noProof="0" dirty="0">
                <a:ln>
                  <a:noFill/>
                </a:ln>
                <a:solidFill>
                  <a:schemeClr val="tx1"/>
                </a:solidFill>
                <a:effectLst/>
                <a:uLnTx/>
                <a:uFillTx/>
              </a:rPr>
              <a:t>Team projects encourage employees to feel proud of their contributions. Tackling obstacles and creating notable work together makes team members feel fulfilled</a:t>
            </a:r>
          </a:p>
          <a:p>
            <a:pPr marL="91440" marR="0" lvl="0" indent="-228600" fontAlgn="auto">
              <a:lnSpc>
                <a:spcPct val="90000"/>
              </a:lnSpc>
              <a:spcBef>
                <a:spcPts val="1200"/>
              </a:spcBef>
              <a:spcAft>
                <a:spcPts val="200"/>
              </a:spcAft>
              <a:buClr>
                <a:srgbClr val="9BA8B7"/>
              </a:buClr>
              <a:buSzPct val="100000"/>
              <a:buFont typeface="Arial" panose="020B0604020202020204" pitchFamily="34" charset="0"/>
              <a:buChar char="•"/>
              <a:tabLst/>
              <a:defRPr/>
            </a:pPr>
            <a:r>
              <a:rPr kumimoji="0" lang="en-US" sz="1600" b="0" i="0" u="none" strike="noStrike" cap="none" spc="0" normalizeH="0" baseline="0" noProof="0" dirty="0">
                <a:ln>
                  <a:noFill/>
                </a:ln>
                <a:solidFill>
                  <a:schemeClr val="tx1"/>
                </a:solidFill>
                <a:effectLst/>
                <a:uLnTx/>
                <a:uFillTx/>
              </a:rPr>
              <a:t>An employee working on a project alone will probably not want to stick their neck out for an off-the-wall idea.</a:t>
            </a:r>
          </a:p>
        </p:txBody>
      </p:sp>
    </p:spTree>
    <p:extLst>
      <p:ext uri="{BB962C8B-B14F-4D97-AF65-F5344CB8AC3E}">
        <p14:creationId xmlns:p14="http://schemas.microsoft.com/office/powerpoint/2010/main" val="34187056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E38CF0-2DB9-4C3C-BA4F-742DDF2A8FAF}"/>
              </a:ext>
            </a:extLst>
          </p:cNvPr>
          <p:cNvSpPr>
            <a:spLocks noGrp="1"/>
          </p:cNvSpPr>
          <p:nvPr>
            <p:ph type="title"/>
          </p:nvPr>
        </p:nvSpPr>
        <p:spPr>
          <a:xfrm>
            <a:off x="1075767" y="1188637"/>
            <a:ext cx="2988234" cy="4480726"/>
          </a:xfrm>
        </p:spPr>
        <p:txBody>
          <a:bodyPr>
            <a:normAutofit/>
          </a:bodyPr>
          <a:lstStyle/>
          <a:p>
            <a:pPr algn="r"/>
            <a:r>
              <a:rPr lang="en-GB" sz="4600"/>
              <a:t>Catarina references</a:t>
            </a:r>
            <a:br>
              <a:rPr lang="en-GB" sz="4600"/>
            </a:br>
            <a:r>
              <a:rPr lang="en-GB" sz="4600"/>
              <a:t>06/12/2020</a:t>
            </a:r>
          </a:p>
        </p:txBody>
      </p:sp>
      <p:cxnSp>
        <p:nvCxnSpPr>
          <p:cNvPr id="21" name="Straight Connector 20">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ECDC35-033A-4B31-A2DE-E160F9BBE31C}"/>
              </a:ext>
            </a:extLst>
          </p:cNvPr>
          <p:cNvSpPr>
            <a:spLocks noGrp="1"/>
          </p:cNvSpPr>
          <p:nvPr>
            <p:ph idx="1"/>
          </p:nvPr>
        </p:nvSpPr>
        <p:spPr>
          <a:xfrm>
            <a:off x="5255260" y="1648870"/>
            <a:ext cx="4702848" cy="3560260"/>
          </a:xfrm>
        </p:spPr>
        <p:txBody>
          <a:bodyPr anchor="ctr">
            <a:normAutofit/>
          </a:bodyPr>
          <a:lstStyle/>
          <a:p>
            <a:pPr marL="91440" marR="0" lvl="0" indent="-91440" defTabSz="914400" rtl="0" eaLnBrk="1" fontAlgn="auto" latinLnBrk="0" hangingPunct="1">
              <a:spcBef>
                <a:spcPts val="1200"/>
              </a:spcBef>
              <a:spcAft>
                <a:spcPts val="200"/>
              </a:spcAft>
              <a:buClr>
                <a:srgbClr val="9BA8B7"/>
              </a:buClr>
              <a:buSzPct val="100000"/>
              <a:buFont typeface="Calibri" panose="020F0502020204030204" pitchFamily="34" charset="0"/>
              <a:buChar char=" "/>
              <a:tabLst/>
              <a:defRPr/>
            </a:pPr>
            <a:r>
              <a:rPr kumimoji="0" lang="en-GB" sz="1300" i="0" strike="noStrike" kern="1200" cap="none" spc="0" normalizeH="0" baseline="0" noProof="0">
                <a:ln>
                  <a:noFill/>
                </a:ln>
                <a:effectLst/>
                <a:uLnTx/>
                <a:uFillTx/>
                <a:latin typeface="Franklin Gothic Book" panose="020F0502020204030204"/>
                <a:ea typeface="+mn-ea"/>
                <a:cs typeface="+mn-cs"/>
                <a:hlinkClick r:id="rId2">
                  <a:extLst>
                    <a:ext uri="{A12FA001-AC4F-418D-AE19-62706E023703}">
                      <ahyp:hlinkClr xmlns:ahyp="http://schemas.microsoft.com/office/drawing/2018/hyperlinkcolor" val="tx"/>
                    </a:ext>
                  </a:extLst>
                </a:hlinkClick>
              </a:rPr>
              <a:t>6 benefits of teamworking in the workplace by dave mattson \ august 9</a:t>
            </a:r>
            <a:r>
              <a:rPr kumimoji="0" lang="en-GB" sz="1300" i="0" strike="noStrike" kern="1200" cap="none" spc="0" normalizeH="0" baseline="30000" noProof="0">
                <a:ln>
                  <a:noFill/>
                </a:ln>
                <a:effectLst/>
                <a:uLnTx/>
                <a:uFillTx/>
                <a:latin typeface="Franklin Gothic Book" panose="020F0502020204030204"/>
                <a:ea typeface="+mn-ea"/>
                <a:cs typeface="+mn-cs"/>
                <a:hlinkClick r:id="rId2">
                  <a:extLst>
                    <a:ext uri="{A12FA001-AC4F-418D-AE19-62706E023703}">
                      <ahyp:hlinkClr xmlns:ahyp="http://schemas.microsoft.com/office/drawing/2018/hyperlinkcolor" val="tx"/>
                    </a:ext>
                  </a:extLst>
                </a:hlinkClick>
              </a:rPr>
              <a:t>th</a:t>
            </a:r>
            <a:r>
              <a:rPr kumimoji="0" lang="en-GB" sz="1300" i="0" strike="noStrike" kern="1200" cap="none" spc="0" normalizeH="0" baseline="0" noProof="0">
                <a:ln>
                  <a:noFill/>
                </a:ln>
                <a:effectLst/>
                <a:uLnTx/>
                <a:uFillTx/>
                <a:latin typeface="Franklin Gothic Book" panose="020F0502020204030204"/>
                <a:ea typeface="+mn-ea"/>
                <a:cs typeface="+mn-cs"/>
                <a:hlinkClick r:id="rId2">
                  <a:extLst>
                    <a:ext uri="{A12FA001-AC4F-418D-AE19-62706E023703}">
                      <ahyp:hlinkClr xmlns:ahyp="http://schemas.microsoft.com/office/drawing/2018/hyperlinkcolor" val="tx"/>
                    </a:ext>
                  </a:extLst>
                </a:hlinkClick>
              </a:rPr>
              <a:t> 2017 </a:t>
            </a:r>
          </a:p>
          <a:p>
            <a:pPr marL="91440" marR="0" lvl="0" indent="-91440" defTabSz="914400" rtl="0" eaLnBrk="1" fontAlgn="auto" latinLnBrk="0" hangingPunct="1">
              <a:spcBef>
                <a:spcPts val="1200"/>
              </a:spcBef>
              <a:spcAft>
                <a:spcPts val="200"/>
              </a:spcAft>
              <a:buClr>
                <a:srgbClr val="9BA8B7"/>
              </a:buClr>
              <a:buSzPct val="100000"/>
              <a:buFont typeface="Calibri" panose="020F0502020204030204" pitchFamily="34" charset="0"/>
              <a:buChar char=" "/>
              <a:tabLst/>
              <a:defRPr/>
            </a:pPr>
            <a:r>
              <a:rPr kumimoji="0" lang="en-GB" sz="1300" b="0" i="0" u="none" strike="noStrike" kern="1200" cap="none" spc="0" normalizeH="0" baseline="0" noProof="0">
                <a:ln>
                  <a:noFill/>
                </a:ln>
                <a:effectLst/>
                <a:uLnTx/>
                <a:uFillTx/>
                <a:latin typeface="Franklin Gothic Book" panose="020F0502020204030204"/>
                <a:ea typeface="+mn-ea"/>
                <a:cs typeface="+mn-cs"/>
                <a:hlinkClick r:id="rId2">
                  <a:extLst>
                    <a:ext uri="{A12FA001-AC4F-418D-AE19-62706E023703}">
                      <ahyp:hlinkClr xmlns:ahyp="http://schemas.microsoft.com/office/drawing/2018/hyperlinkcolor" val="tx"/>
                    </a:ext>
                  </a:extLst>
                </a:hlinkClick>
              </a:rPr>
              <a:t>https://www.sandler.com/blog/6-benefits-of-teamwork-in-the-workplace/</a:t>
            </a:r>
            <a:endParaRPr kumimoji="0" lang="en-GB" sz="1300" b="0" i="0" u="none" strike="noStrike" kern="1200" cap="none" spc="0" normalizeH="0" baseline="0" noProof="0">
              <a:ln>
                <a:noFill/>
              </a:ln>
              <a:effectLst/>
              <a:uLnTx/>
              <a:uFillTx/>
              <a:latin typeface="Franklin Gothic Book" panose="020F0502020204030204"/>
              <a:ea typeface="+mn-ea"/>
              <a:cs typeface="+mn-cs"/>
            </a:endParaRPr>
          </a:p>
          <a:p>
            <a:pPr marL="91440" marR="0" lvl="0" indent="-91440" defTabSz="914400" rtl="0" eaLnBrk="1" fontAlgn="auto" latinLnBrk="0" hangingPunct="1">
              <a:spcBef>
                <a:spcPts val="1200"/>
              </a:spcBef>
              <a:spcAft>
                <a:spcPts val="200"/>
              </a:spcAft>
              <a:buClr>
                <a:srgbClr val="9BA8B7"/>
              </a:buClr>
              <a:buSzPct val="100000"/>
              <a:buFont typeface="Calibri" panose="020F0502020204030204" pitchFamily="34" charset="0"/>
              <a:buChar char=" "/>
              <a:tabLst/>
              <a:defRPr/>
            </a:pPr>
            <a:r>
              <a:rPr kumimoji="0" lang="en-GB" sz="1300" b="0" i="0" u="none" strike="noStrike" kern="1200" cap="none" spc="0" normalizeH="0" baseline="0" noProof="0">
                <a:ln>
                  <a:noFill/>
                </a:ln>
                <a:effectLst/>
                <a:uLnTx/>
                <a:uFillTx/>
                <a:latin typeface="Franklin Gothic Book" panose="020F0502020204030204"/>
                <a:ea typeface="+mn-ea"/>
                <a:cs typeface="+mn-cs"/>
              </a:rPr>
              <a:t>By Sophie Deering account executive at link humans ,home of the employer brand index/ December 21</a:t>
            </a:r>
            <a:r>
              <a:rPr kumimoji="0" lang="en-GB" sz="1300" b="0" i="0" u="none" strike="noStrike" kern="1200" cap="none" spc="0" normalizeH="0" baseline="30000" noProof="0">
                <a:ln>
                  <a:noFill/>
                </a:ln>
                <a:effectLst/>
                <a:uLnTx/>
                <a:uFillTx/>
                <a:latin typeface="Franklin Gothic Book" panose="020F0502020204030204"/>
                <a:ea typeface="+mn-ea"/>
                <a:cs typeface="+mn-cs"/>
              </a:rPr>
              <a:t>st</a:t>
            </a:r>
            <a:r>
              <a:rPr kumimoji="0" lang="en-GB" sz="1300" b="0" i="0" u="none" strike="noStrike" kern="1200" cap="none" spc="0" normalizeH="0" baseline="0" noProof="0">
                <a:ln>
                  <a:noFill/>
                </a:ln>
                <a:effectLst/>
                <a:uLnTx/>
                <a:uFillTx/>
                <a:latin typeface="Franklin Gothic Book" panose="020F0502020204030204"/>
                <a:ea typeface="+mn-ea"/>
                <a:cs typeface="+mn-cs"/>
              </a:rPr>
              <a:t> 2016</a:t>
            </a:r>
          </a:p>
          <a:p>
            <a:pPr marL="91440" marR="0" lvl="0" indent="-91440" defTabSz="914400" rtl="0" eaLnBrk="1" fontAlgn="auto" latinLnBrk="0" hangingPunct="1">
              <a:spcBef>
                <a:spcPts val="1200"/>
              </a:spcBef>
              <a:spcAft>
                <a:spcPts val="200"/>
              </a:spcAft>
              <a:buClr>
                <a:srgbClr val="9BA8B7"/>
              </a:buClr>
              <a:buSzPct val="100000"/>
              <a:buFont typeface="Calibri" panose="020F0502020204030204" pitchFamily="34" charset="0"/>
              <a:buChar char=" "/>
              <a:tabLst/>
              <a:defRPr/>
            </a:pPr>
            <a:r>
              <a:rPr kumimoji="0" lang="en-GB" sz="1300" b="0" i="0" u="none" strike="noStrike" kern="1200" cap="none" spc="0" normalizeH="0" baseline="0" noProof="0">
                <a:ln>
                  <a:noFill/>
                </a:ln>
                <a:effectLst/>
                <a:uLnTx/>
                <a:uFillTx/>
                <a:latin typeface="Franklin Gothic Book" panose="020F0502020204030204"/>
                <a:ea typeface="+mn-ea"/>
                <a:cs typeface="+mn-cs"/>
                <a:hlinkClick r:id="rId3"/>
              </a:rPr>
              <a:t>https://www.google.com/search?q=sucessfull+team+working&amp;source=lmns&amp;bih=679&amp;biw=1399&amp;rlz=1C1CHBF_en-gbGB875GB875&amp;safe=strict&amp;hl=en&amp;sa=X&amp;ved=2ahUKEwiQpMvZ3aLtAhUCcxoKHQopAhAQ_AUoAHoECAEQAA</a:t>
            </a:r>
            <a:endParaRPr kumimoji="0" lang="en-GB" sz="1300" b="0" i="0" u="none" strike="noStrike" kern="1200" cap="none" spc="0" normalizeH="0" baseline="0" noProof="0">
              <a:ln>
                <a:noFill/>
              </a:ln>
              <a:effectLst/>
              <a:uLnTx/>
              <a:uFillTx/>
              <a:latin typeface="Franklin Gothic Book" panose="020F0502020204030204"/>
              <a:ea typeface="+mn-ea"/>
              <a:cs typeface="+mn-cs"/>
            </a:endParaRPr>
          </a:p>
          <a:p>
            <a:pPr marL="91440" marR="0" lvl="0" indent="-91440" defTabSz="914400" rtl="0" eaLnBrk="1" fontAlgn="auto" latinLnBrk="0" hangingPunct="1">
              <a:spcBef>
                <a:spcPts val="1200"/>
              </a:spcBef>
              <a:spcAft>
                <a:spcPts val="200"/>
              </a:spcAft>
              <a:buClr>
                <a:srgbClr val="9BA8B7"/>
              </a:buClr>
              <a:buSzPct val="100000"/>
              <a:buFont typeface="Calibri" panose="020F0502020204030204" pitchFamily="34" charset="0"/>
              <a:buChar char=" "/>
              <a:tabLst/>
              <a:defRPr/>
            </a:pPr>
            <a:r>
              <a:rPr lang="en-GB" sz="1300">
                <a:latin typeface="Franklin Gothic Book" panose="020F0502020204030204"/>
              </a:rPr>
              <a:t>How to build a successful team by Adam Bryant illustrations by Julia yellow /July 12</a:t>
            </a:r>
            <a:r>
              <a:rPr lang="en-GB" sz="1300" baseline="30000">
                <a:latin typeface="Franklin Gothic Book" panose="020F0502020204030204"/>
              </a:rPr>
              <a:t>th</a:t>
            </a:r>
            <a:r>
              <a:rPr lang="en-GB" sz="1300">
                <a:latin typeface="Franklin Gothic Book" panose="020F0502020204030204"/>
              </a:rPr>
              <a:t> 2014</a:t>
            </a:r>
          </a:p>
          <a:p>
            <a:pPr marL="91440" marR="0" lvl="0" indent="-91440" defTabSz="914400" rtl="0" eaLnBrk="1" fontAlgn="auto" latinLnBrk="0" hangingPunct="1">
              <a:spcBef>
                <a:spcPts val="1200"/>
              </a:spcBef>
              <a:spcAft>
                <a:spcPts val="200"/>
              </a:spcAft>
              <a:buClr>
                <a:srgbClr val="9BA8B7"/>
              </a:buClr>
              <a:buSzPct val="100000"/>
              <a:buFont typeface="Calibri" panose="020F0502020204030204" pitchFamily="34" charset="0"/>
              <a:buChar char=" "/>
              <a:tabLst/>
              <a:defRPr/>
            </a:pPr>
            <a:r>
              <a:rPr lang="en-GB" sz="1300">
                <a:hlinkClick r:id="rId4"/>
              </a:rPr>
              <a:t>How to Build a Successful Team - Business Guides - The New York Times (nytimes.com)</a:t>
            </a:r>
            <a:endParaRPr kumimoji="0" lang="en-GB" sz="1300" b="0" i="0" u="none" strike="noStrike" kern="1200" cap="none" spc="0" normalizeH="0" baseline="0" noProof="0">
              <a:ln>
                <a:noFill/>
              </a:ln>
              <a:effectLst/>
              <a:uLnTx/>
              <a:uFillTx/>
              <a:latin typeface="Franklin Gothic Book" panose="020F0502020204030204"/>
              <a:ea typeface="+mn-ea"/>
              <a:cs typeface="+mn-cs"/>
            </a:endParaRPr>
          </a:p>
          <a:p>
            <a:endParaRPr lang="en-GB" sz="1300"/>
          </a:p>
        </p:txBody>
      </p:sp>
    </p:spTree>
    <p:extLst>
      <p:ext uri="{BB962C8B-B14F-4D97-AF65-F5344CB8AC3E}">
        <p14:creationId xmlns:p14="http://schemas.microsoft.com/office/powerpoint/2010/main" val="39061909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00C3C3-1AE1-4994-820A-EE46FB54E957}"/>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a:t>Thank you for listening </a:t>
            </a:r>
          </a:p>
        </p:txBody>
      </p:sp>
      <p:sp>
        <p:nvSpPr>
          <p:cNvPr id="11" name="Rectangle 1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extLst>
              <a:ext uri="{FF2B5EF4-FFF2-40B4-BE49-F238E27FC236}">
                <a16:creationId xmlns:a16="http://schemas.microsoft.com/office/drawing/2014/main" id="{AD9812A4-1105-4944-87F9-9BCFA5F2255B}"/>
              </a:ext>
            </a:extLst>
          </p:cNvPr>
          <p:cNvPicPr>
            <a:picLocks noGrp="1" noChangeAspect="1"/>
          </p:cNvPicPr>
          <p:nvPr>
            <p:ph idx="1"/>
          </p:nvPr>
        </p:nvPicPr>
        <p:blipFill>
          <a:blip r:embed="rId2"/>
          <a:stretch>
            <a:fillRect/>
          </a:stretch>
        </p:blipFill>
        <p:spPr>
          <a:xfrm>
            <a:off x="708757" y="1253013"/>
            <a:ext cx="7165910" cy="4351338"/>
          </a:xfrm>
          <a:prstGeom prst="rect">
            <a:avLst/>
          </a:prstGeom>
        </p:spPr>
      </p:pic>
    </p:spTree>
    <p:extLst>
      <p:ext uri="{BB962C8B-B14F-4D97-AF65-F5344CB8AC3E}">
        <p14:creationId xmlns:p14="http://schemas.microsoft.com/office/powerpoint/2010/main" val="19930372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753</TotalTime>
  <Words>3286</Words>
  <Application>Microsoft Office PowerPoint</Application>
  <PresentationFormat>Widescreen</PresentationFormat>
  <Paragraphs>286</Paragraphs>
  <Slides>32</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arial</vt:lpstr>
      <vt:lpstr>arial</vt:lpstr>
      <vt:lpstr>Calibri</vt:lpstr>
      <vt:lpstr>Calibri Light</vt:lpstr>
      <vt:lpstr>Franklin Gothic Book</vt:lpstr>
      <vt:lpstr>Google Sans</vt:lpstr>
      <vt:lpstr>GothamRoundedBook</vt:lpstr>
      <vt:lpstr>Times New Roman</vt:lpstr>
      <vt:lpstr>Office Theme</vt:lpstr>
      <vt:lpstr>Benefits of team working </vt:lpstr>
      <vt:lpstr>INTRODUCTION </vt:lpstr>
      <vt:lpstr>BENEFITS OF TEAM WORKING IN ST THOMAS HOSPITAL EMERGENCY AND EMERGENCY DEPARTMENT </vt:lpstr>
      <vt:lpstr>OTHER BENEFITS OF TEAM WORKING ARE :</vt:lpstr>
      <vt:lpstr>CONCLUSION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TEAM ROLES</vt:lpstr>
      <vt:lpstr>The Organizational Structure of Hospitals</vt:lpstr>
      <vt:lpstr>The team roles are:</vt:lpstr>
      <vt:lpstr>Roles include:</vt:lpstr>
      <vt:lpstr>PowerPoint Presentation</vt:lpstr>
      <vt:lpstr>Managing of conflict </vt:lpstr>
      <vt:lpstr>What is the management of conflict?</vt:lpstr>
      <vt:lpstr>How can conflict be managed?</vt:lpstr>
      <vt:lpstr>Prevention of conflict at St. Thomas hospital</vt:lpstr>
      <vt:lpstr>Importance of managing conflict at St Thomas Hospital</vt:lpstr>
      <vt:lpstr>References</vt:lpstr>
      <vt:lpstr>Successful team development </vt:lpstr>
      <vt:lpstr>What is successful team development ?</vt:lpstr>
      <vt:lpstr>PowerPoint Presentation</vt:lpstr>
      <vt:lpstr>Qualities of a successful team </vt:lpstr>
      <vt:lpstr>Benefits of working in st Thomas hospital </vt:lpstr>
      <vt:lpstr>PowerPoint Presentation</vt:lpstr>
      <vt:lpstr>Catarina references 06/12/2020</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team working </dc:title>
  <dc:creator>Catarina Freitas</dc:creator>
  <cp:lastModifiedBy>Catarina Freitas</cp:lastModifiedBy>
  <cp:revision>3</cp:revision>
  <dcterms:created xsi:type="dcterms:W3CDTF">2020-12-10T22:17:12Z</dcterms:created>
  <dcterms:modified xsi:type="dcterms:W3CDTF">2020-12-11T11:11:50Z</dcterms:modified>
</cp:coreProperties>
</file>