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381"/>
    <p:restoredTop sz="95624"/>
  </p:normalViewPr>
  <p:slideViewPr>
    <p:cSldViewPr snapToGrid="0">
      <p:cViewPr varScale="1">
        <p:scale>
          <a:sx n="104" d="100"/>
          <a:sy n="104" d="100"/>
        </p:scale>
        <p:origin x="224"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BEBFE2-04E6-5049-8EBC-755A3DA5FD9C}" type="doc">
      <dgm:prSet loTypeId="urn:microsoft.com/office/officeart/2005/8/layout/cycle8" loCatId="list" qsTypeId="urn:microsoft.com/office/officeart/2005/8/quickstyle/simple1" qsCatId="simple" csTypeId="urn:microsoft.com/office/officeart/2005/8/colors/accent1_2" csCatId="accent1"/>
      <dgm:spPr/>
      <dgm:t>
        <a:bodyPr/>
        <a:lstStyle/>
        <a:p>
          <a:endParaRPr lang="en-US"/>
        </a:p>
      </dgm:t>
    </dgm:pt>
    <dgm:pt modelId="{BC2630C9-99FD-6E43-85D1-B829AF9B92BF}">
      <dgm:prSet/>
      <dgm:spPr/>
      <dgm:t>
        <a:bodyPr/>
        <a:lstStyle/>
        <a:p>
          <a:r>
            <a:rPr lang="en-US" b="0" i="0"/>
            <a:t>Programme: BA (Hos) International Gastronomy Management</a:t>
          </a:r>
          <a:br>
            <a:rPr lang="en-US" b="0" i="0"/>
          </a:br>
          <a:br>
            <a:rPr lang="en-US" b="0" i="0"/>
          </a:br>
          <a:r>
            <a:rPr lang="en-US" b="0" i="0"/>
            <a:t>Module: Marketing &amp; Sales</a:t>
          </a:r>
          <a:br>
            <a:rPr lang="en-US" b="0" i="0"/>
          </a:br>
          <a:br>
            <a:rPr lang="en-US" b="0" i="0"/>
          </a:br>
          <a:r>
            <a:rPr lang="en-US" b="0" i="0"/>
            <a:t>Module code: BMGM5001 Contribution to 50%</a:t>
          </a:r>
          <a:br>
            <a:rPr lang="en-US" b="0" i="0"/>
          </a:br>
          <a:r>
            <a:rPr lang="en-US" b="0" i="0"/>
            <a:t>Overall Module</a:t>
          </a:r>
          <a:br>
            <a:rPr lang="en-US" b="0" i="0"/>
          </a:br>
          <a:br>
            <a:rPr lang="en-US" b="0" i="0"/>
          </a:br>
          <a:r>
            <a:rPr lang="en-US" b="0" i="0"/>
            <a:t>Assessment (%):</a:t>
          </a:r>
          <a:br>
            <a:rPr lang="en-US" b="0" i="0"/>
          </a:br>
          <a:r>
            <a:rPr lang="en-US" b="0" i="0"/>
            <a:t>Lecturer: Ruth Taylor-Davies Internal Verifier: Chris Wilkin</a:t>
          </a:r>
          <a:br>
            <a:rPr lang="en-US" b="0" i="0"/>
          </a:br>
          <a:br>
            <a:rPr lang="en-US" b="0" i="0"/>
          </a:br>
          <a:r>
            <a:rPr lang="en-US" b="0" i="0"/>
            <a:t>Assignment Title: Presentation &amp; Marketing</a:t>
          </a:r>
          <a:endParaRPr lang="en-KW"/>
        </a:p>
      </dgm:t>
    </dgm:pt>
    <dgm:pt modelId="{423B8AE6-DAD5-DE44-9927-7242CAAF00AB}" type="parTrans" cxnId="{BE6196C7-6B3A-534B-BD3A-C4BBD4F81BC8}">
      <dgm:prSet/>
      <dgm:spPr/>
      <dgm:t>
        <a:bodyPr/>
        <a:lstStyle/>
        <a:p>
          <a:endParaRPr lang="en-US"/>
        </a:p>
      </dgm:t>
    </dgm:pt>
    <dgm:pt modelId="{9F97AE77-A82B-D349-B2F9-B6E3F434EA87}" type="sibTrans" cxnId="{BE6196C7-6B3A-534B-BD3A-C4BBD4F81BC8}">
      <dgm:prSet/>
      <dgm:spPr/>
      <dgm:t>
        <a:bodyPr/>
        <a:lstStyle/>
        <a:p>
          <a:endParaRPr lang="en-US"/>
        </a:p>
      </dgm:t>
    </dgm:pt>
    <dgm:pt modelId="{843A530A-731F-AA40-B4CA-B1B070359FB6}" type="pres">
      <dgm:prSet presAssocID="{5FBEBFE2-04E6-5049-8EBC-755A3DA5FD9C}" presName="compositeShape" presStyleCnt="0">
        <dgm:presLayoutVars>
          <dgm:chMax val="7"/>
          <dgm:dir/>
          <dgm:resizeHandles val="exact"/>
        </dgm:presLayoutVars>
      </dgm:prSet>
      <dgm:spPr/>
    </dgm:pt>
    <dgm:pt modelId="{D9928079-D5B2-864D-8B8B-D4EEB5633CB8}" type="pres">
      <dgm:prSet presAssocID="{5FBEBFE2-04E6-5049-8EBC-755A3DA5FD9C}" presName="wedge1" presStyleLbl="node1" presStyleIdx="0" presStyleCnt="1"/>
      <dgm:spPr/>
    </dgm:pt>
    <dgm:pt modelId="{21314C96-09DA-8E45-9B86-B798ECC1FF6F}" type="pres">
      <dgm:prSet presAssocID="{5FBEBFE2-04E6-5049-8EBC-755A3DA5FD9C}" presName="dummy1a" presStyleCnt="0"/>
      <dgm:spPr/>
    </dgm:pt>
    <dgm:pt modelId="{1F77B9AF-2F51-D641-93D0-8E5FCEEDC33E}" type="pres">
      <dgm:prSet presAssocID="{5FBEBFE2-04E6-5049-8EBC-755A3DA5FD9C}" presName="dummy1b" presStyleCnt="0"/>
      <dgm:spPr/>
    </dgm:pt>
    <dgm:pt modelId="{D6648358-83D3-DE42-999E-E317E45185E3}" type="pres">
      <dgm:prSet presAssocID="{5FBEBFE2-04E6-5049-8EBC-755A3DA5FD9C}" presName="wedge1Tx" presStyleLbl="node1" presStyleIdx="0" presStyleCnt="1">
        <dgm:presLayoutVars>
          <dgm:chMax val="0"/>
          <dgm:chPref val="0"/>
          <dgm:bulletEnabled val="1"/>
        </dgm:presLayoutVars>
      </dgm:prSet>
      <dgm:spPr/>
    </dgm:pt>
    <dgm:pt modelId="{8CEF71EA-7A46-F244-A0EE-C09488CAA428}" type="pres">
      <dgm:prSet presAssocID="{9F97AE77-A82B-D349-B2F9-B6E3F434EA87}" presName="arrowWedge1single" presStyleLbl="fgSibTrans2D1" presStyleIdx="0" presStyleCnt="1"/>
      <dgm:spPr/>
    </dgm:pt>
  </dgm:ptLst>
  <dgm:cxnLst>
    <dgm:cxn modelId="{A32C5C48-44F2-FE41-8F4A-3913776A5041}" type="presOf" srcId="{BC2630C9-99FD-6E43-85D1-B829AF9B92BF}" destId="{D6648358-83D3-DE42-999E-E317E45185E3}" srcOrd="1" destOrd="0" presId="urn:microsoft.com/office/officeart/2005/8/layout/cycle8"/>
    <dgm:cxn modelId="{6177B7A9-143F-3445-A217-820170970450}" type="presOf" srcId="{5FBEBFE2-04E6-5049-8EBC-755A3DA5FD9C}" destId="{843A530A-731F-AA40-B4CA-B1B070359FB6}" srcOrd="0" destOrd="0" presId="urn:microsoft.com/office/officeart/2005/8/layout/cycle8"/>
    <dgm:cxn modelId="{2F926CC0-7751-384D-857F-A2593DF720BD}" type="presOf" srcId="{BC2630C9-99FD-6E43-85D1-B829AF9B92BF}" destId="{D9928079-D5B2-864D-8B8B-D4EEB5633CB8}" srcOrd="0" destOrd="0" presId="urn:microsoft.com/office/officeart/2005/8/layout/cycle8"/>
    <dgm:cxn modelId="{BE6196C7-6B3A-534B-BD3A-C4BBD4F81BC8}" srcId="{5FBEBFE2-04E6-5049-8EBC-755A3DA5FD9C}" destId="{BC2630C9-99FD-6E43-85D1-B829AF9B92BF}" srcOrd="0" destOrd="0" parTransId="{423B8AE6-DAD5-DE44-9927-7242CAAF00AB}" sibTransId="{9F97AE77-A82B-D349-B2F9-B6E3F434EA87}"/>
    <dgm:cxn modelId="{653DAD85-8648-DB4A-A7AA-E251E1B716D5}" type="presParOf" srcId="{843A530A-731F-AA40-B4CA-B1B070359FB6}" destId="{D9928079-D5B2-864D-8B8B-D4EEB5633CB8}" srcOrd="0" destOrd="0" presId="urn:microsoft.com/office/officeart/2005/8/layout/cycle8"/>
    <dgm:cxn modelId="{3FE2E3CE-1176-C741-BBF2-3804C1058216}" type="presParOf" srcId="{843A530A-731F-AA40-B4CA-B1B070359FB6}" destId="{21314C96-09DA-8E45-9B86-B798ECC1FF6F}" srcOrd="1" destOrd="0" presId="urn:microsoft.com/office/officeart/2005/8/layout/cycle8"/>
    <dgm:cxn modelId="{AB1082E3-4DFA-114C-88E7-8CE7E61C9C53}" type="presParOf" srcId="{843A530A-731F-AA40-B4CA-B1B070359FB6}" destId="{1F77B9AF-2F51-D641-93D0-8E5FCEEDC33E}" srcOrd="2" destOrd="0" presId="urn:microsoft.com/office/officeart/2005/8/layout/cycle8"/>
    <dgm:cxn modelId="{B693C7C7-D862-2C41-88FB-8C546C22F1AA}" type="presParOf" srcId="{843A530A-731F-AA40-B4CA-B1B070359FB6}" destId="{D6648358-83D3-DE42-999E-E317E45185E3}" srcOrd="3" destOrd="0" presId="urn:microsoft.com/office/officeart/2005/8/layout/cycle8"/>
    <dgm:cxn modelId="{403BE186-70D1-6240-8E36-A6904366BA8E}" type="presParOf" srcId="{843A530A-731F-AA40-B4CA-B1B070359FB6}" destId="{8CEF71EA-7A46-F244-A0EE-C09488CAA428}" srcOrd="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BAA84F-3F17-4A4F-9E99-EC9B0B59F32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5A07CDB-CFF6-A144-884A-D522CE41474F}">
      <dgm:prSet/>
      <dgm:spPr/>
      <dgm:t>
        <a:bodyPr/>
        <a:lstStyle/>
        <a:p>
          <a:r>
            <a:rPr lang="en-GB" b="0" i="0"/>
            <a:t>Enjoy your evening. I'm pleased to present The Garden Fork's marketing and sales plan, a restaurant I love. The Garden Fork is in central Somerset. Each dish tells a tale about local history, sustainability, and the freshest ingredients from our garden and adjacent fields. </a:t>
          </a:r>
          <a:br>
            <a:rPr lang="en-GB" b="0" i="0"/>
          </a:br>
          <a:r>
            <a:rPr lang="en-GB" b="0" i="0"/>
            <a:t>The Garden Fork is unique because we always serve farm-to-table. We offer meals and experiences that connect guests to the land and the people who work hard to maintain it. Our seasonal menu gives you a new taste of the area's greatest meats, vegetables, and cheese every time you visit. Beyond food, we care about the environment by minimising waste, composting, and supporting local farmers and community projects (Houghton, C., Casey, D., Shaw, D., &amp; Murphy, K., 2013). </a:t>
          </a:r>
          <a:endParaRPr lang="en-KW"/>
        </a:p>
      </dgm:t>
    </dgm:pt>
    <dgm:pt modelId="{D381266F-ACF4-604C-A5BD-808396990805}" type="parTrans" cxnId="{26C63FE5-1391-AE4A-8F47-C3D2815A58F6}">
      <dgm:prSet/>
      <dgm:spPr/>
      <dgm:t>
        <a:bodyPr/>
        <a:lstStyle/>
        <a:p>
          <a:endParaRPr lang="en-US"/>
        </a:p>
      </dgm:t>
    </dgm:pt>
    <dgm:pt modelId="{BCCFAB7B-560A-CE42-B344-AA20B8F4AFEA}" type="sibTrans" cxnId="{26C63FE5-1391-AE4A-8F47-C3D2815A58F6}">
      <dgm:prSet/>
      <dgm:spPr/>
      <dgm:t>
        <a:bodyPr/>
        <a:lstStyle/>
        <a:p>
          <a:endParaRPr lang="en-US"/>
        </a:p>
      </dgm:t>
    </dgm:pt>
    <dgm:pt modelId="{252DF36E-393E-9545-B84B-3508F5191ED9}" type="pres">
      <dgm:prSet presAssocID="{B8BAA84F-3F17-4A4F-9E99-EC9B0B59F328}" presName="vert0" presStyleCnt="0">
        <dgm:presLayoutVars>
          <dgm:dir/>
          <dgm:animOne val="branch"/>
          <dgm:animLvl val="lvl"/>
        </dgm:presLayoutVars>
      </dgm:prSet>
      <dgm:spPr/>
    </dgm:pt>
    <dgm:pt modelId="{0B43CE62-5E8B-6C4D-921B-5BC82C07AC1C}" type="pres">
      <dgm:prSet presAssocID="{15A07CDB-CFF6-A144-884A-D522CE41474F}" presName="thickLine" presStyleLbl="alignNode1" presStyleIdx="0" presStyleCnt="1"/>
      <dgm:spPr/>
    </dgm:pt>
    <dgm:pt modelId="{878EC102-9058-5A44-9E2B-899CA1E47744}" type="pres">
      <dgm:prSet presAssocID="{15A07CDB-CFF6-A144-884A-D522CE41474F}" presName="horz1" presStyleCnt="0"/>
      <dgm:spPr/>
    </dgm:pt>
    <dgm:pt modelId="{AAAF4B9E-E00C-1E45-BDD1-BCD4D5768074}" type="pres">
      <dgm:prSet presAssocID="{15A07CDB-CFF6-A144-884A-D522CE41474F}" presName="tx1" presStyleLbl="revTx" presStyleIdx="0" presStyleCnt="1"/>
      <dgm:spPr/>
    </dgm:pt>
    <dgm:pt modelId="{19D79FDA-41D3-654A-97E6-35DEF2D9B474}" type="pres">
      <dgm:prSet presAssocID="{15A07CDB-CFF6-A144-884A-D522CE41474F}" presName="vert1" presStyleCnt="0"/>
      <dgm:spPr/>
    </dgm:pt>
  </dgm:ptLst>
  <dgm:cxnLst>
    <dgm:cxn modelId="{E02FEB1E-6271-F645-AC6A-99C668BD6ED8}" type="presOf" srcId="{B8BAA84F-3F17-4A4F-9E99-EC9B0B59F328}" destId="{252DF36E-393E-9545-B84B-3508F5191ED9}" srcOrd="0" destOrd="0" presId="urn:microsoft.com/office/officeart/2008/layout/LinedList"/>
    <dgm:cxn modelId="{CFAB108B-A18A-6340-AD2D-983497F8A99D}" type="presOf" srcId="{15A07CDB-CFF6-A144-884A-D522CE41474F}" destId="{AAAF4B9E-E00C-1E45-BDD1-BCD4D5768074}" srcOrd="0" destOrd="0" presId="urn:microsoft.com/office/officeart/2008/layout/LinedList"/>
    <dgm:cxn modelId="{26C63FE5-1391-AE4A-8F47-C3D2815A58F6}" srcId="{B8BAA84F-3F17-4A4F-9E99-EC9B0B59F328}" destId="{15A07CDB-CFF6-A144-884A-D522CE41474F}" srcOrd="0" destOrd="0" parTransId="{D381266F-ACF4-604C-A5BD-808396990805}" sibTransId="{BCCFAB7B-560A-CE42-B344-AA20B8F4AFEA}"/>
    <dgm:cxn modelId="{814204FA-ED73-E54D-B1F5-5A9421E3351A}" type="presParOf" srcId="{252DF36E-393E-9545-B84B-3508F5191ED9}" destId="{0B43CE62-5E8B-6C4D-921B-5BC82C07AC1C}" srcOrd="0" destOrd="0" presId="urn:microsoft.com/office/officeart/2008/layout/LinedList"/>
    <dgm:cxn modelId="{20AC1376-94BD-1B4F-9F19-2E8D6CEC01B2}" type="presParOf" srcId="{252DF36E-393E-9545-B84B-3508F5191ED9}" destId="{878EC102-9058-5A44-9E2B-899CA1E47744}" srcOrd="1" destOrd="0" presId="urn:microsoft.com/office/officeart/2008/layout/LinedList"/>
    <dgm:cxn modelId="{225F642E-C4BB-7044-811F-AD4F1966EBA9}" type="presParOf" srcId="{878EC102-9058-5A44-9E2B-899CA1E47744}" destId="{AAAF4B9E-E00C-1E45-BDD1-BCD4D5768074}" srcOrd="0" destOrd="0" presId="urn:microsoft.com/office/officeart/2008/layout/LinedList"/>
    <dgm:cxn modelId="{A200E9BE-56C0-4347-9501-991AA6C66474}" type="presParOf" srcId="{878EC102-9058-5A44-9E2B-899CA1E47744}" destId="{19D79FDA-41D3-654A-97E6-35DEF2D9B47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28079-D5B2-864D-8B8B-D4EEB5633CB8}">
      <dsp:nvSpPr>
        <dsp:cNvPr id="0" name=""/>
        <dsp:cNvSpPr/>
      </dsp:nvSpPr>
      <dsp:spPr>
        <a:xfrm>
          <a:off x="3492914" y="454577"/>
          <a:ext cx="4773066" cy="4773066"/>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0" i="0" kern="1200"/>
            <a:t>Programme: BA (Hos) International Gastronomy Management</a:t>
          </a:r>
          <a:br>
            <a:rPr lang="en-US" sz="1400" b="0" i="0" kern="1200"/>
          </a:br>
          <a:br>
            <a:rPr lang="en-US" sz="1400" b="0" i="0" kern="1200"/>
          </a:br>
          <a:r>
            <a:rPr lang="en-US" sz="1400" b="0" i="0" kern="1200"/>
            <a:t>Module: Marketing &amp; Sales</a:t>
          </a:r>
          <a:br>
            <a:rPr lang="en-US" sz="1400" b="0" i="0" kern="1200"/>
          </a:br>
          <a:br>
            <a:rPr lang="en-US" sz="1400" b="0" i="0" kern="1200"/>
          </a:br>
          <a:r>
            <a:rPr lang="en-US" sz="1400" b="0" i="0" kern="1200"/>
            <a:t>Module code: BMGM5001 Contribution to 50%</a:t>
          </a:r>
          <a:br>
            <a:rPr lang="en-US" sz="1400" b="0" i="0" kern="1200"/>
          </a:br>
          <a:r>
            <a:rPr lang="en-US" sz="1400" b="0" i="0" kern="1200"/>
            <a:t>Overall Module</a:t>
          </a:r>
          <a:br>
            <a:rPr lang="en-US" sz="1400" b="0" i="0" kern="1200"/>
          </a:br>
          <a:br>
            <a:rPr lang="en-US" sz="1400" b="0" i="0" kern="1200"/>
          </a:br>
          <a:r>
            <a:rPr lang="en-US" sz="1400" b="0" i="0" kern="1200"/>
            <a:t>Assessment (%):</a:t>
          </a:r>
          <a:br>
            <a:rPr lang="en-US" sz="1400" b="0" i="0" kern="1200"/>
          </a:br>
          <a:r>
            <a:rPr lang="en-US" sz="1400" b="0" i="0" kern="1200"/>
            <a:t>Lecturer: Ruth Taylor-Davies Internal Verifier: Chris Wilkin</a:t>
          </a:r>
          <a:br>
            <a:rPr lang="en-US" sz="1400" b="0" i="0" kern="1200"/>
          </a:br>
          <a:br>
            <a:rPr lang="en-US" sz="1400" b="0" i="0" kern="1200"/>
          </a:br>
          <a:r>
            <a:rPr lang="en-US" sz="1400" b="0" i="0" kern="1200"/>
            <a:t>Assignment Title: Presentation &amp; Marketing</a:t>
          </a:r>
          <a:endParaRPr lang="en-KW" sz="1400" kern="1200"/>
        </a:p>
      </dsp:txBody>
      <dsp:txXfrm>
        <a:off x="4288425" y="1250088"/>
        <a:ext cx="3182044" cy="3182044"/>
      </dsp:txXfrm>
    </dsp:sp>
    <dsp:sp modelId="{8CEF71EA-7A46-F244-A0EE-C09488CAA428}">
      <dsp:nvSpPr>
        <dsp:cNvPr id="0" name=""/>
        <dsp:cNvSpPr/>
      </dsp:nvSpPr>
      <dsp:spPr>
        <a:xfrm>
          <a:off x="3215438" y="159034"/>
          <a:ext cx="5364017" cy="5364017"/>
        </a:xfrm>
        <a:prstGeom prst="circularArrow">
          <a:avLst>
            <a:gd name="adj1" fmla="val 5085"/>
            <a:gd name="adj2" fmla="val 327528"/>
            <a:gd name="adj3" fmla="val 15846543"/>
            <a:gd name="adj4" fmla="val 16225929"/>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3CE62-5E8B-6C4D-921B-5BC82C07AC1C}">
      <dsp:nvSpPr>
        <dsp:cNvPr id="0" name=""/>
        <dsp:cNvSpPr/>
      </dsp:nvSpPr>
      <dsp:spPr>
        <a:xfrm>
          <a:off x="0" y="0"/>
          <a:ext cx="1191420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AF4B9E-E00C-1E45-BDD1-BCD4D5768074}">
      <dsp:nvSpPr>
        <dsp:cNvPr id="0" name=""/>
        <dsp:cNvSpPr/>
      </dsp:nvSpPr>
      <dsp:spPr>
        <a:xfrm>
          <a:off x="0" y="0"/>
          <a:ext cx="11914208" cy="4409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Enjoy your evening. I'm pleased to present The Garden Fork's marketing and sales plan, a restaurant I love. The Garden Fork is in central Somerset. Each dish tells a tale about local history, sustainability, and the freshest ingredients from our garden and adjacent fields. </a:t>
          </a:r>
          <a:br>
            <a:rPr lang="en-GB" sz="2500" b="0" i="0" kern="1200"/>
          </a:br>
          <a:r>
            <a:rPr lang="en-GB" sz="2500" b="0" i="0" kern="1200"/>
            <a:t>The Garden Fork is unique because we always serve farm-to-table. We offer meals and experiences that connect guests to the land and the people who work hard to maintain it. Our seasonal menu gives you a new taste of the area's greatest meats, vegetables, and cheese every time you visit. Beyond food, we care about the environment by minimising waste, composting, and supporting local farmers and community projects (Houghton, C., Casey, D., Shaw, D., &amp; Murphy, K., 2013). </a:t>
          </a:r>
          <a:endParaRPr lang="en-KW" sz="2500" kern="1200"/>
        </a:p>
      </dsp:txBody>
      <dsp:txXfrm>
        <a:off x="0" y="0"/>
        <a:ext cx="11914208" cy="4409955"/>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9AB3A824-1A51-4B26-AD58-A6D8E14F6C04}" type="datetimeFigureOut">
              <a:rPr lang="en-US" smtClean="0"/>
              <a:t>2/26/24</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33308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2/26/24</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94474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2/26/24</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90573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2/26/24</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29063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2/26/24</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47728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2/26/24</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38248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2/26/24</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48883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2/26/24</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51826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2/26/24</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54825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2/26/24</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6162403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2/26/24</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6844817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2/26/24</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8597346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2/26/24</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5752440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CBC1C18-307B-4F68-A007-B5B542270E8D}" type="datetimeFigureOut">
              <a:rPr lang="en-US" smtClean="0"/>
              <a:t>2/26/24</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58398337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CBC1C18-307B-4F68-A007-B5B542270E8D}" type="datetimeFigureOut">
              <a:rPr lang="en-US" smtClean="0"/>
              <a:t>2/26/24</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2993419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857E33E-8B18-4087-B112-809917729534}" type="datetimeFigureOut">
              <a:rPr lang="en-US" smtClean="0"/>
              <a:t>2/26/24</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654868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3FFE419-2371-464F-8239-3959401C3561}" type="datetimeFigureOut">
              <a:rPr lang="en-US" smtClean="0"/>
              <a:t>2/26/24</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92445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3CBC1C18-307B-4F68-A007-B5B542270E8D}" type="datetimeFigureOut">
              <a:rPr lang="en-US" smtClean="0"/>
              <a:t>2/26/24</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705925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ublicdomainpictures.net/view-image.php?image=135325&amp;picture=coffee-shop-blackboard-menu"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ryanvanetten/5928662611"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pngall.com/digital-marketing-png/download/45508"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pressbooks.nscc.ca/nsccprinciplesofmarketingpartwo/chapter/putting-it-together-distribution-channels/" TargetMode="External"/><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publicdomainpictures.net/en/view-image.php?image=240506&amp;picture=timeline"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8" name="Rectangle 7">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graphicFrame>
        <p:nvGraphicFramePr>
          <p:cNvPr id="4" name="Diagram 3">
            <a:extLst>
              <a:ext uri="{FF2B5EF4-FFF2-40B4-BE49-F238E27FC236}">
                <a16:creationId xmlns:a16="http://schemas.microsoft.com/office/drawing/2014/main" id="{D93C3DF9-514F-FCF7-9812-94863E96E046}"/>
              </a:ext>
            </a:extLst>
          </p:cNvPr>
          <p:cNvGraphicFramePr/>
          <p:nvPr>
            <p:extLst>
              <p:ext uri="{D42A27DB-BD31-4B8C-83A1-F6EECF244321}">
                <p14:modId xmlns:p14="http://schemas.microsoft.com/office/powerpoint/2010/main" val="1129970764"/>
              </p:ext>
            </p:extLst>
          </p:nvPr>
        </p:nvGraphicFramePr>
        <p:xfrm>
          <a:off x="-1250066" y="462991"/>
          <a:ext cx="11758895" cy="56822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1" name="Straight Connector 10">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1026" name="Picture 2" descr="University of Wales Trinity Saint David - myday">
            <a:extLst>
              <a:ext uri="{FF2B5EF4-FFF2-40B4-BE49-F238E27FC236}">
                <a16:creationId xmlns:a16="http://schemas.microsoft.com/office/drawing/2014/main" id="{63CBEB3D-0EDB-AA28-901A-71D04F1FD2D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22064" y="462991"/>
            <a:ext cx="1936831" cy="863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182150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2C4CB-CA0F-0C3A-B31D-0E26B10F4398}"/>
              </a:ext>
            </a:extLst>
          </p:cNvPr>
          <p:cNvSpPr>
            <a:spLocks noGrp="1"/>
          </p:cNvSpPr>
          <p:nvPr>
            <p:ph type="title"/>
          </p:nvPr>
        </p:nvSpPr>
        <p:spPr/>
        <p:txBody>
          <a:bodyPr/>
          <a:lstStyle/>
          <a:p>
            <a:r>
              <a:rPr lang="en-GB" dirty="0"/>
              <a:t>Introduction</a:t>
            </a:r>
          </a:p>
        </p:txBody>
      </p:sp>
      <p:graphicFrame>
        <p:nvGraphicFramePr>
          <p:cNvPr id="4" name="Content Placeholder 3">
            <a:extLst>
              <a:ext uri="{FF2B5EF4-FFF2-40B4-BE49-F238E27FC236}">
                <a16:creationId xmlns:a16="http://schemas.microsoft.com/office/drawing/2014/main" id="{B59771FF-022A-5D79-462E-0F0C18206C7B}"/>
              </a:ext>
            </a:extLst>
          </p:cNvPr>
          <p:cNvGraphicFramePr>
            <a:graphicFrameLocks noGrp="1"/>
          </p:cNvGraphicFramePr>
          <p:nvPr>
            <p:ph idx="1"/>
            <p:extLst>
              <p:ext uri="{D42A27DB-BD31-4B8C-83A1-F6EECF244321}">
                <p14:modId xmlns:p14="http://schemas.microsoft.com/office/powerpoint/2010/main" val="255505858"/>
              </p:ext>
            </p:extLst>
          </p:nvPr>
        </p:nvGraphicFramePr>
        <p:xfrm>
          <a:off x="277792" y="2118167"/>
          <a:ext cx="11914208" cy="4409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865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4"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2D7A5919-AD67-FC9D-D1FC-CC1C25BC6351}"/>
              </a:ext>
            </a:extLst>
          </p:cNvPr>
          <p:cNvSpPr>
            <a:spLocks noGrp="1"/>
          </p:cNvSpPr>
          <p:nvPr>
            <p:ph type="title"/>
          </p:nvPr>
        </p:nvSpPr>
        <p:spPr>
          <a:xfrm>
            <a:off x="639098" y="629265"/>
            <a:ext cx="6072776" cy="1622322"/>
          </a:xfrm>
        </p:spPr>
        <p:txBody>
          <a:bodyPr>
            <a:normAutofit/>
          </a:bodyPr>
          <a:lstStyle/>
          <a:p>
            <a:r>
              <a:rPr lang="en-GB">
                <a:solidFill>
                  <a:srgbClr val="EBEBEB"/>
                </a:solidFill>
              </a:rPr>
              <a:t>Market Overview </a:t>
            </a:r>
            <a:endParaRPr lang="en-RO">
              <a:solidFill>
                <a:srgbClr val="EBEBEB"/>
              </a:solidFill>
            </a:endParaRPr>
          </a:p>
        </p:txBody>
      </p:sp>
      <p:sp>
        <p:nvSpPr>
          <p:cNvPr id="16" name="Freeform: Shape 15">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7" name="Graphic 6" descr="Fork and knife">
            <a:extLst>
              <a:ext uri="{FF2B5EF4-FFF2-40B4-BE49-F238E27FC236}">
                <a16:creationId xmlns:a16="http://schemas.microsoft.com/office/drawing/2014/main" id="{01856C9C-2FFC-A178-3038-350E489D4A1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18226" y="1375132"/>
            <a:ext cx="4125317" cy="4125317"/>
          </a:xfrm>
          <a:prstGeom prst="rect">
            <a:avLst/>
          </a:prstGeom>
        </p:spPr>
      </p:pic>
      <p:sp>
        <p:nvSpPr>
          <p:cNvPr id="18" name="Rectangle 17">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99A64F1-0E96-CDBF-B1C8-D3BDCB137973}"/>
              </a:ext>
            </a:extLst>
          </p:cNvPr>
          <p:cNvSpPr>
            <a:spLocks noGrp="1"/>
          </p:cNvSpPr>
          <p:nvPr>
            <p:ph idx="1"/>
          </p:nvPr>
        </p:nvSpPr>
        <p:spPr>
          <a:xfrm>
            <a:off x="639098" y="2418735"/>
            <a:ext cx="6072776" cy="3811740"/>
          </a:xfrm>
        </p:spPr>
        <p:txBody>
          <a:bodyPr anchor="ctr">
            <a:normAutofit/>
          </a:bodyPr>
          <a:lstStyle/>
          <a:p>
            <a:pPr>
              <a:lnSpc>
                <a:spcPct val="90000"/>
              </a:lnSpc>
            </a:pPr>
            <a:r>
              <a:rPr lang="en-GB" sz="1700">
                <a:solidFill>
                  <a:srgbClr val="FFFFFF"/>
                </a:solidFill>
              </a:rPr>
              <a:t>By examining The Garden Fork's market, we've learned significant things that effect our work. Our target demographic is 25–45-year-old environmentalists who respect sustainability and farm-to-table. They're usually middle- to high-middle-class workers willing to pay more for good food (Hunt, S. D., Arnett, D. B., &amp; Madhavaram, S., 2006). </a:t>
            </a:r>
            <a:br>
              <a:rPr lang="en-GB" sz="1700">
                <a:solidFill>
                  <a:srgbClr val="FFFFFF"/>
                </a:solidFill>
              </a:rPr>
            </a:br>
            <a:r>
              <a:rPr lang="en-GB" sz="1700">
                <a:solidFill>
                  <a:srgbClr val="FFFFFF"/>
                </a:solidFill>
              </a:rPr>
              <a:t>Psychologically, our clients worry most about health and the world. They prefer restaurants that support local farmers and reduce carbon emissions. This is a lifestyle choice, not just a restaurant. </a:t>
            </a:r>
            <a:br>
              <a:rPr lang="en-GB" sz="1700">
                <a:solidFill>
                  <a:srgbClr val="FFFFFF"/>
                </a:solidFill>
              </a:rPr>
            </a:br>
            <a:r>
              <a:rPr lang="en-GB" sz="1700">
                <a:solidFill>
                  <a:srgbClr val="FFFFFF"/>
                </a:solidFill>
              </a:rPr>
              <a:t>Our clients appreciate events over transactions in behaviour. They desire more than food. They want an exciting meal that teaches them about food production and delivery. </a:t>
            </a:r>
            <a:endParaRPr lang="en-RO" sz="1700">
              <a:solidFill>
                <a:srgbClr val="FFFFFF"/>
              </a:solidFill>
            </a:endParaRPr>
          </a:p>
        </p:txBody>
      </p:sp>
    </p:spTree>
    <p:extLst>
      <p:ext uri="{BB962C8B-B14F-4D97-AF65-F5344CB8AC3E}">
        <p14:creationId xmlns:p14="http://schemas.microsoft.com/office/powerpoint/2010/main" val="363406197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860FD63A-96A8-04F6-ACCF-86C65417F176}"/>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SWOT Analysis </a:t>
            </a:r>
            <a:endParaRPr lang="en-RO" sz="3200">
              <a:solidFill>
                <a:srgbClr val="EBEBEB"/>
              </a:solidFill>
            </a:endParaRPr>
          </a:p>
        </p:txBody>
      </p:sp>
      <p:sp>
        <p:nvSpPr>
          <p:cNvPr id="3" name="Content Placeholder 2">
            <a:extLst>
              <a:ext uri="{FF2B5EF4-FFF2-40B4-BE49-F238E27FC236}">
                <a16:creationId xmlns:a16="http://schemas.microsoft.com/office/drawing/2014/main" id="{EF29FD80-208C-1268-5A2D-9EA56383F180}"/>
              </a:ext>
            </a:extLst>
          </p:cNvPr>
          <p:cNvSpPr>
            <a:spLocks noGrp="1"/>
          </p:cNvSpPr>
          <p:nvPr>
            <p:ph idx="1"/>
          </p:nvPr>
        </p:nvSpPr>
        <p:spPr>
          <a:xfrm>
            <a:off x="5290077" y="437513"/>
            <a:ext cx="5502614" cy="5954325"/>
          </a:xfrm>
        </p:spPr>
        <p:txBody>
          <a:bodyPr anchor="ctr">
            <a:normAutofit/>
          </a:bodyPr>
          <a:lstStyle/>
          <a:p>
            <a:pPr>
              <a:lnSpc>
                <a:spcPct val="90000"/>
              </a:lnSpc>
            </a:pPr>
            <a:r>
              <a:rPr lang="en-GB" sz="1700"/>
              <a:t>Our SWOT Analysis revealed several internal and external issues that may impact our product marketing and sales. </a:t>
            </a:r>
            <a:br>
              <a:rPr lang="en-GB" sz="1700"/>
            </a:br>
            <a:r>
              <a:rPr lang="en-GB" sz="1700"/>
              <a:t>Our farm-to-table concept is our greatest asset. This tendency is spreading among health-conscious buyers. Sustainability from sourcing to providing resonates with our target consumer. </a:t>
            </a:r>
            <a:br>
              <a:rPr lang="en-GB" sz="1700"/>
            </a:br>
            <a:r>
              <a:rPr lang="en-GB" sz="1700"/>
              <a:t>Weaknesses: Our dependence on local food and ecologically responsible procedures might raise menu pricing and expenses, which may turn off price-conscious customers. We have little web presence, which limits our market scope (Ifinedo, P., 2011). </a:t>
            </a:r>
            <a:br>
              <a:rPr lang="en-GB" sz="1700"/>
            </a:br>
            <a:r>
              <a:rPr lang="en-GB" sz="1700"/>
              <a:t>Opportunities: UK consumers are increasingly interested in sustainable and ethical eating, giving you a chance to contact more individuals. Our brand's image and exposure may benefit from local community and environmental groups. </a:t>
            </a:r>
            <a:br>
              <a:rPr lang="en-GB" sz="1700"/>
            </a:br>
            <a:r>
              <a:rPr lang="en-GB" sz="1700"/>
              <a:t>Threats: When money is tight, our high pricing may seem less enticing. The market is getting crowded, and new and established sustainable eateries are competing with us. </a:t>
            </a:r>
            <a:endParaRPr lang="en-RO" sz="1700"/>
          </a:p>
        </p:txBody>
      </p:sp>
    </p:spTree>
    <p:extLst>
      <p:ext uri="{BB962C8B-B14F-4D97-AF65-F5344CB8AC3E}">
        <p14:creationId xmlns:p14="http://schemas.microsoft.com/office/powerpoint/2010/main" val="548917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20" name="Group 19">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E9B8F831-C4C7-A099-DC3B-E7354E8FDE73}"/>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Objectives </a:t>
            </a:r>
            <a:endParaRPr lang="en-RO" sz="3200">
              <a:solidFill>
                <a:schemeClr val="tx1"/>
              </a:solidFill>
            </a:endParaRPr>
          </a:p>
        </p:txBody>
      </p:sp>
      <p:cxnSp>
        <p:nvCxnSpPr>
          <p:cNvPr id="22" name="Straight Connector 21">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D4167F-0B96-61B0-7E39-F1B7CE6E16B6}"/>
              </a:ext>
            </a:extLst>
          </p:cNvPr>
          <p:cNvSpPr>
            <a:spLocks noGrp="1"/>
          </p:cNvSpPr>
          <p:nvPr>
            <p:ph idx="1"/>
          </p:nvPr>
        </p:nvSpPr>
        <p:spPr>
          <a:xfrm>
            <a:off x="4678424" y="1059025"/>
            <a:ext cx="5302189" cy="4739950"/>
          </a:xfrm>
        </p:spPr>
        <p:txBody>
          <a:bodyPr anchor="ctr">
            <a:normAutofit/>
          </a:bodyPr>
          <a:lstStyle/>
          <a:p>
            <a:pPr>
              <a:lnSpc>
                <a:spcPct val="90000"/>
              </a:lnSpc>
            </a:pPr>
            <a:r>
              <a:rPr lang="en-GB" sz="1500">
                <a:solidFill>
                  <a:schemeClr val="tx1"/>
                </a:solidFill>
              </a:rPr>
              <a:t>Our strategy targets increase The Garden Fork's market visibility and strengthen our brand's community and sustainability commitment. </a:t>
            </a:r>
            <a:br>
              <a:rPr lang="en-GB" sz="1500">
                <a:solidFill>
                  <a:schemeClr val="tx1"/>
                </a:solidFill>
              </a:rPr>
            </a:br>
            <a:r>
              <a:rPr lang="en-GB" sz="1500">
                <a:solidFill>
                  <a:schemeClr val="tx1"/>
                </a:solidFill>
              </a:rPr>
              <a:t>Promote your brand: Develop targeted digital marketing and community involvement activities to increase brand awareness by 30% in one year. </a:t>
            </a:r>
            <a:br>
              <a:rPr lang="en-GB" sz="1500">
                <a:solidFill>
                  <a:schemeClr val="tx1"/>
                </a:solidFill>
              </a:rPr>
            </a:br>
            <a:r>
              <a:rPr lang="en-GB" sz="1500">
                <a:solidFill>
                  <a:schemeClr val="tx1"/>
                </a:solidFill>
              </a:rPr>
              <a:t>Increase consumer engagement: Create a loyalty scheme and fun events to get to know our customers. Our target is 20% more returners. </a:t>
            </a:r>
            <a:br>
              <a:rPr lang="en-GB" sz="1500">
                <a:solidFill>
                  <a:schemeClr val="tx1"/>
                </a:solidFill>
              </a:rPr>
            </a:br>
            <a:r>
              <a:rPr lang="en-GB" sz="1500">
                <a:solidFill>
                  <a:schemeClr val="tx1"/>
                </a:solidFill>
              </a:rPr>
              <a:t>Expand Your Online Presence: To gain 25% more online reservations, we need to update our website and use social media. We should highlight our farm-to-table travel and environmental efforts. </a:t>
            </a:r>
            <a:br>
              <a:rPr lang="en-GB" sz="1500">
                <a:solidFill>
                  <a:schemeClr val="tx1"/>
                </a:solidFill>
              </a:rPr>
            </a:br>
            <a:r>
              <a:rPr lang="en-GB" sz="1500">
                <a:solidFill>
                  <a:schemeClr val="tx1"/>
                </a:solidFill>
              </a:rPr>
              <a:t>Sustainable Growth: Over the following year, we must cut waste by 15% and buy from local suppliers by 20% to maintain our sustainability commitment (Jacob, S. A., &amp; Furgerson, S. P., 2012). </a:t>
            </a:r>
            <a:br>
              <a:rPr lang="en-GB" sz="1500">
                <a:solidFill>
                  <a:schemeClr val="tx1"/>
                </a:solidFill>
              </a:rPr>
            </a:br>
            <a:r>
              <a:rPr lang="en-GB" sz="1500">
                <a:solidFill>
                  <a:schemeClr val="tx1"/>
                </a:solidFill>
              </a:rPr>
              <a:t>Revenue Goals: Increase annual sales by 15% by adding new menu items and pricing them sustainably. </a:t>
            </a:r>
            <a:endParaRPr lang="en-RO" sz="1500">
              <a:solidFill>
                <a:schemeClr val="tx1"/>
              </a:solidFill>
            </a:endParaRPr>
          </a:p>
        </p:txBody>
      </p:sp>
    </p:spTree>
    <p:extLst>
      <p:ext uri="{BB962C8B-B14F-4D97-AF65-F5344CB8AC3E}">
        <p14:creationId xmlns:p14="http://schemas.microsoft.com/office/powerpoint/2010/main" val="469116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09944-C243-C2D3-BE05-E8CFE9349A03}"/>
              </a:ext>
            </a:extLst>
          </p:cNvPr>
          <p:cNvSpPr>
            <a:spLocks noGrp="1"/>
          </p:cNvSpPr>
          <p:nvPr>
            <p:ph type="title"/>
          </p:nvPr>
        </p:nvSpPr>
        <p:spPr>
          <a:xfrm>
            <a:off x="1154954" y="973668"/>
            <a:ext cx="8761413" cy="706964"/>
          </a:xfrm>
        </p:spPr>
        <p:txBody>
          <a:bodyPr>
            <a:normAutofit/>
          </a:bodyPr>
          <a:lstStyle/>
          <a:p>
            <a:r>
              <a:rPr lang="en-GB" dirty="0"/>
              <a:t>New Concept or Menu Introduction </a:t>
            </a:r>
            <a:endParaRPr lang="en-RO" dirty="0"/>
          </a:p>
        </p:txBody>
      </p:sp>
      <p:sp>
        <p:nvSpPr>
          <p:cNvPr id="3" name="Content Placeholder 2">
            <a:extLst>
              <a:ext uri="{FF2B5EF4-FFF2-40B4-BE49-F238E27FC236}">
                <a16:creationId xmlns:a16="http://schemas.microsoft.com/office/drawing/2014/main" id="{7A1AAD35-35CA-1427-2D5C-20841C1E3FAE}"/>
              </a:ext>
            </a:extLst>
          </p:cNvPr>
          <p:cNvSpPr>
            <a:spLocks noGrp="1"/>
          </p:cNvSpPr>
          <p:nvPr>
            <p:ph idx="1"/>
          </p:nvPr>
        </p:nvSpPr>
        <p:spPr>
          <a:xfrm>
            <a:off x="1154954" y="2603500"/>
            <a:ext cx="5211979" cy="3416300"/>
          </a:xfrm>
        </p:spPr>
        <p:txBody>
          <a:bodyPr anchor="ctr">
            <a:normAutofit/>
          </a:bodyPr>
          <a:lstStyle/>
          <a:p>
            <a:pPr>
              <a:lnSpc>
                <a:spcPct val="90000"/>
              </a:lnSpc>
            </a:pPr>
            <a:r>
              <a:rPr lang="en-GB" sz="1500"/>
              <a:t>The Garden Fork is thrilled to introduce "Seasonal Stories." A seasonal menu varies every three months in this new meal idea that highlights how food goes from farm to table. The dishes' stories will connect diners to the area and the seasons. </a:t>
            </a:r>
            <a:br>
              <a:rPr lang="en-GB" sz="1500"/>
            </a:br>
            <a:r>
              <a:rPr lang="en-GB" sz="1500"/>
              <a:t>'Seasonal Stories' examines the food industry's growing interest in stories and dining experiences. People desire more distinctive dining experiences than just a meal. They seek information, entertainment, or connection to their meal. Our ecologically conscious customers appreciate this notion since it fits their demand for sustainable, ethically sourced food. (</a:t>
            </a:r>
            <a:r>
              <a:rPr lang="en-GB" sz="1500" err="1"/>
              <a:t>Jeanjean</a:t>
            </a:r>
            <a:r>
              <a:rPr lang="en-GB" sz="1500"/>
              <a:t>, L., 2012) </a:t>
            </a:r>
            <a:endParaRPr lang="en-RO" sz="1500"/>
          </a:p>
        </p:txBody>
      </p:sp>
      <p:pic>
        <p:nvPicPr>
          <p:cNvPr id="5" name="Picture 4" descr="A menu board with writing on it&#10;&#10;Description automatically generated">
            <a:extLst>
              <a:ext uri="{FF2B5EF4-FFF2-40B4-BE49-F238E27FC236}">
                <a16:creationId xmlns:a16="http://schemas.microsoft.com/office/drawing/2014/main" id="{ACCB7F2A-8A27-0C3A-FDAE-E95E8050D67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7124" r="6108"/>
          <a:stretch/>
        </p:blipFill>
        <p:spPr>
          <a:xfrm>
            <a:off x="6798733" y="2775951"/>
            <a:ext cx="4345024"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568209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oods steamed in bamboo containers">
            <a:extLst>
              <a:ext uri="{FF2B5EF4-FFF2-40B4-BE49-F238E27FC236}">
                <a16:creationId xmlns:a16="http://schemas.microsoft.com/office/drawing/2014/main" id="{5176E512-185A-3C86-6571-CBDB6D594F71}"/>
              </a:ext>
            </a:extLst>
          </p:cNvPr>
          <p:cNvPicPr>
            <a:picLocks noChangeAspect="1"/>
          </p:cNvPicPr>
          <p:nvPr/>
        </p:nvPicPr>
        <p:blipFill rotWithShape="1">
          <a:blip r:embed="rId2">
            <a:alphaModFix amt="40000"/>
          </a:blip>
          <a:srcRect t="10672" b="395"/>
          <a:stretch/>
        </p:blipFill>
        <p:spPr>
          <a:xfrm>
            <a:off x="20" y="10"/>
            <a:ext cx="12191980" cy="6857990"/>
          </a:xfrm>
          <a:prstGeom prst="rect">
            <a:avLst/>
          </a:prstGeom>
        </p:spPr>
      </p:pic>
      <p:sp>
        <p:nvSpPr>
          <p:cNvPr id="2" name="Title 1">
            <a:extLst>
              <a:ext uri="{FF2B5EF4-FFF2-40B4-BE49-F238E27FC236}">
                <a16:creationId xmlns:a16="http://schemas.microsoft.com/office/drawing/2014/main" id="{2E1206E8-E681-D1D5-650E-B748529D9A8E}"/>
              </a:ext>
            </a:extLst>
          </p:cNvPr>
          <p:cNvSpPr>
            <a:spLocks noGrp="1"/>
          </p:cNvSpPr>
          <p:nvPr>
            <p:ph type="title"/>
          </p:nvPr>
        </p:nvSpPr>
        <p:spPr>
          <a:xfrm>
            <a:off x="1154954" y="973668"/>
            <a:ext cx="8761413" cy="706964"/>
          </a:xfrm>
        </p:spPr>
        <p:txBody>
          <a:bodyPr>
            <a:normAutofit/>
          </a:bodyPr>
          <a:lstStyle/>
          <a:p>
            <a:r>
              <a:rPr lang="en-GB">
                <a:solidFill>
                  <a:schemeClr val="tx1"/>
                </a:solidFill>
              </a:rPr>
              <a:t>Targeting and Positioning </a:t>
            </a:r>
            <a:endParaRPr lang="en-RO">
              <a:solidFill>
                <a:schemeClr val="tx1"/>
              </a:solidFill>
            </a:endParaRPr>
          </a:p>
        </p:txBody>
      </p:sp>
      <p:sp>
        <p:nvSpPr>
          <p:cNvPr id="3" name="Content Placeholder 2">
            <a:extLst>
              <a:ext uri="{FF2B5EF4-FFF2-40B4-BE49-F238E27FC236}">
                <a16:creationId xmlns:a16="http://schemas.microsoft.com/office/drawing/2014/main" id="{2CAF42AB-926A-8081-3408-CD28DF926D67}"/>
              </a:ext>
            </a:extLst>
          </p:cNvPr>
          <p:cNvSpPr>
            <a:spLocks noGrp="1"/>
          </p:cNvSpPr>
          <p:nvPr>
            <p:ph idx="1"/>
          </p:nvPr>
        </p:nvSpPr>
        <p:spPr>
          <a:xfrm>
            <a:off x="1154954" y="2603500"/>
            <a:ext cx="8825659" cy="3416300"/>
          </a:xfrm>
        </p:spPr>
        <p:txBody>
          <a:bodyPr>
            <a:normAutofit/>
          </a:bodyPr>
          <a:lstStyle/>
          <a:p>
            <a:r>
              <a:rPr lang="en-GB">
                <a:solidFill>
                  <a:schemeClr val="tx1"/>
                </a:solidFill>
              </a:rPr>
              <a:t>The following groups should read "Seasonal Stories": </a:t>
            </a:r>
            <a:br>
              <a:rPr lang="en-GB">
                <a:solidFill>
                  <a:schemeClr val="tx1"/>
                </a:solidFill>
              </a:rPr>
            </a:br>
            <a:r>
              <a:rPr lang="en-GB">
                <a:solidFill>
                  <a:schemeClr val="tx1"/>
                </a:solidFill>
              </a:rPr>
              <a:t>Eco-Conscious Foodies are young workers and families that want a distinctive dining experience while eating ethically and sustainably. </a:t>
            </a:r>
            <a:br>
              <a:rPr lang="en-GB">
                <a:solidFill>
                  <a:schemeClr val="tx1"/>
                </a:solidFill>
              </a:rPr>
            </a:br>
            <a:r>
              <a:rPr lang="en-GB">
                <a:solidFill>
                  <a:schemeClr val="tx1"/>
                </a:solidFill>
              </a:rPr>
              <a:t>Experience seekers desire more than a meal and want to learn about food's history (Jin, S. A., &amp; Phua, J., 2014). </a:t>
            </a:r>
            <a:br>
              <a:rPr lang="en-GB">
                <a:solidFill>
                  <a:schemeClr val="tx1"/>
                </a:solidFill>
              </a:rPr>
            </a:br>
            <a:r>
              <a:rPr lang="en-GB">
                <a:solidFill>
                  <a:schemeClr val="tx1"/>
                </a:solidFill>
              </a:rPr>
              <a:t>Residents that support local businesses and the local economy are dubbed "local enthusiasts." </a:t>
            </a:r>
            <a:br>
              <a:rPr lang="en-GB">
                <a:solidFill>
                  <a:schemeClr val="tx1"/>
                </a:solidFill>
              </a:rPr>
            </a:br>
            <a:r>
              <a:rPr lang="en-GB">
                <a:solidFill>
                  <a:schemeClr val="tx1"/>
                </a:solidFill>
              </a:rPr>
              <a:t>"The Garden Fork" next to "Seasonal Stories" puts us where food and stories meet, creating a unique value offer. We don't just provide food; we educate and entertain our visitors, strengthening their connection to their food and its source. </a:t>
            </a:r>
            <a:endParaRPr lang="en-RO">
              <a:solidFill>
                <a:schemeClr val="tx1"/>
              </a:solidFill>
            </a:endParaRPr>
          </a:p>
        </p:txBody>
      </p:sp>
    </p:spTree>
    <p:extLst>
      <p:ext uri="{BB962C8B-B14F-4D97-AF65-F5344CB8AC3E}">
        <p14:creationId xmlns:p14="http://schemas.microsoft.com/office/powerpoint/2010/main" val="385969010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8FCE6C87-D2E5-FA66-B71B-44AE94EBF440}"/>
              </a:ext>
            </a:extLst>
          </p:cNvPr>
          <p:cNvSpPr>
            <a:spLocks noGrp="1"/>
          </p:cNvSpPr>
          <p:nvPr>
            <p:ph type="title"/>
          </p:nvPr>
        </p:nvSpPr>
        <p:spPr>
          <a:xfrm>
            <a:off x="639098" y="629265"/>
            <a:ext cx="6072776" cy="1622322"/>
          </a:xfrm>
        </p:spPr>
        <p:txBody>
          <a:bodyPr>
            <a:normAutofit/>
          </a:bodyPr>
          <a:lstStyle/>
          <a:p>
            <a:r>
              <a:rPr lang="en-GB">
                <a:solidFill>
                  <a:srgbClr val="FFFFFF"/>
                </a:solidFill>
              </a:rPr>
              <a:t>Marketing Mix (4 Ps)</a:t>
            </a:r>
            <a:br>
              <a:rPr lang="en-GB">
                <a:solidFill>
                  <a:srgbClr val="FFFFFF"/>
                </a:solidFill>
              </a:rPr>
            </a:br>
            <a:endParaRPr lang="en-RO">
              <a:solidFill>
                <a:srgbClr val="FFFFFF"/>
              </a:solidFill>
            </a:endParaRPr>
          </a:p>
        </p:txBody>
      </p:sp>
      <p:pic>
        <p:nvPicPr>
          <p:cNvPr id="5" name="Picture 4" descr="A diagram of marketing mix&#10;&#10;Description automatically generated">
            <a:extLst>
              <a:ext uri="{FF2B5EF4-FFF2-40B4-BE49-F238E27FC236}">
                <a16:creationId xmlns:a16="http://schemas.microsoft.com/office/drawing/2014/main" id="{EC04E723-1923-5A01-3CEA-CDE52CCA1B1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455" r="11960"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7" name="Rectangle 1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48CFD6C-1646-0E73-7C4F-393418614AAD}"/>
              </a:ext>
            </a:extLst>
          </p:cNvPr>
          <p:cNvSpPr>
            <a:spLocks noGrp="1"/>
          </p:cNvSpPr>
          <p:nvPr>
            <p:ph idx="1"/>
          </p:nvPr>
        </p:nvSpPr>
        <p:spPr>
          <a:xfrm>
            <a:off x="639098" y="2418735"/>
            <a:ext cx="6072776" cy="3811740"/>
          </a:xfrm>
        </p:spPr>
        <p:txBody>
          <a:bodyPr anchor="ctr">
            <a:normAutofit/>
          </a:bodyPr>
          <a:lstStyle/>
          <a:p>
            <a:pPr>
              <a:lnSpc>
                <a:spcPct val="90000"/>
              </a:lnSpc>
            </a:pPr>
            <a:r>
              <a:rPr lang="en-GB" sz="1400">
                <a:solidFill>
                  <a:srgbClr val="FFFFFF"/>
                </a:solidFill>
              </a:rPr>
              <a:t>Product: "Seasonal Stories" will be our main menu, offering unique dishes made with local and seasonal ingredients. Each menu item will have a short story or fact about the ingredient's origin to help you connect with it. </a:t>
            </a:r>
            <a:br>
              <a:rPr lang="en-GB" sz="1400">
                <a:solidFill>
                  <a:srgbClr val="FFFFFF"/>
                </a:solidFill>
              </a:rPr>
            </a:br>
            <a:r>
              <a:rPr lang="en-GB" sz="1400">
                <a:solidFill>
                  <a:srgbClr val="FFFFFF"/>
                </a:solidFill>
              </a:rPr>
              <a:t>Price: The prices will reflect the high-end experience and quality products, but we want them to be affordable. Our costs will range from a complete tasting menu to à la carte options so more people may afford to eat. </a:t>
            </a:r>
            <a:br>
              <a:rPr lang="en-GB" sz="1400">
                <a:solidFill>
                  <a:srgbClr val="FFFFFF"/>
                </a:solidFill>
              </a:rPr>
            </a:br>
            <a:r>
              <a:rPr lang="en-GB" sz="1400">
                <a:solidFill>
                  <a:srgbClr val="FFFFFF"/>
                </a:solidFill>
              </a:rPr>
              <a:t>Place: Our main channel will be dining in, but we'll also offer curated "Seasonal Stories" online for home delivery. This approach includes story components and well constructed packaging to preserve the dishes. </a:t>
            </a:r>
            <a:br>
              <a:rPr lang="en-GB" sz="1400">
                <a:solidFill>
                  <a:srgbClr val="FFFFFF"/>
                </a:solidFill>
              </a:rPr>
            </a:br>
            <a:r>
              <a:rPr lang="en-GB" sz="1400">
                <a:solidFill>
                  <a:srgbClr val="FFFFFF"/>
                </a:solidFill>
              </a:rPr>
              <a:t>marketing: Our strategy will combine traditional and digital methods. Community events and local artists and speakers will bring 'Seasonal Stories' to life. We'll employ visually attractive content and tales on social media to engage our community. Email marketing will inform readers about seasonal changes and their tales, making them more likely to return (Kabadayi, S., &amp; Price, K., 2014). </a:t>
            </a:r>
            <a:endParaRPr lang="en-RO" sz="1400">
              <a:solidFill>
                <a:srgbClr val="FFFFFF"/>
              </a:solidFill>
            </a:endParaRPr>
          </a:p>
        </p:txBody>
      </p:sp>
      <p:sp>
        <p:nvSpPr>
          <p:cNvPr id="6" name="TextBox 5">
            <a:extLst>
              <a:ext uri="{FF2B5EF4-FFF2-40B4-BE49-F238E27FC236}">
                <a16:creationId xmlns:a16="http://schemas.microsoft.com/office/drawing/2014/main" id="{2DD00AB6-2265-44EC-1407-D8F5E2366E33}"/>
              </a:ext>
            </a:extLst>
          </p:cNvPr>
          <p:cNvSpPr txBox="1"/>
          <p:nvPr/>
        </p:nvSpPr>
        <p:spPr>
          <a:xfrm>
            <a:off x="9652523" y="6657945"/>
            <a:ext cx="2539477"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s://www.flickr.com/photos/ryanvanetten/5928662611">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KW" sz="700">
              <a:solidFill>
                <a:srgbClr val="FFFFFF"/>
              </a:solidFill>
            </a:endParaRPr>
          </a:p>
        </p:txBody>
      </p:sp>
    </p:spTree>
    <p:extLst>
      <p:ext uri="{BB962C8B-B14F-4D97-AF65-F5344CB8AC3E}">
        <p14:creationId xmlns:p14="http://schemas.microsoft.com/office/powerpoint/2010/main" val="63323115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6C35A95C-3BA6-5403-07C2-E3AF1AA45C88}"/>
              </a:ext>
            </a:extLst>
          </p:cNvPr>
          <p:cNvSpPr>
            <a:spLocks noGrp="1"/>
          </p:cNvSpPr>
          <p:nvPr>
            <p:ph type="title"/>
          </p:nvPr>
        </p:nvSpPr>
        <p:spPr>
          <a:xfrm>
            <a:off x="639098" y="629265"/>
            <a:ext cx="6072776" cy="1622322"/>
          </a:xfrm>
        </p:spPr>
        <p:txBody>
          <a:bodyPr>
            <a:normAutofit/>
          </a:bodyPr>
          <a:lstStyle/>
          <a:p>
            <a:r>
              <a:rPr lang="en-GB">
                <a:solidFill>
                  <a:srgbClr val="FFFFFF"/>
                </a:solidFill>
              </a:rPr>
              <a:t>Digital Marketing Strategy </a:t>
            </a:r>
            <a:endParaRPr lang="en-RO">
              <a:solidFill>
                <a:srgbClr val="FFFFFF"/>
              </a:solidFill>
            </a:endParaRPr>
          </a:p>
        </p:txBody>
      </p:sp>
      <p:pic>
        <p:nvPicPr>
          <p:cNvPr id="5" name="Picture 4" descr="A hand touching a phone&#10;&#10;Description automatically generated">
            <a:extLst>
              <a:ext uri="{FF2B5EF4-FFF2-40B4-BE49-F238E27FC236}">
                <a16:creationId xmlns:a16="http://schemas.microsoft.com/office/drawing/2014/main" id="{5FA321D9-A388-CC26-AB37-A309A4F0200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500" r="13916"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7" name="Rectangle 1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B7CB93D-0DE5-92E1-D7C6-A562F257F15B}"/>
              </a:ext>
            </a:extLst>
          </p:cNvPr>
          <p:cNvSpPr>
            <a:spLocks noGrp="1"/>
          </p:cNvSpPr>
          <p:nvPr>
            <p:ph idx="1"/>
          </p:nvPr>
        </p:nvSpPr>
        <p:spPr>
          <a:xfrm>
            <a:off x="639098" y="2418735"/>
            <a:ext cx="6072776" cy="3811740"/>
          </a:xfrm>
        </p:spPr>
        <p:txBody>
          <a:bodyPr anchor="ctr">
            <a:normAutofit/>
          </a:bodyPr>
          <a:lstStyle/>
          <a:p>
            <a:pPr>
              <a:lnSpc>
                <a:spcPct val="90000"/>
              </a:lnSpc>
            </a:pPr>
            <a:r>
              <a:rPr lang="en-GB" sz="1400">
                <a:solidFill>
                  <a:srgbClr val="FFFFFF"/>
                </a:solidFill>
              </a:rPr>
              <a:t>Our "Seasonal Stories" digital marketing campaign aims to engage, educate, and excite audiences via many channels, including social media. We'll convey our food's story on Instagram and Facebook using high-quality images, short films, and engaging anecdotes. Frequently updated content, anecdotes, and live sessions with our cooks and local suppliers will delight our audience. Our relationship with them will also deepen. </a:t>
            </a:r>
            <a:br>
              <a:rPr lang="en-GB" sz="1400">
                <a:solidFill>
                  <a:srgbClr val="FFFFFF"/>
                </a:solidFill>
              </a:rPr>
            </a:br>
            <a:r>
              <a:rPr lang="en-GB" sz="1400">
                <a:solidFill>
                  <a:srgbClr val="FFFFFF"/>
                </a:solidFill>
              </a:rPr>
              <a:t>Email campaigns: Every two weeks, our email will feature the next seasonal menu, behind-the-scenes stories, and exclusive promotions. Each iteration will be based on the current "Seasonal Story," improving the story. </a:t>
            </a:r>
            <a:br>
              <a:rPr lang="en-GB" sz="1400">
                <a:solidFill>
                  <a:srgbClr val="FFFFFF"/>
                </a:solidFill>
              </a:rPr>
            </a:br>
            <a:r>
              <a:rPr lang="en-GB" sz="1400">
                <a:solidFill>
                  <a:srgbClr val="FFFFFF"/>
                </a:solidFill>
              </a:rPr>
              <a:t>SEO: We will add sustainability, local sourcing, and farm-to-table content to our website to boost search ranks. We'll discuss our products, suppliers, and seasonal cuisine ideas in blog entries. </a:t>
            </a:r>
            <a:br>
              <a:rPr lang="en-GB" sz="1400">
                <a:solidFill>
                  <a:srgbClr val="FFFFFF"/>
                </a:solidFill>
              </a:rPr>
            </a:br>
            <a:r>
              <a:rPr lang="en-GB" sz="1400">
                <a:solidFill>
                  <a:srgbClr val="FFFFFF"/>
                </a:solidFill>
              </a:rPr>
              <a:t>Influencer Collaborations: Working with local food bloggers and eco-friendly celebrities will help us spread "Seasonal Stories" through actual stories and shared beliefs (Kafle, N. P., 2013). </a:t>
            </a:r>
            <a:endParaRPr lang="en-RO" sz="1400">
              <a:solidFill>
                <a:srgbClr val="FFFFFF"/>
              </a:solidFill>
            </a:endParaRPr>
          </a:p>
        </p:txBody>
      </p:sp>
      <p:sp>
        <p:nvSpPr>
          <p:cNvPr id="6" name="TextBox 5">
            <a:extLst>
              <a:ext uri="{FF2B5EF4-FFF2-40B4-BE49-F238E27FC236}">
                <a16:creationId xmlns:a16="http://schemas.microsoft.com/office/drawing/2014/main" id="{68FDCAEF-273A-2095-4695-4AE2CDA9C8D8}"/>
              </a:ext>
            </a:extLst>
          </p:cNvPr>
          <p:cNvSpPr txBox="1"/>
          <p:nvPr/>
        </p:nvSpPr>
        <p:spPr>
          <a:xfrm>
            <a:off x="9482605" y="6657945"/>
            <a:ext cx="2709395"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s://www.pngall.com/digital-marketing-png/download/45508">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KW" sz="700">
              <a:solidFill>
                <a:srgbClr val="FFFFFF"/>
              </a:solidFill>
            </a:endParaRPr>
          </a:p>
        </p:txBody>
      </p:sp>
    </p:spTree>
    <p:extLst>
      <p:ext uri="{BB962C8B-B14F-4D97-AF65-F5344CB8AC3E}">
        <p14:creationId xmlns:p14="http://schemas.microsoft.com/office/powerpoint/2010/main" val="206118659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F3DCB-7EE7-072D-4BD4-F30A34F586AA}"/>
              </a:ext>
            </a:extLst>
          </p:cNvPr>
          <p:cNvSpPr>
            <a:spLocks noGrp="1"/>
          </p:cNvSpPr>
          <p:nvPr>
            <p:ph type="title"/>
          </p:nvPr>
        </p:nvSpPr>
        <p:spPr>
          <a:xfrm>
            <a:off x="1154954" y="973668"/>
            <a:ext cx="8761413" cy="706964"/>
          </a:xfrm>
        </p:spPr>
        <p:txBody>
          <a:bodyPr>
            <a:normAutofit/>
          </a:bodyPr>
          <a:lstStyle/>
          <a:p>
            <a:r>
              <a:rPr lang="en-GB" dirty="0"/>
              <a:t>Sales Strategy </a:t>
            </a:r>
            <a:endParaRPr lang="en-RO" dirty="0"/>
          </a:p>
        </p:txBody>
      </p:sp>
      <p:pic>
        <p:nvPicPr>
          <p:cNvPr id="5" name="Picture 4" descr="A diagram of a product&#10;&#10;Description automatically generated">
            <a:extLst>
              <a:ext uri="{FF2B5EF4-FFF2-40B4-BE49-F238E27FC236}">
                <a16:creationId xmlns:a16="http://schemas.microsoft.com/office/drawing/2014/main" id="{EE83E1D3-9448-C3E0-268F-A1B744D246F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009" r="1788" b="3"/>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946BAC36-DAD6-B905-B7E3-10573B697A9A}"/>
              </a:ext>
            </a:extLst>
          </p:cNvPr>
          <p:cNvSpPr>
            <a:spLocks noGrp="1"/>
          </p:cNvSpPr>
          <p:nvPr>
            <p:ph idx="1"/>
          </p:nvPr>
        </p:nvSpPr>
        <p:spPr>
          <a:xfrm>
            <a:off x="5980954" y="2603500"/>
            <a:ext cx="5211979" cy="3416300"/>
          </a:xfrm>
        </p:spPr>
        <p:txBody>
          <a:bodyPr anchor="ctr">
            <a:normAutofit/>
          </a:bodyPr>
          <a:lstStyle/>
          <a:p>
            <a:pPr>
              <a:lnSpc>
                <a:spcPct val="90000"/>
              </a:lnSpc>
            </a:pPr>
            <a:r>
              <a:rPr lang="en-GB" sz="1700"/>
              <a:t>We attempt to help first-timers become regulars by making the dining experience great: </a:t>
            </a:r>
            <a:br>
              <a:rPr lang="en-GB" sz="1700"/>
            </a:br>
            <a:r>
              <a:rPr lang="en-GB" sz="1700"/>
              <a:t>Experience Packages: Adding "Chef's Table" or "Farm to Fork" tours to give immersive, higher-priced experiences. </a:t>
            </a:r>
            <a:br>
              <a:rPr lang="en-GB" sz="1700"/>
            </a:br>
            <a:r>
              <a:rPr lang="en-GB" sz="1700"/>
              <a:t>Repeat consumers will receive discounts, early access to new products, and exclusive events as part of a loyalty programme. </a:t>
            </a:r>
            <a:br>
              <a:rPr lang="en-GB" sz="1700"/>
            </a:br>
            <a:r>
              <a:rPr lang="en-GB" sz="1700"/>
              <a:t>Corporate Partnerships: Connecting with nearby companies for events, corporate dinners, and catering; targeting B2B to improve revenue (Kang, J., Tang, L., &amp; Fiore, A. M., 2014). </a:t>
            </a:r>
            <a:endParaRPr lang="en-RO" sz="1700"/>
          </a:p>
        </p:txBody>
      </p:sp>
      <p:sp>
        <p:nvSpPr>
          <p:cNvPr id="6" name="TextBox 5">
            <a:extLst>
              <a:ext uri="{FF2B5EF4-FFF2-40B4-BE49-F238E27FC236}">
                <a16:creationId xmlns:a16="http://schemas.microsoft.com/office/drawing/2014/main" id="{D0A3A7B1-E490-61A0-6CD2-411EDF5AAC79}"/>
              </a:ext>
            </a:extLst>
          </p:cNvPr>
          <p:cNvSpPr txBox="1"/>
          <p:nvPr/>
        </p:nvSpPr>
        <p:spPr>
          <a:xfrm>
            <a:off x="2957014" y="5643059"/>
            <a:ext cx="2539477"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s://pressbooks.nscc.ca/nsccprinciplesofmarketingpartwo/chapter/putting-it-together-distribution-channels/">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KW" sz="700">
              <a:solidFill>
                <a:srgbClr val="FFFFFF"/>
              </a:solidFill>
            </a:endParaRPr>
          </a:p>
        </p:txBody>
      </p:sp>
    </p:spTree>
    <p:extLst>
      <p:ext uri="{BB962C8B-B14F-4D97-AF65-F5344CB8AC3E}">
        <p14:creationId xmlns:p14="http://schemas.microsoft.com/office/powerpoint/2010/main" val="35466192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4B062-5E31-EA7C-E288-10BBDF68F6D3}"/>
              </a:ext>
            </a:extLst>
          </p:cNvPr>
          <p:cNvSpPr>
            <a:spLocks noGrp="1"/>
          </p:cNvSpPr>
          <p:nvPr>
            <p:ph type="title"/>
          </p:nvPr>
        </p:nvSpPr>
        <p:spPr>
          <a:xfrm>
            <a:off x="1154954" y="973668"/>
            <a:ext cx="8761413" cy="706964"/>
          </a:xfrm>
        </p:spPr>
        <p:txBody>
          <a:bodyPr>
            <a:normAutofit/>
          </a:bodyPr>
          <a:lstStyle/>
          <a:p>
            <a:r>
              <a:rPr lang="en-GB" dirty="0"/>
              <a:t>Implementation Timeline </a:t>
            </a:r>
            <a:endParaRPr lang="en-RO" dirty="0"/>
          </a:p>
        </p:txBody>
      </p:sp>
      <p:pic>
        <p:nvPicPr>
          <p:cNvPr id="5" name="Picture 4" descr="A person running up a ladder&#10;&#10;Description automatically generated">
            <a:extLst>
              <a:ext uri="{FF2B5EF4-FFF2-40B4-BE49-F238E27FC236}">
                <a16:creationId xmlns:a16="http://schemas.microsoft.com/office/drawing/2014/main" id="{876B22AA-C469-3F1F-EC46-5531B3C3A88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857" r="-2" b="-2"/>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1BFC0736-24BF-C517-C64E-E716A8D94782}"/>
              </a:ext>
            </a:extLst>
          </p:cNvPr>
          <p:cNvSpPr>
            <a:spLocks noGrp="1"/>
          </p:cNvSpPr>
          <p:nvPr>
            <p:ph idx="1"/>
          </p:nvPr>
        </p:nvSpPr>
        <p:spPr>
          <a:xfrm>
            <a:off x="5980954" y="2603500"/>
            <a:ext cx="5211979" cy="3416300"/>
          </a:xfrm>
        </p:spPr>
        <p:txBody>
          <a:bodyPr anchor="ctr">
            <a:normAutofit/>
          </a:bodyPr>
          <a:lstStyle/>
          <a:p>
            <a:pPr>
              <a:lnSpc>
                <a:spcPct val="90000"/>
              </a:lnSpc>
            </a:pPr>
            <a:r>
              <a:rPr lang="en-GB" dirty="0"/>
              <a:t>Finish the "Seasonal Stories" menu and educate workers in March. April: Start influencer marketing and internet marketing. "Seasonal Stories" debuts in May. Eat-experience packages. June–July: Assess initial results and adjust plans. August: Create a loyalty scheme and expand business. September–October: Season and consumer feedback determine the initial menu. November to December: review the year's efforts and plan next year's events (Karimi, S., &amp; </a:t>
            </a:r>
            <a:r>
              <a:rPr lang="en-GB" dirty="0" err="1"/>
              <a:t>Naghibi</a:t>
            </a:r>
            <a:r>
              <a:rPr lang="en-GB" dirty="0"/>
              <a:t>, H. S., 2015). </a:t>
            </a:r>
            <a:endParaRPr lang="en-RO"/>
          </a:p>
        </p:txBody>
      </p:sp>
    </p:spTree>
    <p:extLst>
      <p:ext uri="{BB962C8B-B14F-4D97-AF65-F5344CB8AC3E}">
        <p14:creationId xmlns:p14="http://schemas.microsoft.com/office/powerpoint/2010/main" val="3033605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34FE6AF7-4B18-8B58-03F0-753393F551FE}"/>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Evaluation and Metrics </a:t>
            </a:r>
            <a:endParaRPr lang="en-RO" sz="3200">
              <a:solidFill>
                <a:srgbClr val="EBEBEB"/>
              </a:solidFill>
            </a:endParaRPr>
          </a:p>
        </p:txBody>
      </p:sp>
      <p:sp>
        <p:nvSpPr>
          <p:cNvPr id="3" name="Content Placeholder 2">
            <a:extLst>
              <a:ext uri="{FF2B5EF4-FFF2-40B4-BE49-F238E27FC236}">
                <a16:creationId xmlns:a16="http://schemas.microsoft.com/office/drawing/2014/main" id="{B5D0F00E-AC68-E6DE-E995-E0A426FC374F}"/>
              </a:ext>
            </a:extLst>
          </p:cNvPr>
          <p:cNvSpPr>
            <a:spLocks noGrp="1"/>
          </p:cNvSpPr>
          <p:nvPr>
            <p:ph idx="1"/>
          </p:nvPr>
        </p:nvSpPr>
        <p:spPr>
          <a:xfrm>
            <a:off x="5290077" y="437513"/>
            <a:ext cx="5502614" cy="5954325"/>
          </a:xfrm>
        </p:spPr>
        <p:txBody>
          <a:bodyPr anchor="ctr">
            <a:normAutofit/>
          </a:bodyPr>
          <a:lstStyle/>
          <a:p>
            <a:r>
              <a:rPr lang="en-GB" sz="2000"/>
              <a:t>We'll monitor these KPIs to evaluate our projects: </a:t>
            </a:r>
            <a:br>
              <a:rPr lang="en-GB" sz="2000"/>
            </a:br>
            <a:r>
              <a:rPr lang="en-GB" sz="2000"/>
              <a:t>Social media likes and comments and newsletter openings and clicks measure customer engagement. </a:t>
            </a:r>
            <a:br>
              <a:rPr lang="en-GB" sz="2000"/>
            </a:br>
            <a:r>
              <a:rPr lang="en-GB" sz="2000"/>
              <a:t>Sales Growth: Monthly sales compared to prior year and average customer spend. </a:t>
            </a:r>
            <a:br>
              <a:rPr lang="en-GB" sz="2000"/>
            </a:br>
            <a:r>
              <a:rPr lang="en-GB" sz="2000"/>
              <a:t>Customer retention: Repeat customers and reward programme participants (Keller, E., &amp; Fay, B., 2012). </a:t>
            </a:r>
            <a:br>
              <a:rPr lang="en-GB" sz="2000"/>
            </a:br>
            <a:r>
              <a:rPr lang="en-GB" sz="2000"/>
              <a:t>Brand awareness: More website visitors, better SEO scores for your keywords, and more social media followers. </a:t>
            </a:r>
            <a:endParaRPr lang="en-RO" sz="2000"/>
          </a:p>
        </p:txBody>
      </p:sp>
    </p:spTree>
    <p:extLst>
      <p:ext uri="{BB962C8B-B14F-4D97-AF65-F5344CB8AC3E}">
        <p14:creationId xmlns:p14="http://schemas.microsoft.com/office/powerpoint/2010/main" val="1126726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ariety of fresh salads">
            <a:extLst>
              <a:ext uri="{FF2B5EF4-FFF2-40B4-BE49-F238E27FC236}">
                <a16:creationId xmlns:a16="http://schemas.microsoft.com/office/drawing/2014/main" id="{297B8B56-3691-23BE-9A5A-B84D778F2798}"/>
              </a:ext>
            </a:extLst>
          </p:cNvPr>
          <p:cNvPicPr>
            <a:picLocks noChangeAspect="1"/>
          </p:cNvPicPr>
          <p:nvPr/>
        </p:nvPicPr>
        <p:blipFill rotWithShape="1">
          <a:blip r:embed="rId2">
            <a:alphaModFix amt="40000"/>
          </a:blip>
          <a:srcRect t="12441" b="3289"/>
          <a:stretch/>
        </p:blipFill>
        <p:spPr>
          <a:xfrm>
            <a:off x="20" y="10"/>
            <a:ext cx="12191980" cy="6857990"/>
          </a:xfrm>
          <a:prstGeom prst="rect">
            <a:avLst/>
          </a:prstGeom>
        </p:spPr>
      </p:pic>
      <p:sp>
        <p:nvSpPr>
          <p:cNvPr id="2" name="Title 1">
            <a:extLst>
              <a:ext uri="{FF2B5EF4-FFF2-40B4-BE49-F238E27FC236}">
                <a16:creationId xmlns:a16="http://schemas.microsoft.com/office/drawing/2014/main" id="{1FBC6225-1682-5F4A-0578-B461F5BCCACB}"/>
              </a:ext>
            </a:extLst>
          </p:cNvPr>
          <p:cNvSpPr>
            <a:spLocks noGrp="1"/>
          </p:cNvSpPr>
          <p:nvPr>
            <p:ph type="title"/>
          </p:nvPr>
        </p:nvSpPr>
        <p:spPr>
          <a:xfrm>
            <a:off x="1154954" y="973668"/>
            <a:ext cx="8761413" cy="706964"/>
          </a:xfrm>
        </p:spPr>
        <p:txBody>
          <a:bodyPr>
            <a:normAutofit/>
          </a:bodyPr>
          <a:lstStyle/>
          <a:p>
            <a:r>
              <a:rPr lang="en-GB">
                <a:solidFill>
                  <a:schemeClr val="tx1"/>
                </a:solidFill>
              </a:rPr>
              <a:t>Conclusion </a:t>
            </a:r>
            <a:endParaRPr lang="en-RO">
              <a:solidFill>
                <a:schemeClr val="tx1"/>
              </a:solidFill>
            </a:endParaRPr>
          </a:p>
        </p:txBody>
      </p:sp>
      <p:sp>
        <p:nvSpPr>
          <p:cNvPr id="3" name="Content Placeholder 2">
            <a:extLst>
              <a:ext uri="{FF2B5EF4-FFF2-40B4-BE49-F238E27FC236}">
                <a16:creationId xmlns:a16="http://schemas.microsoft.com/office/drawing/2014/main" id="{76B9F7E9-20E1-43EB-4B44-0B0C158507C9}"/>
              </a:ext>
            </a:extLst>
          </p:cNvPr>
          <p:cNvSpPr>
            <a:spLocks noGrp="1"/>
          </p:cNvSpPr>
          <p:nvPr>
            <p:ph idx="1"/>
          </p:nvPr>
        </p:nvSpPr>
        <p:spPr>
          <a:xfrm>
            <a:off x="1154954" y="2603500"/>
            <a:ext cx="8825659" cy="3416300"/>
          </a:xfrm>
        </p:spPr>
        <p:txBody>
          <a:bodyPr>
            <a:normAutofit/>
          </a:bodyPr>
          <a:lstStyle/>
          <a:p>
            <a:r>
              <a:rPr lang="en-GB">
                <a:solidFill>
                  <a:schemeClr val="tx1"/>
                </a:solidFill>
              </a:rPr>
              <a:t>Finally, "Seasonal Stories" goes beyond a menu. The Garden Fork's new age matches our clients' shifting tastes and the market's shift towards eco-friendly and distinctive dining experiences. Due to our focused digital marketing and sales tactics, implementation schedule, and success measures, we can make our restaurant more visible, engage with customers more deeply, and develop sustainably. I appreciate your time. I'm pleased to perform "Seasonal Stories" at The Garden Fork (Khan, M. T., 2014). </a:t>
            </a:r>
            <a:endParaRPr lang="en-RO">
              <a:solidFill>
                <a:schemeClr val="tx1"/>
              </a:solidFill>
            </a:endParaRPr>
          </a:p>
        </p:txBody>
      </p:sp>
    </p:spTree>
    <p:extLst>
      <p:ext uri="{BB962C8B-B14F-4D97-AF65-F5344CB8AC3E}">
        <p14:creationId xmlns:p14="http://schemas.microsoft.com/office/powerpoint/2010/main" val="135284074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83AAC058-AE15-CAC5-07EB-111787BAE198}"/>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REFERENCES:</a:t>
            </a:r>
            <a:br>
              <a:rPr lang="en-GB" sz="3200">
                <a:solidFill>
                  <a:srgbClr val="EBEBEB"/>
                </a:solidFill>
              </a:rPr>
            </a:br>
            <a:endParaRPr lang="en-RO" sz="3200">
              <a:solidFill>
                <a:srgbClr val="EBEBEB"/>
              </a:solidFill>
            </a:endParaRPr>
          </a:p>
        </p:txBody>
      </p:sp>
      <p:sp>
        <p:nvSpPr>
          <p:cNvPr id="3" name="Content Placeholder 2">
            <a:extLst>
              <a:ext uri="{FF2B5EF4-FFF2-40B4-BE49-F238E27FC236}">
                <a16:creationId xmlns:a16="http://schemas.microsoft.com/office/drawing/2014/main" id="{3A354DE9-3AAD-8A96-A211-0F366CE8A146}"/>
              </a:ext>
            </a:extLst>
          </p:cNvPr>
          <p:cNvSpPr>
            <a:spLocks noGrp="1"/>
          </p:cNvSpPr>
          <p:nvPr>
            <p:ph idx="1"/>
          </p:nvPr>
        </p:nvSpPr>
        <p:spPr>
          <a:xfrm>
            <a:off x="5290077" y="437513"/>
            <a:ext cx="5502614" cy="5954325"/>
          </a:xfrm>
        </p:spPr>
        <p:txBody>
          <a:bodyPr anchor="ctr">
            <a:normAutofit/>
          </a:bodyPr>
          <a:lstStyle/>
          <a:p>
            <a:pPr>
              <a:lnSpc>
                <a:spcPct val="90000"/>
              </a:lnSpc>
            </a:pPr>
            <a:r>
              <a:rPr lang="en-GB" sz="800"/>
              <a:t>Houghton, C., Casey, D., Shaw, D., &amp; Murphy, K. (2013). Rigour in qualitative case study research. Nurse Researcher, 20, 12-17. doi:10.7748/nr2013.03.20.4.12.e326</a:t>
            </a:r>
            <a:br>
              <a:rPr lang="en-GB" sz="800"/>
            </a:br>
            <a:r>
              <a:rPr lang="en-GB" sz="800"/>
              <a:t>Hunt, S. D., Arnett, D. B., &amp; Madhavaram, S. (2006). The explanatory foundations of relationship marketing theory. Journal of Business &amp; Industrial Marketing, 21(2), 72-87. Retrieved from http://www.emeraldinsight.com/journal/jbim doi:10.1108/JPBM-05-2013-0299</a:t>
            </a:r>
            <a:br>
              <a:rPr lang="en-GB" sz="800"/>
            </a:br>
            <a:r>
              <a:rPr lang="en-GB" sz="800"/>
              <a:t>Ifinedo, P. (2011). An empirical analysis of factors influencing internet/e-business technologies adoption by SMEs in Canada. International Journal of Information Technology &amp; Decision Making, 10, 731-766. doi:10.1142/S0219622011004543 Jacob, S. A., &amp; Furgerson, S. P. (2012). Writing interview protocols and conducting interviews: Tips for students new to the field of qualitative research. The Qualitative Report, 17(42), 1-10. Retrieved from http://www.nova.edu/ Jeanjean, L. (2012). 5 Tips to increase your Facebook fan base. Journal of Financial Planning, 1(1), 20-21. Retrieved from https://www.onefpa.org/journal/Pages/default.aspx</a:t>
            </a:r>
            <a:br>
              <a:rPr lang="en-GB" sz="800"/>
            </a:br>
            <a:r>
              <a:rPr lang="en-GB" sz="800"/>
              <a:t> Jin, S. A., &amp; Phua, J. (2014). Following celebrities’ tweets about brands: The impact of Twitter-based electronic word-of-mouth on consumers’ source credibility perception, buying intention, and social identification with celebrities. Journal of Advertising, 43, 181-195. doi:10.1080/00913367.2013.827606 Kabadayi, S., &amp; Price, K. (2014). Consumer-brand engagement on Facebook: Liking and commenting behaviors. Journal of Research in Interactive Marketing, 8, 203-223. doi:10.1108/jrim-12-2013-0081 Kafle, N. P. (2013) Hermeneutic phenomenological research method simplified. Bodhi: An Interdisciplinary Journal, 5(1), 181-200. doi:103126/Bodhi.v5il.8053 Kang, J., Tang, L., &amp; Fiore, A. M. (2014). Enhancing consumer–brand relationships on 116 117 restaurant Facebook fan pages: Maximizing consumer benefits and increasing active participation. International Journal of Hospitality Management, 36, 145- 155. doi:10.1016/j.ijhm.2013.08.015</a:t>
            </a:r>
            <a:br>
              <a:rPr lang="en-GB" sz="800"/>
            </a:br>
            <a:r>
              <a:rPr lang="en-GB" sz="800"/>
              <a:t> Karimi, S., &amp; Naghibi, H. S. (2015). Social media marketing (SMM) strategies for small to medium enterprises (SMES). International Journal of Information, Business and Management, 7(4), 86-98. Retrieved from http://www.academia.edu Keller, E., &amp; Fay, B. (2012). Word-of-mouth advocacy: A new key to advertising effectiveness. Journal of Advertising Research, 52, 459-464. doi:10.2501/JAR-52-4</a:t>
            </a:r>
            <a:br>
              <a:rPr lang="en-GB" sz="800"/>
            </a:br>
            <a:r>
              <a:rPr lang="en-GB" sz="800"/>
              <a:t>Khan, M. T. (2014). Relationship marketing –Some aspects (review). International Journal of Information, Business and Management, 6(2), 108-122. Retrieved from http://ijibm.elitehall.com/ Krause, A. E., North, A. C., &amp; Heritage, B. (2014). The uses and gratifications of using Facebook music listening applications. Computers in Human Behavior, 39, 71-77. doi:10.1016/j.chb.2014.07.001 119 Ku, Y. C., Chen, R., &amp; Zhang, H. (2013). Why do users continue using social networking sites? An exploratory study of members in the United States and Taiwan. Information &amp; Management, 50, 571-581. doi:10.1016/j.im.2013.07.011 Kumar, V., &amp; Mirchandani, R. (2012). Increasing the ROI of social media marketing. MIT Sloan Management Review, 54, 55-61. Retrieved from http://sloanreview.mit.edu</a:t>
            </a:r>
            <a:br>
              <a:rPr lang="en-GB" sz="800"/>
            </a:br>
            <a:r>
              <a:rPr lang="en-GB" sz="800"/>
              <a:t>Kuofie, M., Gholston, K., &amp; Hakim, A. C. (2015). An overview of social media for marketing. International Journal of Global Business, 8(2), 65-82. Retrieved from http://www.inderscience.com/jhome.php?jcode=ijbg</a:t>
            </a:r>
            <a:br>
              <a:rPr lang="en-GB" sz="800"/>
            </a:br>
            <a:r>
              <a:rPr lang="en-GB" sz="800"/>
              <a:t>Kwok, L., &amp; Yu, B. (2013). Spreading social media messages on Facebook: An analysis of restaurant business-to-consumer communications. Cornell Hospitality Quarterly, 54, 84-94. doi:10.1177/1938965512458360 120 Leech, N. L., &amp; Onwuegbuzie, A. J. (2011). Beyond constant comparison qualitative data analysis: Using NVivo. School Psychology Quarterly, 26(1), 70. doi:10.1037/a0022711 </a:t>
            </a:r>
            <a:endParaRPr lang="en-RO" sz="800"/>
          </a:p>
        </p:txBody>
      </p:sp>
    </p:spTree>
    <p:extLst>
      <p:ext uri="{BB962C8B-B14F-4D97-AF65-F5344CB8AC3E}">
        <p14:creationId xmlns:p14="http://schemas.microsoft.com/office/powerpoint/2010/main" val="17947269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U23 FINAL COMPLET ACUM</Template>
  <TotalTime>18</TotalTime>
  <Words>2536</Words>
  <Application>Microsoft Macintosh PowerPoint</Application>
  <PresentationFormat>Widescreen</PresentationFormat>
  <Paragraphs>30</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Century Gothic</vt:lpstr>
      <vt:lpstr>Wingdings 3</vt:lpstr>
      <vt:lpstr>Ion Boardroom</vt:lpstr>
      <vt:lpstr>PowerPoint Presentation</vt:lpstr>
      <vt:lpstr>Introduction</vt:lpstr>
      <vt:lpstr>Market Overview </vt:lpstr>
      <vt:lpstr>SWOT Analysis </vt:lpstr>
      <vt:lpstr>Objectives </vt:lpstr>
      <vt:lpstr>New Concept or Menu Introduction </vt:lpstr>
      <vt:lpstr>Targeting and Positioning </vt:lpstr>
      <vt:lpstr>Marketing Mix (4 Ps) </vt:lpstr>
      <vt:lpstr>Digital Marketing Strategy </vt:lpstr>
      <vt:lpstr>Sales Strategy </vt:lpstr>
      <vt:lpstr>Implementation Timeline </vt:lpstr>
      <vt:lpstr>Evaluation and Metrics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Andrei Bucur</dc:creator>
  <cp:lastModifiedBy>Diana-Mara Airini</cp:lastModifiedBy>
  <cp:revision>2</cp:revision>
  <dcterms:created xsi:type="dcterms:W3CDTF">2024-02-26T18:12:56Z</dcterms:created>
  <dcterms:modified xsi:type="dcterms:W3CDTF">2024-02-26T19:23:58Z</dcterms:modified>
</cp:coreProperties>
</file>