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553" r:id="rId2"/>
    <p:sldId id="358" r:id="rId3"/>
    <p:sldId id="380" r:id="rId4"/>
    <p:sldId id="554" r:id="rId5"/>
    <p:sldId id="558" r:id="rId6"/>
    <p:sldId id="559" r:id="rId7"/>
    <p:sldId id="359" r:id="rId8"/>
    <p:sldId id="565" r:id="rId9"/>
    <p:sldId id="363" r:id="rId10"/>
    <p:sldId id="364" r:id="rId11"/>
    <p:sldId id="365" r:id="rId12"/>
    <p:sldId id="561" r:id="rId13"/>
    <p:sldId id="366" r:id="rId14"/>
    <p:sldId id="367" r:id="rId15"/>
    <p:sldId id="557" r:id="rId16"/>
    <p:sldId id="564" r:id="rId17"/>
    <p:sldId id="368" r:id="rId18"/>
    <p:sldId id="369" r:id="rId19"/>
    <p:sldId id="566" r:id="rId20"/>
    <p:sldId id="370" r:id="rId21"/>
    <p:sldId id="562" r:id="rId22"/>
    <p:sldId id="567" r:id="rId23"/>
    <p:sldId id="568" r:id="rId24"/>
    <p:sldId id="569" r:id="rId25"/>
    <p:sldId id="576" r:id="rId26"/>
    <p:sldId id="570" r:id="rId27"/>
    <p:sldId id="571" r:id="rId28"/>
    <p:sldId id="556" r:id="rId29"/>
    <p:sldId id="577" r:id="rId30"/>
    <p:sldId id="555" r:id="rId31"/>
    <p:sldId id="572" r:id="rId32"/>
    <p:sldId id="574" r:id="rId33"/>
    <p:sldId id="575" r:id="rId34"/>
    <p:sldId id="57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32AE9E-133D-4104-BC76-005F14814A0E}" v="7" dt="2026-06-08T21:58:14.6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5" d="100"/>
          <a:sy n="55" d="100"/>
        </p:scale>
        <p:origin x="51" y="7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pc:chgData name="Helen Lee" userId="950b76d7-29a8-4037-9cf6-1d47a6b96373" providerId="ADAL" clId="{0E72E064-B994-40C3-97B2-7A443233E461}" dt="2026-06-08T22:00:00.247" v="470" actId="26606"/>
      <pc:docMkLst>
        <pc:docMk/>
      </pc:docMkLst>
      <pc:sldChg chg="add del">
        <pc:chgData name="Helen Lee" userId="950b76d7-29a8-4037-9cf6-1d47a6b96373" providerId="ADAL" clId="{0E72E064-B994-40C3-97B2-7A443233E461}" dt="2026-06-08T21:00:59.123" v="10" actId="47"/>
        <pc:sldMkLst>
          <pc:docMk/>
          <pc:sldMk cId="1618146553" sldId="357"/>
        </pc:sldMkLst>
      </pc:sldChg>
      <pc:sldChg chg="addSp delSp modSp mod setBg">
        <pc:chgData name="Helen Lee" userId="950b76d7-29a8-4037-9cf6-1d47a6b96373" providerId="ADAL" clId="{0E72E064-B994-40C3-97B2-7A443233E461}" dt="2026-06-08T21:02:29.400" v="31" actId="26606"/>
        <pc:sldMkLst>
          <pc:docMk/>
          <pc:sldMk cId="1526344115" sldId="358"/>
        </pc:sldMkLst>
        <pc:spChg chg="mod">
          <ac:chgData name="Helen Lee" userId="950b76d7-29a8-4037-9cf6-1d47a6b96373" providerId="ADAL" clId="{0E72E064-B994-40C3-97B2-7A443233E461}" dt="2026-06-08T21:02:29.400" v="31" actId="26606"/>
          <ac:spMkLst>
            <pc:docMk/>
            <pc:sldMk cId="1526344115" sldId="358"/>
            <ac:spMk id="2" creationId="{B812AD8F-B10E-CCC1-55C9-D243A62CFB01}"/>
          </ac:spMkLst>
        </pc:spChg>
        <pc:spChg chg="mod">
          <ac:chgData name="Helen Lee" userId="950b76d7-29a8-4037-9cf6-1d47a6b96373" providerId="ADAL" clId="{0E72E064-B994-40C3-97B2-7A443233E461}" dt="2026-06-08T21:02:29.400" v="31" actId="26606"/>
          <ac:spMkLst>
            <pc:docMk/>
            <pc:sldMk cId="1526344115" sldId="358"/>
            <ac:spMk id="3" creationId="{596756C4-B885-4D6B-21D2-29C323507F3E}"/>
          </ac:spMkLst>
        </pc:spChg>
        <pc:spChg chg="add del">
          <ac:chgData name="Helen Lee" userId="950b76d7-29a8-4037-9cf6-1d47a6b96373" providerId="ADAL" clId="{0E72E064-B994-40C3-97B2-7A443233E461}" dt="2026-06-08T21:01:48.713" v="20" actId="26606"/>
          <ac:spMkLst>
            <pc:docMk/>
            <pc:sldMk cId="1526344115" sldId="358"/>
            <ac:spMk id="8" creationId="{09588DA8-065E-4F6F-8EFD-43104AB2E0CF}"/>
          </ac:spMkLst>
        </pc:spChg>
        <pc:spChg chg="add">
          <ac:chgData name="Helen Lee" userId="950b76d7-29a8-4037-9cf6-1d47a6b96373" providerId="ADAL" clId="{0E72E064-B994-40C3-97B2-7A443233E461}" dt="2026-06-08T21:01:17.264" v="12" actId="26606"/>
          <ac:spMkLst>
            <pc:docMk/>
            <pc:sldMk cId="1526344115" sldId="358"/>
            <ac:spMk id="10" creationId="{C4285719-470E-454C-AF62-8323075F1F5B}"/>
          </ac:spMkLst>
        </pc:spChg>
        <pc:spChg chg="add del">
          <ac:chgData name="Helen Lee" userId="950b76d7-29a8-4037-9cf6-1d47a6b96373" providerId="ADAL" clId="{0E72E064-B994-40C3-97B2-7A443233E461}" dt="2026-06-08T21:01:48.713" v="20" actId="26606"/>
          <ac:spMkLst>
            <pc:docMk/>
            <pc:sldMk cId="1526344115" sldId="358"/>
            <ac:spMk id="12" creationId="{CD9FE4EF-C4D8-49A0-B2FF-81D8DB7D8A24}"/>
          </ac:spMkLst>
        </pc:spChg>
        <pc:spChg chg="add del">
          <ac:chgData name="Helen Lee" userId="950b76d7-29a8-4037-9cf6-1d47a6b96373" providerId="ADAL" clId="{0E72E064-B994-40C3-97B2-7A443233E461}" dt="2026-06-08T21:01:48.713" v="20" actId="26606"/>
          <ac:spMkLst>
            <pc:docMk/>
            <pc:sldMk cId="1526344115" sldId="358"/>
            <ac:spMk id="14" creationId="{4300840D-0A0B-4512-BACA-B439D5B9C57C}"/>
          </ac:spMkLst>
        </pc:spChg>
        <pc:spChg chg="add del">
          <ac:chgData name="Helen Lee" userId="950b76d7-29a8-4037-9cf6-1d47a6b96373" providerId="ADAL" clId="{0E72E064-B994-40C3-97B2-7A443233E461}" dt="2026-06-08T21:01:48.713" v="20" actId="26606"/>
          <ac:spMkLst>
            <pc:docMk/>
            <pc:sldMk cId="1526344115" sldId="358"/>
            <ac:spMk id="16" creationId="{D2B78728-A580-49A7-84F9-6EF6F583ADE0}"/>
          </ac:spMkLst>
        </pc:spChg>
        <pc:spChg chg="add">
          <ac:chgData name="Helen Lee" userId="950b76d7-29a8-4037-9cf6-1d47a6b96373" providerId="ADAL" clId="{0E72E064-B994-40C3-97B2-7A443233E461}" dt="2026-06-08T21:01:17.264" v="12" actId="26606"/>
          <ac:spMkLst>
            <pc:docMk/>
            <pc:sldMk cId="1526344115" sldId="358"/>
            <ac:spMk id="18" creationId="{38FAA1A1-D861-433F-88FA-1E9D6FD31D11}"/>
          </ac:spMkLst>
        </pc:spChg>
        <pc:spChg chg="add del">
          <ac:chgData name="Helen Lee" userId="950b76d7-29a8-4037-9cf6-1d47a6b96373" providerId="ADAL" clId="{0E72E064-B994-40C3-97B2-7A443233E461}" dt="2026-06-08T21:01:48.713" v="20" actId="26606"/>
          <ac:spMkLst>
            <pc:docMk/>
            <pc:sldMk cId="1526344115" sldId="358"/>
            <ac:spMk id="20" creationId="{8D71EDA1-87BF-4D5D-AB79-F346FD19278A}"/>
          </ac:spMkLst>
        </pc:spChg>
        <pc:spChg chg="add del">
          <ac:chgData name="Helen Lee" userId="950b76d7-29a8-4037-9cf6-1d47a6b96373" providerId="ADAL" clId="{0E72E064-B994-40C3-97B2-7A443233E461}" dt="2026-06-08T21:02:29.400" v="31" actId="26606"/>
          <ac:spMkLst>
            <pc:docMk/>
            <pc:sldMk cId="1526344115" sldId="358"/>
            <ac:spMk id="25" creationId="{907EF6B7-1338-4443-8C46-6A318D952DFD}"/>
          </ac:spMkLst>
        </pc:spChg>
        <pc:spChg chg="add del">
          <ac:chgData name="Helen Lee" userId="950b76d7-29a8-4037-9cf6-1d47a6b96373" providerId="ADAL" clId="{0E72E064-B994-40C3-97B2-7A443233E461}" dt="2026-06-08T21:02:29.400" v="31" actId="26606"/>
          <ac:spMkLst>
            <pc:docMk/>
            <pc:sldMk cId="1526344115" sldId="358"/>
            <ac:spMk id="27" creationId="{DAAE4CDD-124C-4DCF-9584-B6033B545DD5}"/>
          </ac:spMkLst>
        </pc:spChg>
        <pc:spChg chg="add del">
          <ac:chgData name="Helen Lee" userId="950b76d7-29a8-4037-9cf6-1d47a6b96373" providerId="ADAL" clId="{0E72E064-B994-40C3-97B2-7A443233E461}" dt="2026-06-08T21:02:29.400" v="31" actId="26606"/>
          <ac:spMkLst>
            <pc:docMk/>
            <pc:sldMk cId="1526344115" sldId="358"/>
            <ac:spMk id="29" creationId="{081E4A58-353D-44AE-B2FC-2A74E2E400F7}"/>
          </ac:spMkLst>
        </pc:spChg>
        <pc:spChg chg="add del">
          <ac:chgData name="Helen Lee" userId="950b76d7-29a8-4037-9cf6-1d47a6b96373" providerId="ADAL" clId="{0E72E064-B994-40C3-97B2-7A443233E461}" dt="2026-06-08T21:02:29.400" v="31" actId="26606"/>
          <ac:spMkLst>
            <pc:docMk/>
            <pc:sldMk cId="1526344115" sldId="358"/>
            <ac:spMk id="34" creationId="{100EDD19-6802-4EC3-95CE-CFFAB042CFD6}"/>
          </ac:spMkLst>
        </pc:spChg>
        <pc:spChg chg="add del">
          <ac:chgData name="Helen Lee" userId="950b76d7-29a8-4037-9cf6-1d47a6b96373" providerId="ADAL" clId="{0E72E064-B994-40C3-97B2-7A443233E461}" dt="2026-06-08T21:02:29.400" v="31" actId="26606"/>
          <ac:spMkLst>
            <pc:docMk/>
            <pc:sldMk cId="1526344115" sldId="358"/>
            <ac:spMk id="36" creationId="{DB17E863-922E-4C26-BD64-E8FD41D28661}"/>
          </ac:spMkLst>
        </pc:spChg>
        <pc:grpChg chg="del">
          <ac:chgData name="Helen Lee" userId="950b76d7-29a8-4037-9cf6-1d47a6b96373" providerId="ADAL" clId="{0E72E064-B994-40C3-97B2-7A443233E461}" dt="2026-06-08T21:01:08.843" v="11" actId="478"/>
          <ac:grpSpMkLst>
            <pc:docMk/>
            <pc:sldMk cId="1526344115" sldId="358"/>
            <ac:grpSpMk id="4" creationId="{6C8D2FC8-9D39-6568-E431-6D269D6E0553}"/>
          </ac:grpSpMkLst>
        </pc:grpChg>
      </pc:sldChg>
      <pc:sldChg chg="delSp mod">
        <pc:chgData name="Helen Lee" userId="950b76d7-29a8-4037-9cf6-1d47a6b96373" providerId="ADAL" clId="{0E72E064-B994-40C3-97B2-7A443233E461}" dt="2026-06-08T21:02:33.730" v="32" actId="478"/>
        <pc:sldMkLst>
          <pc:docMk/>
          <pc:sldMk cId="1881942159" sldId="380"/>
        </pc:sldMkLst>
        <pc:grpChg chg="del">
          <ac:chgData name="Helen Lee" userId="950b76d7-29a8-4037-9cf6-1d47a6b96373" providerId="ADAL" clId="{0E72E064-B994-40C3-97B2-7A443233E461}" dt="2026-06-08T21:02:33.730" v="32" actId="478"/>
          <ac:grpSpMkLst>
            <pc:docMk/>
            <pc:sldMk cId="1881942159" sldId="380"/>
            <ac:grpSpMk id="4" creationId="{54CDAE0A-4493-C23D-806B-EC399F1DD8B5}"/>
          </ac:grpSpMkLst>
        </pc:grpChg>
      </pc:sldChg>
      <pc:sldChg chg="addSp delSp modSp mod setBg">
        <pc:chgData name="Helen Lee" userId="950b76d7-29a8-4037-9cf6-1d47a6b96373" providerId="ADAL" clId="{0E72E064-B994-40C3-97B2-7A443233E461}" dt="2026-06-08T22:00:00.247" v="470" actId="26606"/>
        <pc:sldMkLst>
          <pc:docMk/>
          <pc:sldMk cId="3109595152" sldId="553"/>
        </pc:sldMkLst>
        <pc:spChg chg="mod">
          <ac:chgData name="Helen Lee" userId="950b76d7-29a8-4037-9cf6-1d47a6b96373" providerId="ADAL" clId="{0E72E064-B994-40C3-97B2-7A443233E461}" dt="2026-06-08T22:00:00.247" v="470" actId="26606"/>
          <ac:spMkLst>
            <pc:docMk/>
            <pc:sldMk cId="3109595152" sldId="553"/>
            <ac:spMk id="2" creationId="{A7704A5D-D31B-5B39-5883-8301CB37E1EB}"/>
          </ac:spMkLst>
        </pc:spChg>
        <pc:spChg chg="mod">
          <ac:chgData name="Helen Lee" userId="950b76d7-29a8-4037-9cf6-1d47a6b96373" providerId="ADAL" clId="{0E72E064-B994-40C3-97B2-7A443233E461}" dt="2026-06-08T22:00:00.247" v="470" actId="26606"/>
          <ac:spMkLst>
            <pc:docMk/>
            <pc:sldMk cId="3109595152" sldId="553"/>
            <ac:spMk id="3" creationId="{7656A0CE-8939-C029-9567-593ED79E9120}"/>
          </ac:spMkLst>
        </pc:spChg>
        <pc:spChg chg="add del">
          <ac:chgData name="Helen Lee" userId="950b76d7-29a8-4037-9cf6-1d47a6b96373" providerId="ADAL" clId="{0E72E064-B994-40C3-97B2-7A443233E461}" dt="2026-06-08T21:00:42.043" v="6" actId="26606"/>
          <ac:spMkLst>
            <pc:docMk/>
            <pc:sldMk cId="3109595152" sldId="553"/>
            <ac:spMk id="16" creationId="{1E020063-2385-44AC-BD67-258E1F0B9FCE}"/>
          </ac:spMkLst>
        </pc:spChg>
        <pc:spChg chg="add del">
          <ac:chgData name="Helen Lee" userId="950b76d7-29a8-4037-9cf6-1d47a6b96373" providerId="ADAL" clId="{0E72E064-B994-40C3-97B2-7A443233E461}" dt="2026-06-08T21:00:42.043" v="6" actId="26606"/>
          <ac:spMkLst>
            <pc:docMk/>
            <pc:sldMk cId="3109595152" sldId="553"/>
            <ac:spMk id="18" creationId="{7E014A0B-5338-4077-AFE9-A90D04D4492B}"/>
          </ac:spMkLst>
        </pc:spChg>
        <pc:spChg chg="add del">
          <ac:chgData name="Helen Lee" userId="950b76d7-29a8-4037-9cf6-1d47a6b96373" providerId="ADAL" clId="{0E72E064-B994-40C3-97B2-7A443233E461}" dt="2026-06-08T22:00:00.247" v="470" actId="26606"/>
          <ac:spMkLst>
            <pc:docMk/>
            <pc:sldMk cId="3109595152" sldId="553"/>
            <ac:spMk id="32" creationId="{665DBBEF-238B-476B-96AB-8AAC3224ECEA}"/>
          </ac:spMkLst>
        </pc:spChg>
        <pc:spChg chg="add del">
          <ac:chgData name="Helen Lee" userId="950b76d7-29a8-4037-9cf6-1d47a6b96373" providerId="ADAL" clId="{0E72E064-B994-40C3-97B2-7A443233E461}" dt="2026-06-08T22:00:00.247" v="470" actId="26606"/>
          <ac:spMkLst>
            <pc:docMk/>
            <pc:sldMk cId="3109595152" sldId="553"/>
            <ac:spMk id="33" creationId="{3FCFB1DE-0B7E-48CC-BA90-B2AB0889F9D6}"/>
          </ac:spMkLst>
        </pc:spChg>
        <pc:spChg chg="add del">
          <ac:chgData name="Helen Lee" userId="950b76d7-29a8-4037-9cf6-1d47a6b96373" providerId="ADAL" clId="{0E72E064-B994-40C3-97B2-7A443233E461}" dt="2026-06-08T22:00:00.233" v="469" actId="26606"/>
          <ac:spMkLst>
            <pc:docMk/>
            <pc:sldMk cId="3109595152" sldId="553"/>
            <ac:spMk id="38" creationId="{2B577FF9-3543-4875-815D-3D87BD8A2002}"/>
          </ac:spMkLst>
        </pc:spChg>
        <pc:spChg chg="add del">
          <ac:chgData name="Helen Lee" userId="950b76d7-29a8-4037-9cf6-1d47a6b96373" providerId="ADAL" clId="{0E72E064-B994-40C3-97B2-7A443233E461}" dt="2026-06-08T22:00:00.233" v="469" actId="26606"/>
          <ac:spMkLst>
            <pc:docMk/>
            <pc:sldMk cId="3109595152" sldId="553"/>
            <ac:spMk id="40" creationId="{F5569EEC-E12F-4856-B407-02B2813A4AA5}"/>
          </ac:spMkLst>
        </pc:spChg>
        <pc:spChg chg="add del">
          <ac:chgData name="Helen Lee" userId="950b76d7-29a8-4037-9cf6-1d47a6b96373" providerId="ADAL" clId="{0E72E064-B994-40C3-97B2-7A443233E461}" dt="2026-06-08T22:00:00.233" v="469" actId="26606"/>
          <ac:spMkLst>
            <pc:docMk/>
            <pc:sldMk cId="3109595152" sldId="553"/>
            <ac:spMk id="42" creationId="{CF860788-3A6A-45A3-B3F1-06F159665603}"/>
          </ac:spMkLst>
        </pc:spChg>
        <pc:spChg chg="add del">
          <ac:chgData name="Helen Lee" userId="950b76d7-29a8-4037-9cf6-1d47a6b96373" providerId="ADAL" clId="{0E72E064-B994-40C3-97B2-7A443233E461}" dt="2026-06-08T22:00:00.233" v="469" actId="26606"/>
          <ac:spMkLst>
            <pc:docMk/>
            <pc:sldMk cId="3109595152" sldId="553"/>
            <ac:spMk id="44" creationId="{DF1E3393-B852-4883-B778-ED3525112942}"/>
          </ac:spMkLst>
        </pc:spChg>
        <pc:spChg chg="del">
          <ac:chgData name="Helen Lee" userId="950b76d7-29a8-4037-9cf6-1d47a6b96373" providerId="ADAL" clId="{0E72E064-B994-40C3-97B2-7A443233E461}" dt="2026-06-08T22:00:00.233" v="469" actId="26606"/>
          <ac:spMkLst>
            <pc:docMk/>
            <pc:sldMk cId="3109595152" sldId="553"/>
            <ac:spMk id="46" creationId="{39853D09-4205-4CC7-83EB-288E886AC9E4}"/>
          </ac:spMkLst>
        </pc:spChg>
        <pc:spChg chg="add del">
          <ac:chgData name="Helen Lee" userId="950b76d7-29a8-4037-9cf6-1d47a6b96373" providerId="ADAL" clId="{0E72E064-B994-40C3-97B2-7A443233E461}" dt="2026-06-08T22:00:00.233" v="469" actId="26606"/>
          <ac:spMkLst>
            <pc:docMk/>
            <pc:sldMk cId="3109595152" sldId="553"/>
            <ac:spMk id="48" creationId="{0D040B79-3E73-4A31-840D-D6B9C9FDFC46}"/>
          </ac:spMkLst>
        </pc:spChg>
        <pc:spChg chg="add del">
          <ac:chgData name="Helen Lee" userId="950b76d7-29a8-4037-9cf6-1d47a6b96373" providerId="ADAL" clId="{0E72E064-B994-40C3-97B2-7A443233E461}" dt="2026-06-08T22:00:00.233" v="469" actId="26606"/>
          <ac:spMkLst>
            <pc:docMk/>
            <pc:sldMk cId="3109595152" sldId="553"/>
            <ac:spMk id="50" creationId="{156C6AE5-3F8B-42AC-9EA4-1B686A11E93F}"/>
          </ac:spMkLst>
        </pc:spChg>
        <pc:spChg chg="add">
          <ac:chgData name="Helen Lee" userId="950b76d7-29a8-4037-9cf6-1d47a6b96373" providerId="ADAL" clId="{0E72E064-B994-40C3-97B2-7A443233E461}" dt="2026-06-08T22:00:00.247" v="470" actId="26606"/>
          <ac:spMkLst>
            <pc:docMk/>
            <pc:sldMk cId="3109595152" sldId="553"/>
            <ac:spMk id="52" creationId="{BA79A7CF-01AF-4178-9369-94E0C90EB046}"/>
          </ac:spMkLst>
        </pc:spChg>
        <pc:spChg chg="add">
          <ac:chgData name="Helen Lee" userId="950b76d7-29a8-4037-9cf6-1d47a6b96373" providerId="ADAL" clId="{0E72E064-B994-40C3-97B2-7A443233E461}" dt="2026-06-08T22:00:00.247" v="470" actId="26606"/>
          <ac:spMkLst>
            <pc:docMk/>
            <pc:sldMk cId="3109595152" sldId="553"/>
            <ac:spMk id="53" creationId="{99413ED5-9ED4-4772-BCE4-2BCAE6B12E35}"/>
          </ac:spMkLst>
        </pc:spChg>
        <pc:spChg chg="add">
          <ac:chgData name="Helen Lee" userId="950b76d7-29a8-4037-9cf6-1d47a6b96373" providerId="ADAL" clId="{0E72E064-B994-40C3-97B2-7A443233E461}" dt="2026-06-08T22:00:00.247" v="470" actId="26606"/>
          <ac:spMkLst>
            <pc:docMk/>
            <pc:sldMk cId="3109595152" sldId="553"/>
            <ac:spMk id="54" creationId="{04357C93-F0CB-4A1C-8F77-4E9063789819}"/>
          </ac:spMkLst>
        </pc:spChg>
        <pc:spChg chg="add">
          <ac:chgData name="Helen Lee" userId="950b76d7-29a8-4037-9cf6-1d47a6b96373" providerId="ADAL" clId="{0E72E064-B994-40C3-97B2-7A443233E461}" dt="2026-06-08T22:00:00.247" v="470" actId="26606"/>
          <ac:spMkLst>
            <pc:docMk/>
            <pc:sldMk cId="3109595152" sldId="553"/>
            <ac:spMk id="55" creationId="{90F533E9-6690-41A8-A372-4C6C622D028D}"/>
          </ac:spMkLst>
        </pc:spChg>
        <pc:grpChg chg="del">
          <ac:chgData name="Helen Lee" userId="950b76d7-29a8-4037-9cf6-1d47a6b96373" providerId="ADAL" clId="{0E72E064-B994-40C3-97B2-7A443233E461}" dt="2026-06-08T21:00:35.154" v="4" actId="478"/>
          <ac:grpSpMkLst>
            <pc:docMk/>
            <pc:sldMk cId="3109595152" sldId="553"/>
            <ac:grpSpMk id="4" creationId="{9F97D56A-DCE0-BD24-CD6F-A9F9FCCFE1FB}"/>
          </ac:grpSpMkLst>
        </pc:grpChg>
        <pc:grpChg chg="add del">
          <ac:chgData name="Helen Lee" userId="950b76d7-29a8-4037-9cf6-1d47a6b96373" providerId="ADAL" clId="{0E72E064-B994-40C3-97B2-7A443233E461}" dt="2026-06-08T21:00:42.043" v="6" actId="26606"/>
          <ac:grpSpMkLst>
            <pc:docMk/>
            <pc:sldMk cId="3109595152" sldId="553"/>
            <ac:grpSpMk id="20" creationId="{78127680-150F-4A90-9950-F66392578116}"/>
          </ac:grpSpMkLst>
        </pc:grpChg>
        <pc:grpChg chg="add del">
          <ac:chgData name="Helen Lee" userId="950b76d7-29a8-4037-9cf6-1d47a6b96373" providerId="ADAL" clId="{0E72E064-B994-40C3-97B2-7A443233E461}" dt="2026-06-08T21:00:42.043" v="6" actId="26606"/>
          <ac:grpSpMkLst>
            <pc:docMk/>
            <pc:sldMk cId="3109595152" sldId="553"/>
            <ac:grpSpMk id="26" creationId="{466920E5-8640-4C24-A775-8647637094A7}"/>
          </ac:grpSpMkLst>
        </pc:grpChg>
        <pc:picChg chg="del">
          <ac:chgData name="Helen Lee" userId="950b76d7-29a8-4037-9cf6-1d47a6b96373" providerId="ADAL" clId="{0E72E064-B994-40C3-97B2-7A443233E461}" dt="2026-06-08T21:00:27.231" v="0" actId="478"/>
          <ac:picMkLst>
            <pc:docMk/>
            <pc:sldMk cId="3109595152" sldId="553"/>
            <ac:picMk id="9" creationId="{B5C415BE-DB88-EDA5-1707-0AA26F862C90}"/>
          </ac:picMkLst>
        </pc:picChg>
        <pc:picChg chg="add mod">
          <ac:chgData name="Helen Lee" userId="950b76d7-29a8-4037-9cf6-1d47a6b96373" providerId="ADAL" clId="{0E72E064-B994-40C3-97B2-7A443233E461}" dt="2026-06-08T22:00:00.247" v="470" actId="26606"/>
          <ac:picMkLst>
            <pc:docMk/>
            <pc:sldMk cId="3109595152" sldId="553"/>
            <ac:picMk id="11" creationId="{A59E8F27-17B2-C345-AFE1-EA44C839CE0A}"/>
          </ac:picMkLst>
        </pc:picChg>
      </pc:sldChg>
      <pc:sldChg chg="addSp delSp modSp mod setBg">
        <pc:chgData name="Helen Lee" userId="950b76d7-29a8-4037-9cf6-1d47a6b96373" providerId="ADAL" clId="{0E72E064-B994-40C3-97B2-7A443233E461}" dt="2026-06-08T21:04:18.891" v="51" actId="13900"/>
        <pc:sldMkLst>
          <pc:docMk/>
          <pc:sldMk cId="558715940" sldId="554"/>
        </pc:sldMkLst>
        <pc:spChg chg="mod">
          <ac:chgData name="Helen Lee" userId="950b76d7-29a8-4037-9cf6-1d47a6b96373" providerId="ADAL" clId="{0E72E064-B994-40C3-97B2-7A443233E461}" dt="2026-06-08T21:04:05.293" v="49" actId="1076"/>
          <ac:spMkLst>
            <pc:docMk/>
            <pc:sldMk cId="558715940" sldId="554"/>
            <ac:spMk id="2" creationId="{148220AD-5C56-665B-96FF-ABF647D7DBA7}"/>
          </ac:spMkLst>
        </pc:spChg>
        <pc:spChg chg="mod ord">
          <ac:chgData name="Helen Lee" userId="950b76d7-29a8-4037-9cf6-1d47a6b96373" providerId="ADAL" clId="{0E72E064-B994-40C3-97B2-7A443233E461}" dt="2026-06-08T21:04:18.891" v="51" actId="13900"/>
          <ac:spMkLst>
            <pc:docMk/>
            <pc:sldMk cId="558715940" sldId="554"/>
            <ac:spMk id="5" creationId="{940C09B8-0C38-83AB-2C57-AE8767C52C47}"/>
          </ac:spMkLst>
        </pc:spChg>
        <pc:spChg chg="mod">
          <ac:chgData name="Helen Lee" userId="950b76d7-29a8-4037-9cf6-1d47a6b96373" providerId="ADAL" clId="{0E72E064-B994-40C3-97B2-7A443233E461}" dt="2026-06-08T21:04:10.706" v="50" actId="1076"/>
          <ac:spMkLst>
            <pc:docMk/>
            <pc:sldMk cId="558715940" sldId="554"/>
            <ac:spMk id="7" creationId="{57AD82D3-ACB8-C6CA-C518-CC212E55C0BD}"/>
          </ac:spMkLst>
        </pc:spChg>
        <pc:spChg chg="add del">
          <ac:chgData name="Helen Lee" userId="950b76d7-29a8-4037-9cf6-1d47a6b96373" providerId="ADAL" clId="{0E72E064-B994-40C3-97B2-7A443233E461}" dt="2026-06-08T21:03:14.521" v="40" actId="26606"/>
          <ac:spMkLst>
            <pc:docMk/>
            <pc:sldMk cId="558715940" sldId="554"/>
            <ac:spMk id="13" creationId="{DA21A4AC-5300-4176-B2FB-67830A380702}"/>
          </ac:spMkLst>
        </pc:spChg>
        <pc:spChg chg="add del">
          <ac:chgData name="Helen Lee" userId="950b76d7-29a8-4037-9cf6-1d47a6b96373" providerId="ADAL" clId="{0E72E064-B994-40C3-97B2-7A443233E461}" dt="2026-06-08T21:03:14.521" v="40" actId="26606"/>
          <ac:spMkLst>
            <pc:docMk/>
            <pc:sldMk cId="558715940" sldId="554"/>
            <ac:spMk id="15" creationId="{5A09F8C8-3B6F-414C-866C-80565B61075D}"/>
          </ac:spMkLst>
        </pc:spChg>
        <pc:grpChg chg="del">
          <ac:chgData name="Helen Lee" userId="950b76d7-29a8-4037-9cf6-1d47a6b96373" providerId="ADAL" clId="{0E72E064-B994-40C3-97B2-7A443233E461}" dt="2026-06-08T21:02:39.811" v="33" actId="478"/>
          <ac:grpSpMkLst>
            <pc:docMk/>
            <pc:sldMk cId="558715940" sldId="554"/>
            <ac:grpSpMk id="8" creationId="{ED9CDFBC-EBA3-D406-BB0D-A0DBDCB8250C}"/>
          </ac:grpSpMkLst>
        </pc:grpChg>
        <pc:picChg chg="add del">
          <ac:chgData name="Helen Lee" userId="950b76d7-29a8-4037-9cf6-1d47a6b96373" providerId="ADAL" clId="{0E72E064-B994-40C3-97B2-7A443233E461}" dt="2026-06-08T21:03:14.521" v="40" actId="26606"/>
          <ac:picMkLst>
            <pc:docMk/>
            <pc:sldMk cId="558715940" sldId="554"/>
            <ac:picMk id="9" creationId="{64C2DB02-7AEC-1A4B-849D-A5B3017CC9D3}"/>
          </ac:picMkLst>
        </pc:picChg>
      </pc:sldChg>
      <pc:sldChg chg="modSp mod">
        <pc:chgData name="Helen Lee" userId="950b76d7-29a8-4037-9cf6-1d47a6b96373" providerId="ADAL" clId="{0E72E064-B994-40C3-97B2-7A443233E461}" dt="2026-06-08T21:59:00.729" v="459" actId="20577"/>
        <pc:sldMkLst>
          <pc:docMk/>
          <pc:sldMk cId="1644929524" sldId="555"/>
        </pc:sldMkLst>
        <pc:spChg chg="mod">
          <ac:chgData name="Helen Lee" userId="950b76d7-29a8-4037-9cf6-1d47a6b96373" providerId="ADAL" clId="{0E72E064-B994-40C3-97B2-7A443233E461}" dt="2026-06-08T21:58:47.859" v="451" actId="20577"/>
          <ac:spMkLst>
            <pc:docMk/>
            <pc:sldMk cId="1644929524" sldId="555"/>
            <ac:spMk id="2" creationId="{8F681972-8E79-3B34-C6C1-3912D5793A23}"/>
          </ac:spMkLst>
        </pc:spChg>
        <pc:spChg chg="mod">
          <ac:chgData name="Helen Lee" userId="950b76d7-29a8-4037-9cf6-1d47a6b96373" providerId="ADAL" clId="{0E72E064-B994-40C3-97B2-7A443233E461}" dt="2026-06-08T21:59:00.729" v="459" actId="20577"/>
          <ac:spMkLst>
            <pc:docMk/>
            <pc:sldMk cId="1644929524" sldId="555"/>
            <ac:spMk id="3" creationId="{694D27DF-56D7-B023-5F58-6F495228B3D5}"/>
          </ac:spMkLst>
        </pc:spChg>
      </pc:sldChg>
      <pc:sldChg chg="modSp mod">
        <pc:chgData name="Helen Lee" userId="950b76d7-29a8-4037-9cf6-1d47a6b96373" providerId="ADAL" clId="{0E72E064-B994-40C3-97B2-7A443233E461}" dt="2026-06-08T21:49:52.319" v="217" actId="20577"/>
        <pc:sldMkLst>
          <pc:docMk/>
          <pc:sldMk cId="4094003990" sldId="556"/>
        </pc:sldMkLst>
        <pc:spChg chg="mod">
          <ac:chgData name="Helen Lee" userId="950b76d7-29a8-4037-9cf6-1d47a6b96373" providerId="ADAL" clId="{0E72E064-B994-40C3-97B2-7A443233E461}" dt="2026-06-08T21:49:52.319" v="217" actId="20577"/>
          <ac:spMkLst>
            <pc:docMk/>
            <pc:sldMk cId="4094003990" sldId="556"/>
            <ac:spMk id="3" creationId="{D7D761D1-75A3-E7F5-0CD7-DA619FC6F0F5}"/>
          </ac:spMkLst>
        </pc:spChg>
      </pc:sldChg>
      <pc:sldChg chg="addSp modSp mod">
        <pc:chgData name="Helen Lee" userId="950b76d7-29a8-4037-9cf6-1d47a6b96373" providerId="ADAL" clId="{0E72E064-B994-40C3-97B2-7A443233E461}" dt="2026-06-08T21:17:48.640" v="211" actId="1076"/>
        <pc:sldMkLst>
          <pc:docMk/>
          <pc:sldMk cId="1970063017" sldId="570"/>
        </pc:sldMkLst>
        <pc:spChg chg="mod">
          <ac:chgData name="Helen Lee" userId="950b76d7-29a8-4037-9cf6-1d47a6b96373" providerId="ADAL" clId="{0E72E064-B994-40C3-97B2-7A443233E461}" dt="2026-06-08T21:08:11.776" v="78" actId="20577"/>
          <ac:spMkLst>
            <pc:docMk/>
            <pc:sldMk cId="1970063017" sldId="570"/>
            <ac:spMk id="2" creationId="{88E2B645-EACC-EC5D-0C15-C2379C3B4D12}"/>
          </ac:spMkLst>
        </pc:spChg>
        <pc:spChg chg="mod">
          <ac:chgData name="Helen Lee" userId="950b76d7-29a8-4037-9cf6-1d47a6b96373" providerId="ADAL" clId="{0E72E064-B994-40C3-97B2-7A443233E461}" dt="2026-06-08T21:13:01.891" v="177" actId="3626"/>
          <ac:spMkLst>
            <pc:docMk/>
            <pc:sldMk cId="1970063017" sldId="570"/>
            <ac:spMk id="3" creationId="{836662F2-7498-1F99-780D-C7FF37B171CE}"/>
          </ac:spMkLst>
        </pc:spChg>
        <pc:picChg chg="add mod">
          <ac:chgData name="Helen Lee" userId="950b76d7-29a8-4037-9cf6-1d47a6b96373" providerId="ADAL" clId="{0E72E064-B994-40C3-97B2-7A443233E461}" dt="2026-06-08T21:17:48.640" v="211" actId="1076"/>
          <ac:picMkLst>
            <pc:docMk/>
            <pc:sldMk cId="1970063017" sldId="570"/>
            <ac:picMk id="5" creationId="{8B57830F-9BEB-C9DF-7FC9-28AED4BA5F20}"/>
          </ac:picMkLst>
        </pc:picChg>
      </pc:sldChg>
      <pc:sldChg chg="mod modShow">
        <pc:chgData name="Helen Lee" userId="950b76d7-29a8-4037-9cf6-1d47a6b96373" providerId="ADAL" clId="{0E72E064-B994-40C3-97B2-7A443233E461}" dt="2026-06-08T21:49:40" v="212" actId="729"/>
        <pc:sldMkLst>
          <pc:docMk/>
          <pc:sldMk cId="3012271956" sldId="571"/>
        </pc:sldMkLst>
      </pc:sldChg>
      <pc:sldChg chg="addSp delSp modSp mod setBg">
        <pc:chgData name="Helen Lee" userId="950b76d7-29a8-4037-9cf6-1d47a6b96373" providerId="ADAL" clId="{0E72E064-B994-40C3-97B2-7A443233E461}" dt="2026-06-08T21:59:29.626" v="463" actId="26606"/>
        <pc:sldMkLst>
          <pc:docMk/>
          <pc:sldMk cId="3927278144" sldId="573"/>
        </pc:sldMkLst>
        <pc:spChg chg="del">
          <ac:chgData name="Helen Lee" userId="950b76d7-29a8-4037-9cf6-1d47a6b96373" providerId="ADAL" clId="{0E72E064-B994-40C3-97B2-7A443233E461}" dt="2026-06-08T21:59:23.258" v="460" actId="478"/>
          <ac:spMkLst>
            <pc:docMk/>
            <pc:sldMk cId="3927278144" sldId="573"/>
            <ac:spMk id="2" creationId="{CC20F446-297E-5299-F8D4-F9B8770EA8D6}"/>
          </ac:spMkLst>
        </pc:spChg>
        <pc:spChg chg="add del mod">
          <ac:chgData name="Helen Lee" userId="950b76d7-29a8-4037-9cf6-1d47a6b96373" providerId="ADAL" clId="{0E72E064-B994-40C3-97B2-7A443233E461}" dt="2026-06-08T21:59:25.257" v="461" actId="478"/>
          <ac:spMkLst>
            <pc:docMk/>
            <pc:sldMk cId="3927278144" sldId="573"/>
            <ac:spMk id="4" creationId="{891E4DFE-717A-6EF4-4399-ED96527C25D3}"/>
          </ac:spMkLst>
        </pc:spChg>
        <pc:spChg chg="add">
          <ac:chgData name="Helen Lee" userId="950b76d7-29a8-4037-9cf6-1d47a6b96373" providerId="ADAL" clId="{0E72E064-B994-40C3-97B2-7A443233E461}" dt="2026-06-08T21:59:29.626" v="463" actId="26606"/>
          <ac:spMkLst>
            <pc:docMk/>
            <pc:sldMk cId="3927278144" sldId="573"/>
            <ac:spMk id="11" creationId="{D153EDB2-4AAD-43F4-AE78-4D326C813369}"/>
          </ac:spMkLst>
        </pc:spChg>
        <pc:grpChg chg="add">
          <ac:chgData name="Helen Lee" userId="950b76d7-29a8-4037-9cf6-1d47a6b96373" providerId="ADAL" clId="{0E72E064-B994-40C3-97B2-7A443233E461}" dt="2026-06-08T21:59:29.626" v="463" actId="26606"/>
          <ac:grpSpMkLst>
            <pc:docMk/>
            <pc:sldMk cId="3927278144" sldId="573"/>
            <ac:grpSpMk id="13" creationId="{A3CB7779-72E2-4E92-AE18-6BBC335DD881}"/>
          </ac:grpSpMkLst>
        </pc:grpChg>
        <pc:picChg chg="add mod">
          <ac:chgData name="Helen Lee" userId="950b76d7-29a8-4037-9cf6-1d47a6b96373" providerId="ADAL" clId="{0E72E064-B994-40C3-97B2-7A443233E461}" dt="2026-06-08T21:59:29.626" v="463" actId="26606"/>
          <ac:picMkLst>
            <pc:docMk/>
            <pc:sldMk cId="3927278144" sldId="573"/>
            <ac:picMk id="6" creationId="{AD0E637D-91AA-4F55-DDE0-EB9E5345709E}"/>
          </ac:picMkLst>
        </pc:picChg>
      </pc:sldChg>
      <pc:sldChg chg="modSp mod">
        <pc:chgData name="Helen Lee" userId="950b76d7-29a8-4037-9cf6-1d47a6b96373" providerId="ADAL" clId="{0E72E064-B994-40C3-97B2-7A443233E461}" dt="2026-06-08T21:52:47.849" v="408" actId="20577"/>
        <pc:sldMkLst>
          <pc:docMk/>
          <pc:sldMk cId="2621409426" sldId="575"/>
        </pc:sldMkLst>
        <pc:spChg chg="mod">
          <ac:chgData name="Helen Lee" userId="950b76d7-29a8-4037-9cf6-1d47a6b96373" providerId="ADAL" clId="{0E72E064-B994-40C3-97B2-7A443233E461}" dt="2026-06-08T21:52:47.849" v="408" actId="20577"/>
          <ac:spMkLst>
            <pc:docMk/>
            <pc:sldMk cId="2621409426" sldId="575"/>
            <ac:spMk id="2" creationId="{95101E28-DD2F-6344-9FA4-CE74EE6231FB}"/>
          </ac:spMkLst>
        </pc:spChg>
      </pc:sldChg>
      <pc:sldChg chg="modSp new mod">
        <pc:chgData name="Helen Lee" userId="950b76d7-29a8-4037-9cf6-1d47a6b96373" providerId="ADAL" clId="{0E72E064-B994-40C3-97B2-7A443233E461}" dt="2026-06-08T21:17:25.329" v="210" actId="20577"/>
        <pc:sldMkLst>
          <pc:docMk/>
          <pc:sldMk cId="2029581118" sldId="576"/>
        </pc:sldMkLst>
        <pc:spChg chg="mod">
          <ac:chgData name="Helen Lee" userId="950b76d7-29a8-4037-9cf6-1d47a6b96373" providerId="ADAL" clId="{0E72E064-B994-40C3-97B2-7A443233E461}" dt="2026-06-08T21:16:48.997" v="182"/>
          <ac:spMkLst>
            <pc:docMk/>
            <pc:sldMk cId="2029581118" sldId="576"/>
            <ac:spMk id="2" creationId="{E4CD7C03-222C-785C-76C5-51FF81A6893C}"/>
          </ac:spMkLst>
        </pc:spChg>
        <pc:spChg chg="mod">
          <ac:chgData name="Helen Lee" userId="950b76d7-29a8-4037-9cf6-1d47a6b96373" providerId="ADAL" clId="{0E72E064-B994-40C3-97B2-7A443233E461}" dt="2026-06-08T21:17:25.329" v="210" actId="20577"/>
          <ac:spMkLst>
            <pc:docMk/>
            <pc:sldMk cId="2029581118" sldId="576"/>
            <ac:spMk id="3" creationId="{0C2F876A-B824-D123-DFD5-F0B7CEA478A8}"/>
          </ac:spMkLst>
        </pc:spChg>
      </pc:sldChg>
      <pc:sldChg chg="addSp delSp modSp new mod">
        <pc:chgData name="Helen Lee" userId="950b76d7-29a8-4037-9cf6-1d47a6b96373" providerId="ADAL" clId="{0E72E064-B994-40C3-97B2-7A443233E461}" dt="2026-06-08T21:58:26.171" v="449" actId="1076"/>
        <pc:sldMkLst>
          <pc:docMk/>
          <pc:sldMk cId="4125118493" sldId="577"/>
        </pc:sldMkLst>
        <pc:spChg chg="mod">
          <ac:chgData name="Helen Lee" userId="950b76d7-29a8-4037-9cf6-1d47a6b96373" providerId="ADAL" clId="{0E72E064-B994-40C3-97B2-7A443233E461}" dt="2026-06-08T21:57:57.884" v="441" actId="14100"/>
          <ac:spMkLst>
            <pc:docMk/>
            <pc:sldMk cId="4125118493" sldId="577"/>
            <ac:spMk id="2" creationId="{543D714C-60FE-85B9-3176-46F11903ABF9}"/>
          </ac:spMkLst>
        </pc:spChg>
        <pc:spChg chg="del">
          <ac:chgData name="Helen Lee" userId="950b76d7-29a8-4037-9cf6-1d47a6b96373" providerId="ADAL" clId="{0E72E064-B994-40C3-97B2-7A443233E461}" dt="2026-06-08T21:56:04.490" v="410" actId="478"/>
          <ac:spMkLst>
            <pc:docMk/>
            <pc:sldMk cId="4125118493" sldId="577"/>
            <ac:spMk id="3" creationId="{764DACD3-4955-824F-9E91-D3F46358DA20}"/>
          </ac:spMkLst>
        </pc:spChg>
        <pc:spChg chg="add">
          <ac:chgData name="Helen Lee" userId="950b76d7-29a8-4037-9cf6-1d47a6b96373" providerId="ADAL" clId="{0E72E064-B994-40C3-97B2-7A443233E461}" dt="2026-06-08T21:56:05.990" v="411"/>
          <ac:spMkLst>
            <pc:docMk/>
            <pc:sldMk cId="4125118493" sldId="577"/>
            <ac:spMk id="4" creationId="{5A18E9EC-6D2D-8268-61ED-18A779FA1EAB}"/>
          </ac:spMkLst>
        </pc:spChg>
        <pc:spChg chg="add">
          <ac:chgData name="Helen Lee" userId="950b76d7-29a8-4037-9cf6-1d47a6b96373" providerId="ADAL" clId="{0E72E064-B994-40C3-97B2-7A443233E461}" dt="2026-06-08T21:56:05.990" v="411"/>
          <ac:spMkLst>
            <pc:docMk/>
            <pc:sldMk cId="4125118493" sldId="577"/>
            <ac:spMk id="5" creationId="{6A6B1A4C-A13D-4735-1CA5-096AFFDE5C26}"/>
          </ac:spMkLst>
        </pc:spChg>
        <pc:spChg chg="add">
          <ac:chgData name="Helen Lee" userId="950b76d7-29a8-4037-9cf6-1d47a6b96373" providerId="ADAL" clId="{0E72E064-B994-40C3-97B2-7A443233E461}" dt="2026-06-08T21:56:05.990" v="411"/>
          <ac:spMkLst>
            <pc:docMk/>
            <pc:sldMk cId="4125118493" sldId="577"/>
            <ac:spMk id="6" creationId="{C1A50181-0F90-AACA-8BDE-4C7D77F75959}"/>
          </ac:spMkLst>
        </pc:spChg>
        <pc:spChg chg="add mod">
          <ac:chgData name="Helen Lee" userId="950b76d7-29a8-4037-9cf6-1d47a6b96373" providerId="ADAL" clId="{0E72E064-B994-40C3-97B2-7A443233E461}" dt="2026-06-08T21:58:26.171" v="449" actId="1076"/>
          <ac:spMkLst>
            <pc:docMk/>
            <pc:sldMk cId="4125118493" sldId="577"/>
            <ac:spMk id="10" creationId="{CDCDCC1F-8B59-39B5-E3A3-4BF733E7AD15}"/>
          </ac:spMkLst>
        </pc:spChg>
        <pc:picChg chg="add mod">
          <ac:chgData name="Helen Lee" userId="950b76d7-29a8-4037-9cf6-1d47a6b96373" providerId="ADAL" clId="{0E72E064-B994-40C3-97B2-7A443233E461}" dt="2026-06-08T21:58:20.722" v="447" actId="1076"/>
          <ac:picMkLst>
            <pc:docMk/>
            <pc:sldMk cId="4125118493" sldId="577"/>
            <ac:picMk id="8" creationId="{BBC32908-CBA4-4555-5EBF-D1DE10911AF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463D2-CA3D-9592-82D1-6A252F8C61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252578-CB39-3A8E-127C-15476E9E25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A624D4-EF4F-5E7A-538D-8451F1C05F9E}"/>
              </a:ext>
            </a:extLst>
          </p:cNvPr>
          <p:cNvSpPr>
            <a:spLocks noGrp="1"/>
          </p:cNvSpPr>
          <p:nvPr>
            <p:ph type="dt" sz="half" idx="10"/>
          </p:nvPr>
        </p:nvSpPr>
        <p:spPr/>
        <p:txBody>
          <a:bodyPr/>
          <a:lstStyle/>
          <a:p>
            <a:fld id="{751BA136-E19D-48EE-9D9A-792576DCC2B4}" type="datetimeFigureOut">
              <a:rPr lang="en-GB" smtClean="0"/>
              <a:t>08/06/2026</a:t>
            </a:fld>
            <a:endParaRPr lang="en-GB" dirty="0"/>
          </a:p>
        </p:txBody>
      </p:sp>
      <p:sp>
        <p:nvSpPr>
          <p:cNvPr id="5" name="Footer Placeholder 4">
            <a:extLst>
              <a:ext uri="{FF2B5EF4-FFF2-40B4-BE49-F238E27FC236}">
                <a16:creationId xmlns:a16="http://schemas.microsoft.com/office/drawing/2014/main" id="{E2CDECCF-67BC-2E34-F658-24317B564A7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2FD9F24-AD97-9AA1-0739-5A0A30E04847}"/>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757023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0412F-1E97-3569-CE7D-8B1B53F555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BCF34D-EF63-5746-3BB4-19387A9864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8BF87A-C3A9-4E7F-2DC1-ACA4E0886898}"/>
              </a:ext>
            </a:extLst>
          </p:cNvPr>
          <p:cNvSpPr>
            <a:spLocks noGrp="1"/>
          </p:cNvSpPr>
          <p:nvPr>
            <p:ph type="dt" sz="half" idx="10"/>
          </p:nvPr>
        </p:nvSpPr>
        <p:spPr/>
        <p:txBody>
          <a:bodyPr/>
          <a:lstStyle/>
          <a:p>
            <a:fld id="{751BA136-E19D-48EE-9D9A-792576DCC2B4}" type="datetimeFigureOut">
              <a:rPr lang="en-GB" smtClean="0"/>
              <a:t>08/06/2026</a:t>
            </a:fld>
            <a:endParaRPr lang="en-GB" dirty="0"/>
          </a:p>
        </p:txBody>
      </p:sp>
      <p:sp>
        <p:nvSpPr>
          <p:cNvPr id="5" name="Footer Placeholder 4">
            <a:extLst>
              <a:ext uri="{FF2B5EF4-FFF2-40B4-BE49-F238E27FC236}">
                <a16:creationId xmlns:a16="http://schemas.microsoft.com/office/drawing/2014/main" id="{3E1FE441-44CE-3CDC-0D41-B3FE6FA4FD6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051F4D6-8109-A145-AE43-53A27B411BE5}"/>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3827264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027A7-DA76-2151-AF50-531CF30D72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4B2D284-54B5-BDC9-3C4C-D067DDA74A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E0B2414-3044-4ABA-4556-1922D9516061}"/>
              </a:ext>
            </a:extLst>
          </p:cNvPr>
          <p:cNvSpPr>
            <a:spLocks noGrp="1"/>
          </p:cNvSpPr>
          <p:nvPr>
            <p:ph type="dt" sz="half" idx="10"/>
          </p:nvPr>
        </p:nvSpPr>
        <p:spPr/>
        <p:txBody>
          <a:bodyPr/>
          <a:lstStyle/>
          <a:p>
            <a:fld id="{751BA136-E19D-48EE-9D9A-792576DCC2B4}" type="datetimeFigureOut">
              <a:rPr lang="en-GB" smtClean="0"/>
              <a:t>08/06/2026</a:t>
            </a:fld>
            <a:endParaRPr lang="en-GB" dirty="0"/>
          </a:p>
        </p:txBody>
      </p:sp>
      <p:sp>
        <p:nvSpPr>
          <p:cNvPr id="5" name="Footer Placeholder 4">
            <a:extLst>
              <a:ext uri="{FF2B5EF4-FFF2-40B4-BE49-F238E27FC236}">
                <a16:creationId xmlns:a16="http://schemas.microsoft.com/office/drawing/2014/main" id="{794114F3-02F9-C694-82AA-8FED5808015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28C4424-A787-CA36-C303-302B4C8AECAF}"/>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2200651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FF1F0-F19C-FBEB-FCB4-265068FC60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7B450B-CC6A-28A9-5A0C-70F2CD3384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855BC2-DE5F-3E56-B64F-89EA0938A62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50DE22-2C66-F922-6B67-1C66A4834D02}"/>
              </a:ext>
            </a:extLst>
          </p:cNvPr>
          <p:cNvSpPr>
            <a:spLocks noGrp="1"/>
          </p:cNvSpPr>
          <p:nvPr>
            <p:ph type="dt" sz="half" idx="10"/>
          </p:nvPr>
        </p:nvSpPr>
        <p:spPr/>
        <p:txBody>
          <a:bodyPr/>
          <a:lstStyle/>
          <a:p>
            <a:fld id="{751BA136-E19D-48EE-9D9A-792576DCC2B4}" type="datetimeFigureOut">
              <a:rPr lang="en-GB" smtClean="0"/>
              <a:t>08/06/2026</a:t>
            </a:fld>
            <a:endParaRPr lang="en-GB" dirty="0"/>
          </a:p>
        </p:txBody>
      </p:sp>
      <p:sp>
        <p:nvSpPr>
          <p:cNvPr id="6" name="Footer Placeholder 5">
            <a:extLst>
              <a:ext uri="{FF2B5EF4-FFF2-40B4-BE49-F238E27FC236}">
                <a16:creationId xmlns:a16="http://schemas.microsoft.com/office/drawing/2014/main" id="{35BA0A70-A9F0-6754-33F2-F7AFC0FE700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4A10485-0DCF-2A0C-176E-2CE7D48FA2F5}"/>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2111198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6DC9B-48B1-4456-8AB0-37368FA08B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727C9C-ED21-B4EB-469F-238AA95E19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E70EC0-2D99-8B68-A86A-557E564190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80E24A2-9C7D-D093-0FD1-5F420E3BF0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24EA2C-D8F6-B729-67C2-2957255F70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4C3916-D915-8ED2-CD37-7B438376C47A}"/>
              </a:ext>
            </a:extLst>
          </p:cNvPr>
          <p:cNvSpPr>
            <a:spLocks noGrp="1"/>
          </p:cNvSpPr>
          <p:nvPr>
            <p:ph type="dt" sz="half" idx="10"/>
          </p:nvPr>
        </p:nvSpPr>
        <p:spPr/>
        <p:txBody>
          <a:bodyPr/>
          <a:lstStyle/>
          <a:p>
            <a:fld id="{751BA136-E19D-48EE-9D9A-792576DCC2B4}" type="datetimeFigureOut">
              <a:rPr lang="en-GB" smtClean="0"/>
              <a:t>08/06/2026</a:t>
            </a:fld>
            <a:endParaRPr lang="en-GB" dirty="0"/>
          </a:p>
        </p:txBody>
      </p:sp>
      <p:sp>
        <p:nvSpPr>
          <p:cNvPr id="8" name="Footer Placeholder 7">
            <a:extLst>
              <a:ext uri="{FF2B5EF4-FFF2-40B4-BE49-F238E27FC236}">
                <a16:creationId xmlns:a16="http://schemas.microsoft.com/office/drawing/2014/main" id="{878AC313-F2DF-28CF-EFA2-6AFCB60F0C6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4F9CC86-F6B8-16C5-D8E1-E9CED0D035F5}"/>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3606745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40586-8469-4BE0-B8FF-EE45BC70FE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38BC21-9A47-4163-9D18-929EC1865C31}"/>
              </a:ext>
            </a:extLst>
          </p:cNvPr>
          <p:cNvSpPr>
            <a:spLocks noGrp="1"/>
          </p:cNvSpPr>
          <p:nvPr>
            <p:ph type="dt" sz="half" idx="10"/>
          </p:nvPr>
        </p:nvSpPr>
        <p:spPr/>
        <p:txBody>
          <a:bodyPr/>
          <a:lstStyle/>
          <a:p>
            <a:fld id="{751BA136-E19D-48EE-9D9A-792576DCC2B4}" type="datetimeFigureOut">
              <a:rPr lang="en-GB" smtClean="0"/>
              <a:t>08/06/2026</a:t>
            </a:fld>
            <a:endParaRPr lang="en-GB" dirty="0"/>
          </a:p>
        </p:txBody>
      </p:sp>
      <p:sp>
        <p:nvSpPr>
          <p:cNvPr id="4" name="Footer Placeholder 3">
            <a:extLst>
              <a:ext uri="{FF2B5EF4-FFF2-40B4-BE49-F238E27FC236}">
                <a16:creationId xmlns:a16="http://schemas.microsoft.com/office/drawing/2014/main" id="{FF735247-BD75-82E5-2A6F-DE4CE4F6EAC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790DA5B0-CF14-0686-2744-F7E9F5167882}"/>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1632458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BCC243-8BCC-4D40-296D-D5BCDEACE286}"/>
              </a:ext>
            </a:extLst>
          </p:cNvPr>
          <p:cNvSpPr>
            <a:spLocks noGrp="1"/>
          </p:cNvSpPr>
          <p:nvPr>
            <p:ph type="dt" sz="half" idx="10"/>
          </p:nvPr>
        </p:nvSpPr>
        <p:spPr/>
        <p:txBody>
          <a:bodyPr/>
          <a:lstStyle/>
          <a:p>
            <a:fld id="{751BA136-E19D-48EE-9D9A-792576DCC2B4}" type="datetimeFigureOut">
              <a:rPr lang="en-GB" smtClean="0"/>
              <a:t>08/06/2026</a:t>
            </a:fld>
            <a:endParaRPr lang="en-GB" dirty="0"/>
          </a:p>
        </p:txBody>
      </p:sp>
      <p:sp>
        <p:nvSpPr>
          <p:cNvPr id="3" name="Footer Placeholder 2">
            <a:extLst>
              <a:ext uri="{FF2B5EF4-FFF2-40B4-BE49-F238E27FC236}">
                <a16:creationId xmlns:a16="http://schemas.microsoft.com/office/drawing/2014/main" id="{8D122C49-F154-F59A-34CF-A1CEB86974F4}"/>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0D923D6-8031-CDBA-11CB-C36D6B80460F}"/>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1975161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6F9D6-9398-A4F3-6A81-1E4CEDBBCD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9F0B0A3-568D-75F4-13BB-F8C1F02A59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94E662-DCF0-A91F-5B84-F1A86E9711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D8F0B4-5A5A-D08F-30BC-854744492300}"/>
              </a:ext>
            </a:extLst>
          </p:cNvPr>
          <p:cNvSpPr>
            <a:spLocks noGrp="1"/>
          </p:cNvSpPr>
          <p:nvPr>
            <p:ph type="dt" sz="half" idx="10"/>
          </p:nvPr>
        </p:nvSpPr>
        <p:spPr/>
        <p:txBody>
          <a:bodyPr/>
          <a:lstStyle/>
          <a:p>
            <a:fld id="{751BA136-E19D-48EE-9D9A-792576DCC2B4}" type="datetimeFigureOut">
              <a:rPr lang="en-GB" smtClean="0"/>
              <a:t>08/06/2026</a:t>
            </a:fld>
            <a:endParaRPr lang="en-GB" dirty="0"/>
          </a:p>
        </p:txBody>
      </p:sp>
      <p:sp>
        <p:nvSpPr>
          <p:cNvPr id="6" name="Footer Placeholder 5">
            <a:extLst>
              <a:ext uri="{FF2B5EF4-FFF2-40B4-BE49-F238E27FC236}">
                <a16:creationId xmlns:a16="http://schemas.microsoft.com/office/drawing/2014/main" id="{857AC97D-750D-70D5-E086-9673233A2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A18667E-B666-1F92-C9FF-0DDDB5A12FB2}"/>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759091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40F26-860D-B2AB-EB10-CFD43AE355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69C9501-3416-056B-57D6-4F9A3AEE93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A17234CA-D555-3C09-A93F-8369595AFF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D07B1F-3406-2510-3E62-D2E6E414BB00}"/>
              </a:ext>
            </a:extLst>
          </p:cNvPr>
          <p:cNvSpPr>
            <a:spLocks noGrp="1"/>
          </p:cNvSpPr>
          <p:nvPr>
            <p:ph type="dt" sz="half" idx="10"/>
          </p:nvPr>
        </p:nvSpPr>
        <p:spPr/>
        <p:txBody>
          <a:bodyPr/>
          <a:lstStyle/>
          <a:p>
            <a:fld id="{751BA136-E19D-48EE-9D9A-792576DCC2B4}" type="datetimeFigureOut">
              <a:rPr lang="en-GB" smtClean="0"/>
              <a:t>08/06/2026</a:t>
            </a:fld>
            <a:endParaRPr lang="en-GB" dirty="0"/>
          </a:p>
        </p:txBody>
      </p:sp>
      <p:sp>
        <p:nvSpPr>
          <p:cNvPr id="6" name="Footer Placeholder 5">
            <a:extLst>
              <a:ext uri="{FF2B5EF4-FFF2-40B4-BE49-F238E27FC236}">
                <a16:creationId xmlns:a16="http://schemas.microsoft.com/office/drawing/2014/main" id="{75DE1668-2E14-6B46-E69A-5D0520352AF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F15A858-AAC6-4BD8-3BAF-598CBD0074CC}"/>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1679710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9C79D-C52C-F460-142E-DF5BA25A46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E858B6-CBE3-06BC-725A-AD69AB672A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9A4EFD-D9CA-93D2-193C-DAF6ED537F3D}"/>
              </a:ext>
            </a:extLst>
          </p:cNvPr>
          <p:cNvSpPr>
            <a:spLocks noGrp="1"/>
          </p:cNvSpPr>
          <p:nvPr>
            <p:ph type="dt" sz="half" idx="10"/>
          </p:nvPr>
        </p:nvSpPr>
        <p:spPr/>
        <p:txBody>
          <a:bodyPr/>
          <a:lstStyle/>
          <a:p>
            <a:fld id="{751BA136-E19D-48EE-9D9A-792576DCC2B4}" type="datetimeFigureOut">
              <a:rPr lang="en-GB" smtClean="0"/>
              <a:t>08/06/2026</a:t>
            </a:fld>
            <a:endParaRPr lang="en-GB" dirty="0"/>
          </a:p>
        </p:txBody>
      </p:sp>
      <p:sp>
        <p:nvSpPr>
          <p:cNvPr id="5" name="Footer Placeholder 4">
            <a:extLst>
              <a:ext uri="{FF2B5EF4-FFF2-40B4-BE49-F238E27FC236}">
                <a16:creationId xmlns:a16="http://schemas.microsoft.com/office/drawing/2014/main" id="{A144384F-18D2-A1D6-4A2D-3A079A6D640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DA6B339-7D4F-9CD5-1186-A100941F9443}"/>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1371492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B48DC-B9E4-E5F5-3B17-63EEE43C61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64A3C7-47D3-1490-2E66-9EE25807F9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CFED21-0379-88C1-E5D1-C2B9F1952FF4}"/>
              </a:ext>
            </a:extLst>
          </p:cNvPr>
          <p:cNvSpPr>
            <a:spLocks noGrp="1"/>
          </p:cNvSpPr>
          <p:nvPr>
            <p:ph type="dt" sz="half" idx="10"/>
          </p:nvPr>
        </p:nvSpPr>
        <p:spPr/>
        <p:txBody>
          <a:bodyPr/>
          <a:lstStyle/>
          <a:p>
            <a:fld id="{751BA136-E19D-48EE-9D9A-792576DCC2B4}" type="datetimeFigureOut">
              <a:rPr lang="en-GB" smtClean="0"/>
              <a:t>08/06/2026</a:t>
            </a:fld>
            <a:endParaRPr lang="en-GB" dirty="0"/>
          </a:p>
        </p:txBody>
      </p:sp>
      <p:sp>
        <p:nvSpPr>
          <p:cNvPr id="5" name="Footer Placeholder 4">
            <a:extLst>
              <a:ext uri="{FF2B5EF4-FFF2-40B4-BE49-F238E27FC236}">
                <a16:creationId xmlns:a16="http://schemas.microsoft.com/office/drawing/2014/main" id="{890E8B77-3839-EB0E-6821-EEE938451CA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9E803F8-DBC4-9A71-18F7-C274C85D6D1C}"/>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1477675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71BEC0-BC29-EA6B-67A4-244953C766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C7FD21-80A1-EF05-6B4A-D22F8A810C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56C916-6116-6BA2-1592-DF694D8C94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1BA136-E19D-48EE-9D9A-792576DCC2B4}" type="datetimeFigureOut">
              <a:rPr lang="en-GB" smtClean="0"/>
              <a:t>08/06/2026</a:t>
            </a:fld>
            <a:endParaRPr lang="en-GB" dirty="0"/>
          </a:p>
        </p:txBody>
      </p:sp>
      <p:sp>
        <p:nvSpPr>
          <p:cNvPr id="5" name="Footer Placeholder 4">
            <a:extLst>
              <a:ext uri="{FF2B5EF4-FFF2-40B4-BE49-F238E27FC236}">
                <a16:creationId xmlns:a16="http://schemas.microsoft.com/office/drawing/2014/main" id="{A86CBDB2-FE70-3E45-16E0-3435D13F9A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75123A5-986B-780A-6193-1909500557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BB586C-5BDE-4C2C-A335-3139E60C9613}" type="slidenum">
              <a:rPr lang="en-GB" smtClean="0"/>
              <a:t>‹#›</a:t>
            </a:fld>
            <a:endParaRPr lang="en-GB" dirty="0"/>
          </a:p>
        </p:txBody>
      </p:sp>
    </p:spTree>
    <p:extLst>
      <p:ext uri="{BB962C8B-B14F-4D97-AF65-F5344CB8AC3E}">
        <p14:creationId xmlns:p14="http://schemas.microsoft.com/office/powerpoint/2010/main" val="37521239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business.com/articles/popular-management-theories-decoded/"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google.com/search?cs=0&amp;sca_esv=86330681d862db70&amp;sxsrf=AE3TifN4a3ohU1H9W0NDJnXlm-6knaib9Q%3A1761084798466&amp;q=integration&amp;sa=X&amp;ved=2ahUKEwjRv7WOqLaQAxW2QUEAHRDWNWEQxccNegQIAxAB&amp;mstk=AUtExfAuaKg6wVEpz-epvJhcIwHhSShKnKDHjE3C0KHOq7TymAIByL9MVJpxD8Qx2WW-jW8vGBocHeb5nS9PjNjlWOkMDpugqP_Bazym0plIAns_lpQw-vNJV3A1UwqmXA6__Lj0Nv0XlRi4zraOc0S8kUqBvdOGq98IqjIWcWF4N5SI5cZkfWG2lYIGpcIubBdshTU0mbopv8ArkdtIQejmWTzvvQUTs5mcvdg4saBigjp2RolvzlLnFu35CEG1z18koy0CQYBODnM19bezwpjIiyBKXtNUYQhW8uRmiOlU3jjYANoyFQX9TNT8vMdkvzMbQz4OsA05XutNE3MGk0VAdx_lDoSYPRF1OnMxtUHH5EJH&amp;csui=3" TargetMode="Externa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6.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8.png"/><Relationship Id="rId4" Type="http://schemas.openxmlformats.org/officeDocument/2006/relationships/image" Target="../media/image17.png"/></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i9vlYP8K8fk"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0qSO8jusmrk" TargetMode="External"/><Relationship Id="rId2" Type="http://schemas.openxmlformats.org/officeDocument/2006/relationships/hyperlink" Target="https://www.google.com/url?sa=t&amp;rct=j&amp;q=&amp;esrc=s&amp;source=web&amp;cd=&amp;ved=2ahUKEwjUneX4xviUAxXbP_sDHcd9MUsQ3aoNegQIGRAJ&amp;url=https%3A%2F%2Fwww.youtube.com%2Fwatch%3Fv%3DJelr8Bdk8wg&amp;usg=AOvVaw3yrMOYo1W_owpKN2DpBnzk&amp;opi=89978449" TargetMode="Externa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hyperlink" Target="https://www.youtube.com/watch?v=IsDWVIYMI6c"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menti.com/albx5maumxd5"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bbc.co.uk/news/videos/c0l21992z75o"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9267909" y="2023110"/>
            <a:ext cx="2469624" cy="2846070"/>
          </a:xfrm>
        </p:spPr>
        <p:txBody>
          <a:bodyPr anchor="ctr">
            <a:normAutofit/>
          </a:bodyPr>
          <a:lstStyle/>
          <a:p>
            <a:pPr algn="l"/>
            <a:r>
              <a:rPr lang="en-GB" sz="2900" b="1"/>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9267908" y="5086350"/>
            <a:ext cx="2446465" cy="1178298"/>
          </a:xfrm>
        </p:spPr>
        <p:txBody>
          <a:bodyPr>
            <a:normAutofit/>
          </a:bodyPr>
          <a:lstStyle/>
          <a:p>
            <a:pPr algn="l"/>
            <a:r>
              <a:rPr lang="en-US" sz="1600"/>
              <a:t>Week 2</a:t>
            </a:r>
          </a:p>
          <a:p>
            <a:pPr algn="l"/>
            <a:r>
              <a:rPr lang="en-US" sz="1600"/>
              <a:t>Management theories </a:t>
            </a:r>
          </a:p>
          <a:p>
            <a:pPr algn="l"/>
            <a:r>
              <a:rPr lang="en-US" sz="1600"/>
              <a:t>Dr. Helen Lee</a:t>
            </a:r>
          </a:p>
          <a:p>
            <a:pPr algn="l"/>
            <a:endParaRPr lang="en-GB" sz="1600"/>
          </a:p>
        </p:txBody>
      </p:sp>
      <p:sp>
        <p:nvSpPr>
          <p:cNvPr id="53" name="Rectangle 5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59E8F27-17B2-C345-AFE1-EA44C839CE0A}"/>
              </a:ext>
            </a:extLst>
          </p:cNvPr>
          <p:cNvPicPr>
            <a:picLocks noChangeAspect="1"/>
          </p:cNvPicPr>
          <p:nvPr/>
        </p:nvPicPr>
        <p:blipFill>
          <a:blip r:embed="rId2"/>
          <a:stretch>
            <a:fillRect/>
          </a:stretch>
        </p:blipFill>
        <p:spPr>
          <a:xfrm>
            <a:off x="545238" y="1324642"/>
            <a:ext cx="7608304" cy="4279671"/>
          </a:xfrm>
          <a:prstGeom prst="rect">
            <a:avLst/>
          </a:prstGeom>
        </p:spPr>
      </p:pic>
      <p:sp>
        <p:nvSpPr>
          <p:cNvPr id="55" name="Rectangle 5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9595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12AD8F-B10E-CCC1-55C9-D243A62CFB01}"/>
              </a:ext>
            </a:extLst>
          </p:cNvPr>
          <p:cNvSpPr>
            <a:spLocks noGrp="1"/>
          </p:cNvSpPr>
          <p:nvPr>
            <p:ph type="title"/>
          </p:nvPr>
        </p:nvSpPr>
        <p:spPr>
          <a:xfrm>
            <a:off x="686834" y="1153572"/>
            <a:ext cx="3200400" cy="4461163"/>
          </a:xfrm>
        </p:spPr>
        <p:txBody>
          <a:bodyPr>
            <a:normAutofit/>
          </a:bodyPr>
          <a:lstStyle/>
          <a:p>
            <a:r>
              <a:rPr lang="en-GB" sz="2800" kern="0" spc="25">
                <a:solidFill>
                  <a:srgbClr val="FFFFFF"/>
                </a:solidFill>
                <a:latin typeface="proxima-nova"/>
                <a:ea typeface="Times New Roman" panose="02020603050405020304" pitchFamily="18" charset="0"/>
                <a:cs typeface="Times New Roman" panose="02020603050405020304" pitchFamily="18" charset="0"/>
              </a:rPr>
              <a:t>Management is a field of study with a long history and has evolved. There are different management theories, and the best management practices often change. </a:t>
            </a:r>
            <a:br>
              <a:rPr lang="en-GB" sz="2800" kern="0" spc="25">
                <a:solidFill>
                  <a:srgbClr val="FFFFFF"/>
                </a:solidFill>
                <a:latin typeface="proxima-nova"/>
                <a:ea typeface="Times New Roman" panose="02020603050405020304" pitchFamily="18" charset="0"/>
                <a:cs typeface="Times New Roman" panose="02020603050405020304" pitchFamily="18" charset="0"/>
              </a:rPr>
            </a:br>
            <a:endParaRPr lang="en-GB" sz="2800">
              <a:solidFill>
                <a:srgbClr val="FFFFFF"/>
              </a:solidFill>
            </a:endParaRP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96756C4-B885-4D6B-21D2-29C323507F3E}"/>
              </a:ext>
            </a:extLst>
          </p:cNvPr>
          <p:cNvSpPr>
            <a:spLocks noGrp="1"/>
          </p:cNvSpPr>
          <p:nvPr>
            <p:ph idx="1"/>
          </p:nvPr>
        </p:nvSpPr>
        <p:spPr>
          <a:xfrm>
            <a:off x="3757530" y="591344"/>
            <a:ext cx="8534399" cy="6114256"/>
          </a:xfrm>
        </p:spPr>
        <p:txBody>
          <a:bodyPr anchor="ctr">
            <a:normAutofit/>
          </a:bodyPr>
          <a:lstStyle/>
          <a:p>
            <a:pPr>
              <a:spcBef>
                <a:spcPts val="1800"/>
              </a:spcBef>
              <a:spcAft>
                <a:spcPts val="1800"/>
              </a:spcAft>
            </a:pPr>
            <a:r>
              <a:rPr lang="en-GB" sz="2400" kern="0" spc="25">
                <a:effectLst/>
                <a:latin typeface="proxima-nova"/>
                <a:ea typeface="Times New Roman" panose="02020603050405020304" pitchFamily="18" charset="0"/>
                <a:cs typeface="Times New Roman" panose="02020603050405020304" pitchFamily="18" charset="0"/>
              </a:rPr>
              <a:t>Management is a broad concept encompassing leaders and managers. </a:t>
            </a:r>
            <a:endParaRPr lang="en-GB" sz="2400" kern="100">
              <a:effectLst/>
              <a:latin typeface="Calibri" panose="020F0502020204030204" pitchFamily="34" charset="0"/>
              <a:ea typeface="Calibri" panose="020F0502020204030204" pitchFamily="34" charset="0"/>
              <a:cs typeface="Times New Roman" panose="02020603050405020304" pitchFamily="18" charset="0"/>
            </a:endParaRPr>
          </a:p>
          <a:p>
            <a:pPr>
              <a:spcBef>
                <a:spcPts val="1800"/>
              </a:spcBef>
              <a:spcAft>
                <a:spcPts val="1800"/>
              </a:spcAft>
            </a:pPr>
            <a:r>
              <a:rPr lang="en-GB" sz="2400" kern="0" spc="25">
                <a:effectLst/>
                <a:latin typeface="proxima-nova"/>
                <a:ea typeface="Times New Roman" panose="02020603050405020304" pitchFamily="18" charset="0"/>
                <a:cs typeface="Times New Roman" panose="02020603050405020304" pitchFamily="18" charset="0"/>
              </a:rPr>
              <a:t>Management may include those responsible for leading, directing, planning, and organizing everyday operations.</a:t>
            </a:r>
            <a:endParaRPr lang="en-GB" sz="2400" kern="100">
              <a:effectLst/>
              <a:latin typeface="Calibri" panose="020F0502020204030204" pitchFamily="34" charset="0"/>
              <a:ea typeface="Calibri" panose="020F0502020204030204" pitchFamily="34" charset="0"/>
              <a:cs typeface="Times New Roman" panose="02020603050405020304" pitchFamily="18" charset="0"/>
            </a:endParaRPr>
          </a:p>
          <a:p>
            <a:pPr>
              <a:spcBef>
                <a:spcPts val="1800"/>
              </a:spcBef>
              <a:spcAft>
                <a:spcPts val="1800"/>
              </a:spcAft>
            </a:pPr>
            <a:r>
              <a:rPr lang="en-GB" sz="2400" kern="0" spc="25">
                <a:effectLst/>
                <a:latin typeface="proxima-nova"/>
                <a:ea typeface="Times New Roman" panose="02020603050405020304" pitchFamily="18" charset="0"/>
                <a:cs typeface="Times New Roman" panose="02020603050405020304" pitchFamily="18" charset="0"/>
              </a:rPr>
              <a:t>Management defines roles and responsibilities, manages resources, sets goals, and communicates messages from senior management to the subordinates in an organization.</a:t>
            </a:r>
            <a:endParaRPr lang="en-GB" sz="2400" kern="100">
              <a:effectLst/>
              <a:latin typeface="Calibri" panose="020F0502020204030204" pitchFamily="34" charset="0"/>
              <a:ea typeface="Calibri" panose="020F0502020204030204" pitchFamily="34" charset="0"/>
              <a:cs typeface="Times New Roman" panose="02020603050405020304" pitchFamily="18" charset="0"/>
            </a:endParaRPr>
          </a:p>
          <a:p>
            <a:pPr>
              <a:spcBef>
                <a:spcPts val="1800"/>
              </a:spcBef>
              <a:spcAft>
                <a:spcPts val="1800"/>
              </a:spcAft>
            </a:pPr>
            <a:r>
              <a:rPr lang="en-GB" sz="2400" kern="0" spc="25">
                <a:effectLst/>
                <a:latin typeface="proxima-nova"/>
                <a:ea typeface="Times New Roman" panose="02020603050405020304" pitchFamily="18" charset="0"/>
                <a:cs typeface="Times New Roman" panose="02020603050405020304" pitchFamily="18" charset="0"/>
              </a:rPr>
              <a:t>Management monitors progress within all areas of the organization to ensure that goals and standards are met. </a:t>
            </a:r>
            <a:endParaRPr lang="en-GB" sz="2400" kern="100">
              <a:effectLst/>
              <a:latin typeface="Calibri" panose="020F0502020204030204" pitchFamily="34" charset="0"/>
              <a:ea typeface="Calibri" panose="020F0502020204030204" pitchFamily="34" charset="0"/>
              <a:cs typeface="Times New Roman" panose="02020603050405020304" pitchFamily="18" charset="0"/>
            </a:endParaRPr>
          </a:p>
          <a:p>
            <a:pPr>
              <a:spcBef>
                <a:spcPts val="1800"/>
              </a:spcBef>
              <a:spcAft>
                <a:spcPts val="1800"/>
              </a:spcAft>
            </a:pPr>
            <a:r>
              <a:rPr lang="en-GB" sz="2400" kern="0" spc="25">
                <a:effectLst/>
                <a:latin typeface="proxima-nova"/>
                <a:ea typeface="Times New Roman" panose="02020603050405020304" pitchFamily="18" charset="0"/>
                <a:cs typeface="Times New Roman" panose="02020603050405020304" pitchFamily="18" charset="0"/>
              </a:rPr>
              <a:t>Management also assesses the progress of goals and ensures those goals are met on time.</a:t>
            </a:r>
            <a:endParaRPr lang="en-GB" sz="2400" kern="1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p>
        </p:txBody>
      </p:sp>
    </p:spTree>
    <p:extLst>
      <p:ext uri="{BB962C8B-B14F-4D97-AF65-F5344CB8AC3E}">
        <p14:creationId xmlns:p14="http://schemas.microsoft.com/office/powerpoint/2010/main" val="1526344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2D092-D835-95EB-DDE3-8E561F81F786}"/>
              </a:ext>
            </a:extLst>
          </p:cNvPr>
          <p:cNvSpPr>
            <a:spLocks noGrp="1"/>
          </p:cNvSpPr>
          <p:nvPr>
            <p:ph type="title"/>
          </p:nvPr>
        </p:nvSpPr>
        <p:spPr/>
        <p:txBody>
          <a:bodyPr>
            <a:normAutofit fontScale="90000"/>
          </a:bodyPr>
          <a:lstStyle/>
          <a:p>
            <a:pPr>
              <a:lnSpc>
                <a:spcPct val="107000"/>
              </a:lnSpc>
              <a:spcAft>
                <a:spcPts val="8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9A1E220-930E-50A2-613C-F3370BDEA603}"/>
              </a:ext>
            </a:extLst>
          </p:cNvPr>
          <p:cNvSpPr>
            <a:spLocks noGrp="1"/>
          </p:cNvSpPr>
          <p:nvPr>
            <p:ph idx="1"/>
          </p:nvPr>
        </p:nvSpPr>
        <p:spPr>
          <a:xfrm>
            <a:off x="838200" y="690465"/>
            <a:ext cx="10515600" cy="5486498"/>
          </a:xfrm>
        </p:spPr>
        <p:txBody>
          <a:bodyPr/>
          <a:lstStyle/>
          <a:p>
            <a:pPr marL="0" indent="0" algn="ctr">
              <a:buNone/>
            </a:pPr>
            <a:endParaRPr lang="en-GB" dirty="0"/>
          </a:p>
          <a:p>
            <a:pPr marL="0" indent="0">
              <a:buNone/>
            </a:pPr>
            <a:endParaRPr lang="en-GB" dirty="0"/>
          </a:p>
          <a:p>
            <a:pPr marL="0" indent="0">
              <a:buNone/>
            </a:pPr>
            <a:r>
              <a:rPr lang="en-GB"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Bennett Conlin, B. (2023) </a:t>
            </a:r>
            <a:r>
              <a:rPr lang="en-GB" i="1"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Popular Management Theories Decoded.</a:t>
            </a:r>
            <a:r>
              <a:rPr lang="en-GB"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Business.com. 27 September. </a:t>
            </a:r>
            <a:br>
              <a:rPr lang="en-GB" kern="100" dirty="0">
                <a:latin typeface="Calibri" panose="020F0502020204030204" pitchFamily="34" charset="0"/>
                <a:ea typeface="Calibri" panose="020F0502020204030204" pitchFamily="34" charset="0"/>
                <a:cs typeface="Times New Roman" panose="02020603050405020304" pitchFamily="18" charset="0"/>
              </a:rPr>
            </a:br>
            <a:r>
              <a:rPr lang="en-GB"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rPr>
              <a:t>https://www.business.com/articles/popular-management-theories-decoded/</a:t>
            </a:r>
            <a:br>
              <a:rPr lang="en-GB" kern="100" dirty="0">
                <a:latin typeface="Calibri" panose="020F0502020204030204" pitchFamily="34" charset="0"/>
                <a:ea typeface="Calibri" panose="020F0502020204030204" pitchFamily="34" charset="0"/>
                <a:cs typeface="Times New Roman" panose="02020603050405020304" pitchFamily="18" charset="0"/>
              </a:rPr>
            </a:br>
            <a:r>
              <a:rPr lang="en-GB" kern="100" dirty="0">
                <a:latin typeface="Arial" panose="020B0604020202020204" pitchFamily="34" charset="0"/>
                <a:ea typeface="Calibri" panose="020F0502020204030204" pitchFamily="34" charset="0"/>
                <a:cs typeface="Times New Roman" panose="02020603050405020304" pitchFamily="18" charset="0"/>
              </a:rPr>
              <a:t>(Retrieved 10-10-23).</a:t>
            </a:r>
            <a:endParaRPr lang="en-GB" dirty="0"/>
          </a:p>
          <a:p>
            <a:pPr marL="0" indent="0">
              <a:buNone/>
            </a:pPr>
            <a:endParaRPr lang="en-GB" dirty="0"/>
          </a:p>
          <a:p>
            <a:pPr marL="0" indent="0">
              <a:buNone/>
            </a:pPr>
            <a:r>
              <a:rPr lang="en-GB" dirty="0"/>
              <a:t>See next slide</a:t>
            </a:r>
          </a:p>
        </p:txBody>
      </p:sp>
    </p:spTree>
    <p:extLst>
      <p:ext uri="{BB962C8B-B14F-4D97-AF65-F5344CB8AC3E}">
        <p14:creationId xmlns:p14="http://schemas.microsoft.com/office/powerpoint/2010/main" val="1881942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220AD-5C56-665B-96FF-ABF647D7DBA7}"/>
              </a:ext>
            </a:extLst>
          </p:cNvPr>
          <p:cNvSpPr>
            <a:spLocks noGrp="1"/>
          </p:cNvSpPr>
          <p:nvPr>
            <p:ph type="title"/>
          </p:nvPr>
        </p:nvSpPr>
        <p:spPr>
          <a:xfrm>
            <a:off x="365760" y="89716"/>
            <a:ext cx="10515600" cy="728889"/>
          </a:xfrm>
        </p:spPr>
        <p:txBody>
          <a:bodyPr/>
          <a:lstStyle/>
          <a:p>
            <a:r>
              <a:rPr lang="en-US" sz="4400" dirty="0"/>
              <a:t>Management theories </a:t>
            </a:r>
            <a:endParaRPr lang="en-GB" dirty="0"/>
          </a:p>
        </p:txBody>
      </p:sp>
      <p:sp>
        <p:nvSpPr>
          <p:cNvPr id="5" name="TextBox 4">
            <a:extLst>
              <a:ext uri="{FF2B5EF4-FFF2-40B4-BE49-F238E27FC236}">
                <a16:creationId xmlns:a16="http://schemas.microsoft.com/office/drawing/2014/main" id="{940C09B8-0C38-83AB-2C57-AE8767C52C47}"/>
              </a:ext>
            </a:extLst>
          </p:cNvPr>
          <p:cNvSpPr txBox="1"/>
          <p:nvPr/>
        </p:nvSpPr>
        <p:spPr>
          <a:xfrm>
            <a:off x="365760" y="818605"/>
            <a:ext cx="11460480" cy="6370975"/>
          </a:xfrm>
          <a:prstGeom prst="rect">
            <a:avLst/>
          </a:prstGeom>
          <a:noFill/>
        </p:spPr>
        <p:txBody>
          <a:bodyPr wrap="square">
            <a:spAutoFit/>
          </a:bodyPr>
          <a:lstStyle/>
          <a:p>
            <a:pPr algn="just">
              <a:buFont typeface="+mj-lt"/>
              <a:buAutoNum type="arabicPeriod"/>
            </a:pPr>
            <a:r>
              <a:rPr lang="en-US" sz="3200" b="1" i="0" dirty="0">
                <a:solidFill>
                  <a:srgbClr val="383640"/>
                </a:solidFill>
                <a:effectLst/>
                <a:latin typeface="Arial" panose="020B0604020202020204" pitchFamily="34" charset="0"/>
                <a:cs typeface="Arial" panose="020B0604020202020204" pitchFamily="34" charset="0"/>
              </a:rPr>
              <a:t>Classical Management Theory</a:t>
            </a:r>
            <a:r>
              <a:rPr lang="en-US" sz="3200" b="0" i="0" dirty="0">
                <a:solidFill>
                  <a:srgbClr val="383640"/>
                </a:solidFill>
                <a:effectLst/>
                <a:latin typeface="Arial" panose="020B0604020202020204" pitchFamily="34" charset="0"/>
                <a:cs typeface="Arial" panose="020B0604020202020204" pitchFamily="34" charset="0"/>
              </a:rPr>
              <a:t> is based on an </a:t>
            </a:r>
            <a:r>
              <a:rPr lang="en-US" sz="3200" b="0" i="0" dirty="0">
                <a:solidFill>
                  <a:srgbClr val="FF0000"/>
                </a:solidFill>
                <a:effectLst/>
                <a:latin typeface="Arial" panose="020B0604020202020204" pitchFamily="34" charset="0"/>
                <a:cs typeface="Arial" panose="020B0604020202020204" pitchFamily="34" charset="0"/>
              </a:rPr>
              <a:t>employee’s physical </a:t>
            </a:r>
            <a:r>
              <a:rPr lang="en-US" sz="3200" b="0" i="0" dirty="0">
                <a:solidFill>
                  <a:srgbClr val="383640"/>
                </a:solidFill>
                <a:effectLst/>
                <a:latin typeface="Arial" panose="020B0604020202020204" pitchFamily="34" charset="0"/>
                <a:cs typeface="Arial" panose="020B0604020202020204" pitchFamily="34" charset="0"/>
              </a:rPr>
              <a:t>and </a:t>
            </a:r>
            <a:r>
              <a:rPr lang="en-US" sz="3200" b="0" i="0" dirty="0">
                <a:solidFill>
                  <a:srgbClr val="FF0000"/>
                </a:solidFill>
                <a:effectLst/>
                <a:latin typeface="Arial" panose="020B0604020202020204" pitchFamily="34" charset="0"/>
                <a:cs typeface="Arial" panose="020B0604020202020204" pitchFamily="34" charset="0"/>
              </a:rPr>
              <a:t>economic needs</a:t>
            </a:r>
            <a:r>
              <a:rPr lang="en-US" sz="3200" b="0" i="0" dirty="0">
                <a:solidFill>
                  <a:srgbClr val="383640"/>
                </a:solidFill>
                <a:effectLst/>
                <a:latin typeface="Arial" panose="020B0604020202020204" pitchFamily="34" charset="0"/>
                <a:cs typeface="Arial" panose="020B0604020202020204" pitchFamily="34" charset="0"/>
              </a:rPr>
              <a:t>. It advocates for labor specialization, centralized leadership and maximized profit. </a:t>
            </a:r>
          </a:p>
          <a:p>
            <a:pPr algn="just">
              <a:buFont typeface="+mj-lt"/>
              <a:buAutoNum type="arabicPeriod"/>
            </a:pPr>
            <a:r>
              <a:rPr lang="en-US" sz="3200" b="1" i="0" dirty="0">
                <a:solidFill>
                  <a:srgbClr val="383640"/>
                </a:solidFill>
                <a:effectLst/>
                <a:latin typeface="Arial" panose="020B0604020202020204" pitchFamily="34" charset="0"/>
                <a:cs typeface="Arial" panose="020B0604020202020204" pitchFamily="34" charset="0"/>
              </a:rPr>
              <a:t>Behavioral Management Theory</a:t>
            </a:r>
            <a:r>
              <a:rPr lang="en-US" sz="3200" b="0" i="0" dirty="0">
                <a:solidFill>
                  <a:srgbClr val="383640"/>
                </a:solidFill>
                <a:effectLst/>
                <a:latin typeface="Arial" panose="020B0604020202020204" pitchFamily="34" charset="0"/>
                <a:cs typeface="Arial" panose="020B0604020202020204" pitchFamily="34" charset="0"/>
              </a:rPr>
              <a:t>, or the </a:t>
            </a:r>
            <a:r>
              <a:rPr lang="en-US" sz="3200" b="0" i="0" dirty="0">
                <a:solidFill>
                  <a:srgbClr val="FF0000"/>
                </a:solidFill>
                <a:effectLst/>
                <a:latin typeface="Arial" panose="020B0604020202020204" pitchFamily="34" charset="0"/>
                <a:cs typeface="Arial" panose="020B0604020202020204" pitchFamily="34" charset="0"/>
              </a:rPr>
              <a:t>human relations movement</a:t>
            </a:r>
            <a:r>
              <a:rPr lang="en-US" sz="3200" b="0" i="0" dirty="0">
                <a:solidFill>
                  <a:srgbClr val="383640"/>
                </a:solidFill>
                <a:effectLst/>
                <a:latin typeface="Arial" panose="020B0604020202020204" pitchFamily="34" charset="0"/>
                <a:cs typeface="Arial" panose="020B0604020202020204" pitchFamily="34" charset="0"/>
              </a:rPr>
              <a:t>, emphasizes understanding human behavior at work for enhanced productivity. It focuses </a:t>
            </a:r>
            <a:r>
              <a:rPr lang="en-US" sz="3200" b="0" i="0" dirty="0">
                <a:solidFill>
                  <a:srgbClr val="FF0000"/>
                </a:solidFill>
                <a:effectLst/>
                <a:latin typeface="Arial" panose="020B0604020202020204" pitchFamily="34" charset="0"/>
                <a:cs typeface="Arial" panose="020B0604020202020204" pitchFamily="34" charset="0"/>
              </a:rPr>
              <a:t>on motivational factors </a:t>
            </a:r>
            <a:r>
              <a:rPr lang="en-US" sz="3200" b="0" i="0" dirty="0">
                <a:solidFill>
                  <a:srgbClr val="383640"/>
                </a:solidFill>
                <a:effectLst/>
                <a:latin typeface="Arial" panose="020B0604020202020204" pitchFamily="34" charset="0"/>
                <a:cs typeface="Arial" panose="020B0604020202020204" pitchFamily="34" charset="0"/>
              </a:rPr>
              <a:t>like conflict resolution, expectations and group dynamics. </a:t>
            </a:r>
          </a:p>
          <a:p>
            <a:pPr algn="just">
              <a:buFont typeface="+mj-lt"/>
              <a:buAutoNum type="arabicPeriod"/>
            </a:pPr>
            <a:r>
              <a:rPr lang="en-US" sz="3200" b="1" i="0" dirty="0">
                <a:solidFill>
                  <a:srgbClr val="383640"/>
                </a:solidFill>
                <a:effectLst/>
                <a:latin typeface="Arial" panose="020B0604020202020204" pitchFamily="34" charset="0"/>
                <a:cs typeface="Arial" panose="020B0604020202020204" pitchFamily="34" charset="0"/>
              </a:rPr>
              <a:t>Modern Management Theory</a:t>
            </a:r>
            <a:r>
              <a:rPr lang="en-US" sz="3200" b="0" i="0" dirty="0">
                <a:solidFill>
                  <a:srgbClr val="383640"/>
                </a:solidFill>
                <a:effectLst/>
                <a:latin typeface="Arial" panose="020B0604020202020204" pitchFamily="34" charset="0"/>
                <a:cs typeface="Arial" panose="020B0604020202020204" pitchFamily="34" charset="0"/>
              </a:rPr>
              <a:t> uses techniques in math, such as the Quantitative Approach, System Approach and Contingency Approach, to analyze </a:t>
            </a:r>
            <a:r>
              <a:rPr lang="en-US" sz="3200" b="0" i="0" dirty="0">
                <a:solidFill>
                  <a:srgbClr val="FF0000"/>
                </a:solidFill>
                <a:effectLst/>
                <a:latin typeface="Arial" panose="020B0604020202020204" pitchFamily="34" charset="0"/>
                <a:cs typeface="Arial" panose="020B0604020202020204" pitchFamily="34" charset="0"/>
              </a:rPr>
              <a:t>manager-employee</a:t>
            </a:r>
            <a:r>
              <a:rPr lang="en-US" sz="3200" b="0" i="0" dirty="0">
                <a:solidFill>
                  <a:srgbClr val="383640"/>
                </a:solidFill>
                <a:effectLst/>
                <a:latin typeface="Arial" panose="020B0604020202020204" pitchFamily="34" charset="0"/>
                <a:cs typeface="Arial" panose="020B0604020202020204" pitchFamily="34" charset="0"/>
              </a:rPr>
              <a:t> relationships.</a:t>
            </a:r>
          </a:p>
          <a:p>
            <a:pPr algn="l"/>
            <a:endParaRPr lang="en-US" sz="2400" b="0" i="0" dirty="0">
              <a:solidFill>
                <a:srgbClr val="383640"/>
              </a:solidFill>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7AD82D3-ACB8-C6CA-C518-CC212E55C0BD}"/>
              </a:ext>
            </a:extLst>
          </p:cNvPr>
          <p:cNvSpPr txBox="1"/>
          <p:nvPr/>
        </p:nvSpPr>
        <p:spPr>
          <a:xfrm>
            <a:off x="6097122" y="6398952"/>
            <a:ext cx="6094878" cy="369332"/>
          </a:xfrm>
          <a:prstGeom prst="rect">
            <a:avLst/>
          </a:prstGeom>
          <a:noFill/>
        </p:spPr>
        <p:txBody>
          <a:bodyPr wrap="square">
            <a:spAutoFit/>
          </a:bodyPr>
          <a:lstStyle/>
          <a:p>
            <a:r>
              <a:rPr lang="en-GB"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Source : Bennett Conlin, B. (2023) </a:t>
            </a:r>
            <a:endParaRPr lang="en-GB" dirty="0"/>
          </a:p>
        </p:txBody>
      </p:sp>
    </p:spTree>
    <p:extLst>
      <p:ext uri="{BB962C8B-B14F-4D97-AF65-F5344CB8AC3E}">
        <p14:creationId xmlns:p14="http://schemas.microsoft.com/office/powerpoint/2010/main" val="558715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926633-0EF5-402E-AB45-4FE329270244}"/>
              </a:ext>
            </a:extLst>
          </p:cNvPr>
          <p:cNvSpPr>
            <a:spLocks noGrp="1"/>
          </p:cNvSpPr>
          <p:nvPr>
            <p:ph type="title"/>
          </p:nvPr>
        </p:nvSpPr>
        <p:spPr>
          <a:xfrm>
            <a:off x="838200" y="184805"/>
            <a:ext cx="10515600" cy="1505883"/>
          </a:xfrm>
        </p:spPr>
        <p:txBody>
          <a:bodyPr vert="horz" lIns="91440" tIns="45720" rIns="91440" bIns="45720" rtlCol="0" anchor="ctr">
            <a:normAutofit/>
          </a:bodyPr>
          <a:lstStyle/>
          <a:p>
            <a:endParaRPr lang="en-US" sz="5200" kern="1200" dirty="0">
              <a:solidFill>
                <a:schemeClr val="tx1"/>
              </a:solidFill>
              <a:latin typeface="+mj-lt"/>
              <a:ea typeface="+mj-ea"/>
              <a:cs typeface="+mj-cs"/>
            </a:endParaRPr>
          </a:p>
        </p:txBody>
      </p:sp>
      <p:pic>
        <p:nvPicPr>
          <p:cNvPr id="5" name="Picture 4">
            <a:extLst>
              <a:ext uri="{FF2B5EF4-FFF2-40B4-BE49-F238E27FC236}">
                <a16:creationId xmlns:a16="http://schemas.microsoft.com/office/drawing/2014/main" id="{593B2A61-DDE2-D1DB-C695-B2A66EC37237}"/>
              </a:ext>
            </a:extLst>
          </p:cNvPr>
          <p:cNvPicPr>
            <a:picLocks noChangeAspect="1"/>
          </p:cNvPicPr>
          <p:nvPr/>
        </p:nvPicPr>
        <p:blipFill>
          <a:blip r:embed="rId2"/>
          <a:stretch>
            <a:fillRect/>
          </a:stretch>
        </p:blipFill>
        <p:spPr>
          <a:xfrm>
            <a:off x="757335" y="1625695"/>
            <a:ext cx="10095000" cy="5047500"/>
          </a:xfrm>
          <a:prstGeom prst="rect">
            <a:avLst/>
          </a:prstGeom>
        </p:spPr>
      </p:pic>
    </p:spTree>
    <p:extLst>
      <p:ext uri="{BB962C8B-B14F-4D97-AF65-F5344CB8AC3E}">
        <p14:creationId xmlns:p14="http://schemas.microsoft.com/office/powerpoint/2010/main" val="3777192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3A93C2-AD95-A8E2-2B53-89D63B6ED802}"/>
              </a:ext>
            </a:extLst>
          </p:cNvPr>
          <p:cNvPicPr>
            <a:picLocks noChangeAspect="1"/>
          </p:cNvPicPr>
          <p:nvPr/>
        </p:nvPicPr>
        <p:blipFill>
          <a:blip r:embed="rId2"/>
          <a:stretch>
            <a:fillRect/>
          </a:stretch>
        </p:blipFill>
        <p:spPr>
          <a:xfrm>
            <a:off x="272143" y="332467"/>
            <a:ext cx="11201399" cy="6300787"/>
          </a:xfrm>
          <a:prstGeom prst="rect">
            <a:avLst/>
          </a:prstGeom>
        </p:spPr>
      </p:pic>
    </p:spTree>
    <p:extLst>
      <p:ext uri="{BB962C8B-B14F-4D97-AF65-F5344CB8AC3E}">
        <p14:creationId xmlns:p14="http://schemas.microsoft.com/office/powerpoint/2010/main" val="4243693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7DC45-4AC4-EF8C-1783-0528AAF5507B}"/>
              </a:ext>
            </a:extLst>
          </p:cNvPr>
          <p:cNvSpPr>
            <a:spLocks noGrp="1"/>
          </p:cNvSpPr>
          <p:nvPr>
            <p:ph type="title"/>
          </p:nvPr>
        </p:nvSpPr>
        <p:spPr>
          <a:xfrm>
            <a:off x="0" y="-615819"/>
            <a:ext cx="12153900" cy="2306508"/>
          </a:xfrm>
        </p:spPr>
        <p:txBody>
          <a:bodyPr>
            <a:normAutofit/>
          </a:bodyPr>
          <a:lstStyle/>
          <a:p>
            <a:r>
              <a:rPr lang="en-GB" sz="3200" b="1" kern="0" spc="50" dirty="0">
                <a:solidFill>
                  <a:srgbClr val="666666"/>
                </a:solidFill>
                <a:effectLst/>
                <a:latin typeface="proxima-nova"/>
                <a:ea typeface="Times New Roman" panose="02020603050405020304" pitchFamily="18" charset="0"/>
                <a:cs typeface="Times New Roman" panose="02020603050405020304" pitchFamily="18" charset="0"/>
              </a:rPr>
              <a:t>Frederick Taylor (1856-1915)</a:t>
            </a:r>
            <a:r>
              <a:rPr lang="en-GB" sz="1800" kern="0" spc="25" dirty="0">
                <a:solidFill>
                  <a:srgbClr val="444444"/>
                </a:solidFill>
                <a:effectLst/>
                <a:latin typeface="proxima-nova"/>
                <a:ea typeface="Times New Roman" panose="02020603050405020304" pitchFamily="18" charset="0"/>
                <a:cs typeface="Times New Roman" panose="02020603050405020304" pitchFamily="18" charset="0"/>
              </a:rPr>
              <a:t> </a:t>
            </a: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The Principles of Scientific Management (1911)</a:t>
            </a:r>
            <a:endParaRPr lang="en-GB" sz="2400" dirty="0"/>
          </a:p>
        </p:txBody>
      </p:sp>
      <p:sp>
        <p:nvSpPr>
          <p:cNvPr id="3" name="Content Placeholder 2">
            <a:extLst>
              <a:ext uri="{FF2B5EF4-FFF2-40B4-BE49-F238E27FC236}">
                <a16:creationId xmlns:a16="http://schemas.microsoft.com/office/drawing/2014/main" id="{4C263358-FD9B-5382-A432-4AA76F6A6766}"/>
              </a:ext>
            </a:extLst>
          </p:cNvPr>
          <p:cNvSpPr>
            <a:spLocks noGrp="1"/>
          </p:cNvSpPr>
          <p:nvPr>
            <p:ph idx="1"/>
          </p:nvPr>
        </p:nvSpPr>
        <p:spPr>
          <a:xfrm>
            <a:off x="152400" y="903514"/>
            <a:ext cx="11201400" cy="5273449"/>
          </a:xfrm>
        </p:spPr>
        <p:txBody>
          <a:bodyPr>
            <a:normAutofit/>
          </a:bodyPr>
          <a:lstStyle/>
          <a:p>
            <a:pPr marL="0" indent="0">
              <a:buNone/>
            </a:pP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Taylor's principles focused on making work more efficient by breaking it down into </a:t>
            </a:r>
            <a:r>
              <a:rPr lang="en-GB" sz="2400" kern="0" spc="25" dirty="0">
                <a:solidFill>
                  <a:srgbClr val="FF0000"/>
                </a:solidFill>
                <a:effectLst/>
                <a:latin typeface="proxima-nova"/>
                <a:ea typeface="Times New Roman" panose="02020603050405020304" pitchFamily="18" charset="0"/>
                <a:cs typeface="Times New Roman" panose="02020603050405020304" pitchFamily="18" charset="0"/>
              </a:rPr>
              <a:t>smaller and simpler tasks </a:t>
            </a: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performed quickly with </a:t>
            </a:r>
            <a:r>
              <a:rPr lang="en-GB" sz="2400" kern="0" spc="25" dirty="0">
                <a:solidFill>
                  <a:srgbClr val="FF0000"/>
                </a:solidFill>
                <a:effectLst/>
                <a:latin typeface="proxima-nova"/>
                <a:ea typeface="Times New Roman" panose="02020603050405020304" pitchFamily="18" charset="0"/>
                <a:cs typeface="Times New Roman" panose="02020603050405020304" pitchFamily="18" charset="0"/>
              </a:rPr>
              <a:t>maximum efficiency. </a:t>
            </a: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He believed that if workers were given clear instructions and rewarded for their efforts, they would be more productive. </a:t>
            </a:r>
          </a:p>
          <a:p>
            <a:pPr marL="0" indent="0">
              <a:buNone/>
            </a:pP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The "father of modern management" attempted to optimize tasks through increased efficiency.</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b="1" kern="0" spc="25" dirty="0">
                <a:solidFill>
                  <a:srgbClr val="444444"/>
                </a:solidFill>
                <a:effectLst/>
                <a:latin typeface="proxima-nova"/>
                <a:ea typeface="Times New Roman" panose="02020603050405020304" pitchFamily="18" charset="0"/>
                <a:cs typeface="Times New Roman" panose="02020603050405020304" pitchFamily="18" charset="0"/>
              </a:rPr>
              <a:t>Task Specialization </a:t>
            </a:r>
          </a:p>
          <a:p>
            <a:r>
              <a:rPr lang="en-GB" b="1" kern="0" spc="25" dirty="0">
                <a:solidFill>
                  <a:srgbClr val="444444"/>
                </a:solidFill>
                <a:effectLst/>
                <a:latin typeface="proxima-nova"/>
                <a:ea typeface="Times New Roman" panose="02020603050405020304" pitchFamily="18" charset="0"/>
                <a:cs typeface="Times New Roman" panose="02020603050405020304" pitchFamily="18" charset="0"/>
              </a:rPr>
              <a:t>Time and Motion </a:t>
            </a:r>
          </a:p>
          <a:p>
            <a:r>
              <a:rPr lang="en-GB" b="1" kern="0" spc="25" dirty="0">
                <a:solidFill>
                  <a:srgbClr val="444444"/>
                </a:solidFill>
                <a:effectLst/>
                <a:latin typeface="proxima-nova"/>
                <a:ea typeface="Times New Roman" panose="02020603050405020304" pitchFamily="18" charset="0"/>
                <a:cs typeface="Times New Roman" panose="02020603050405020304" pitchFamily="18" charset="0"/>
              </a:rPr>
              <a:t>Incentivizing Employees </a:t>
            </a:r>
          </a:p>
          <a:p>
            <a:r>
              <a:rPr lang="en-GB" b="1" kern="0" spc="25" dirty="0">
                <a:solidFill>
                  <a:srgbClr val="444444"/>
                </a:solidFill>
                <a:effectLst/>
                <a:latin typeface="proxima-nova"/>
                <a:ea typeface="Times New Roman" panose="02020603050405020304" pitchFamily="18" charset="0"/>
                <a:cs typeface="Times New Roman" panose="02020603050405020304" pitchFamily="18" charset="0"/>
              </a:rPr>
              <a:t>Better Wages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FB5CF88B-DD0F-A9F1-3EA9-07FF9D46046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336650CB-7C51-DD5E-62FB-812B941A164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B8CAABF-E0C9-B817-C8FB-7D65B753754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0B67ED6-C6DA-B2B9-11E5-9F77A24A1C9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8CDCAD5E-131A-84A5-51B7-39D63EE5ABC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grpSp>
        <p:nvGrpSpPr>
          <p:cNvPr id="9" name="Group 8">
            <a:extLst>
              <a:ext uri="{FF2B5EF4-FFF2-40B4-BE49-F238E27FC236}">
                <a16:creationId xmlns:a16="http://schemas.microsoft.com/office/drawing/2014/main" id="{7D2A68AE-FCD1-FD54-7459-59C25F0F3D22}"/>
              </a:ext>
            </a:extLst>
          </p:cNvPr>
          <p:cNvGrpSpPr/>
          <p:nvPr/>
        </p:nvGrpSpPr>
        <p:grpSpPr>
          <a:xfrm>
            <a:off x="152400" y="6340415"/>
            <a:ext cx="12192000" cy="669986"/>
            <a:chOff x="0" y="5578608"/>
            <a:chExt cx="12192000" cy="1279393"/>
          </a:xfrm>
        </p:grpSpPr>
        <p:pic>
          <p:nvPicPr>
            <p:cNvPr id="10" name="Picture 9">
              <a:extLst>
                <a:ext uri="{FF2B5EF4-FFF2-40B4-BE49-F238E27FC236}">
                  <a16:creationId xmlns:a16="http://schemas.microsoft.com/office/drawing/2014/main" id="{E5681A90-C177-721A-D94C-0B1D3111D7D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11" name="Group 10">
              <a:extLst>
                <a:ext uri="{FF2B5EF4-FFF2-40B4-BE49-F238E27FC236}">
                  <a16:creationId xmlns:a16="http://schemas.microsoft.com/office/drawing/2014/main" id="{74067EAE-4E67-B6FD-A665-A116618E8B32}"/>
                </a:ext>
              </a:extLst>
            </p:cNvPr>
            <p:cNvGrpSpPr/>
            <p:nvPr/>
          </p:nvGrpSpPr>
          <p:grpSpPr>
            <a:xfrm>
              <a:off x="0" y="5578608"/>
              <a:ext cx="9471852" cy="1279393"/>
              <a:chOff x="0" y="5578608"/>
              <a:chExt cx="9471852" cy="1279393"/>
            </a:xfrm>
          </p:grpSpPr>
          <p:pic>
            <p:nvPicPr>
              <p:cNvPr id="12" name="Picture 11">
                <a:extLst>
                  <a:ext uri="{FF2B5EF4-FFF2-40B4-BE49-F238E27FC236}">
                    <a16:creationId xmlns:a16="http://schemas.microsoft.com/office/drawing/2014/main" id="{DCE9B04C-7411-CA07-CC8C-19A006580C1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13" name="Picture 12">
                <a:extLst>
                  <a:ext uri="{FF2B5EF4-FFF2-40B4-BE49-F238E27FC236}">
                    <a16:creationId xmlns:a16="http://schemas.microsoft.com/office/drawing/2014/main" id="{969C786F-DBDD-168B-4AE4-AE381DF5334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366426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utoShape 2" descr="Henri Fayol - Father of Modern Management Theory">
            <a:extLst>
              <a:ext uri="{FF2B5EF4-FFF2-40B4-BE49-F238E27FC236}">
                <a16:creationId xmlns:a16="http://schemas.microsoft.com/office/drawing/2014/main" id="{CB14E7A0-669A-5396-8FCF-77F2D2348F98}"/>
              </a:ext>
            </a:extLst>
          </p:cNvPr>
          <p:cNvSpPr>
            <a:spLocks noGrp="1" noChangeAspect="1" noChangeArrowheads="1"/>
          </p:cNvSpPr>
          <p:nvPr>
            <p:ph type="title"/>
          </p:nvPr>
        </p:nvSpPr>
        <p:spPr bwMode="auto">
          <a:xfrm>
            <a:off x="1028700" y="1967266"/>
            <a:ext cx="2628900" cy="2547257"/>
          </a:xfrm>
          <a:prstGeom prst="rect">
            <a:avLst/>
          </a:prstGeom>
          <a:noFill/>
          <a:extLst>
            <a:ext uri="{909E8E84-426E-40DD-AFC4-6F175D3DCCD1}">
              <a14:hiddenFill xmlns:a14="http://schemas.microsoft.com/office/drawing/2010/main">
                <a:solidFill>
                  <a:srgbClr val="FFFFFF"/>
                </a:solidFill>
              </a14:hiddenFill>
            </a:ext>
          </a:extLst>
        </p:spPr>
        <p:txBody>
          <a:bodyPr vert="horz" lIns="91440" tIns="45720" rIns="91440" bIns="45720" numCol="1" rtlCol="0" anchor="ctr" anchorCtr="0" compatLnSpc="1">
            <a:prstTxWarp prst="textNoShape">
              <a:avLst/>
            </a:prstTxWarp>
            <a:normAutofit/>
          </a:bodyPr>
          <a:lstStyle/>
          <a:p>
            <a:pPr algn="ctr"/>
            <a:r>
              <a:rPr lang="en-US" sz="3300" kern="1200">
                <a:solidFill>
                  <a:srgbClr val="FFFFFF"/>
                </a:solidFill>
                <a:latin typeface="+mj-lt"/>
                <a:ea typeface="+mj-ea"/>
                <a:cs typeface="+mj-cs"/>
              </a:rPr>
              <a:t>Father of modern management theory</a:t>
            </a:r>
          </a:p>
        </p:txBody>
      </p:sp>
      <p:pic>
        <p:nvPicPr>
          <p:cNvPr id="7" name="Picture 6">
            <a:extLst>
              <a:ext uri="{FF2B5EF4-FFF2-40B4-BE49-F238E27FC236}">
                <a16:creationId xmlns:a16="http://schemas.microsoft.com/office/drawing/2014/main" id="{852AD445-353A-0143-C6AF-6F6620D0E54D}"/>
              </a:ext>
            </a:extLst>
          </p:cNvPr>
          <p:cNvPicPr>
            <a:picLocks noChangeAspect="1"/>
          </p:cNvPicPr>
          <p:nvPr/>
        </p:nvPicPr>
        <p:blipFill>
          <a:blip r:embed="rId2"/>
          <a:stretch>
            <a:fillRect/>
          </a:stretch>
        </p:blipFill>
        <p:spPr>
          <a:xfrm>
            <a:off x="4856159" y="643466"/>
            <a:ext cx="6623014" cy="5568739"/>
          </a:xfrm>
          <a:prstGeom prst="rect">
            <a:avLst/>
          </a:prstGeom>
        </p:spPr>
      </p:pic>
    </p:spTree>
    <p:extLst>
      <p:ext uri="{BB962C8B-B14F-4D97-AF65-F5344CB8AC3E}">
        <p14:creationId xmlns:p14="http://schemas.microsoft.com/office/powerpoint/2010/main" val="8821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C3283-E495-B29C-8657-49788ADDAE45}"/>
              </a:ext>
            </a:extLst>
          </p:cNvPr>
          <p:cNvSpPr>
            <a:spLocks noGrp="1"/>
          </p:cNvSpPr>
          <p:nvPr>
            <p:ph type="title"/>
          </p:nvPr>
        </p:nvSpPr>
        <p:spPr>
          <a:xfrm>
            <a:off x="838200" y="-625151"/>
            <a:ext cx="10515600" cy="2315839"/>
          </a:xfrm>
        </p:spPr>
        <p:txBody>
          <a:bodyPr>
            <a:normAutofit/>
          </a:bodyPr>
          <a:lstStyle/>
          <a:p>
            <a:r>
              <a:rPr lang="en-GB" sz="3200" b="1" kern="0" spc="50" dirty="0">
                <a:solidFill>
                  <a:srgbClr val="666666"/>
                </a:solidFill>
                <a:effectLst/>
                <a:latin typeface="proxima-nova"/>
                <a:ea typeface="Times New Roman" panose="02020603050405020304" pitchFamily="18" charset="0"/>
                <a:cs typeface="Times New Roman" panose="02020603050405020304" pitchFamily="18" charset="0"/>
              </a:rPr>
              <a:t>Henri Fayol (1841–1925) </a:t>
            </a:r>
            <a:endParaRPr lang="en-GB" sz="3200" dirty="0"/>
          </a:p>
        </p:txBody>
      </p:sp>
      <p:sp>
        <p:nvSpPr>
          <p:cNvPr id="3" name="Content Placeholder 2">
            <a:extLst>
              <a:ext uri="{FF2B5EF4-FFF2-40B4-BE49-F238E27FC236}">
                <a16:creationId xmlns:a16="http://schemas.microsoft.com/office/drawing/2014/main" id="{CEE591F6-AA12-96B5-7345-3AD1D3F55AA0}"/>
              </a:ext>
            </a:extLst>
          </p:cNvPr>
          <p:cNvSpPr>
            <a:spLocks noGrp="1"/>
          </p:cNvSpPr>
          <p:nvPr>
            <p:ph idx="1"/>
          </p:nvPr>
        </p:nvSpPr>
        <p:spPr>
          <a:xfrm>
            <a:off x="335901" y="923731"/>
            <a:ext cx="11663265" cy="5840963"/>
          </a:xfrm>
        </p:spPr>
        <p:txBody>
          <a:bodyPr>
            <a:normAutofit/>
          </a:bodyPr>
          <a:lstStyle/>
          <a:p>
            <a:pPr marL="0" indent="0">
              <a:buNone/>
            </a:pPr>
            <a:r>
              <a:rPr lang="en-GB" sz="2000" b="1" kern="0" spc="25" dirty="0">
                <a:solidFill>
                  <a:srgbClr val="444444"/>
                </a:solidFill>
                <a:effectLst/>
                <a:latin typeface="proxima-nova"/>
                <a:ea typeface="Times New Roman" panose="02020603050405020304" pitchFamily="18" charset="0"/>
                <a:cs typeface="Times New Roman" panose="02020603050405020304" pitchFamily="18" charset="0"/>
              </a:rPr>
              <a:t>Administrative Theory</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Fayol proposed 14 principles for efficient organizations, include unity of command, division of labour, scalar chain (clear line of communication), subordination of individual interests to general interests, remuneration based on merit and equity, centralization or decentralization, order, authority, and responsibility.</a:t>
            </a:r>
          </a:p>
          <a:p>
            <a:pPr marL="0" indent="0">
              <a:buNone/>
            </a:pPr>
            <a:r>
              <a:rPr lang="en-GB" sz="2000" b="1" kern="0" spc="25" dirty="0">
                <a:solidFill>
                  <a:srgbClr val="444444"/>
                </a:solidFill>
                <a:effectLst/>
                <a:latin typeface="proxima-nova"/>
                <a:ea typeface="Times New Roman" panose="02020603050405020304" pitchFamily="18" charset="0"/>
                <a:cs typeface="Times New Roman" panose="02020603050405020304" pitchFamily="18" charset="0"/>
              </a:rPr>
              <a:t>Workplace Management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kern="0" spc="25" dirty="0">
                <a:solidFill>
                  <a:srgbClr val="444444"/>
                </a:solidFill>
                <a:latin typeface="proxima-nova"/>
                <a:ea typeface="Times New Roman" panose="02020603050405020304" pitchFamily="18" charset="0"/>
                <a:cs typeface="Times New Roman" panose="02020603050405020304" pitchFamily="18" charset="0"/>
              </a:rPr>
              <a:t>F</a:t>
            </a: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ocused on </a:t>
            </a:r>
            <a:r>
              <a:rPr lang="en-GB" sz="2000" kern="0" spc="25" dirty="0">
                <a:solidFill>
                  <a:srgbClr val="FF0000"/>
                </a:solidFill>
                <a:effectLst/>
                <a:latin typeface="proxima-nova"/>
                <a:ea typeface="Times New Roman" panose="02020603050405020304" pitchFamily="18" charset="0"/>
                <a:cs typeface="Times New Roman" panose="02020603050405020304" pitchFamily="18" charset="0"/>
              </a:rPr>
              <a:t>peopl</a:t>
            </a: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e rather than machines or production processes. He argued that workers should be treated with respect and given fair treatment, such as good wages and proper training, to motivate them to work harder.</a:t>
            </a:r>
          </a:p>
          <a:p>
            <a:pPr marL="0" indent="0">
              <a:buNone/>
            </a:pPr>
            <a:r>
              <a:rPr lang="en-GB" sz="2000" b="1" kern="0" spc="25" dirty="0">
                <a:solidFill>
                  <a:srgbClr val="444444"/>
                </a:solidFill>
                <a:effectLst/>
                <a:latin typeface="proxima-nova"/>
                <a:ea typeface="Times New Roman" panose="02020603050405020304" pitchFamily="18" charset="0"/>
                <a:cs typeface="Times New Roman" panose="02020603050405020304" pitchFamily="18" charset="0"/>
              </a:rPr>
              <a:t>Organizational Theory</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Forecasting,</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Organizing and staffing</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Directing</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Coordinating</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Controlling and budgeting.</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grpSp>
        <p:nvGrpSpPr>
          <p:cNvPr id="4" name="Group 3">
            <a:extLst>
              <a:ext uri="{FF2B5EF4-FFF2-40B4-BE49-F238E27FC236}">
                <a16:creationId xmlns:a16="http://schemas.microsoft.com/office/drawing/2014/main" id="{5D5BF2CC-3237-6936-50B3-A177077E6BB0}"/>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FCB2B6C-BAE3-5863-BFD0-9DECFD3747E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5B116A7-2D13-4459-28F9-5AAAB1890A0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E67FF26-6E4C-68FD-B8E7-6A37C4ACEDA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FB054024-AD4B-3B6E-2D18-7F13A535ABA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970452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6B927-818B-BF18-38E1-8762AD4FA0FD}"/>
              </a:ext>
            </a:extLst>
          </p:cNvPr>
          <p:cNvSpPr>
            <a:spLocks noGrp="1"/>
          </p:cNvSpPr>
          <p:nvPr>
            <p:ph type="title"/>
          </p:nvPr>
        </p:nvSpPr>
        <p:spPr/>
        <p:txBody>
          <a:bodyPr>
            <a:normAutofit/>
          </a:bodyPr>
          <a:lstStyle/>
          <a:p>
            <a:r>
              <a:rPr lang="en-GB" sz="3200" b="1" kern="0" spc="50" dirty="0">
                <a:solidFill>
                  <a:srgbClr val="666666"/>
                </a:solidFill>
                <a:effectLst/>
                <a:latin typeface="proxima-nova"/>
                <a:ea typeface="Times New Roman" panose="02020603050405020304" pitchFamily="18" charset="0"/>
                <a:cs typeface="Times New Roman" panose="02020603050405020304" pitchFamily="18" charset="0"/>
              </a:rPr>
              <a:t>Max Weber (1864–1920) </a:t>
            </a:r>
            <a:endParaRPr lang="en-GB" sz="3200" dirty="0"/>
          </a:p>
        </p:txBody>
      </p:sp>
      <p:sp>
        <p:nvSpPr>
          <p:cNvPr id="3" name="Content Placeholder 2">
            <a:extLst>
              <a:ext uri="{FF2B5EF4-FFF2-40B4-BE49-F238E27FC236}">
                <a16:creationId xmlns:a16="http://schemas.microsoft.com/office/drawing/2014/main" id="{38D60404-51C1-7EFE-7C8D-50E85FDC1B6B}"/>
              </a:ext>
            </a:extLst>
          </p:cNvPr>
          <p:cNvSpPr>
            <a:spLocks noGrp="1"/>
          </p:cNvSpPr>
          <p:nvPr>
            <p:ph idx="1"/>
          </p:nvPr>
        </p:nvSpPr>
        <p:spPr>
          <a:xfrm>
            <a:off x="634481" y="1623527"/>
            <a:ext cx="11212377" cy="4553436"/>
          </a:xfrm>
        </p:spPr>
        <p:txBody>
          <a:bodyPr/>
          <a:lstStyle/>
          <a:p>
            <a:pPr marL="0" indent="0" algn="just">
              <a:buNone/>
            </a:pPr>
            <a:r>
              <a:rPr lang="en-GB" sz="2400" b="1" kern="0" spc="25" dirty="0">
                <a:solidFill>
                  <a:srgbClr val="444444"/>
                </a:solidFill>
                <a:effectLst/>
                <a:ea typeface="Times New Roman" panose="02020603050405020304" pitchFamily="18" charset="0"/>
                <a:cs typeface="Times New Roman" panose="02020603050405020304" pitchFamily="18" charset="0"/>
              </a:rPr>
              <a:t>Bureaucratic Organization Theory- </a:t>
            </a:r>
            <a:r>
              <a:rPr lang="en-GB" sz="2400" kern="0" spc="25" dirty="0">
                <a:solidFill>
                  <a:srgbClr val="444444"/>
                </a:solidFill>
                <a:effectLst/>
                <a:ea typeface="Times New Roman" panose="02020603050405020304" pitchFamily="18" charset="0"/>
                <a:cs typeface="Times New Roman" panose="02020603050405020304" pitchFamily="18" charset="0"/>
              </a:rPr>
              <a:t>examined hierarchical power structures within organizations. The core elements of this model included a </a:t>
            </a:r>
            <a:r>
              <a:rPr lang="en-GB" sz="2400" kern="0" spc="25" dirty="0">
                <a:solidFill>
                  <a:srgbClr val="FF0000"/>
                </a:solidFill>
                <a:effectLst/>
                <a:ea typeface="Times New Roman" panose="02020603050405020304" pitchFamily="18" charset="0"/>
                <a:cs typeface="Times New Roman" panose="02020603050405020304" pitchFamily="18" charset="0"/>
              </a:rPr>
              <a:t>hierarchal design </a:t>
            </a:r>
            <a:r>
              <a:rPr lang="en-GB" sz="2400" kern="0" spc="25" dirty="0">
                <a:solidFill>
                  <a:srgbClr val="444444"/>
                </a:solidFill>
                <a:effectLst/>
                <a:ea typeface="Times New Roman" panose="02020603050405020304" pitchFamily="18" charset="0"/>
                <a:cs typeface="Times New Roman" panose="02020603050405020304" pitchFamily="18" charset="0"/>
              </a:rPr>
              <a:t>with a transparent chain of command, rules, and regulations for work processes, specialization of labour based on expertise, and impersonal decision-making rooted in rationality. </a:t>
            </a:r>
          </a:p>
          <a:p>
            <a:pPr marL="0" indent="0">
              <a:buNone/>
            </a:pPr>
            <a:endParaRPr lang="en-GB" sz="2400" kern="100" dirty="0">
              <a:effectLst/>
              <a:ea typeface="Calibri" panose="020F0502020204030204" pitchFamily="34" charset="0"/>
              <a:cs typeface="Times New Roman" panose="02020603050405020304" pitchFamily="18" charset="0"/>
            </a:endParaRPr>
          </a:p>
          <a:p>
            <a:pPr marL="0" indent="0" algn="just">
              <a:lnSpc>
                <a:spcPts val="1920"/>
              </a:lnSpc>
              <a:spcBef>
                <a:spcPts val="1800"/>
              </a:spcBef>
              <a:spcAft>
                <a:spcPts val="1800"/>
              </a:spcAft>
              <a:buNone/>
            </a:pPr>
            <a:r>
              <a:rPr lang="en-GB" sz="2400" b="1" kern="0" spc="25" dirty="0">
                <a:solidFill>
                  <a:srgbClr val="444444"/>
                </a:solidFill>
                <a:effectLst/>
                <a:ea typeface="Times New Roman" panose="02020603050405020304" pitchFamily="18" charset="0"/>
                <a:cs typeface="Times New Roman" panose="02020603050405020304" pitchFamily="18" charset="0"/>
              </a:rPr>
              <a:t>Social Stratification</a:t>
            </a:r>
            <a:r>
              <a:rPr lang="en-GB" sz="2400" b="1" kern="100" dirty="0">
                <a:ea typeface="Calibri" panose="020F0502020204030204" pitchFamily="34" charset="0"/>
                <a:cs typeface="Times New Roman" panose="02020603050405020304" pitchFamily="18" charset="0"/>
              </a:rPr>
              <a:t>- </a:t>
            </a:r>
            <a:r>
              <a:rPr lang="en-GB" sz="2400" kern="0" spc="25" dirty="0">
                <a:solidFill>
                  <a:srgbClr val="444444"/>
                </a:solidFill>
                <a:effectLst/>
                <a:ea typeface="Times New Roman" panose="02020603050405020304" pitchFamily="18" charset="0"/>
                <a:cs typeface="Times New Roman" panose="02020603050405020304" pitchFamily="18" charset="0"/>
              </a:rPr>
              <a:t>within organizations, specifically looking at dominance or superiority achieved through </a:t>
            </a:r>
            <a:r>
              <a:rPr lang="en-GB" sz="2400" kern="0" spc="25" dirty="0">
                <a:solidFill>
                  <a:srgbClr val="FF0000"/>
                </a:solidFill>
                <a:effectLst/>
                <a:ea typeface="Times New Roman" panose="02020603050405020304" pitchFamily="18" charset="0"/>
                <a:cs typeface="Times New Roman" panose="02020603050405020304" pitchFamily="18" charset="0"/>
              </a:rPr>
              <a:t>informal channels such as wealth or connections rather than formal qualifications or achievement. </a:t>
            </a:r>
            <a:r>
              <a:rPr lang="en-GB" sz="2400" kern="0" spc="25" dirty="0">
                <a:solidFill>
                  <a:srgbClr val="444444"/>
                </a:solidFill>
                <a:ea typeface="Times New Roman" panose="02020603050405020304" pitchFamily="18" charset="0"/>
                <a:cs typeface="Times New Roman" panose="02020603050405020304" pitchFamily="18" charset="0"/>
              </a:rPr>
              <a:t>H</a:t>
            </a:r>
            <a:r>
              <a:rPr lang="en-GB" sz="2400" kern="0" spc="25" dirty="0">
                <a:solidFill>
                  <a:srgbClr val="444444"/>
                </a:solidFill>
                <a:effectLst/>
                <a:ea typeface="Times New Roman" panose="02020603050405020304" pitchFamily="18" charset="0"/>
                <a:cs typeface="Times New Roman" panose="02020603050405020304" pitchFamily="18" charset="0"/>
              </a:rPr>
              <a:t>e argued that informal networks are minimized if an organization wishes to become more effective in its operations by focusing on rational decision-making based on results, not personal connections or favouritism. </a:t>
            </a:r>
            <a:endParaRPr lang="en-GB" sz="2400" kern="100" dirty="0">
              <a:effectLst/>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85A446DA-70D9-1285-3C91-42B9093658F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53050827-B603-3157-B896-6E30DE48DBC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5E203D8-6A93-227F-7853-860A2D807E9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6BABF9A-0CD9-828F-6478-2E19E43A49E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18E2074-D0D3-1673-0D5C-8AD55CCD620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499239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5F4F4-2202-C9AE-7F1F-F4AE22F2927A}"/>
              </a:ext>
            </a:extLst>
          </p:cNvPr>
          <p:cNvSpPr>
            <a:spLocks noGrp="1"/>
          </p:cNvSpPr>
          <p:nvPr>
            <p:ph type="title"/>
          </p:nvPr>
        </p:nvSpPr>
        <p:spPr>
          <a:xfrm>
            <a:off x="615819" y="85207"/>
            <a:ext cx="10737981" cy="1325563"/>
          </a:xfrm>
        </p:spPr>
        <p:txBody>
          <a:bodyPr/>
          <a:lstStyle/>
          <a:p>
            <a:r>
              <a:rPr lang="en-GB" sz="2800" b="1" kern="0" spc="50" dirty="0">
                <a:solidFill>
                  <a:srgbClr val="666666"/>
                </a:solidFill>
                <a:effectLst/>
                <a:latin typeface="proxima-nova"/>
                <a:ea typeface="Times New Roman" panose="02020603050405020304" pitchFamily="18" charset="0"/>
                <a:cs typeface="Times New Roman" panose="02020603050405020304" pitchFamily="18" charset="0"/>
              </a:rPr>
              <a:t>Mary Parker Follett (1868–1933)</a:t>
            </a:r>
            <a:r>
              <a:rPr lang="en-GB" sz="2800" kern="0" spc="25" dirty="0">
                <a:solidFill>
                  <a:srgbClr val="444444"/>
                </a:solidFill>
                <a:effectLst/>
                <a:latin typeface="proxima-nova"/>
                <a:ea typeface="Times New Roman" panose="02020603050405020304" pitchFamily="18" charset="0"/>
                <a:cs typeface="Times New Roman" panose="02020603050405020304" pitchFamily="18" charset="0"/>
              </a:rPr>
              <a:t> </a:t>
            </a: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Theory of collective power. Cooperation to be more effective.</a:t>
            </a:r>
            <a:endParaRPr lang="en-GB" sz="2400" dirty="0"/>
          </a:p>
        </p:txBody>
      </p:sp>
      <p:sp>
        <p:nvSpPr>
          <p:cNvPr id="3" name="Content Placeholder 2">
            <a:extLst>
              <a:ext uri="{FF2B5EF4-FFF2-40B4-BE49-F238E27FC236}">
                <a16:creationId xmlns:a16="http://schemas.microsoft.com/office/drawing/2014/main" id="{99BDBA91-591E-11C9-0523-CD1CFB9E2913}"/>
              </a:ext>
            </a:extLst>
          </p:cNvPr>
          <p:cNvSpPr>
            <a:spLocks noGrp="1"/>
          </p:cNvSpPr>
          <p:nvPr>
            <p:ph idx="1"/>
          </p:nvPr>
        </p:nvSpPr>
        <p:spPr>
          <a:xfrm>
            <a:off x="512405" y="1110344"/>
            <a:ext cx="11280711" cy="7387512"/>
          </a:xfrm>
        </p:spPr>
        <p:txBody>
          <a:bodyPr>
            <a:normAutofit/>
          </a:bodyPr>
          <a:lstStyle/>
          <a:p>
            <a:pPr marL="0" indent="0">
              <a:lnSpc>
                <a:spcPts val="1920"/>
              </a:lnSpc>
              <a:spcBef>
                <a:spcPts val="1800"/>
              </a:spcBef>
              <a:spcAft>
                <a:spcPts val="1800"/>
              </a:spcAft>
              <a:buNone/>
            </a:pPr>
            <a:r>
              <a:rPr lang="en-GB" sz="2400" b="1" kern="0" spc="25" dirty="0">
                <a:effectLst/>
                <a:ea typeface="Times New Roman" panose="02020603050405020304" pitchFamily="18" charset="0"/>
                <a:cs typeface="Times New Roman" panose="02020603050405020304" pitchFamily="18" charset="0"/>
              </a:rPr>
              <a:t>Organizational Dynamics and Human Relations Theory</a:t>
            </a:r>
            <a:endParaRPr lang="en-GB" sz="2400" kern="100" dirty="0">
              <a:ea typeface="Calibri" panose="020F0502020204030204" pitchFamily="34" charset="0"/>
              <a:cs typeface="Times New Roman" panose="02020603050405020304" pitchFamily="18" charset="0"/>
            </a:endParaRPr>
          </a:p>
          <a:p>
            <a:pPr marL="0" indent="0">
              <a:lnSpc>
                <a:spcPct val="150000"/>
              </a:lnSpc>
              <a:spcBef>
                <a:spcPts val="1800"/>
              </a:spcBef>
              <a:spcAft>
                <a:spcPts val="1800"/>
              </a:spcAft>
              <a:buNone/>
            </a:pPr>
            <a:r>
              <a:rPr lang="en-GB" sz="2400" b="1" kern="0" spc="25" dirty="0">
                <a:effectLst/>
                <a:ea typeface="Times New Roman" panose="02020603050405020304" pitchFamily="18" charset="0"/>
                <a:cs typeface="Times New Roman" panose="02020603050405020304" pitchFamily="18" charset="0"/>
              </a:rPr>
              <a:t>Shared-Power Model </a:t>
            </a:r>
            <a:r>
              <a:rPr lang="en-GB" sz="2400" kern="0" spc="25" dirty="0">
                <a:effectLst/>
                <a:ea typeface="Times New Roman" panose="02020603050405020304" pitchFamily="18" charset="0"/>
                <a:cs typeface="Times New Roman" panose="02020603050405020304" pitchFamily="18" charset="0"/>
              </a:rPr>
              <a:t>This concept challenges traditional views that emphasize a hierarchical model where power is centralized in individual leaders or managers. Instead, Follett argued that true power should be decentralized and shared between individuals and teams to promote collaboration and democracy in decision-making.</a:t>
            </a:r>
            <a:endParaRPr lang="en-GB" sz="2400" kern="100" spc="25" dirty="0">
              <a:ea typeface="Calibri" panose="020F0502020204030204" pitchFamily="34" charset="0"/>
              <a:cs typeface="Times New Roman" panose="02020603050405020304" pitchFamily="18" charset="0"/>
            </a:endParaRPr>
          </a:p>
          <a:p>
            <a:pPr marL="0" indent="0">
              <a:lnSpc>
                <a:spcPts val="1920"/>
              </a:lnSpc>
              <a:spcBef>
                <a:spcPts val="1800"/>
              </a:spcBef>
              <a:spcAft>
                <a:spcPts val="1800"/>
              </a:spcAft>
              <a:buNone/>
            </a:pPr>
            <a:r>
              <a:rPr lang="en-GB" sz="2400" kern="100" dirty="0">
                <a:effectLst/>
                <a:ea typeface="Calibri" panose="020F0502020204030204" pitchFamily="34" charset="0"/>
                <a:cs typeface="Times New Roman" panose="02020603050405020304" pitchFamily="18" charset="0"/>
              </a:rPr>
              <a:t>Needs: </a:t>
            </a:r>
            <a:r>
              <a:rPr lang="en-GB" sz="2400" kern="100" dirty="0">
                <a:ea typeface="Calibri" panose="020F0502020204030204" pitchFamily="34" charset="0"/>
                <a:cs typeface="Times New Roman" panose="02020603050405020304" pitchFamily="18" charset="0"/>
              </a:rPr>
              <a:t>Good communications. </a:t>
            </a:r>
            <a:r>
              <a:rPr lang="en-GB" sz="2400" kern="100" dirty="0">
                <a:effectLst/>
                <a:ea typeface="Calibri" panose="020F0502020204030204" pitchFamily="34" charset="0"/>
                <a:cs typeface="Times New Roman" panose="02020603050405020304" pitchFamily="18" charset="0"/>
              </a:rPr>
              <a:t>Incentives. </a:t>
            </a:r>
            <a:r>
              <a:rPr lang="en-GB" sz="2400" kern="100" dirty="0">
                <a:ea typeface="Calibri" panose="020F0502020204030204" pitchFamily="34" charset="0"/>
                <a:cs typeface="Times New Roman" panose="02020603050405020304" pitchFamily="18" charset="0"/>
              </a:rPr>
              <a:t>Training.</a:t>
            </a:r>
          </a:p>
          <a:p>
            <a:pPr marL="0" indent="0">
              <a:lnSpc>
                <a:spcPts val="1920"/>
              </a:lnSpc>
              <a:spcBef>
                <a:spcPts val="1800"/>
              </a:spcBef>
              <a:spcAft>
                <a:spcPts val="1800"/>
              </a:spcAft>
              <a:buNone/>
            </a:pPr>
            <a:r>
              <a:rPr lang="en-GB" sz="2400" kern="0" spc="25" dirty="0">
                <a:effectLst/>
                <a:latin typeface="proxima-nova"/>
                <a:ea typeface="Times New Roman" panose="02020603050405020304" pitchFamily="18" charset="0"/>
                <a:cs typeface="Times New Roman" panose="02020603050405020304" pitchFamily="18" charset="0"/>
              </a:rPr>
              <a:t>Follett proposed that conflict should be seen as a potentially positive force within organizations since it can bring about creative solutions by allowing those involved to see each other's differences in perspective.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920"/>
              </a:lnSpc>
              <a:spcBef>
                <a:spcPts val="1800"/>
              </a:spcBef>
              <a:spcAft>
                <a:spcPts val="1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grpSp>
        <p:nvGrpSpPr>
          <p:cNvPr id="4" name="Group 3">
            <a:extLst>
              <a:ext uri="{FF2B5EF4-FFF2-40B4-BE49-F238E27FC236}">
                <a16:creationId xmlns:a16="http://schemas.microsoft.com/office/drawing/2014/main" id="{D3A1D7D4-CA69-9E42-0491-23035EB5A61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F5E04E6-1E2F-B753-C7D6-0867C20DEED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7979565E-CB98-DF01-CD84-29FB04D38BF6}"/>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B540B37-63CB-4EA7-EBAF-B2CD8AAEA5C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0842008-3638-FEEC-029E-9ECC8853AB3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3CE03CD4-880D-2FF1-1D5D-FD046528917F}"/>
              </a:ext>
            </a:extLst>
          </p:cNvPr>
          <p:cNvPicPr>
            <a:picLocks noChangeAspect="1"/>
          </p:cNvPicPr>
          <p:nvPr/>
        </p:nvPicPr>
        <p:blipFill>
          <a:blip r:embed="rId5"/>
          <a:stretch>
            <a:fillRect/>
          </a:stretch>
        </p:blipFill>
        <p:spPr>
          <a:xfrm>
            <a:off x="10900726" y="809295"/>
            <a:ext cx="1173085" cy="1716057"/>
          </a:xfrm>
          <a:prstGeom prst="rect">
            <a:avLst/>
          </a:prstGeom>
        </p:spPr>
      </p:pic>
    </p:spTree>
    <p:extLst>
      <p:ext uri="{BB962C8B-B14F-4D97-AF65-F5344CB8AC3E}">
        <p14:creationId xmlns:p14="http://schemas.microsoft.com/office/powerpoint/2010/main" val="30077967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1F1A29-78CE-5894-E9FF-22DA69FAB2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E41838-55D1-37FB-563C-E5E3F14392E0}"/>
              </a:ext>
            </a:extLst>
          </p:cNvPr>
          <p:cNvSpPr>
            <a:spLocks noGrp="1"/>
          </p:cNvSpPr>
          <p:nvPr>
            <p:ph type="title"/>
          </p:nvPr>
        </p:nvSpPr>
        <p:spPr>
          <a:xfrm>
            <a:off x="73089" y="85207"/>
            <a:ext cx="11280711" cy="1325563"/>
          </a:xfrm>
        </p:spPr>
        <p:txBody>
          <a:bodyPr/>
          <a:lstStyle/>
          <a:p>
            <a:r>
              <a:rPr lang="en-GB" sz="2800" b="1" kern="0" spc="50" dirty="0">
                <a:solidFill>
                  <a:srgbClr val="666666"/>
                </a:solidFill>
                <a:effectLst/>
                <a:latin typeface="proxima-nova"/>
                <a:ea typeface="Times New Roman" panose="02020603050405020304" pitchFamily="18" charset="0"/>
                <a:cs typeface="Times New Roman" panose="02020603050405020304" pitchFamily="18" charset="0"/>
              </a:rPr>
              <a:t>Mary Parker Follett (1868–1933)</a:t>
            </a:r>
            <a:r>
              <a:rPr lang="en-GB" sz="2800" kern="0" spc="25" dirty="0">
                <a:solidFill>
                  <a:srgbClr val="444444"/>
                </a:solidFill>
                <a:effectLst/>
                <a:latin typeface="proxima-nova"/>
                <a:ea typeface="Times New Roman" panose="02020603050405020304" pitchFamily="18" charset="0"/>
                <a:cs typeface="Times New Roman" panose="02020603050405020304" pitchFamily="18" charset="0"/>
              </a:rPr>
              <a:t> </a:t>
            </a: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Theory of collective power. Cooperation to be more effective.</a:t>
            </a:r>
            <a:endParaRPr lang="en-GB" sz="2400" dirty="0"/>
          </a:p>
        </p:txBody>
      </p:sp>
      <p:sp>
        <p:nvSpPr>
          <p:cNvPr id="3" name="Content Placeholder 2">
            <a:extLst>
              <a:ext uri="{FF2B5EF4-FFF2-40B4-BE49-F238E27FC236}">
                <a16:creationId xmlns:a16="http://schemas.microsoft.com/office/drawing/2014/main" id="{E02DBB4F-05E0-E52A-245A-A4105CFE8C0C}"/>
              </a:ext>
            </a:extLst>
          </p:cNvPr>
          <p:cNvSpPr>
            <a:spLocks noGrp="1"/>
          </p:cNvSpPr>
          <p:nvPr>
            <p:ph idx="1"/>
          </p:nvPr>
        </p:nvSpPr>
        <p:spPr>
          <a:xfrm>
            <a:off x="512405" y="1110344"/>
            <a:ext cx="11280711" cy="7387512"/>
          </a:xfrm>
        </p:spPr>
        <p:txBody>
          <a:bodyPr>
            <a:normAutofit/>
          </a:bodyPr>
          <a:lstStyle/>
          <a:p>
            <a:pPr marL="0" indent="0">
              <a:lnSpc>
                <a:spcPts val="1920"/>
              </a:lnSpc>
              <a:spcBef>
                <a:spcPts val="1800"/>
              </a:spcBef>
              <a:spcAft>
                <a:spcPts val="1800"/>
              </a:spcAft>
              <a:buNone/>
            </a:pPr>
            <a:r>
              <a:rPr lang="en-GB" sz="2400" b="1" kern="0" spc="25" dirty="0">
                <a:effectLst/>
                <a:ea typeface="Times New Roman" panose="02020603050405020304" pitchFamily="18" charset="0"/>
                <a:cs typeface="Times New Roman" panose="02020603050405020304" pitchFamily="18" charset="0"/>
              </a:rPr>
              <a:t>Organizational Dynamics and Human Relations Theory</a:t>
            </a:r>
            <a:endParaRPr lang="en-GB" sz="2400" kern="100" dirty="0">
              <a:ea typeface="Calibri" panose="020F0502020204030204" pitchFamily="34" charset="0"/>
              <a:cs typeface="Times New Roman" panose="02020603050405020304" pitchFamily="18" charset="0"/>
            </a:endParaRPr>
          </a:p>
          <a:p>
            <a:pPr marL="0" indent="0">
              <a:lnSpc>
                <a:spcPct val="150000"/>
              </a:lnSpc>
              <a:spcBef>
                <a:spcPts val="1800"/>
              </a:spcBef>
              <a:spcAft>
                <a:spcPts val="1800"/>
              </a:spcAft>
              <a:buNone/>
            </a:pPr>
            <a:r>
              <a:rPr lang="en-GB" sz="2400" kern="0" spc="25" dirty="0">
                <a:effectLst/>
                <a:latin typeface="proxima-nova"/>
                <a:ea typeface="Times New Roman" panose="02020603050405020304" pitchFamily="18" charset="0"/>
                <a:cs typeface="Times New Roman" panose="02020603050405020304" pitchFamily="18" charset="0"/>
              </a:rPr>
              <a:t>Follett proposed that conflict should be seen as a potentially positive force within organizations since it can bring about creative solutions by allowing those involved to see each other's differences in perspective.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spcBef>
                <a:spcPts val="1800"/>
              </a:spcBef>
              <a:spcAft>
                <a:spcPts val="1800"/>
              </a:spcAft>
              <a:buNone/>
            </a:pPr>
            <a:r>
              <a:rPr lang="en-US" dirty="0"/>
              <a:t>Her work emphasizes that organizations are dynamic networks of people, not rigid hierarchies, and that conflict should be resolved through </a:t>
            </a:r>
            <a:r>
              <a:rPr lang="en-US" dirty="0">
                <a:hlinkClick r:id="rId2"/>
              </a:rPr>
              <a:t>integration</a:t>
            </a:r>
            <a:r>
              <a:rPr lang="en-US" dirty="0"/>
              <a:t>, which finds new, mutually beneficial solutions rather than simple compromise.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grpSp>
        <p:nvGrpSpPr>
          <p:cNvPr id="4" name="Group 3">
            <a:extLst>
              <a:ext uri="{FF2B5EF4-FFF2-40B4-BE49-F238E27FC236}">
                <a16:creationId xmlns:a16="http://schemas.microsoft.com/office/drawing/2014/main" id="{006B211E-A8A1-15D3-F820-BC6871093525}"/>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415C7D9B-638F-FBAF-35E4-FBA12A0EAAC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32D36E5-EB2E-6255-BD21-1E5536798D9D}"/>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FA4372B1-191D-850D-32FF-08D752DEE24E}"/>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BA0870B-15AB-89F9-E151-832644A1FA15}"/>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A5CA8CE7-4008-FA19-A967-5506D9734E5F}"/>
              </a:ext>
            </a:extLst>
          </p:cNvPr>
          <p:cNvPicPr>
            <a:picLocks noChangeAspect="1"/>
          </p:cNvPicPr>
          <p:nvPr/>
        </p:nvPicPr>
        <p:blipFill>
          <a:blip r:embed="rId6"/>
          <a:stretch>
            <a:fillRect/>
          </a:stretch>
        </p:blipFill>
        <p:spPr>
          <a:xfrm>
            <a:off x="10975206" y="742456"/>
            <a:ext cx="1017352" cy="1488241"/>
          </a:xfrm>
          <a:prstGeom prst="rect">
            <a:avLst/>
          </a:prstGeom>
        </p:spPr>
      </p:pic>
    </p:spTree>
    <p:extLst>
      <p:ext uri="{BB962C8B-B14F-4D97-AF65-F5344CB8AC3E}">
        <p14:creationId xmlns:p14="http://schemas.microsoft.com/office/powerpoint/2010/main" val="4025028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87F85-F109-71B4-F5EF-779021E9C4B6}"/>
              </a:ext>
            </a:extLst>
          </p:cNvPr>
          <p:cNvSpPr>
            <a:spLocks noGrp="1"/>
          </p:cNvSpPr>
          <p:nvPr>
            <p:ph type="title"/>
          </p:nvPr>
        </p:nvSpPr>
        <p:spPr/>
        <p:txBody>
          <a:bodyPr>
            <a:normAutofit/>
          </a:bodyPr>
          <a:lstStyle/>
          <a:p>
            <a:r>
              <a:rPr lang="en-GB" sz="3200" b="1" kern="0" spc="50" dirty="0">
                <a:solidFill>
                  <a:srgbClr val="666666"/>
                </a:solidFill>
                <a:effectLst/>
                <a:latin typeface="proxima-nova"/>
                <a:ea typeface="Times New Roman" panose="02020603050405020304" pitchFamily="18" charset="0"/>
                <a:cs typeface="Times New Roman" panose="02020603050405020304" pitchFamily="18" charset="0"/>
              </a:rPr>
              <a:t>Elton Mayo (1880-1949)</a:t>
            </a:r>
            <a:r>
              <a:rPr lang="en-GB" sz="3200" kern="0" spc="25" dirty="0">
                <a:solidFill>
                  <a:srgbClr val="444444"/>
                </a:solidFill>
                <a:effectLst/>
                <a:latin typeface="proxima-nova"/>
                <a:ea typeface="Times New Roman" panose="02020603050405020304" pitchFamily="18" charset="0"/>
                <a:cs typeface="Times New Roman" panose="02020603050405020304" pitchFamily="18" charset="0"/>
              </a:rPr>
              <a:t> Social needs and psychological factors.</a:t>
            </a:r>
            <a:endParaRPr lang="en-GB" sz="3200" dirty="0"/>
          </a:p>
        </p:txBody>
      </p:sp>
      <p:sp>
        <p:nvSpPr>
          <p:cNvPr id="3" name="Content Placeholder 2">
            <a:extLst>
              <a:ext uri="{FF2B5EF4-FFF2-40B4-BE49-F238E27FC236}">
                <a16:creationId xmlns:a16="http://schemas.microsoft.com/office/drawing/2014/main" id="{80BF223B-9662-6AA2-CBAD-631AEE216DE4}"/>
              </a:ext>
            </a:extLst>
          </p:cNvPr>
          <p:cNvSpPr>
            <a:spLocks noGrp="1"/>
          </p:cNvSpPr>
          <p:nvPr>
            <p:ph idx="1"/>
          </p:nvPr>
        </p:nvSpPr>
        <p:spPr>
          <a:xfrm>
            <a:off x="569167" y="1623528"/>
            <a:ext cx="11336694" cy="4954554"/>
          </a:xfrm>
        </p:spPr>
        <p:txBody>
          <a:bodyPr>
            <a:normAutofit fontScale="77500" lnSpcReduction="20000"/>
          </a:bodyPr>
          <a:lstStyle/>
          <a:p>
            <a:pPr>
              <a:lnSpc>
                <a:spcPct val="150000"/>
              </a:lnSpc>
              <a:spcBef>
                <a:spcPts val="600"/>
              </a:spcBef>
              <a:spcAft>
                <a:spcPts val="600"/>
              </a:spcAft>
              <a:buSzPts val="1000"/>
              <a:tabLst>
                <a:tab pos="457200" algn="l"/>
              </a:tabLst>
            </a:pPr>
            <a:r>
              <a:rPr lang="en-GB" sz="3400" kern="0" spc="25" dirty="0">
                <a:solidFill>
                  <a:srgbClr val="444444"/>
                </a:solidFill>
                <a:latin typeface="proxima-nova"/>
                <a:ea typeface="Times New Roman" panose="02020603050405020304" pitchFamily="18" charset="0"/>
                <a:cs typeface="Times New Roman" panose="02020603050405020304" pitchFamily="18" charset="0"/>
              </a:rPr>
              <a:t>Mayo</a:t>
            </a:r>
            <a:r>
              <a:rPr lang="en-GB" sz="3400" kern="0" spc="25" dirty="0">
                <a:solidFill>
                  <a:srgbClr val="444444"/>
                </a:solidFill>
                <a:effectLst/>
                <a:latin typeface="proxima-nova"/>
                <a:ea typeface="Times New Roman" panose="02020603050405020304" pitchFamily="18" charset="0"/>
                <a:cs typeface="Times New Roman" panose="02020603050405020304" pitchFamily="18" charset="0"/>
              </a:rPr>
              <a:t> believed that employees should be motivated by more than just financial rewards and that their feelings and attitudes significantly impact performance.</a:t>
            </a:r>
            <a:endParaRPr lang="en-GB" sz="3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600"/>
              </a:spcBef>
              <a:spcAft>
                <a:spcPts val="600"/>
              </a:spcAft>
              <a:buSzPts val="1000"/>
              <a:tabLst>
                <a:tab pos="457200" algn="l"/>
              </a:tabLst>
            </a:pPr>
            <a:r>
              <a:rPr lang="en-GB" sz="3400" kern="0" spc="25" dirty="0">
                <a:solidFill>
                  <a:srgbClr val="444444"/>
                </a:solidFill>
                <a:effectLst/>
                <a:latin typeface="proxima-nova"/>
                <a:ea typeface="Times New Roman" panose="02020603050405020304" pitchFamily="18" charset="0"/>
                <a:cs typeface="Times New Roman" panose="02020603050405020304" pitchFamily="18" charset="0"/>
              </a:rPr>
              <a:t>He also emphasized communication between employers and employees to build trust and foster collaboration.</a:t>
            </a:r>
            <a:endParaRPr lang="en-GB" sz="3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600"/>
              </a:spcBef>
              <a:spcAft>
                <a:spcPts val="600"/>
              </a:spcAft>
              <a:buSzPts val="1000"/>
              <a:tabLst>
                <a:tab pos="457200" algn="l"/>
              </a:tabLst>
            </a:pPr>
            <a:r>
              <a:rPr lang="en-GB" sz="3400" kern="0" spc="25" dirty="0">
                <a:solidFill>
                  <a:srgbClr val="444444"/>
                </a:solidFill>
                <a:latin typeface="proxima-nova"/>
                <a:ea typeface="Times New Roman" panose="02020603050405020304" pitchFamily="18" charset="0"/>
                <a:cs typeface="Times New Roman" panose="02020603050405020304" pitchFamily="18" charset="0"/>
              </a:rPr>
              <a:t>H</a:t>
            </a:r>
            <a:r>
              <a:rPr lang="en-GB" sz="3400" kern="0" spc="25" dirty="0">
                <a:solidFill>
                  <a:srgbClr val="444444"/>
                </a:solidFill>
                <a:effectLst/>
                <a:latin typeface="proxima-nova"/>
                <a:ea typeface="Times New Roman" panose="02020603050405020304" pitchFamily="18" charset="0"/>
                <a:cs typeface="Times New Roman" panose="02020603050405020304" pitchFamily="18" charset="0"/>
              </a:rPr>
              <a:t>e argued that group interaction could lead to greater productivity than individual efforts alone could achieve. </a:t>
            </a:r>
            <a:endParaRPr lang="en-GB" sz="3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600" kern="0" spc="25" dirty="0">
                <a:solidFill>
                  <a:srgbClr val="444444"/>
                </a:solidFill>
                <a:effectLst/>
                <a:latin typeface="proxima-nova"/>
                <a:ea typeface="Times New Roman" panose="02020603050405020304" pitchFamily="18" charset="0"/>
                <a:cs typeface="Times New Roman" panose="02020603050405020304" pitchFamily="18" charset="0"/>
              </a:rPr>
              <a:t>People need emotional security, recognition, positive relationships with colleagues, and respect from superiors to remain motivated at work.</a:t>
            </a:r>
          </a:p>
          <a:p>
            <a:pPr marL="0" indent="0">
              <a:buNone/>
            </a:pPr>
            <a:endParaRPr lang="en-GB" dirty="0"/>
          </a:p>
        </p:txBody>
      </p:sp>
      <p:grpSp>
        <p:nvGrpSpPr>
          <p:cNvPr id="4" name="Group 3">
            <a:extLst>
              <a:ext uri="{FF2B5EF4-FFF2-40B4-BE49-F238E27FC236}">
                <a16:creationId xmlns:a16="http://schemas.microsoft.com/office/drawing/2014/main" id="{EC39407B-43EB-38B0-2484-DEDF859CD22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3F8792A6-7849-4C3F-162B-A44FB5766D2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8EC6C0D0-100C-B62B-ED55-CBE16958FC2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AA63F47-C32B-497C-B8D9-632D0FC66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344E2AA-D5E3-2253-C457-D67DA16C190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186466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BB0CA-EE07-917D-630D-2D2364B01AD6}"/>
              </a:ext>
            </a:extLst>
          </p:cNvPr>
          <p:cNvSpPr>
            <a:spLocks noGrp="1"/>
          </p:cNvSpPr>
          <p:nvPr>
            <p:ph type="title"/>
          </p:nvPr>
        </p:nvSpPr>
        <p:spPr>
          <a:xfrm>
            <a:off x="838200" y="-755779"/>
            <a:ext cx="10515600" cy="2446468"/>
          </a:xfrm>
        </p:spPr>
        <p:txBody>
          <a:bodyPr>
            <a:normAutofit/>
          </a:bodyPr>
          <a:lstStyle/>
          <a:p>
            <a:r>
              <a:rPr lang="en-GB" sz="2400" b="1" kern="0" spc="50" dirty="0">
                <a:solidFill>
                  <a:srgbClr val="666666"/>
                </a:solidFill>
                <a:effectLst/>
                <a:latin typeface="proxima-nova"/>
                <a:ea typeface="Times New Roman" panose="02020603050405020304" pitchFamily="18" charset="0"/>
                <a:cs typeface="Times New Roman" panose="02020603050405020304" pitchFamily="18" charset="0"/>
              </a:rPr>
              <a:t>Chester Barnard (1886-1961)</a:t>
            </a: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 The Functions of the Executive</a:t>
            </a:r>
            <a:endParaRPr lang="en-GB" sz="2400" dirty="0"/>
          </a:p>
        </p:txBody>
      </p:sp>
      <p:sp>
        <p:nvSpPr>
          <p:cNvPr id="3" name="Content Placeholder 2">
            <a:extLst>
              <a:ext uri="{FF2B5EF4-FFF2-40B4-BE49-F238E27FC236}">
                <a16:creationId xmlns:a16="http://schemas.microsoft.com/office/drawing/2014/main" id="{2601D3E5-63D3-B502-7735-421E2D2E37E2}"/>
              </a:ext>
            </a:extLst>
          </p:cNvPr>
          <p:cNvSpPr>
            <a:spLocks noGrp="1"/>
          </p:cNvSpPr>
          <p:nvPr>
            <p:ph idx="1"/>
          </p:nvPr>
        </p:nvSpPr>
        <p:spPr>
          <a:xfrm>
            <a:off x="307909" y="727787"/>
            <a:ext cx="11653935" cy="5117841"/>
          </a:xfrm>
        </p:spPr>
        <p:txBody>
          <a:bodyPr>
            <a:normAutofit fontScale="85000" lnSpcReduction="10000"/>
          </a:bodyPr>
          <a:lstStyle/>
          <a:p>
            <a:pPr>
              <a:lnSpc>
                <a:spcPct val="150000"/>
              </a:lnSpc>
              <a:spcBef>
                <a:spcPts val="1800"/>
              </a:spcBef>
              <a:spcAft>
                <a:spcPts val="1800"/>
              </a:spcAft>
            </a:pPr>
            <a:r>
              <a:rPr lang="en-GB" sz="2600" b="1" kern="0" spc="25" dirty="0">
                <a:effectLst/>
                <a:ea typeface="Times New Roman" panose="02020603050405020304" pitchFamily="18" charset="0"/>
                <a:cs typeface="Times New Roman" panose="02020603050405020304" pitchFamily="18" charset="0"/>
              </a:rPr>
              <a:t>Social Systems</a:t>
            </a:r>
            <a:r>
              <a:rPr lang="en-GB" sz="2600" b="1" kern="100" spc="25" dirty="0">
                <a:effectLst/>
                <a:ea typeface="Calibri" panose="020F0502020204030204" pitchFamily="34" charset="0"/>
                <a:cs typeface="Times New Roman" panose="02020603050405020304" pitchFamily="18" charset="0"/>
              </a:rPr>
              <a:t>- </a:t>
            </a:r>
            <a:r>
              <a:rPr lang="en-GB" sz="2600" kern="100" spc="25" dirty="0">
                <a:effectLst/>
                <a:ea typeface="Calibri" panose="020F0502020204030204" pitchFamily="34" charset="0"/>
                <a:cs typeface="Times New Roman" panose="02020603050405020304" pitchFamily="18" charset="0"/>
              </a:rPr>
              <a:t>O</a:t>
            </a:r>
            <a:r>
              <a:rPr lang="en-GB" sz="2600" kern="0" spc="25" dirty="0">
                <a:effectLst/>
                <a:ea typeface="Times New Roman" panose="02020603050405020304" pitchFamily="18" charset="0"/>
                <a:cs typeface="Times New Roman" panose="02020603050405020304" pitchFamily="18" charset="0"/>
              </a:rPr>
              <a:t>rganizations are “social systems”. Managers must understand how an organization interacts with its environment and how its internal components interact to make successful decisions. </a:t>
            </a:r>
            <a:r>
              <a:rPr lang="en-GB" sz="2600" kern="0" spc="25" dirty="0">
                <a:ea typeface="Times New Roman" panose="02020603050405020304" pitchFamily="18" charset="0"/>
                <a:cs typeface="Times New Roman" panose="02020603050405020304" pitchFamily="18" charset="0"/>
              </a:rPr>
              <a:t>O</a:t>
            </a:r>
            <a:r>
              <a:rPr lang="en-GB" sz="2600" kern="0" spc="25" dirty="0">
                <a:effectLst/>
                <a:ea typeface="Times New Roman" panose="02020603050405020304" pitchFamily="18" charset="0"/>
                <a:cs typeface="Times New Roman" panose="02020603050405020304" pitchFamily="18" charset="0"/>
              </a:rPr>
              <a:t>rganizations have specific inherent characteristics which determine their success or failure, including motivation and adaptation capability. Inspiration must come from within individuals and cannot be created by external forces such as rewards or punishments. </a:t>
            </a:r>
          </a:p>
          <a:p>
            <a:pPr>
              <a:lnSpc>
                <a:spcPct val="150000"/>
              </a:lnSpc>
              <a:spcBef>
                <a:spcPts val="1800"/>
              </a:spcBef>
              <a:spcAft>
                <a:spcPts val="1800"/>
              </a:spcAft>
            </a:pPr>
            <a:r>
              <a:rPr lang="en-GB" sz="2600" b="1" kern="0" spc="25" dirty="0">
                <a:effectLst/>
                <a:ea typeface="Times New Roman" panose="02020603050405020304" pitchFamily="18" charset="0"/>
                <a:cs typeface="Times New Roman" panose="02020603050405020304" pitchFamily="18" charset="0"/>
              </a:rPr>
              <a:t>Adaptive Cycle</a:t>
            </a:r>
            <a:r>
              <a:rPr lang="en-GB" sz="2600" b="1" kern="100" dirty="0">
                <a:ea typeface="Calibri" panose="020F0502020204030204" pitchFamily="34" charset="0"/>
                <a:cs typeface="Times New Roman" panose="02020603050405020304" pitchFamily="18" charset="0"/>
              </a:rPr>
              <a:t>- </a:t>
            </a:r>
            <a:r>
              <a:rPr lang="en-GB" sz="2600" b="1" kern="0" spc="25" dirty="0">
                <a:ea typeface="Calibri" panose="020F0502020204030204" pitchFamily="34" charset="0"/>
                <a:cs typeface="Times New Roman" panose="02020603050405020304" pitchFamily="18" charset="0"/>
              </a:rPr>
              <a:t>O</a:t>
            </a:r>
            <a:r>
              <a:rPr lang="en-GB" sz="2600" kern="0" spc="25" dirty="0">
                <a:effectLst/>
                <a:ea typeface="Times New Roman" panose="02020603050405020304" pitchFamily="18" charset="0"/>
                <a:cs typeface="Times New Roman" panose="02020603050405020304" pitchFamily="18" charset="0"/>
              </a:rPr>
              <a:t>rganizational success depends on an organization’s ability to adapt to changing environmental conditions. </a:t>
            </a:r>
            <a:r>
              <a:rPr lang="en-GB" sz="2600" kern="0" spc="25" dirty="0">
                <a:ea typeface="Times New Roman" panose="02020603050405020304" pitchFamily="18" charset="0"/>
                <a:cs typeface="Times New Roman" panose="02020603050405020304" pitchFamily="18" charset="0"/>
              </a:rPr>
              <a:t>O</a:t>
            </a:r>
            <a:r>
              <a:rPr lang="en-GB" sz="2600" kern="0" spc="25" dirty="0">
                <a:effectLst/>
                <a:ea typeface="Times New Roman" panose="02020603050405020304" pitchFamily="18" charset="0"/>
                <a:cs typeface="Times New Roman" panose="02020603050405020304" pitchFamily="18" charset="0"/>
              </a:rPr>
              <a:t>rganizations must identify those elements of their environment which could potentially harm them and then implement strategies to mitigate these risks</a:t>
            </a:r>
            <a:endParaRPr lang="en-GB" sz="2600" b="1" kern="100" dirty="0">
              <a:effectLst/>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3A0065B5-9A14-AB4C-E552-BB2242F2E8E9}"/>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E21599CA-B8F5-158C-0202-967D27EE325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02F110C-7413-0D9A-E574-6BBE02D47D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61629C5B-369E-3A5A-65C1-01E6E3B9902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D7DDE0-8CB7-6D5A-CC2B-4C23A50FFC6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250674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BB0CA-EE07-917D-630D-2D2364B01AD6}"/>
              </a:ext>
            </a:extLst>
          </p:cNvPr>
          <p:cNvSpPr>
            <a:spLocks noGrp="1"/>
          </p:cNvSpPr>
          <p:nvPr>
            <p:ph type="title"/>
          </p:nvPr>
        </p:nvSpPr>
        <p:spPr>
          <a:xfrm>
            <a:off x="838200" y="-755779"/>
            <a:ext cx="10515600" cy="2446468"/>
          </a:xfrm>
        </p:spPr>
        <p:txBody>
          <a:bodyPr>
            <a:normAutofit/>
          </a:bodyPr>
          <a:lstStyle/>
          <a:p>
            <a:r>
              <a:rPr lang="en-GB" sz="2400" b="1" kern="0" spc="50" dirty="0">
                <a:solidFill>
                  <a:srgbClr val="666666"/>
                </a:solidFill>
                <a:effectLst/>
                <a:latin typeface="proxima-nova"/>
                <a:ea typeface="Times New Roman" panose="02020603050405020304" pitchFamily="18" charset="0"/>
                <a:cs typeface="Times New Roman" panose="02020603050405020304" pitchFamily="18" charset="0"/>
              </a:rPr>
              <a:t>Chester Barnard (1886-1961)</a:t>
            </a: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 The Functions of the Executive</a:t>
            </a:r>
            <a:endParaRPr lang="en-GB" sz="2400" dirty="0"/>
          </a:p>
        </p:txBody>
      </p:sp>
      <p:sp>
        <p:nvSpPr>
          <p:cNvPr id="3" name="Content Placeholder 2">
            <a:extLst>
              <a:ext uri="{FF2B5EF4-FFF2-40B4-BE49-F238E27FC236}">
                <a16:creationId xmlns:a16="http://schemas.microsoft.com/office/drawing/2014/main" id="{2601D3E5-63D3-B502-7735-421E2D2E37E2}"/>
              </a:ext>
            </a:extLst>
          </p:cNvPr>
          <p:cNvSpPr>
            <a:spLocks noGrp="1"/>
          </p:cNvSpPr>
          <p:nvPr>
            <p:ph idx="1"/>
          </p:nvPr>
        </p:nvSpPr>
        <p:spPr>
          <a:xfrm>
            <a:off x="307909" y="727787"/>
            <a:ext cx="11653935" cy="5259356"/>
          </a:xfrm>
        </p:spPr>
        <p:txBody>
          <a:bodyPr>
            <a:normAutofit fontScale="92500"/>
          </a:bodyPr>
          <a:lstStyle/>
          <a:p>
            <a:pPr>
              <a:lnSpc>
                <a:spcPct val="150000"/>
              </a:lnSpc>
            </a:pPr>
            <a:r>
              <a:rPr lang="en-GB" sz="3500" b="1" dirty="0"/>
              <a:t>Principles of Management</a:t>
            </a:r>
          </a:p>
          <a:p>
            <a:pPr marL="0" lvl="0" indent="0">
              <a:lnSpc>
                <a:spcPct val="150000"/>
              </a:lnSpc>
              <a:spcBef>
                <a:spcPts val="600"/>
              </a:spcBef>
              <a:spcAft>
                <a:spcPts val="600"/>
              </a:spcAft>
              <a:buSzPts val="1000"/>
              <a:buNone/>
              <a:tabLst>
                <a:tab pos="457200" algn="l"/>
              </a:tabLst>
            </a:pPr>
            <a:r>
              <a:rPr lang="en-GB" sz="3500" kern="0" spc="25" dirty="0">
                <a:effectLst/>
                <a:ea typeface="Times New Roman" panose="02020603050405020304" pitchFamily="18" charset="0"/>
                <a:cs typeface="Times New Roman" panose="02020603050405020304" pitchFamily="18" charset="0"/>
              </a:rPr>
              <a:t>Accountability - holding decision-makers responsible for results.</a:t>
            </a:r>
            <a:endParaRPr lang="en-GB" sz="3500" kern="100" dirty="0">
              <a:effectLst/>
              <a:ea typeface="Calibri" panose="020F0502020204030204" pitchFamily="34" charset="0"/>
              <a:cs typeface="Times New Roman" panose="02020603050405020304" pitchFamily="18" charset="0"/>
            </a:endParaRPr>
          </a:p>
          <a:p>
            <a:pPr marL="0" lvl="0" indent="0">
              <a:lnSpc>
                <a:spcPct val="150000"/>
              </a:lnSpc>
              <a:spcBef>
                <a:spcPts val="600"/>
              </a:spcBef>
              <a:spcAft>
                <a:spcPts val="600"/>
              </a:spcAft>
              <a:buSzPts val="1000"/>
              <a:buNone/>
              <a:tabLst>
                <a:tab pos="457200" algn="l"/>
              </a:tabLst>
            </a:pPr>
            <a:r>
              <a:rPr lang="en-GB" sz="3500" kern="0" spc="25" dirty="0">
                <a:effectLst/>
                <a:ea typeface="Times New Roman" panose="02020603050405020304" pitchFamily="18" charset="0"/>
                <a:cs typeface="Times New Roman" panose="02020603050405020304" pitchFamily="18" charset="0"/>
              </a:rPr>
              <a:t>Communication - encouraging dialogue between all levels of staff.</a:t>
            </a:r>
            <a:endParaRPr lang="en-GB" sz="3500" kern="100" dirty="0">
              <a:effectLst/>
              <a:ea typeface="Calibri" panose="020F0502020204030204" pitchFamily="34" charset="0"/>
              <a:cs typeface="Times New Roman" panose="02020603050405020304" pitchFamily="18" charset="0"/>
            </a:endParaRPr>
          </a:p>
          <a:p>
            <a:pPr marL="0" lvl="0" indent="0">
              <a:lnSpc>
                <a:spcPct val="150000"/>
              </a:lnSpc>
              <a:spcBef>
                <a:spcPts val="600"/>
              </a:spcBef>
              <a:spcAft>
                <a:spcPts val="600"/>
              </a:spcAft>
              <a:buSzPts val="1000"/>
              <a:buNone/>
              <a:tabLst>
                <a:tab pos="457200" algn="l"/>
              </a:tabLst>
            </a:pPr>
            <a:r>
              <a:rPr lang="en-GB" sz="3500" kern="0" spc="25" dirty="0">
                <a:effectLst/>
                <a:ea typeface="Times New Roman" panose="02020603050405020304" pitchFamily="18" charset="0"/>
                <a:cs typeface="Times New Roman" panose="02020603050405020304" pitchFamily="18" charset="0"/>
              </a:rPr>
              <a:t>Delegation - delegating tasks to those who are best qualified.</a:t>
            </a:r>
            <a:endParaRPr lang="en-GB" sz="3500" kern="100" dirty="0">
              <a:effectLst/>
              <a:ea typeface="Calibri" panose="020F0502020204030204" pitchFamily="34" charset="0"/>
              <a:cs typeface="Times New Roman" panose="02020603050405020304" pitchFamily="18" charset="0"/>
            </a:endParaRPr>
          </a:p>
          <a:p>
            <a:pPr marL="0" lvl="0" indent="0">
              <a:lnSpc>
                <a:spcPct val="150000"/>
              </a:lnSpc>
              <a:spcBef>
                <a:spcPts val="600"/>
              </a:spcBef>
              <a:spcAft>
                <a:spcPts val="600"/>
              </a:spcAft>
              <a:buSzPts val="1000"/>
              <a:buNone/>
              <a:tabLst>
                <a:tab pos="457200" algn="l"/>
              </a:tabLst>
            </a:pPr>
            <a:r>
              <a:rPr lang="en-GB" sz="3500" kern="0" spc="25" dirty="0">
                <a:effectLst/>
                <a:ea typeface="Times New Roman" panose="02020603050405020304" pitchFamily="18" charset="0"/>
                <a:cs typeface="Times New Roman" panose="02020603050405020304" pitchFamily="18" charset="0"/>
              </a:rPr>
              <a:t>Leadership -being able to inspire others.</a:t>
            </a:r>
            <a:endParaRPr lang="en-GB" sz="3500" kern="100" dirty="0">
              <a:effectLst/>
              <a:ea typeface="Calibri" panose="020F0502020204030204" pitchFamily="34" charset="0"/>
              <a:cs typeface="Times New Roman" panose="02020603050405020304" pitchFamily="18" charset="0"/>
            </a:endParaRPr>
          </a:p>
          <a:p>
            <a:pPr marL="0" lvl="0" indent="0">
              <a:lnSpc>
                <a:spcPct val="150000"/>
              </a:lnSpc>
              <a:spcBef>
                <a:spcPts val="600"/>
              </a:spcBef>
              <a:spcAft>
                <a:spcPts val="600"/>
              </a:spcAft>
              <a:buSzPts val="1000"/>
              <a:buNone/>
              <a:tabLst>
                <a:tab pos="457200" algn="l"/>
              </a:tabLst>
            </a:pPr>
            <a:r>
              <a:rPr lang="en-GB" sz="3500" kern="0" spc="25" dirty="0">
                <a:effectLst/>
                <a:ea typeface="Times New Roman" panose="02020603050405020304" pitchFamily="18" charset="0"/>
                <a:cs typeface="Times New Roman" panose="02020603050405020304" pitchFamily="18" charset="0"/>
              </a:rPr>
              <a:t>Creativity -fostering innovation.</a:t>
            </a:r>
            <a:endParaRPr lang="en-GB" sz="3500" kern="100" dirty="0">
              <a:effectLst/>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FBDD1860-3DCB-DF68-F971-E373333F5BE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6A9C51A-DCF8-FD4F-DFFB-B1122558B5A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6CD744F-06A5-E315-2B6F-6A1CABE62C7B}"/>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38E2740-1E9F-2F95-BA40-715F9BA3306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3EA321D-4499-85D0-04BC-FA649B80B50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4192451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EC603B3-2D5F-9A38-C30F-AA26A0F160DF}"/>
              </a:ext>
            </a:extLst>
          </p:cNvPr>
          <p:cNvPicPr>
            <a:picLocks noGrp="1" noChangeAspect="1"/>
          </p:cNvPicPr>
          <p:nvPr>
            <p:ph idx="1"/>
          </p:nvPr>
        </p:nvPicPr>
        <p:blipFill>
          <a:blip r:embed="rId2"/>
          <a:srcRect l="3690" t="35904" r="953" b="1565"/>
          <a:stretch>
            <a:fillRect/>
          </a:stretch>
        </p:blipFill>
        <p:spPr>
          <a:xfrm>
            <a:off x="457200" y="792583"/>
            <a:ext cx="11277600" cy="5272835"/>
          </a:xfrm>
          <a:prstGeom prst="rect">
            <a:avLst/>
          </a:prstGeom>
        </p:spPr>
      </p:pic>
      <p:sp>
        <p:nvSpPr>
          <p:cNvPr id="7" name="TextBox 6">
            <a:extLst>
              <a:ext uri="{FF2B5EF4-FFF2-40B4-BE49-F238E27FC236}">
                <a16:creationId xmlns:a16="http://schemas.microsoft.com/office/drawing/2014/main" id="{204A7686-393F-4722-1FD0-B9C6358039D2}"/>
              </a:ext>
            </a:extLst>
          </p:cNvPr>
          <p:cNvSpPr txBox="1"/>
          <p:nvPr/>
        </p:nvSpPr>
        <p:spPr>
          <a:xfrm>
            <a:off x="505966" y="889595"/>
            <a:ext cx="7607301" cy="369332"/>
          </a:xfrm>
          <a:prstGeom prst="rect">
            <a:avLst/>
          </a:prstGeom>
          <a:noFill/>
        </p:spPr>
        <p:txBody>
          <a:bodyPr wrap="square">
            <a:spAutoFit/>
          </a:bodyPr>
          <a:lstStyle/>
          <a:p>
            <a:r>
              <a:rPr lang="en-US" sz="1800" b="1" i="0" dirty="0">
                <a:solidFill>
                  <a:srgbClr val="383640"/>
                </a:solidFill>
                <a:effectLst/>
                <a:latin typeface="Arial" panose="020B0604020202020204" pitchFamily="34" charset="0"/>
                <a:cs typeface="Arial" panose="020B0604020202020204" pitchFamily="34" charset="0"/>
              </a:rPr>
              <a:t>Origin of Behavioral Management Theory</a:t>
            </a:r>
            <a:endParaRPr lang="en-GB" dirty="0"/>
          </a:p>
        </p:txBody>
      </p:sp>
    </p:spTree>
    <p:extLst>
      <p:ext uri="{BB962C8B-B14F-4D97-AF65-F5344CB8AC3E}">
        <p14:creationId xmlns:p14="http://schemas.microsoft.com/office/powerpoint/2010/main" val="33134442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F5D6B-0AAF-F361-C021-7EF4D7AE60F1}"/>
              </a:ext>
            </a:extLst>
          </p:cNvPr>
          <p:cNvSpPr>
            <a:spLocks noGrp="1"/>
          </p:cNvSpPr>
          <p:nvPr>
            <p:ph type="title"/>
          </p:nvPr>
        </p:nvSpPr>
        <p:spPr>
          <a:xfrm>
            <a:off x="419778" y="180692"/>
            <a:ext cx="7747000" cy="1651404"/>
          </a:xfrm>
        </p:spPr>
        <p:txBody>
          <a:bodyPr>
            <a:normAutofit/>
          </a:bodyPr>
          <a:lstStyle/>
          <a:p>
            <a:r>
              <a:rPr lang="en-GB" sz="3100" b="1" kern="0" spc="50" dirty="0">
                <a:effectLst/>
                <a:latin typeface="proxima-nova"/>
                <a:ea typeface="Times New Roman" panose="02020603050405020304" pitchFamily="18" charset="0"/>
                <a:cs typeface="Times New Roman" panose="02020603050405020304" pitchFamily="18" charset="0"/>
              </a:rPr>
              <a:t>Ludwig von </a:t>
            </a:r>
            <a:r>
              <a:rPr lang="en-GB" sz="3100" b="1" kern="0" spc="50" dirty="0" err="1">
                <a:effectLst/>
                <a:latin typeface="proxima-nova"/>
                <a:ea typeface="Times New Roman" panose="02020603050405020304" pitchFamily="18" charset="0"/>
                <a:cs typeface="Times New Roman" panose="02020603050405020304" pitchFamily="18" charset="0"/>
              </a:rPr>
              <a:t>Bertalanffy</a:t>
            </a:r>
            <a:r>
              <a:rPr lang="en-GB" sz="3100" b="1" kern="0" spc="50" dirty="0">
                <a:effectLst/>
                <a:latin typeface="proxima-nova"/>
                <a:ea typeface="Times New Roman" panose="02020603050405020304" pitchFamily="18" charset="0"/>
                <a:cs typeface="Times New Roman" panose="02020603050405020304" pitchFamily="18" charset="0"/>
              </a:rPr>
              <a:t> (1901-1972)</a:t>
            </a:r>
            <a:r>
              <a:rPr lang="en-GB" sz="3100" kern="0" spc="25" dirty="0">
                <a:effectLst/>
                <a:latin typeface="proxima-nova"/>
                <a:ea typeface="Times New Roman" panose="02020603050405020304" pitchFamily="18" charset="0"/>
                <a:cs typeface="Times New Roman" panose="02020603050405020304" pitchFamily="18" charset="0"/>
              </a:rPr>
              <a:t> Systems theory. How complex systems interact and influence each other.</a:t>
            </a:r>
            <a:endParaRPr lang="en-GB" sz="3100" dirty="0"/>
          </a:p>
        </p:txBody>
      </p:sp>
      <p:sp>
        <p:nvSpPr>
          <p:cNvPr id="3" name="Content Placeholder 2">
            <a:extLst>
              <a:ext uri="{FF2B5EF4-FFF2-40B4-BE49-F238E27FC236}">
                <a16:creationId xmlns:a16="http://schemas.microsoft.com/office/drawing/2014/main" id="{6E95E620-2006-D78C-4B44-D3FB5C64FA3F}"/>
              </a:ext>
            </a:extLst>
          </p:cNvPr>
          <p:cNvSpPr>
            <a:spLocks noGrp="1"/>
          </p:cNvSpPr>
          <p:nvPr>
            <p:ph idx="1"/>
          </p:nvPr>
        </p:nvSpPr>
        <p:spPr>
          <a:xfrm>
            <a:off x="359230" y="1690914"/>
            <a:ext cx="7746999" cy="4429800"/>
          </a:xfrm>
        </p:spPr>
        <p:txBody>
          <a:bodyPr>
            <a:normAutofit/>
          </a:bodyPr>
          <a:lstStyle/>
          <a:p>
            <a:pPr marL="0" indent="0">
              <a:buNone/>
            </a:pPr>
            <a:r>
              <a:rPr lang="en-GB" b="1" kern="0" spc="25" dirty="0">
                <a:effectLst/>
                <a:latin typeface="proxima-nova"/>
                <a:ea typeface="Times New Roman" panose="02020603050405020304" pitchFamily="18" charset="0"/>
                <a:cs typeface="Times New Roman" panose="02020603050405020304" pitchFamily="18" charset="0"/>
              </a:rPr>
              <a:t>General System Theory (GST)</a:t>
            </a:r>
            <a:r>
              <a:rPr lang="en-GB" b="1" kern="100" dirty="0">
                <a:latin typeface="Calibri" panose="020F0502020204030204" pitchFamily="34" charset="0"/>
                <a:ea typeface="Calibri" panose="020F0502020204030204" pitchFamily="34" charset="0"/>
                <a:cs typeface="Times New Roman" panose="02020603050405020304" pitchFamily="18" charset="0"/>
              </a:rPr>
              <a:t>- </a:t>
            </a:r>
            <a:r>
              <a:rPr lang="en-GB" kern="0" spc="25" dirty="0">
                <a:effectLst/>
                <a:latin typeface="proxima-nova"/>
                <a:ea typeface="Times New Roman" panose="02020603050405020304" pitchFamily="18" charset="0"/>
                <a:cs typeface="Times New Roman" panose="02020603050405020304" pitchFamily="18" charset="0"/>
              </a:rPr>
              <a:t>how different parts of an organization interact and cooperate to achieve its goals.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kern="0" spc="25" dirty="0">
                <a:effectLst/>
                <a:latin typeface="proxima-nova"/>
                <a:ea typeface="Times New Roman" panose="02020603050405020304" pitchFamily="18" charset="0"/>
                <a:cs typeface="Times New Roman" panose="02020603050405020304" pitchFamily="18" charset="0"/>
              </a:rPr>
              <a:t>This theory states that all-natural or artificial systems possess specific properties such as interdependence, feedback loops, self-regulation, complexity, hierarchy, dynamism, and adaptation to change.</a:t>
            </a:r>
          </a:p>
          <a:p>
            <a:pPr marL="0" indent="0">
              <a:buNone/>
            </a:pPr>
            <a:r>
              <a:rPr lang="en-GB" kern="0" spc="25" dirty="0">
                <a:latin typeface="proxima-nova"/>
                <a:ea typeface="Times New Roman" panose="02020603050405020304" pitchFamily="18" charset="0"/>
                <a:cs typeface="Times New Roman" panose="02020603050405020304" pitchFamily="18" charset="0"/>
              </a:rPr>
              <a:t>Dynamic conditions and the need for adaptive organisations….the learning organisation?</a:t>
            </a:r>
            <a:endParaRPr lang="en-GB" kern="0" spc="25" dirty="0">
              <a:effectLst/>
              <a:latin typeface="proxima-nova"/>
              <a:ea typeface="Times New Roman" panose="02020603050405020304" pitchFamily="18" charset="0"/>
              <a:cs typeface="Times New Roman" panose="02020603050405020304" pitchFamily="18" charset="0"/>
            </a:endParaRPr>
          </a:p>
          <a:p>
            <a:endParaRPr lang="en-GB" sz="2000" dirty="0"/>
          </a:p>
        </p:txBody>
      </p:sp>
      <p:pic>
        <p:nvPicPr>
          <p:cNvPr id="9" name="Picture 8">
            <a:extLst>
              <a:ext uri="{FF2B5EF4-FFF2-40B4-BE49-F238E27FC236}">
                <a16:creationId xmlns:a16="http://schemas.microsoft.com/office/drawing/2014/main" id="{2EF53E7B-0E6F-0D31-E697-006C75278657}"/>
              </a:ext>
            </a:extLst>
          </p:cNvPr>
          <p:cNvPicPr>
            <a:picLocks noChangeAspect="1"/>
          </p:cNvPicPr>
          <p:nvPr/>
        </p:nvPicPr>
        <p:blipFill>
          <a:blip r:embed="rId2"/>
          <a:stretch>
            <a:fillRect/>
          </a:stretch>
        </p:blipFill>
        <p:spPr>
          <a:xfrm>
            <a:off x="8862456" y="632625"/>
            <a:ext cx="2909766" cy="3932118"/>
          </a:xfrm>
          <a:prstGeom prst="rect">
            <a:avLst/>
          </a:prstGeom>
        </p:spPr>
      </p:pic>
      <p:grpSp>
        <p:nvGrpSpPr>
          <p:cNvPr id="4" name="Group 3">
            <a:extLst>
              <a:ext uri="{FF2B5EF4-FFF2-40B4-BE49-F238E27FC236}">
                <a16:creationId xmlns:a16="http://schemas.microsoft.com/office/drawing/2014/main" id="{80C8AB71-FFF3-0ADB-19FC-9F3BB92D5A9B}"/>
              </a:ext>
            </a:extLst>
          </p:cNvPr>
          <p:cNvGrpSpPr/>
          <p:nvPr/>
        </p:nvGrpSpPr>
        <p:grpSpPr>
          <a:xfrm>
            <a:off x="7997556" y="4801671"/>
            <a:ext cx="3995621" cy="219571"/>
            <a:chOff x="0" y="5578608"/>
            <a:chExt cx="12192000" cy="1279393"/>
          </a:xfrm>
        </p:grpSpPr>
        <p:pic>
          <p:nvPicPr>
            <p:cNvPr id="5" name="Picture 4">
              <a:extLst>
                <a:ext uri="{FF2B5EF4-FFF2-40B4-BE49-F238E27FC236}">
                  <a16:creationId xmlns:a16="http://schemas.microsoft.com/office/drawing/2014/main" id="{9773B630-6237-F99B-E38D-DB279CB58F4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2D96C70B-AAB0-45BE-6413-8052C7B018F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6AF011A-8600-5937-E414-B1E9CA336A3C}"/>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11C9FF9-E4AC-E18E-9B08-7382802DEEAC}"/>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7871019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435A6-7C6F-BC30-C04E-A423D9EAEABC}"/>
              </a:ext>
            </a:extLst>
          </p:cNvPr>
          <p:cNvSpPr>
            <a:spLocks noGrp="1"/>
          </p:cNvSpPr>
          <p:nvPr>
            <p:ph type="title"/>
          </p:nvPr>
        </p:nvSpPr>
        <p:spPr>
          <a:xfrm>
            <a:off x="304800" y="167174"/>
            <a:ext cx="11092543" cy="732180"/>
          </a:xfrm>
        </p:spPr>
        <p:txBody>
          <a:bodyPr>
            <a:normAutofit/>
          </a:bodyPr>
          <a:lstStyle/>
          <a:p>
            <a:r>
              <a:rPr lang="en-GB" sz="3200" b="1" kern="0" spc="50" dirty="0">
                <a:effectLst/>
                <a:latin typeface="proxima-nova"/>
                <a:ea typeface="Times New Roman" panose="02020603050405020304" pitchFamily="18" charset="0"/>
                <a:cs typeface="Times New Roman" panose="02020603050405020304" pitchFamily="18" charset="0"/>
              </a:rPr>
              <a:t>Douglas McGregor (1906-1964)</a:t>
            </a:r>
            <a:r>
              <a:rPr lang="en-GB" sz="3200" b="1" kern="0" spc="25" dirty="0">
                <a:latin typeface="proxima-nova"/>
                <a:ea typeface="Times New Roman" panose="02020603050405020304" pitchFamily="18" charset="0"/>
                <a:cs typeface="Times New Roman" panose="02020603050405020304" pitchFamily="18" charset="0"/>
              </a:rPr>
              <a:t> Theory X and Theory Y</a:t>
            </a:r>
            <a:endParaRPr lang="en-GB" dirty="0"/>
          </a:p>
        </p:txBody>
      </p:sp>
      <p:sp>
        <p:nvSpPr>
          <p:cNvPr id="3" name="Content Placeholder 2">
            <a:extLst>
              <a:ext uri="{FF2B5EF4-FFF2-40B4-BE49-F238E27FC236}">
                <a16:creationId xmlns:a16="http://schemas.microsoft.com/office/drawing/2014/main" id="{C12CA693-686E-AA05-CC45-9C59356C2383}"/>
              </a:ext>
            </a:extLst>
          </p:cNvPr>
          <p:cNvSpPr>
            <a:spLocks noGrp="1"/>
          </p:cNvSpPr>
          <p:nvPr>
            <p:ph idx="1"/>
          </p:nvPr>
        </p:nvSpPr>
        <p:spPr>
          <a:xfrm>
            <a:off x="304800" y="1094014"/>
            <a:ext cx="11615057" cy="4957161"/>
          </a:xfrm>
        </p:spPr>
        <p:txBody>
          <a:bodyPr>
            <a:normAutofit lnSpcReduction="10000"/>
          </a:bodyPr>
          <a:lstStyle/>
          <a:p>
            <a:pPr marL="0" indent="0">
              <a:buNone/>
            </a:pPr>
            <a:r>
              <a:rPr lang="en-GB" sz="2000" b="1" kern="0" spc="25" dirty="0">
                <a:effectLst/>
                <a:latin typeface="proxima-nova"/>
                <a:ea typeface="Times New Roman" panose="02020603050405020304" pitchFamily="18" charset="0"/>
                <a:cs typeface="Times New Roman" panose="02020603050405020304" pitchFamily="18" charset="0"/>
              </a:rPr>
              <a:t>Theory </a:t>
            </a:r>
            <a:r>
              <a:rPr lang="en-GB" sz="2000" b="1" kern="0" spc="25" dirty="0">
                <a:latin typeface="proxima-nova"/>
                <a:ea typeface="Times New Roman" panose="02020603050405020304" pitchFamily="18" charset="0"/>
                <a:cs typeface="Times New Roman" panose="02020603050405020304" pitchFamily="18" charset="0"/>
              </a:rPr>
              <a:t>X &amp; Theory Y- </a:t>
            </a:r>
            <a:r>
              <a:rPr lang="en-GB" sz="2000" kern="0" spc="25" dirty="0">
                <a:effectLst/>
                <a:latin typeface="proxima-nova"/>
                <a:ea typeface="Times New Roman" panose="02020603050405020304" pitchFamily="18" charset="0"/>
                <a:cs typeface="Times New Roman" panose="02020603050405020304" pitchFamily="18" charset="0"/>
              </a:rPr>
              <a:t>This model proposed two different approaches to managing people. It has a negative process (Theory X) that assumes that employees are lazy and need to be motivated by external rewards. And a positive direction (Theory Y) assumes employees are self-motivated and can be trusted with more responsibility.</a:t>
            </a:r>
          </a:p>
          <a:p>
            <a:pPr marL="0" indent="0">
              <a:buNone/>
            </a:pPr>
            <a:r>
              <a:rPr lang="en-GB" sz="2000" kern="0" spc="25" dirty="0">
                <a:latin typeface="proxima-nova"/>
                <a:ea typeface="Times New Roman" panose="02020603050405020304" pitchFamily="18" charset="0"/>
                <a:cs typeface="Times New Roman" panose="02020603050405020304" pitchFamily="18" charset="0"/>
              </a:rPr>
              <a:t>L</a:t>
            </a:r>
            <a:r>
              <a:rPr lang="en-GB" sz="2000" kern="0" spc="25" dirty="0">
                <a:effectLst/>
                <a:latin typeface="proxima-nova"/>
                <a:ea typeface="Times New Roman" panose="02020603050405020304" pitchFamily="18" charset="0"/>
                <a:cs typeface="Times New Roman" panose="02020603050405020304" pitchFamily="18" charset="0"/>
              </a:rPr>
              <a:t>eaders who adopted a Theory Y approach were often able to create an environment where employees felt valued and motivated. In contrast, those who adopted a Theory X approach often started an environment where morale was low, and resistance was high.</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0" kern="0" spc="25" dirty="0">
              <a:latin typeface="proxima-nova"/>
              <a:cs typeface="Times New Roman" panose="02020603050405020304" pitchFamily="18" charset="0"/>
            </a:endParaRPr>
          </a:p>
          <a:p>
            <a:pPr marL="0" indent="0">
              <a:lnSpc>
                <a:spcPts val="1920"/>
              </a:lnSpc>
              <a:spcBef>
                <a:spcPts val="1800"/>
              </a:spcBef>
              <a:spcAft>
                <a:spcPts val="1800"/>
              </a:spcAft>
              <a:buNone/>
            </a:pPr>
            <a:r>
              <a:rPr lang="en-GB" sz="2000" kern="0" spc="25" dirty="0">
                <a:effectLst/>
                <a:latin typeface="proxima-nova"/>
                <a:ea typeface="Times New Roman" panose="02020603050405020304" pitchFamily="18" charset="0"/>
                <a:cs typeface="Times New Roman" panose="02020603050405020304" pitchFamily="18" charset="0"/>
              </a:rPr>
              <a:t>McGregor also developed some other </a:t>
            </a:r>
            <a:r>
              <a:rPr lang="en-GB" sz="2000" b="1" kern="0" spc="25" dirty="0">
                <a:effectLst/>
                <a:latin typeface="proxima-nova"/>
                <a:ea typeface="Times New Roman" panose="02020603050405020304" pitchFamily="18" charset="0"/>
                <a:cs typeface="Times New Roman" panose="02020603050405020304" pitchFamily="18" charset="0"/>
              </a:rPr>
              <a:t>principles of human resource management</a:t>
            </a:r>
            <a:r>
              <a:rPr lang="en-GB" sz="2000" kern="0" spc="25" dirty="0">
                <a:effectLst/>
                <a:latin typeface="proxima-nova"/>
                <a:ea typeface="Times New Roman" panose="02020603050405020304" pitchFamily="18" charset="0"/>
                <a:cs typeface="Times New Roman" panose="02020603050405020304" pitchFamily="18" charset="0"/>
              </a:rPr>
              <a:t>, including the following:</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effectLst/>
                <a:latin typeface="proxima-nova"/>
                <a:ea typeface="Times New Roman" panose="02020603050405020304" pitchFamily="18" charset="0"/>
                <a:cs typeface="Times New Roman" panose="02020603050405020304" pitchFamily="18" charset="0"/>
              </a:rPr>
              <a:t>Regulation of equity- states that employees should be treated fairly in terms of pay, rewards, opportunities for advancement, etc.</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effectLst/>
                <a:latin typeface="proxima-nova"/>
                <a:ea typeface="Times New Roman" panose="02020603050405020304" pitchFamily="18" charset="0"/>
                <a:cs typeface="Times New Roman" panose="02020603050405020304" pitchFamily="18" charset="0"/>
              </a:rPr>
              <a:t>The principle of participation- encourages managers to involve their employees in decision-making processes.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effectLst/>
                <a:latin typeface="proxima-nova"/>
                <a:ea typeface="Times New Roman" panose="02020603050405020304" pitchFamily="18" charset="0"/>
                <a:cs typeface="Times New Roman" panose="02020603050405020304" pitchFamily="18" charset="0"/>
              </a:rPr>
              <a:t>The principle of job enlargement or enrichment- encourages managers to make jobs more interesting by adding a variety of increasing responsibilities.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grpSp>
        <p:nvGrpSpPr>
          <p:cNvPr id="4" name="Group 3">
            <a:extLst>
              <a:ext uri="{FF2B5EF4-FFF2-40B4-BE49-F238E27FC236}">
                <a16:creationId xmlns:a16="http://schemas.microsoft.com/office/drawing/2014/main" id="{2A941BBF-0B16-E3C3-CE16-0AC41DDEFC7C}"/>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3BE8DA56-FAD0-68E0-4DAA-89FDFF755F8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2FDAD76-9F6F-8323-8D45-4B85257378B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E76C4C5-5A2F-4686-D12D-9C4204429F7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F8A321E-451C-13A9-6795-F2F202D9B64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808608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6F1D0A-49AA-E4A0-8A25-BFE2A7272A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3609BF-35BB-A86D-327B-D211ABA1948D}"/>
              </a:ext>
            </a:extLst>
          </p:cNvPr>
          <p:cNvSpPr>
            <a:spLocks noGrp="1"/>
          </p:cNvSpPr>
          <p:nvPr>
            <p:ph type="title"/>
          </p:nvPr>
        </p:nvSpPr>
        <p:spPr>
          <a:xfrm>
            <a:off x="326571" y="-625151"/>
            <a:ext cx="11999167" cy="2390485"/>
          </a:xfrm>
        </p:spPr>
        <p:txBody>
          <a:bodyPr>
            <a:normAutofit/>
          </a:bodyPr>
          <a:lstStyle/>
          <a:p>
            <a:r>
              <a:rPr lang="en-GB" sz="2800" b="1" kern="0" spc="50" dirty="0">
                <a:effectLst/>
                <a:latin typeface="proxima-nova"/>
                <a:ea typeface="Times New Roman" panose="02020603050405020304" pitchFamily="18" charset="0"/>
                <a:cs typeface="Times New Roman" panose="02020603050405020304" pitchFamily="18" charset="0"/>
              </a:rPr>
              <a:t>Peter Drucker (1909-2005) </a:t>
            </a:r>
            <a:r>
              <a:rPr lang="en-GB" sz="2800" kern="0" spc="25" dirty="0">
                <a:latin typeface="proxima-nova"/>
                <a:ea typeface="Times New Roman" panose="02020603050405020304" pitchFamily="18" charset="0"/>
                <a:cs typeface="Times New Roman" panose="02020603050405020304" pitchFamily="18" charset="0"/>
              </a:rPr>
              <a:t>B</a:t>
            </a:r>
            <a:r>
              <a:rPr lang="en-GB" sz="2800" kern="0" spc="25" dirty="0">
                <a:effectLst/>
                <a:latin typeface="proxima-nova"/>
                <a:ea typeface="Times New Roman" panose="02020603050405020304" pitchFamily="18" charset="0"/>
                <a:cs typeface="Times New Roman" panose="02020603050405020304" pitchFamily="18" charset="0"/>
              </a:rPr>
              <a:t>usiness strategy and organizational development</a:t>
            </a:r>
            <a:endParaRPr lang="en-GB" sz="2800" dirty="0"/>
          </a:p>
        </p:txBody>
      </p:sp>
      <p:sp>
        <p:nvSpPr>
          <p:cNvPr id="3" name="Content Placeholder 2">
            <a:extLst>
              <a:ext uri="{FF2B5EF4-FFF2-40B4-BE49-F238E27FC236}">
                <a16:creationId xmlns:a16="http://schemas.microsoft.com/office/drawing/2014/main" id="{C792A66E-3EC5-8C01-9859-3399EF65083F}"/>
              </a:ext>
            </a:extLst>
          </p:cNvPr>
          <p:cNvSpPr>
            <a:spLocks noGrp="1"/>
          </p:cNvSpPr>
          <p:nvPr>
            <p:ph idx="1"/>
          </p:nvPr>
        </p:nvSpPr>
        <p:spPr>
          <a:xfrm>
            <a:off x="326571" y="1026367"/>
            <a:ext cx="11691258" cy="5523722"/>
          </a:xfrm>
        </p:spPr>
        <p:txBody>
          <a:bodyPr>
            <a:normAutofit fontScale="40000" lnSpcReduction="20000"/>
          </a:bodyPr>
          <a:lstStyle/>
          <a:p>
            <a:pPr algn="just">
              <a:lnSpc>
                <a:spcPct val="120000"/>
              </a:lnSpc>
              <a:buFont typeface="Wingdings" panose="05000000000000000000" pitchFamily="2" charset="2"/>
              <a:buChar char="§"/>
            </a:pPr>
            <a:r>
              <a:rPr lang="en-GB" sz="11200" kern="0" spc="25" dirty="0">
                <a:effectLst/>
                <a:ea typeface="Times New Roman" panose="02020603050405020304" pitchFamily="18" charset="0"/>
                <a:cs typeface="Times New Roman" panose="02020603050405020304" pitchFamily="18" charset="0"/>
              </a:rPr>
              <a:t>Drucker's philosophy on management focused on decentralizing decision-making in organizations, creating teams that could make autonomous decisions, and emphasizing innovation and knowledge creation within organizations. </a:t>
            </a:r>
            <a:endParaRPr lang="en-GB" dirty="0"/>
          </a:p>
        </p:txBody>
      </p:sp>
      <p:grpSp>
        <p:nvGrpSpPr>
          <p:cNvPr id="4" name="Group 3">
            <a:extLst>
              <a:ext uri="{FF2B5EF4-FFF2-40B4-BE49-F238E27FC236}">
                <a16:creationId xmlns:a16="http://schemas.microsoft.com/office/drawing/2014/main" id="{AAD2FC28-A420-9085-195C-8B474664E77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E72B9B6A-D272-320D-3F62-8783EB7E802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6F3E492-A482-957B-360A-CC96E199721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088ED34-FA44-41E5-9CE7-4B9FFC700B6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46A8D52-B3DD-F2F3-6B41-A448AC810B7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1AB1C142-B997-16A9-7854-186A4D6A8FBE}"/>
              </a:ext>
            </a:extLst>
          </p:cNvPr>
          <p:cNvPicPr>
            <a:picLocks noChangeAspect="1"/>
          </p:cNvPicPr>
          <p:nvPr/>
        </p:nvPicPr>
        <p:blipFill>
          <a:blip r:embed="rId5"/>
          <a:stretch>
            <a:fillRect/>
          </a:stretch>
        </p:blipFill>
        <p:spPr>
          <a:xfrm>
            <a:off x="10486571" y="4432423"/>
            <a:ext cx="1306218" cy="1883798"/>
          </a:xfrm>
          <a:prstGeom prst="rect">
            <a:avLst/>
          </a:prstGeom>
        </p:spPr>
      </p:pic>
    </p:spTree>
    <p:extLst>
      <p:ext uri="{BB962C8B-B14F-4D97-AF65-F5344CB8AC3E}">
        <p14:creationId xmlns:p14="http://schemas.microsoft.com/office/powerpoint/2010/main" val="2289559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AA28-FB75-F94E-3B02-50FDB75B7030}"/>
              </a:ext>
            </a:extLst>
          </p:cNvPr>
          <p:cNvSpPr>
            <a:spLocks noGrp="1"/>
          </p:cNvSpPr>
          <p:nvPr>
            <p:ph type="title"/>
          </p:nvPr>
        </p:nvSpPr>
        <p:spPr>
          <a:xfrm>
            <a:off x="326571" y="-625151"/>
            <a:ext cx="11999167" cy="2390485"/>
          </a:xfrm>
        </p:spPr>
        <p:txBody>
          <a:bodyPr>
            <a:normAutofit/>
          </a:bodyPr>
          <a:lstStyle/>
          <a:p>
            <a:r>
              <a:rPr lang="en-GB" sz="2800" b="1" kern="0" spc="50" dirty="0">
                <a:effectLst/>
                <a:latin typeface="proxima-nova"/>
                <a:ea typeface="Times New Roman" panose="02020603050405020304" pitchFamily="18" charset="0"/>
                <a:cs typeface="Times New Roman" panose="02020603050405020304" pitchFamily="18" charset="0"/>
              </a:rPr>
              <a:t>Peter Drucker (1909-2005) </a:t>
            </a:r>
            <a:r>
              <a:rPr lang="en-GB" sz="2800" kern="0" spc="25" dirty="0">
                <a:latin typeface="proxima-nova"/>
                <a:ea typeface="Times New Roman" panose="02020603050405020304" pitchFamily="18" charset="0"/>
                <a:cs typeface="Times New Roman" panose="02020603050405020304" pitchFamily="18" charset="0"/>
              </a:rPr>
              <a:t>B</a:t>
            </a:r>
            <a:r>
              <a:rPr lang="en-GB" sz="2800" kern="0" spc="25" dirty="0">
                <a:effectLst/>
                <a:latin typeface="proxima-nova"/>
                <a:ea typeface="Times New Roman" panose="02020603050405020304" pitchFamily="18" charset="0"/>
                <a:cs typeface="Times New Roman" panose="02020603050405020304" pitchFamily="18" charset="0"/>
              </a:rPr>
              <a:t>usiness strategy and organizational development</a:t>
            </a:r>
            <a:endParaRPr lang="en-GB" sz="2800" dirty="0"/>
          </a:p>
        </p:txBody>
      </p:sp>
      <p:sp>
        <p:nvSpPr>
          <p:cNvPr id="3" name="Content Placeholder 2">
            <a:extLst>
              <a:ext uri="{FF2B5EF4-FFF2-40B4-BE49-F238E27FC236}">
                <a16:creationId xmlns:a16="http://schemas.microsoft.com/office/drawing/2014/main" id="{D7D761D1-75A3-E7F5-0CD7-DA619FC6F0F5}"/>
              </a:ext>
            </a:extLst>
          </p:cNvPr>
          <p:cNvSpPr>
            <a:spLocks noGrp="1"/>
          </p:cNvSpPr>
          <p:nvPr>
            <p:ph idx="1"/>
          </p:nvPr>
        </p:nvSpPr>
        <p:spPr>
          <a:xfrm>
            <a:off x="326571" y="1026367"/>
            <a:ext cx="11691258" cy="5523722"/>
          </a:xfrm>
        </p:spPr>
        <p:txBody>
          <a:bodyPr>
            <a:normAutofit fontScale="40000" lnSpcReduction="20000"/>
          </a:bodyPr>
          <a:lstStyle/>
          <a:p>
            <a:pPr algn="just">
              <a:lnSpc>
                <a:spcPct val="120000"/>
              </a:lnSpc>
              <a:buFont typeface="Wingdings" panose="05000000000000000000" pitchFamily="2" charset="2"/>
              <a:buChar char="§"/>
            </a:pPr>
            <a:r>
              <a:rPr lang="en-GB" sz="11200" kern="0" spc="25" dirty="0">
                <a:effectLst/>
                <a:ea typeface="Times New Roman" panose="02020603050405020304" pitchFamily="18" charset="0"/>
                <a:cs typeface="Times New Roman" panose="02020603050405020304" pitchFamily="18" charset="0"/>
              </a:rPr>
              <a:t>In his view, managers should focus not only on efficiency but also on effectiveness to achieve success. </a:t>
            </a:r>
          </a:p>
          <a:p>
            <a:pPr algn="just">
              <a:lnSpc>
                <a:spcPct val="120000"/>
              </a:lnSpc>
              <a:buFont typeface="Wingdings" panose="05000000000000000000" pitchFamily="2" charset="2"/>
              <a:buChar char="§"/>
            </a:pPr>
            <a:r>
              <a:rPr lang="en-GB" sz="11200" kern="0" spc="25" dirty="0">
                <a:effectLst/>
                <a:ea typeface="Times New Roman" panose="02020603050405020304" pitchFamily="18" charset="0"/>
                <a:cs typeface="Times New Roman" panose="02020603050405020304" pitchFamily="18" charset="0"/>
              </a:rPr>
              <a:t>He also believed that there should be a balance between </a:t>
            </a:r>
            <a:r>
              <a:rPr lang="en-GB" sz="11200" kern="0" spc="25" dirty="0">
                <a:solidFill>
                  <a:srgbClr val="FF0000"/>
                </a:solidFill>
                <a:effectLst/>
                <a:ea typeface="Times New Roman" panose="02020603050405020304" pitchFamily="18" charset="0"/>
                <a:cs typeface="Times New Roman" panose="02020603050405020304" pitchFamily="18" charset="0"/>
              </a:rPr>
              <a:t>short-term profitability goals and longer-term objectives </a:t>
            </a:r>
            <a:r>
              <a:rPr lang="en-GB" sz="11200" kern="0" spc="25" dirty="0">
                <a:effectLst/>
                <a:ea typeface="Times New Roman" panose="02020603050405020304" pitchFamily="18" charset="0"/>
                <a:cs typeface="Times New Roman" panose="02020603050405020304" pitchFamily="18" charset="0"/>
              </a:rPr>
              <a:t>such as product quality or customer satisfaction. </a:t>
            </a:r>
            <a:endParaRPr lang="en-GB" sz="11200" kern="100" dirty="0">
              <a:effectLst/>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82272CF0-A298-D3C8-BA96-8F58356C1F0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AC5211F-015F-C0CF-7546-BF89E344D01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3DF2600-7789-24B3-3423-8BB07BE4031E}"/>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CFB6D3-0F8B-0A7D-0354-CD40CE52D55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8EF1CAE8-23F7-2EA3-1926-7D62613289C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0446302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243015-3A3B-E187-E738-93595D1F53F9}"/>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50FC1475-C61B-EDF2-7DDD-2202C65C4580}"/>
              </a:ext>
            </a:extLst>
          </p:cNvPr>
          <p:cNvSpPr>
            <a:spLocks noGrp="1"/>
          </p:cNvSpPr>
          <p:nvPr>
            <p:ph type="title"/>
          </p:nvPr>
        </p:nvSpPr>
        <p:spPr>
          <a:xfrm>
            <a:off x="409262" y="221183"/>
            <a:ext cx="7929070" cy="1800526"/>
          </a:xfrm>
        </p:spPr>
        <p:txBody>
          <a:bodyPr>
            <a:normAutofit/>
          </a:bodyPr>
          <a:lstStyle/>
          <a:p>
            <a:r>
              <a:rPr lang="en-GB" sz="3100" b="1" kern="0" spc="50" dirty="0">
                <a:effectLst/>
                <a:latin typeface="proxima-nova"/>
                <a:ea typeface="Times New Roman" panose="02020603050405020304" pitchFamily="18" charset="0"/>
                <a:cs typeface="Times New Roman" panose="02020603050405020304" pitchFamily="18" charset="0"/>
              </a:rPr>
              <a:t>Peter Drucker (1909-2005) </a:t>
            </a:r>
            <a:r>
              <a:rPr lang="en-GB" sz="3100" kern="0" spc="25" dirty="0">
                <a:latin typeface="proxima-nova"/>
                <a:ea typeface="Times New Roman" panose="02020603050405020304" pitchFamily="18" charset="0"/>
                <a:cs typeface="Times New Roman" panose="02020603050405020304" pitchFamily="18" charset="0"/>
              </a:rPr>
              <a:t>B</a:t>
            </a:r>
            <a:r>
              <a:rPr lang="en-GB" sz="3100" kern="0" spc="25" dirty="0">
                <a:effectLst/>
                <a:latin typeface="proxima-nova"/>
                <a:ea typeface="Times New Roman" panose="02020603050405020304" pitchFamily="18" charset="0"/>
                <a:cs typeface="Times New Roman" panose="02020603050405020304" pitchFamily="18" charset="0"/>
              </a:rPr>
              <a:t>usiness strategy and organizational development</a:t>
            </a:r>
            <a:endParaRPr lang="en-GB" sz="3100" dirty="0"/>
          </a:p>
        </p:txBody>
      </p:sp>
      <p:sp>
        <p:nvSpPr>
          <p:cNvPr id="3" name="Content Placeholder 2">
            <a:extLst>
              <a:ext uri="{FF2B5EF4-FFF2-40B4-BE49-F238E27FC236}">
                <a16:creationId xmlns:a16="http://schemas.microsoft.com/office/drawing/2014/main" id="{E1150443-D82D-BD8C-140D-49D2071DDAE2}"/>
              </a:ext>
            </a:extLst>
          </p:cNvPr>
          <p:cNvSpPr>
            <a:spLocks noGrp="1"/>
          </p:cNvSpPr>
          <p:nvPr>
            <p:ph idx="1"/>
          </p:nvPr>
        </p:nvSpPr>
        <p:spPr>
          <a:xfrm>
            <a:off x="667147" y="1952171"/>
            <a:ext cx="10537882" cy="4684646"/>
          </a:xfrm>
        </p:spPr>
        <p:txBody>
          <a:bodyPr>
            <a:normAutofit/>
          </a:bodyPr>
          <a:lstStyle/>
          <a:p>
            <a:pPr marL="0" indent="0" algn="just">
              <a:spcBef>
                <a:spcPts val="1800"/>
              </a:spcBef>
              <a:spcAft>
                <a:spcPts val="1800"/>
              </a:spcAft>
              <a:buNone/>
            </a:pPr>
            <a:r>
              <a:rPr lang="en-GB" sz="3200" kern="0" spc="25" dirty="0">
                <a:effectLst/>
                <a:ea typeface="Times New Roman" panose="02020603050405020304" pitchFamily="18" charset="0"/>
                <a:cs typeface="Times New Roman" panose="02020603050405020304" pitchFamily="18" charset="0"/>
              </a:rPr>
              <a:t>Take responsibility for decisions;  Know your strengths; Focus on value creation; Develop team spirit; Utilize information technology; Develop systems to monitor performance; Adopt a global perspective in decision-making; Develop an adaptive organization structure; Create an entrepreneurial culture,  Empower employees through trust.  </a:t>
            </a:r>
            <a:endParaRPr lang="en-GB" sz="3200" kern="100" dirty="0">
              <a:effectLst/>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22676659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7DA59-E079-17BB-05B1-3E54554D275B}"/>
              </a:ext>
            </a:extLst>
          </p:cNvPr>
          <p:cNvSpPr>
            <a:spLocks noGrp="1"/>
          </p:cNvSpPr>
          <p:nvPr>
            <p:ph type="title"/>
          </p:nvPr>
        </p:nvSpPr>
        <p:spPr>
          <a:xfrm>
            <a:off x="355601" y="155305"/>
            <a:ext cx="7391400" cy="658132"/>
          </a:xfrm>
        </p:spPr>
        <p:txBody>
          <a:bodyPr>
            <a:normAutofit fontScale="90000"/>
          </a:bodyPr>
          <a:lstStyle/>
          <a:p>
            <a:r>
              <a:rPr lang="en-US" dirty="0"/>
              <a:t>Discussion </a:t>
            </a:r>
            <a:endParaRPr lang="en-GB" dirty="0"/>
          </a:p>
        </p:txBody>
      </p:sp>
      <p:pic>
        <p:nvPicPr>
          <p:cNvPr id="4" name="Content Placeholder 3">
            <a:extLst>
              <a:ext uri="{FF2B5EF4-FFF2-40B4-BE49-F238E27FC236}">
                <a16:creationId xmlns:a16="http://schemas.microsoft.com/office/drawing/2014/main" id="{951CC669-8FDA-3E67-6D63-66A694864DC0}"/>
              </a:ext>
            </a:extLst>
          </p:cNvPr>
          <p:cNvPicPr>
            <a:picLocks noGrp="1" noChangeAspect="1"/>
          </p:cNvPicPr>
          <p:nvPr>
            <p:ph idx="1"/>
          </p:nvPr>
        </p:nvPicPr>
        <p:blipFill>
          <a:blip r:embed="rId2"/>
          <a:stretch>
            <a:fillRect/>
          </a:stretch>
        </p:blipFill>
        <p:spPr>
          <a:xfrm>
            <a:off x="3855358" y="-50800"/>
            <a:ext cx="7616371" cy="3985901"/>
          </a:xfrm>
          <a:prstGeom prst="rect">
            <a:avLst/>
          </a:prstGeom>
        </p:spPr>
      </p:pic>
      <p:pic>
        <p:nvPicPr>
          <p:cNvPr id="5" name="Picture 4">
            <a:extLst>
              <a:ext uri="{FF2B5EF4-FFF2-40B4-BE49-F238E27FC236}">
                <a16:creationId xmlns:a16="http://schemas.microsoft.com/office/drawing/2014/main" id="{5947E557-3725-1BC1-B7DE-1581E5CB1ADD}"/>
              </a:ext>
            </a:extLst>
          </p:cNvPr>
          <p:cNvPicPr>
            <a:picLocks noChangeAspect="1"/>
          </p:cNvPicPr>
          <p:nvPr/>
        </p:nvPicPr>
        <p:blipFill>
          <a:blip r:embed="rId3"/>
          <a:stretch>
            <a:fillRect/>
          </a:stretch>
        </p:blipFill>
        <p:spPr>
          <a:xfrm>
            <a:off x="0" y="4114800"/>
            <a:ext cx="4114800" cy="2743200"/>
          </a:xfrm>
          <a:prstGeom prst="rect">
            <a:avLst/>
          </a:prstGeom>
        </p:spPr>
      </p:pic>
      <p:pic>
        <p:nvPicPr>
          <p:cNvPr id="6" name="Picture 5">
            <a:extLst>
              <a:ext uri="{FF2B5EF4-FFF2-40B4-BE49-F238E27FC236}">
                <a16:creationId xmlns:a16="http://schemas.microsoft.com/office/drawing/2014/main" id="{AF1A0B29-C7FD-EC3B-2DA8-F06CC3D112ED}"/>
              </a:ext>
            </a:extLst>
          </p:cNvPr>
          <p:cNvPicPr>
            <a:picLocks noChangeAspect="1"/>
          </p:cNvPicPr>
          <p:nvPr/>
        </p:nvPicPr>
        <p:blipFill>
          <a:blip r:embed="rId4"/>
          <a:stretch>
            <a:fillRect/>
          </a:stretch>
        </p:blipFill>
        <p:spPr>
          <a:xfrm>
            <a:off x="7082971" y="4114800"/>
            <a:ext cx="3657600" cy="2743200"/>
          </a:xfrm>
          <a:prstGeom prst="rect">
            <a:avLst/>
          </a:prstGeom>
        </p:spPr>
      </p:pic>
      <p:pic>
        <p:nvPicPr>
          <p:cNvPr id="7" name="Picture 6">
            <a:extLst>
              <a:ext uri="{FF2B5EF4-FFF2-40B4-BE49-F238E27FC236}">
                <a16:creationId xmlns:a16="http://schemas.microsoft.com/office/drawing/2014/main" id="{614390FC-B332-E9C4-7D24-A827F07C4FCD}"/>
              </a:ext>
            </a:extLst>
          </p:cNvPr>
          <p:cNvPicPr>
            <a:picLocks noChangeAspect="1"/>
          </p:cNvPicPr>
          <p:nvPr/>
        </p:nvPicPr>
        <p:blipFill>
          <a:blip r:embed="rId5"/>
          <a:stretch>
            <a:fillRect/>
          </a:stretch>
        </p:blipFill>
        <p:spPr>
          <a:xfrm>
            <a:off x="0" y="935037"/>
            <a:ext cx="3171371" cy="3171371"/>
          </a:xfrm>
          <a:prstGeom prst="rect">
            <a:avLst/>
          </a:prstGeom>
        </p:spPr>
      </p:pic>
      <p:pic>
        <p:nvPicPr>
          <p:cNvPr id="8" name="Picture 7">
            <a:extLst>
              <a:ext uri="{FF2B5EF4-FFF2-40B4-BE49-F238E27FC236}">
                <a16:creationId xmlns:a16="http://schemas.microsoft.com/office/drawing/2014/main" id="{51B5DC94-6756-9DFE-4D82-EC123379647C}"/>
              </a:ext>
            </a:extLst>
          </p:cNvPr>
          <p:cNvPicPr>
            <a:picLocks noChangeAspect="1"/>
          </p:cNvPicPr>
          <p:nvPr/>
        </p:nvPicPr>
        <p:blipFill>
          <a:blip r:embed="rId6"/>
          <a:stretch>
            <a:fillRect/>
          </a:stretch>
        </p:blipFill>
        <p:spPr>
          <a:xfrm>
            <a:off x="4073070" y="3824472"/>
            <a:ext cx="3100614" cy="3100614"/>
          </a:xfrm>
          <a:prstGeom prst="rect">
            <a:avLst/>
          </a:prstGeom>
        </p:spPr>
      </p:pic>
      <p:pic>
        <p:nvPicPr>
          <p:cNvPr id="9" name="Picture 8">
            <a:extLst>
              <a:ext uri="{FF2B5EF4-FFF2-40B4-BE49-F238E27FC236}">
                <a16:creationId xmlns:a16="http://schemas.microsoft.com/office/drawing/2014/main" id="{7656A787-8953-8C8A-F0FA-7B11898309CB}"/>
              </a:ext>
            </a:extLst>
          </p:cNvPr>
          <p:cNvPicPr>
            <a:picLocks noChangeAspect="1"/>
          </p:cNvPicPr>
          <p:nvPr/>
        </p:nvPicPr>
        <p:blipFill>
          <a:blip r:embed="rId7"/>
          <a:srcRect l="24517" t="1" r="24662" b="-2190"/>
          <a:stretch>
            <a:fillRect/>
          </a:stretch>
        </p:blipFill>
        <p:spPr>
          <a:xfrm>
            <a:off x="7857671" y="43543"/>
            <a:ext cx="5050971" cy="6770914"/>
          </a:xfrm>
          <a:prstGeom prst="rect">
            <a:avLst/>
          </a:prstGeom>
        </p:spPr>
      </p:pic>
    </p:spTree>
    <p:extLst>
      <p:ext uri="{BB962C8B-B14F-4D97-AF65-F5344CB8AC3E}">
        <p14:creationId xmlns:p14="http://schemas.microsoft.com/office/powerpoint/2010/main" val="15344911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2D8A82-1E5E-B6D2-279C-00EEEB0856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E0BE68-DC9E-0CE7-0D1B-2E91D234955A}"/>
              </a:ext>
            </a:extLst>
          </p:cNvPr>
          <p:cNvSpPr>
            <a:spLocks noGrp="1"/>
          </p:cNvSpPr>
          <p:nvPr>
            <p:ph type="title"/>
          </p:nvPr>
        </p:nvSpPr>
        <p:spPr>
          <a:xfrm>
            <a:off x="4128368" y="4921823"/>
            <a:ext cx="4937937" cy="1147150"/>
          </a:xfrm>
        </p:spPr>
        <p:txBody>
          <a:bodyPr vert="horz" lIns="91440" tIns="45720" rIns="91440" bIns="45720" rtlCol="0" anchor="t">
            <a:normAutofit/>
          </a:bodyPr>
          <a:lstStyle/>
          <a:p>
            <a:r>
              <a:rPr lang="en-US" kern="1200">
                <a:solidFill>
                  <a:schemeClr val="tx1"/>
                </a:solidFill>
                <a:latin typeface="+mj-lt"/>
                <a:ea typeface="+mj-ea"/>
                <a:cs typeface="+mj-cs"/>
              </a:rPr>
              <a:t>Discussion </a:t>
            </a:r>
          </a:p>
        </p:txBody>
      </p:sp>
      <p:sp>
        <p:nvSpPr>
          <p:cNvPr id="19" name="Freeform: Shape 1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A1BBF31-59A7-837C-57DD-D234B976AA05}"/>
              </a:ext>
            </a:extLst>
          </p:cNvPr>
          <p:cNvPicPr>
            <a:picLocks noChangeAspect="1"/>
          </p:cNvPicPr>
          <p:nvPr/>
        </p:nvPicPr>
        <p:blipFill>
          <a:blip r:embed="rId2"/>
          <a:srcRect t="21177" r="-1" b="967"/>
          <a:stretch>
            <a:fillRect/>
          </a:stretch>
        </p:blipFill>
        <p:spPr>
          <a:xfrm>
            <a:off x="1246572" y="10"/>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p:spPr>
      </p:pic>
      <p:pic>
        <p:nvPicPr>
          <p:cNvPr id="5" name="Picture 4">
            <a:extLst>
              <a:ext uri="{FF2B5EF4-FFF2-40B4-BE49-F238E27FC236}">
                <a16:creationId xmlns:a16="http://schemas.microsoft.com/office/drawing/2014/main" id="{08CCBCC3-DD77-A508-DD8D-89DBE3B0A579}"/>
              </a:ext>
            </a:extLst>
          </p:cNvPr>
          <p:cNvPicPr>
            <a:picLocks noChangeAspect="1"/>
          </p:cNvPicPr>
          <p:nvPr/>
        </p:nvPicPr>
        <p:blipFill>
          <a:blip r:embed="rId3"/>
          <a:srcRect l="18146" r="29785" b="1"/>
          <a:stretch>
            <a:fillRect/>
          </a:stretch>
        </p:blipFill>
        <p:spPr>
          <a:xfrm>
            <a:off x="-1" y="2288330"/>
            <a:ext cx="356463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p:spPr>
      </p:pic>
      <p:sp>
        <p:nvSpPr>
          <p:cNvPr id="20" name="Oval 19">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9207" y="303879"/>
            <a:ext cx="3182112" cy="3182112"/>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C20267F5-D4E6-477A-A590-81F2ABD1B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5109" y="2382976"/>
            <a:ext cx="1920240" cy="1920240"/>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2B769C5D-00A0-5B14-81F9-76052A3E3E7F}"/>
              </a:ext>
            </a:extLst>
          </p:cNvPr>
          <p:cNvPicPr>
            <a:picLocks noChangeAspect="1"/>
          </p:cNvPicPr>
          <p:nvPr/>
        </p:nvPicPr>
        <p:blipFill>
          <a:blip r:embed="rId4"/>
          <a:srcRect l="12991" r="20259"/>
          <a:stretch>
            <a:fillRect/>
          </a:stretch>
        </p:blipFill>
        <p:spPr>
          <a:xfrm>
            <a:off x="3749701" y="2547568"/>
            <a:ext cx="1591056" cy="1591056"/>
          </a:xfrm>
          <a:custGeom>
            <a:avLst/>
            <a:gdLst/>
            <a:ahLst/>
            <a:cxnLst/>
            <a:rect l="l" t="t" r="r" b="b"/>
            <a:pathLst>
              <a:path w="1591056" h="1591056">
                <a:moveTo>
                  <a:pt x="795528" y="0"/>
                </a:moveTo>
                <a:cubicBezTo>
                  <a:pt x="1234886" y="0"/>
                  <a:pt x="1591056" y="356170"/>
                  <a:pt x="1591056" y="795528"/>
                </a:cubicBezTo>
                <a:cubicBezTo>
                  <a:pt x="1591056" y="1234886"/>
                  <a:pt x="1234886" y="1591056"/>
                  <a:pt x="795528" y="1591056"/>
                </a:cubicBezTo>
                <a:cubicBezTo>
                  <a:pt x="356170" y="1591056"/>
                  <a:pt x="0" y="1234886"/>
                  <a:pt x="0" y="795528"/>
                </a:cubicBezTo>
                <a:cubicBezTo>
                  <a:pt x="0" y="356170"/>
                  <a:pt x="356170" y="0"/>
                  <a:pt x="795528" y="0"/>
                </a:cubicBezTo>
                <a:close/>
              </a:path>
            </a:pathLst>
          </a:custGeom>
        </p:spPr>
      </p:pic>
      <p:pic>
        <p:nvPicPr>
          <p:cNvPr id="11" name="Picture 10">
            <a:extLst>
              <a:ext uri="{FF2B5EF4-FFF2-40B4-BE49-F238E27FC236}">
                <a16:creationId xmlns:a16="http://schemas.microsoft.com/office/drawing/2014/main" id="{82496887-E5BB-572F-9B6E-78443CEF887E}"/>
              </a:ext>
            </a:extLst>
          </p:cNvPr>
          <p:cNvPicPr>
            <a:picLocks noChangeAspect="1"/>
          </p:cNvPicPr>
          <p:nvPr/>
        </p:nvPicPr>
        <p:blipFill>
          <a:blip r:embed="rId5"/>
          <a:srcRect t="19088" r="-3" b="19910"/>
          <a:stretch>
            <a:fillRect/>
          </a:stretch>
        </p:blipFill>
        <p:spPr>
          <a:xfrm>
            <a:off x="5593799" y="468471"/>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24" name="Freeform: Shape 23">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E5F24D20-9E80-B024-FDC4-86B9E69B7554}"/>
              </a:ext>
            </a:extLst>
          </p:cNvPr>
          <p:cNvPicPr>
            <a:picLocks noChangeAspect="1"/>
          </p:cNvPicPr>
          <p:nvPr/>
        </p:nvPicPr>
        <p:blipFill>
          <a:blip r:embed="rId6"/>
          <a:srcRect r="3273" b="3"/>
          <a:stretch>
            <a:fillRect/>
          </a:stretch>
        </p:blipFill>
        <p:spPr>
          <a:xfrm>
            <a:off x="8918761" y="-4330"/>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p:spPr>
      </p:pic>
      <p:sp>
        <p:nvSpPr>
          <p:cNvPr id="26" name="Freeform: Shape 25">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6B6851B6-C477-2F8B-2BCE-0D6BD46DF69F}"/>
              </a:ext>
            </a:extLst>
          </p:cNvPr>
          <p:cNvPicPr>
            <a:picLocks noChangeAspect="1"/>
          </p:cNvPicPr>
          <p:nvPr/>
        </p:nvPicPr>
        <p:blipFill>
          <a:blip r:embed="rId7"/>
          <a:srcRect t="328" r="1" b="1161"/>
          <a:stretch>
            <a:fillRect/>
          </a:stretch>
        </p:blipFill>
        <p:spPr>
          <a:xfrm>
            <a:off x="9363238"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p:spPr>
      </p:pic>
    </p:spTree>
    <p:extLst>
      <p:ext uri="{BB962C8B-B14F-4D97-AF65-F5344CB8AC3E}">
        <p14:creationId xmlns:p14="http://schemas.microsoft.com/office/powerpoint/2010/main" val="888159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FB001-F803-6B2E-89DB-60BAE0C4987D}"/>
              </a:ext>
            </a:extLst>
          </p:cNvPr>
          <p:cNvSpPr>
            <a:spLocks noGrp="1"/>
          </p:cNvSpPr>
          <p:nvPr>
            <p:ph type="title"/>
          </p:nvPr>
        </p:nvSpPr>
        <p:spPr>
          <a:xfrm>
            <a:off x="370114" y="365126"/>
            <a:ext cx="5719403" cy="745218"/>
          </a:xfrm>
        </p:spPr>
        <p:txBody>
          <a:bodyPr>
            <a:normAutofit/>
          </a:bodyPr>
          <a:lstStyle/>
          <a:p>
            <a:r>
              <a:rPr lang="en-US" dirty="0"/>
              <a:t>Question</a:t>
            </a:r>
            <a:endParaRPr lang="en-GB" dirty="0"/>
          </a:p>
        </p:txBody>
      </p:sp>
      <p:sp>
        <p:nvSpPr>
          <p:cNvPr id="3" name="Content Placeholder 2">
            <a:extLst>
              <a:ext uri="{FF2B5EF4-FFF2-40B4-BE49-F238E27FC236}">
                <a16:creationId xmlns:a16="http://schemas.microsoft.com/office/drawing/2014/main" id="{98B21D52-8762-D373-4EBE-1CA56E5F20F8}"/>
              </a:ext>
            </a:extLst>
          </p:cNvPr>
          <p:cNvSpPr>
            <a:spLocks noGrp="1"/>
          </p:cNvSpPr>
          <p:nvPr>
            <p:ph idx="1"/>
          </p:nvPr>
        </p:nvSpPr>
        <p:spPr>
          <a:xfrm>
            <a:off x="101599" y="1031648"/>
            <a:ext cx="7079343" cy="4794704"/>
          </a:xfrm>
        </p:spPr>
        <p:txBody>
          <a:bodyPr>
            <a:normAutofit lnSpcReduction="10000"/>
          </a:bodyPr>
          <a:lstStyle/>
          <a:p>
            <a:r>
              <a:rPr lang="en-US" sz="4800" dirty="0"/>
              <a:t>How do those organizations maintain their business ?</a:t>
            </a:r>
          </a:p>
          <a:p>
            <a:pPr marL="0" indent="0">
              <a:buNone/>
            </a:pPr>
            <a:r>
              <a:rPr lang="en-US" sz="4800" dirty="0"/>
              <a:t>* From individual level (employees)? Team level (Group level) ? Employers’ perspectives </a:t>
            </a:r>
          </a:p>
          <a:p>
            <a:endParaRPr lang="en-GB" sz="4800" dirty="0"/>
          </a:p>
        </p:txBody>
      </p:sp>
      <p:pic>
        <p:nvPicPr>
          <p:cNvPr id="5" name="Picture 4" descr="A group of yellow figures and a red figure on the other side">
            <a:extLst>
              <a:ext uri="{FF2B5EF4-FFF2-40B4-BE49-F238E27FC236}">
                <a16:creationId xmlns:a16="http://schemas.microsoft.com/office/drawing/2014/main" id="{27CF7318-B7AC-BFC3-E569-41307DBC7469}"/>
              </a:ext>
            </a:extLst>
          </p:cNvPr>
          <p:cNvPicPr>
            <a:picLocks noChangeAspect="1"/>
          </p:cNvPicPr>
          <p:nvPr/>
        </p:nvPicPr>
        <p:blipFill>
          <a:blip r:embed="rId2"/>
          <a:srcRect l="39221" r="2742"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4755438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D7C03-222C-785C-76C5-51FF81A6893C}"/>
              </a:ext>
            </a:extLst>
          </p:cNvPr>
          <p:cNvSpPr>
            <a:spLocks noGrp="1"/>
          </p:cNvSpPr>
          <p:nvPr>
            <p:ph type="title"/>
          </p:nvPr>
        </p:nvSpPr>
        <p:spPr/>
        <p:txBody>
          <a:bodyPr/>
          <a:lstStyle/>
          <a:p>
            <a:r>
              <a:rPr lang="en-US" dirty="0">
                <a:hlinkClick r:id="rId2"/>
              </a:rPr>
              <a:t>The Top 7 Workplace Trends In 2026</a:t>
            </a:r>
            <a:br>
              <a:rPr lang="en-US" dirty="0"/>
            </a:br>
            <a:endParaRPr lang="en-GB" dirty="0"/>
          </a:p>
        </p:txBody>
      </p:sp>
      <p:sp>
        <p:nvSpPr>
          <p:cNvPr id="3" name="Content Placeholder 2">
            <a:extLst>
              <a:ext uri="{FF2B5EF4-FFF2-40B4-BE49-F238E27FC236}">
                <a16:creationId xmlns:a16="http://schemas.microsoft.com/office/drawing/2014/main" id="{0C2F876A-B824-D123-DFD5-F0B7CEA478A8}"/>
              </a:ext>
            </a:extLst>
          </p:cNvPr>
          <p:cNvSpPr>
            <a:spLocks noGrp="1"/>
          </p:cNvSpPr>
          <p:nvPr>
            <p:ph idx="1"/>
          </p:nvPr>
        </p:nvSpPr>
        <p:spPr/>
        <p:txBody>
          <a:bodyPr/>
          <a:lstStyle/>
          <a:p>
            <a:pPr marL="0" indent="0">
              <a:buNone/>
            </a:pPr>
            <a:endParaRPr lang="en-US" dirty="0"/>
          </a:p>
          <a:p>
            <a:pPr marL="0" indent="0">
              <a:buNone/>
            </a:pPr>
            <a:r>
              <a:rPr lang="en-GB" dirty="0"/>
              <a:t>The Top 7 Workplace </a:t>
            </a:r>
          </a:p>
          <a:p>
            <a:pPr marL="0" indent="0">
              <a:buNone/>
            </a:pPr>
            <a:r>
              <a:rPr lang="en-US" dirty="0">
                <a:hlinkClick r:id="rId2"/>
              </a:rPr>
              <a:t>The Top 7 Workplace Trends In 2026</a:t>
            </a:r>
          </a:p>
          <a:p>
            <a:pPr marL="0" indent="0">
              <a:buNone/>
            </a:pPr>
            <a:endParaRPr lang="en-GB" dirty="0"/>
          </a:p>
        </p:txBody>
      </p:sp>
    </p:spTree>
    <p:extLst>
      <p:ext uri="{BB962C8B-B14F-4D97-AF65-F5344CB8AC3E}">
        <p14:creationId xmlns:p14="http://schemas.microsoft.com/office/powerpoint/2010/main" val="20295811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2B645-EACC-EC5D-0C15-C2379C3B4D12}"/>
              </a:ext>
            </a:extLst>
          </p:cNvPr>
          <p:cNvSpPr>
            <a:spLocks noGrp="1"/>
          </p:cNvSpPr>
          <p:nvPr>
            <p:ph type="title"/>
          </p:nvPr>
        </p:nvSpPr>
        <p:spPr/>
        <p:txBody>
          <a:bodyPr/>
          <a:lstStyle/>
          <a:p>
            <a:r>
              <a:rPr lang="en-US" dirty="0"/>
              <a:t>Work Trend 2026…… </a:t>
            </a:r>
            <a:endParaRPr lang="en-GB" dirty="0"/>
          </a:p>
        </p:txBody>
      </p:sp>
      <p:sp>
        <p:nvSpPr>
          <p:cNvPr id="3" name="Content Placeholder 2">
            <a:extLst>
              <a:ext uri="{FF2B5EF4-FFF2-40B4-BE49-F238E27FC236}">
                <a16:creationId xmlns:a16="http://schemas.microsoft.com/office/drawing/2014/main" id="{836662F2-7498-1F99-780D-C7FF37B171CE}"/>
              </a:ext>
            </a:extLst>
          </p:cNvPr>
          <p:cNvSpPr>
            <a:spLocks noGrp="1"/>
          </p:cNvSpPr>
          <p:nvPr>
            <p:ph idx="1"/>
          </p:nvPr>
        </p:nvSpPr>
        <p:spPr/>
        <p:txBody>
          <a:bodyPr/>
          <a:lstStyle/>
          <a:p>
            <a:pPr marL="0" indent="0">
              <a:buNone/>
            </a:pPr>
            <a:r>
              <a:rPr lang="en-US" dirty="0"/>
              <a:t>The Workplace in 2026  (12:23 mins)</a:t>
            </a:r>
            <a:endParaRPr lang="en-US" dirty="0">
              <a:hlinkClick r:id="rId2"/>
            </a:endParaRPr>
          </a:p>
          <a:p>
            <a:pPr marL="0" indent="0">
              <a:buNone/>
            </a:pPr>
            <a:r>
              <a:rPr lang="en-US" dirty="0">
                <a:hlinkClick r:id="rId2"/>
              </a:rPr>
              <a:t>The workplace in 2026: Many workers unhappy being in the .</a:t>
            </a:r>
          </a:p>
          <a:p>
            <a:pPr marL="0" indent="0">
              <a:buNone/>
            </a:pPr>
            <a:endParaRPr lang="en-GB" dirty="0"/>
          </a:p>
          <a:p>
            <a:pPr marL="0" indent="0">
              <a:buNone/>
            </a:pPr>
            <a:endParaRPr lang="en-GB" dirty="0"/>
          </a:p>
          <a:p>
            <a:r>
              <a:rPr lang="en-US" dirty="0">
                <a:hlinkClick r:id="rId3"/>
              </a:rPr>
              <a:t>What challenges, opportunities lie ahead for employers and ...</a:t>
            </a:r>
          </a:p>
          <a:p>
            <a:pPr marL="0" indent="0">
              <a:buNone/>
            </a:pPr>
            <a:endParaRPr lang="en-GB" dirty="0"/>
          </a:p>
          <a:p>
            <a:pPr marL="0" indent="0">
              <a:buNone/>
            </a:pPr>
            <a:r>
              <a:rPr lang="en-GB" dirty="0"/>
              <a:t>Work Trend 2026 (5:15 mins)</a:t>
            </a:r>
          </a:p>
          <a:p>
            <a:r>
              <a:rPr lang="en-US" dirty="0">
                <a:hlinkClick r:id="rId4"/>
              </a:rPr>
              <a:t>2026 Trends Collection - The Evolution of Work Models</a:t>
            </a:r>
          </a:p>
        </p:txBody>
      </p:sp>
      <p:pic>
        <p:nvPicPr>
          <p:cNvPr id="5" name="Picture 4">
            <a:extLst>
              <a:ext uri="{FF2B5EF4-FFF2-40B4-BE49-F238E27FC236}">
                <a16:creationId xmlns:a16="http://schemas.microsoft.com/office/drawing/2014/main" id="{8B57830F-9BEB-C9DF-7FC9-28AED4BA5F20}"/>
              </a:ext>
            </a:extLst>
          </p:cNvPr>
          <p:cNvPicPr>
            <a:picLocks noChangeAspect="1"/>
          </p:cNvPicPr>
          <p:nvPr/>
        </p:nvPicPr>
        <p:blipFill>
          <a:blip r:embed="rId5"/>
          <a:stretch>
            <a:fillRect/>
          </a:stretch>
        </p:blipFill>
        <p:spPr>
          <a:xfrm>
            <a:off x="7685912" y="153761"/>
            <a:ext cx="3730869" cy="2002233"/>
          </a:xfrm>
          <a:prstGeom prst="rect">
            <a:avLst/>
          </a:prstGeom>
        </p:spPr>
      </p:pic>
    </p:spTree>
    <p:extLst>
      <p:ext uri="{BB962C8B-B14F-4D97-AF65-F5344CB8AC3E}">
        <p14:creationId xmlns:p14="http://schemas.microsoft.com/office/powerpoint/2010/main" val="1970063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E9C5D2-F520-E928-8F30-51AC4A824C40}"/>
              </a:ext>
            </a:extLst>
          </p:cNvPr>
          <p:cNvSpPr>
            <a:spLocks noGrp="1"/>
          </p:cNvSpPr>
          <p:nvPr>
            <p:ph type="title"/>
          </p:nvPr>
        </p:nvSpPr>
        <p:spPr>
          <a:xfrm>
            <a:off x="1171074" y="1396686"/>
            <a:ext cx="3240506" cy="4064628"/>
          </a:xfrm>
        </p:spPr>
        <p:txBody>
          <a:bodyPr>
            <a:normAutofit/>
          </a:bodyPr>
          <a:lstStyle/>
          <a:p>
            <a:r>
              <a:rPr lang="en-US" dirty="0" err="1">
                <a:solidFill>
                  <a:srgbClr val="FFFFFF"/>
                </a:solidFill>
              </a:rPr>
              <a:t>Mentimeter</a:t>
            </a:r>
            <a:endParaRPr lang="en-GB"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61B465-7F83-4836-AF1A-BD18BF3FDEB8}"/>
              </a:ext>
            </a:extLst>
          </p:cNvPr>
          <p:cNvSpPr>
            <a:spLocks noGrp="1"/>
          </p:cNvSpPr>
          <p:nvPr>
            <p:ph idx="1"/>
          </p:nvPr>
        </p:nvSpPr>
        <p:spPr>
          <a:xfrm>
            <a:off x="4884012" y="842745"/>
            <a:ext cx="6818799" cy="2407338"/>
          </a:xfrm>
        </p:spPr>
        <p:txBody>
          <a:bodyPr>
            <a:normAutofit/>
          </a:bodyPr>
          <a:lstStyle/>
          <a:p>
            <a:endParaRPr lang="en-US" dirty="0"/>
          </a:p>
          <a:p>
            <a:endParaRPr lang="en-GB" dirty="0"/>
          </a:p>
          <a:p>
            <a:r>
              <a:rPr lang="en-GB" dirty="0">
                <a:hlinkClick r:id="rId2"/>
              </a:rPr>
              <a:t>https://www.menti.com/albx5maumxd5</a:t>
            </a:r>
            <a:endParaRPr lang="en-GB" dirty="0"/>
          </a:p>
          <a:p>
            <a:endParaRPr lang="en-GB" dirty="0"/>
          </a:p>
        </p:txBody>
      </p:sp>
      <p:pic>
        <p:nvPicPr>
          <p:cNvPr id="3076" name="Picture 4">
            <a:extLst>
              <a:ext uri="{FF2B5EF4-FFF2-40B4-BE49-F238E27FC236}">
                <a16:creationId xmlns:a16="http://schemas.microsoft.com/office/drawing/2014/main" id="{76E0A2F4-26AE-0EFB-DC30-CA2E8B1DAE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7326" y="3506456"/>
            <a:ext cx="3095171" cy="30951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9D44402-8063-C7CF-D981-0E86C70F00BC}"/>
              </a:ext>
            </a:extLst>
          </p:cNvPr>
          <p:cNvSpPr txBox="1"/>
          <p:nvPr/>
        </p:nvSpPr>
        <p:spPr>
          <a:xfrm>
            <a:off x="5245411" y="2556106"/>
            <a:ext cx="6096000" cy="369332"/>
          </a:xfrm>
          <a:prstGeom prst="rect">
            <a:avLst/>
          </a:prstGeom>
          <a:noFill/>
        </p:spPr>
        <p:txBody>
          <a:bodyPr wrap="square">
            <a:spAutoFit/>
          </a:bodyPr>
          <a:lstStyle/>
          <a:p>
            <a:r>
              <a:rPr lang="en-US" b="0" i="0" dirty="0">
                <a:effectLst/>
                <a:latin typeface="MentiText"/>
              </a:rPr>
              <a:t>The code </a:t>
            </a:r>
            <a:r>
              <a:rPr lang="en-US" b="1" i="0" dirty="0">
                <a:effectLst/>
                <a:latin typeface="MentiText"/>
              </a:rPr>
              <a:t>6396 5757</a:t>
            </a:r>
            <a:r>
              <a:rPr lang="en-US" b="0" i="0" dirty="0">
                <a:effectLst/>
                <a:latin typeface="MentiText"/>
              </a:rPr>
              <a:t> expires </a:t>
            </a:r>
            <a:r>
              <a:rPr lang="en-US" b="1" i="0" dirty="0">
                <a:effectLst/>
                <a:latin typeface="MentiText"/>
              </a:rPr>
              <a:t>in 7 days</a:t>
            </a:r>
            <a:r>
              <a:rPr lang="en-US" b="0" i="0" dirty="0">
                <a:effectLst/>
                <a:latin typeface="MentiText"/>
              </a:rPr>
              <a:t>.</a:t>
            </a:r>
            <a:endParaRPr lang="en-GB" dirty="0"/>
          </a:p>
        </p:txBody>
      </p:sp>
    </p:spTree>
    <p:extLst>
      <p:ext uri="{BB962C8B-B14F-4D97-AF65-F5344CB8AC3E}">
        <p14:creationId xmlns:p14="http://schemas.microsoft.com/office/powerpoint/2010/main" val="30122719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D761D1-75A3-E7F5-0CD7-DA619FC6F0F5}"/>
              </a:ext>
            </a:extLst>
          </p:cNvPr>
          <p:cNvSpPr>
            <a:spLocks noGrp="1"/>
          </p:cNvSpPr>
          <p:nvPr>
            <p:ph idx="1"/>
          </p:nvPr>
        </p:nvSpPr>
        <p:spPr>
          <a:xfrm>
            <a:off x="250371" y="2653461"/>
            <a:ext cx="11691258" cy="2079904"/>
          </a:xfrm>
        </p:spPr>
        <p:txBody>
          <a:bodyPr>
            <a:normAutofit/>
          </a:bodyPr>
          <a:lstStyle/>
          <a:p>
            <a:pPr marL="0" indent="0">
              <a:buNone/>
            </a:pPr>
            <a:r>
              <a:rPr lang="en-GB" sz="11200" kern="0" spc="25" dirty="0">
                <a:effectLst/>
                <a:ea typeface="Times New Roman" panose="02020603050405020304" pitchFamily="18" charset="0"/>
                <a:cs typeface="Times New Roman" panose="02020603050405020304" pitchFamily="18" charset="0"/>
              </a:rPr>
              <a:t>Activity </a:t>
            </a:r>
            <a:endParaRPr lang="en-GB" sz="11200" kern="100" dirty="0">
              <a:effectLst/>
              <a:ea typeface="Calibri" panose="020F0502020204030204" pitchFamily="34" charset="0"/>
              <a:cs typeface="Times New Roman" panose="02020603050405020304" pitchFamily="18" charset="0"/>
            </a:endParaRPr>
          </a:p>
          <a:p>
            <a:endParaRPr lang="en-GB" dirty="0"/>
          </a:p>
        </p:txBody>
      </p:sp>
      <p:sp>
        <p:nvSpPr>
          <p:cNvPr id="5" name="Title 4">
            <a:extLst>
              <a:ext uri="{FF2B5EF4-FFF2-40B4-BE49-F238E27FC236}">
                <a16:creationId xmlns:a16="http://schemas.microsoft.com/office/drawing/2014/main" id="{824760EC-0A7A-C315-369B-4BF09F772A12}"/>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40940039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D714C-60FE-85B9-3176-46F11903ABF9}"/>
              </a:ext>
            </a:extLst>
          </p:cNvPr>
          <p:cNvSpPr>
            <a:spLocks noGrp="1"/>
          </p:cNvSpPr>
          <p:nvPr>
            <p:ph type="title"/>
          </p:nvPr>
        </p:nvSpPr>
        <p:spPr>
          <a:xfrm>
            <a:off x="576943" y="1471113"/>
            <a:ext cx="3228703" cy="2865756"/>
          </a:xfrm>
        </p:spPr>
        <p:txBody>
          <a:bodyPr/>
          <a:lstStyle/>
          <a:p>
            <a:r>
              <a:rPr lang="en-US" dirty="0"/>
              <a:t>Activity : Example</a:t>
            </a:r>
            <a:endParaRPr lang="en-GB" dirty="0"/>
          </a:p>
        </p:txBody>
      </p:sp>
      <p:pic>
        <p:nvPicPr>
          <p:cNvPr id="8" name="Picture 7">
            <a:extLst>
              <a:ext uri="{FF2B5EF4-FFF2-40B4-BE49-F238E27FC236}">
                <a16:creationId xmlns:a16="http://schemas.microsoft.com/office/drawing/2014/main" id="{BBC32908-CBA4-4555-5EBF-D1DE10911AF2}"/>
              </a:ext>
            </a:extLst>
          </p:cNvPr>
          <p:cNvPicPr>
            <a:picLocks noChangeAspect="1"/>
          </p:cNvPicPr>
          <p:nvPr/>
        </p:nvPicPr>
        <p:blipFill>
          <a:blip r:embed="rId2"/>
          <a:stretch>
            <a:fillRect/>
          </a:stretch>
        </p:blipFill>
        <p:spPr>
          <a:xfrm>
            <a:off x="4229877" y="66546"/>
            <a:ext cx="7715967" cy="6288070"/>
          </a:xfrm>
          <a:prstGeom prst="rect">
            <a:avLst/>
          </a:prstGeom>
        </p:spPr>
      </p:pic>
      <p:sp>
        <p:nvSpPr>
          <p:cNvPr id="10" name="TextBox 9">
            <a:extLst>
              <a:ext uri="{FF2B5EF4-FFF2-40B4-BE49-F238E27FC236}">
                <a16:creationId xmlns:a16="http://schemas.microsoft.com/office/drawing/2014/main" id="{CDCDCC1F-8B59-39B5-E3A3-4BF733E7AD15}"/>
              </a:ext>
            </a:extLst>
          </p:cNvPr>
          <p:cNvSpPr txBox="1"/>
          <p:nvPr/>
        </p:nvSpPr>
        <p:spPr>
          <a:xfrm>
            <a:off x="80864" y="6406477"/>
            <a:ext cx="5654351" cy="646331"/>
          </a:xfrm>
          <a:prstGeom prst="rect">
            <a:avLst/>
          </a:prstGeom>
          <a:noFill/>
        </p:spPr>
        <p:txBody>
          <a:bodyPr wrap="square">
            <a:spAutoFit/>
          </a:bodyPr>
          <a:lstStyle/>
          <a:p>
            <a:r>
              <a:rPr lang="en-GB" dirty="0">
                <a:hlinkClick r:id="rId3"/>
              </a:rPr>
              <a:t>https://www.bbc.co.uk/news/videos/c0l21992z75o</a:t>
            </a:r>
            <a:endParaRPr lang="en-GB" dirty="0"/>
          </a:p>
          <a:p>
            <a:endParaRPr lang="en-GB" dirty="0"/>
          </a:p>
        </p:txBody>
      </p:sp>
    </p:spTree>
    <p:extLst>
      <p:ext uri="{BB962C8B-B14F-4D97-AF65-F5344CB8AC3E}">
        <p14:creationId xmlns:p14="http://schemas.microsoft.com/office/powerpoint/2010/main" val="41251184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81972-8E79-3B34-C6C1-3912D5793A23}"/>
              </a:ext>
            </a:extLst>
          </p:cNvPr>
          <p:cNvSpPr>
            <a:spLocks noGrp="1"/>
          </p:cNvSpPr>
          <p:nvPr>
            <p:ph type="title"/>
          </p:nvPr>
        </p:nvSpPr>
        <p:spPr>
          <a:xfrm>
            <a:off x="408214" y="256269"/>
            <a:ext cx="10515600" cy="859518"/>
          </a:xfrm>
        </p:spPr>
        <p:txBody>
          <a:bodyPr/>
          <a:lstStyle/>
          <a:p>
            <a:r>
              <a:rPr lang="en-US" dirty="0"/>
              <a:t>Activity (1)  </a:t>
            </a:r>
            <a:endParaRPr lang="en-GB" dirty="0"/>
          </a:p>
        </p:txBody>
      </p:sp>
      <p:sp>
        <p:nvSpPr>
          <p:cNvPr id="3" name="Content Placeholder 2">
            <a:extLst>
              <a:ext uri="{FF2B5EF4-FFF2-40B4-BE49-F238E27FC236}">
                <a16:creationId xmlns:a16="http://schemas.microsoft.com/office/drawing/2014/main" id="{694D27DF-56D7-B023-5F58-6F495228B3D5}"/>
              </a:ext>
            </a:extLst>
          </p:cNvPr>
          <p:cNvSpPr>
            <a:spLocks noGrp="1"/>
          </p:cNvSpPr>
          <p:nvPr>
            <p:ph idx="1"/>
          </p:nvPr>
        </p:nvSpPr>
        <p:spPr>
          <a:xfrm>
            <a:off x="255038" y="939282"/>
            <a:ext cx="11663264" cy="5695107"/>
          </a:xfrm>
        </p:spPr>
        <p:txBody>
          <a:bodyPr>
            <a:normAutofit/>
          </a:bodyPr>
          <a:lstStyle/>
          <a:p>
            <a:pPr marL="0" indent="0">
              <a:buNone/>
            </a:pPr>
            <a:r>
              <a:rPr lang="en-US" sz="3300" dirty="0"/>
              <a:t>Question </a:t>
            </a:r>
          </a:p>
          <a:p>
            <a:pPr marL="0" indent="0">
              <a:buNone/>
            </a:pPr>
            <a:r>
              <a:rPr lang="en-US" sz="3300" dirty="0"/>
              <a:t>a. Please identify a business trend. It can be industry-specific</a:t>
            </a:r>
          </a:p>
          <a:p>
            <a:pPr marL="0" indent="0">
              <a:buNone/>
            </a:pPr>
            <a:endParaRPr lang="en-US" sz="3300" dirty="0"/>
          </a:p>
          <a:p>
            <a:pPr marL="0" indent="0">
              <a:buNone/>
            </a:pPr>
            <a:r>
              <a:rPr lang="en-US" sz="3300" dirty="0"/>
              <a:t>b. Based upon your identified trend, evaluate impact(s) on business operation and management of employees.  </a:t>
            </a:r>
          </a:p>
          <a:p>
            <a:endParaRPr lang="en-US" sz="3300" dirty="0"/>
          </a:p>
          <a:p>
            <a:pPr marL="0" indent="0">
              <a:buNone/>
            </a:pPr>
            <a:r>
              <a:rPr lang="en-US" sz="3300" dirty="0"/>
              <a:t>c. Please adopt one of the above theories to support your answers. </a:t>
            </a:r>
          </a:p>
          <a:p>
            <a:pPr marL="0" indent="0">
              <a:buNone/>
            </a:pPr>
            <a:r>
              <a:rPr lang="en-US" sz="3300" dirty="0"/>
              <a:t>Output : </a:t>
            </a:r>
            <a:r>
              <a:rPr lang="en-US" sz="3300" dirty="0" err="1"/>
              <a:t>Powerpoint</a:t>
            </a:r>
            <a:r>
              <a:rPr lang="en-US" sz="3300" dirty="0"/>
              <a:t> with 3-5 slides </a:t>
            </a: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6449295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9B03B-4A3F-8A63-2A0F-1CAF60FE48E7}"/>
              </a:ext>
            </a:extLst>
          </p:cNvPr>
          <p:cNvSpPr>
            <a:spLocks noGrp="1"/>
          </p:cNvSpPr>
          <p:nvPr>
            <p:ph type="title"/>
          </p:nvPr>
        </p:nvSpPr>
        <p:spPr>
          <a:xfrm>
            <a:off x="968829" y="2335439"/>
            <a:ext cx="10515600" cy="1325563"/>
          </a:xfrm>
        </p:spPr>
        <p:txBody>
          <a:bodyPr/>
          <a:lstStyle/>
          <a:p>
            <a:r>
              <a:rPr lang="en-US" dirty="0"/>
              <a:t>Wrap Up </a:t>
            </a:r>
            <a:br>
              <a:rPr lang="en-GB" dirty="0"/>
            </a:br>
            <a:endParaRPr lang="en-GB" dirty="0"/>
          </a:p>
        </p:txBody>
      </p:sp>
    </p:spTree>
    <p:extLst>
      <p:ext uri="{BB962C8B-B14F-4D97-AF65-F5344CB8AC3E}">
        <p14:creationId xmlns:p14="http://schemas.microsoft.com/office/powerpoint/2010/main" val="39547392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AA6C-19AB-2D8A-0EBC-6C145B82C35D}"/>
              </a:ext>
            </a:extLst>
          </p:cNvPr>
          <p:cNvSpPr>
            <a:spLocks noGrp="1"/>
          </p:cNvSpPr>
          <p:nvPr>
            <p:ph type="title"/>
          </p:nvPr>
        </p:nvSpPr>
        <p:spPr/>
        <p:txBody>
          <a:bodyPr/>
          <a:lstStyle/>
          <a:p>
            <a:r>
              <a:rPr lang="en-US" dirty="0"/>
              <a:t>Theory and measurement items [dependent variables]</a:t>
            </a:r>
            <a:endParaRPr lang="en-GB" dirty="0"/>
          </a:p>
        </p:txBody>
      </p:sp>
      <p:sp>
        <p:nvSpPr>
          <p:cNvPr id="4" name="Oval 3">
            <a:extLst>
              <a:ext uri="{FF2B5EF4-FFF2-40B4-BE49-F238E27FC236}">
                <a16:creationId xmlns:a16="http://schemas.microsoft.com/office/drawing/2014/main" id="{DF819901-6493-31AA-1DA3-A5AC030D5A84}"/>
              </a:ext>
            </a:extLst>
          </p:cNvPr>
          <p:cNvSpPr/>
          <p:nvPr/>
        </p:nvSpPr>
        <p:spPr>
          <a:xfrm>
            <a:off x="3064328" y="3314700"/>
            <a:ext cx="2383972" cy="235131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Theory X &amp; Y</a:t>
            </a:r>
          </a:p>
          <a:p>
            <a:pPr algn="ctr"/>
            <a:r>
              <a:rPr lang="en-US" dirty="0"/>
              <a:t>[Rewards : Incent</a:t>
            </a:r>
            <a:endParaRPr lang="en-GB" dirty="0"/>
          </a:p>
        </p:txBody>
      </p:sp>
      <p:sp>
        <p:nvSpPr>
          <p:cNvPr id="5" name="Oval 4">
            <a:extLst>
              <a:ext uri="{FF2B5EF4-FFF2-40B4-BE49-F238E27FC236}">
                <a16:creationId xmlns:a16="http://schemas.microsoft.com/office/drawing/2014/main" id="{50E2C0A4-C519-2D37-BBC6-373292EABD93}"/>
              </a:ext>
            </a:extLst>
          </p:cNvPr>
          <p:cNvSpPr/>
          <p:nvPr/>
        </p:nvSpPr>
        <p:spPr>
          <a:xfrm>
            <a:off x="6667497" y="3226253"/>
            <a:ext cx="2035628" cy="1861457"/>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Organ performance</a:t>
            </a:r>
          </a:p>
          <a:p>
            <a:pPr algn="ctr"/>
            <a:r>
              <a:rPr lang="en-US" dirty="0"/>
              <a:t>(Arslan &amp; Staub, 2013)</a:t>
            </a:r>
            <a:endParaRPr lang="en-GB" dirty="0"/>
          </a:p>
        </p:txBody>
      </p:sp>
      <p:cxnSp>
        <p:nvCxnSpPr>
          <p:cNvPr id="7" name="Straight Connector 6">
            <a:extLst>
              <a:ext uri="{FF2B5EF4-FFF2-40B4-BE49-F238E27FC236}">
                <a16:creationId xmlns:a16="http://schemas.microsoft.com/office/drawing/2014/main" id="{69B51765-0DC0-7796-BB12-337B5646C16E}"/>
              </a:ext>
            </a:extLst>
          </p:cNvPr>
          <p:cNvCxnSpPr>
            <a:cxnSpLocks/>
          </p:cNvCxnSpPr>
          <p:nvPr/>
        </p:nvCxnSpPr>
        <p:spPr>
          <a:xfrm flipV="1">
            <a:off x="5472054" y="4336596"/>
            <a:ext cx="1144476" cy="72117"/>
          </a:xfrm>
          <a:prstGeom prst="line">
            <a:avLst/>
          </a:prstGeom>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A3EB3495-D734-83AF-9525-F338813E733A}"/>
              </a:ext>
            </a:extLst>
          </p:cNvPr>
          <p:cNvSpPr/>
          <p:nvPr/>
        </p:nvSpPr>
        <p:spPr>
          <a:xfrm>
            <a:off x="5372099" y="1263084"/>
            <a:ext cx="2035628" cy="178219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Employee engagement</a:t>
            </a:r>
          </a:p>
          <a:p>
            <a:pPr algn="ctr"/>
            <a:r>
              <a:rPr lang="en-US" dirty="0"/>
              <a:t>Ludwig &amp; Fraizer, 2012)</a:t>
            </a:r>
          </a:p>
          <a:p>
            <a:pPr algn="ctr"/>
            <a:endParaRPr lang="en-GB" dirty="0"/>
          </a:p>
        </p:txBody>
      </p:sp>
      <p:cxnSp>
        <p:nvCxnSpPr>
          <p:cNvPr id="10" name="Straight Connector 9">
            <a:extLst>
              <a:ext uri="{FF2B5EF4-FFF2-40B4-BE49-F238E27FC236}">
                <a16:creationId xmlns:a16="http://schemas.microsoft.com/office/drawing/2014/main" id="{80657B0F-343C-B876-39F6-61762150FA89}"/>
              </a:ext>
            </a:extLst>
          </p:cNvPr>
          <p:cNvCxnSpPr>
            <a:cxnSpLocks/>
            <a:endCxn id="9" idx="3"/>
          </p:cNvCxnSpPr>
          <p:nvPr/>
        </p:nvCxnSpPr>
        <p:spPr>
          <a:xfrm flipV="1">
            <a:off x="4957703" y="2784283"/>
            <a:ext cx="712507" cy="64471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79320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01E28-DD2F-6344-9FA4-CE74EE6231FB}"/>
              </a:ext>
            </a:extLst>
          </p:cNvPr>
          <p:cNvSpPr>
            <a:spLocks noGrp="1"/>
          </p:cNvSpPr>
          <p:nvPr>
            <p:ph type="title"/>
          </p:nvPr>
        </p:nvSpPr>
        <p:spPr/>
        <p:txBody>
          <a:bodyPr/>
          <a:lstStyle/>
          <a:p>
            <a:r>
              <a:rPr lang="en-US" dirty="0"/>
              <a:t>Activity 2 </a:t>
            </a:r>
            <a:endParaRPr lang="en-GB" dirty="0"/>
          </a:p>
        </p:txBody>
      </p:sp>
      <p:sp>
        <p:nvSpPr>
          <p:cNvPr id="3" name="Content Placeholder 2">
            <a:extLst>
              <a:ext uri="{FF2B5EF4-FFF2-40B4-BE49-F238E27FC236}">
                <a16:creationId xmlns:a16="http://schemas.microsoft.com/office/drawing/2014/main" id="{C286F910-82C6-0CF6-8D88-FBDC3FCA2144}"/>
              </a:ext>
            </a:extLst>
          </p:cNvPr>
          <p:cNvSpPr>
            <a:spLocks noGrp="1"/>
          </p:cNvSpPr>
          <p:nvPr>
            <p:ph idx="1"/>
          </p:nvPr>
        </p:nvSpPr>
        <p:spPr/>
        <p:txBody>
          <a:bodyPr>
            <a:normAutofit lnSpcReduction="10000"/>
          </a:bodyPr>
          <a:lstStyle/>
          <a:p>
            <a:pPr marL="0" indent="0">
              <a:buNone/>
            </a:pPr>
            <a:r>
              <a:rPr lang="en-US" dirty="0"/>
              <a:t>Please select ONE stream </a:t>
            </a:r>
          </a:p>
          <a:p>
            <a:pPr>
              <a:buFont typeface="+mj-lt"/>
              <a:buAutoNum type="arabicPeriod"/>
            </a:pPr>
            <a:r>
              <a:rPr lang="en-US" b="1" dirty="0">
                <a:solidFill>
                  <a:srgbClr val="383640"/>
                </a:solidFill>
                <a:latin typeface="Arial" panose="020B0604020202020204" pitchFamily="34" charset="0"/>
                <a:cs typeface="Arial" panose="020B0604020202020204" pitchFamily="34" charset="0"/>
              </a:rPr>
              <a:t>Classical Management Theory</a:t>
            </a:r>
            <a:r>
              <a:rPr lang="en-US" dirty="0">
                <a:solidFill>
                  <a:srgbClr val="383640"/>
                </a:solidFill>
                <a:latin typeface="Arial" panose="020B0604020202020204" pitchFamily="34" charset="0"/>
                <a:cs typeface="Arial" panose="020B0604020202020204" pitchFamily="34" charset="0"/>
              </a:rPr>
              <a:t> </a:t>
            </a:r>
          </a:p>
          <a:p>
            <a:pPr>
              <a:buFont typeface="+mj-lt"/>
              <a:buAutoNum type="arabicPeriod"/>
            </a:pPr>
            <a:r>
              <a:rPr lang="en-US" b="1" dirty="0">
                <a:solidFill>
                  <a:srgbClr val="383640"/>
                </a:solidFill>
                <a:latin typeface="Arial" panose="020B0604020202020204" pitchFamily="34" charset="0"/>
                <a:cs typeface="Arial" panose="020B0604020202020204" pitchFamily="34" charset="0"/>
              </a:rPr>
              <a:t>Behavioral Management Theory</a:t>
            </a:r>
            <a:endParaRPr lang="en-US" dirty="0">
              <a:solidFill>
                <a:srgbClr val="383640"/>
              </a:solidFill>
              <a:latin typeface="Arial" panose="020B0604020202020204" pitchFamily="34" charset="0"/>
              <a:cs typeface="Arial" panose="020B0604020202020204" pitchFamily="34" charset="0"/>
            </a:endParaRPr>
          </a:p>
          <a:p>
            <a:pPr>
              <a:buFont typeface="+mj-lt"/>
              <a:buAutoNum type="arabicPeriod"/>
            </a:pPr>
            <a:r>
              <a:rPr lang="en-US" b="1" dirty="0">
                <a:solidFill>
                  <a:srgbClr val="383640"/>
                </a:solidFill>
                <a:latin typeface="Arial" panose="020B0604020202020204" pitchFamily="34" charset="0"/>
                <a:cs typeface="Arial" panose="020B0604020202020204" pitchFamily="34" charset="0"/>
              </a:rPr>
              <a:t>Modern Management Theory</a:t>
            </a:r>
            <a:r>
              <a:rPr lang="en-US" dirty="0">
                <a:solidFill>
                  <a:srgbClr val="383640"/>
                </a:solidFill>
                <a:latin typeface="Arial" panose="020B0604020202020204" pitchFamily="34" charset="0"/>
                <a:cs typeface="Arial" panose="020B0604020202020204" pitchFamily="34" charset="0"/>
              </a:rPr>
              <a:t> </a:t>
            </a:r>
          </a:p>
          <a:p>
            <a:pPr marL="0" indent="0">
              <a:buNone/>
            </a:pPr>
            <a:endParaRPr lang="en-US" dirty="0"/>
          </a:p>
          <a:p>
            <a:pPr marL="0" indent="0">
              <a:buNone/>
            </a:pPr>
            <a:r>
              <a:rPr lang="en-US" dirty="0"/>
              <a:t>ii) Please read 2 journals per student </a:t>
            </a:r>
          </a:p>
          <a:p>
            <a:pPr marL="0" indent="0">
              <a:buNone/>
            </a:pPr>
            <a:r>
              <a:rPr lang="en-US" dirty="0"/>
              <a:t>iii) Identify how this theory is used in those journals e.g. what to be evaluated e.g. job satisfaction, turnover… </a:t>
            </a:r>
          </a:p>
          <a:p>
            <a:pPr marL="0" indent="0">
              <a:buNone/>
            </a:pPr>
            <a:r>
              <a:rPr lang="en-US" dirty="0"/>
              <a:t>iv) Please create a table, or draw a diagram to represent </a:t>
            </a:r>
            <a:r>
              <a:rPr lang="en-US"/>
              <a:t>your work. </a:t>
            </a:r>
            <a:endParaRPr lang="en-GB" dirty="0"/>
          </a:p>
        </p:txBody>
      </p:sp>
    </p:spTree>
    <p:extLst>
      <p:ext uri="{BB962C8B-B14F-4D97-AF65-F5344CB8AC3E}">
        <p14:creationId xmlns:p14="http://schemas.microsoft.com/office/powerpoint/2010/main" val="26214094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13" name="Group 12">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14" name="Freeform: Shape 13">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6" name="Picture 5">
            <a:extLst>
              <a:ext uri="{FF2B5EF4-FFF2-40B4-BE49-F238E27FC236}">
                <a16:creationId xmlns:a16="http://schemas.microsoft.com/office/drawing/2014/main" id="{AD0E637D-91AA-4F55-DDE0-EB9E5345709E}"/>
              </a:ext>
            </a:extLst>
          </p:cNvPr>
          <p:cNvPicPr>
            <a:picLocks noChangeAspect="1"/>
          </p:cNvPicPr>
          <p:nvPr/>
        </p:nvPicPr>
        <p:blipFill>
          <a:blip r:embed="rId2"/>
          <a:stretch>
            <a:fillRect/>
          </a:stretch>
        </p:blipFill>
        <p:spPr>
          <a:xfrm>
            <a:off x="2329220" y="1180532"/>
            <a:ext cx="7324296" cy="4394578"/>
          </a:xfrm>
          <a:prstGeom prst="rect">
            <a:avLst/>
          </a:prstGeom>
        </p:spPr>
      </p:pic>
    </p:spTree>
    <p:extLst>
      <p:ext uri="{BB962C8B-B14F-4D97-AF65-F5344CB8AC3E}">
        <p14:creationId xmlns:p14="http://schemas.microsoft.com/office/powerpoint/2010/main" val="39272781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1767</Words>
  <Application>Microsoft Office PowerPoint</Application>
  <PresentationFormat>Widescreen</PresentationFormat>
  <Paragraphs>141</Paragraphs>
  <Slides>34</Slides>
  <Notes>0</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34</vt:i4>
      </vt:variant>
    </vt:vector>
  </HeadingPairs>
  <TitlesOfParts>
    <vt:vector size="44" baseType="lpstr">
      <vt:lpstr>Meiryo</vt:lpstr>
      <vt:lpstr>MentiText</vt:lpstr>
      <vt:lpstr>proxima-nova</vt:lpstr>
      <vt:lpstr>Arial</vt:lpstr>
      <vt:lpstr>Calibri</vt:lpstr>
      <vt:lpstr>Calibri Light</vt:lpstr>
      <vt:lpstr>Symbol</vt:lpstr>
      <vt:lpstr>Times New Roman</vt:lpstr>
      <vt:lpstr>Wingdings</vt:lpstr>
      <vt:lpstr>Office Theme</vt:lpstr>
      <vt:lpstr>LCDB7008 Visions for the Future : Theoretical Perspectives on Management</vt:lpstr>
      <vt:lpstr>Management is a field of study with a long history and has evolved. There are different management theories, and the best management practices often change.  </vt:lpstr>
      <vt:lpstr>   </vt:lpstr>
      <vt:lpstr>Management theories </vt:lpstr>
      <vt:lpstr>PowerPoint Presentation</vt:lpstr>
      <vt:lpstr>PowerPoint Presentation</vt:lpstr>
      <vt:lpstr>Frederick Taylor (1856-1915) The Principles of Scientific Management (1911)</vt:lpstr>
      <vt:lpstr>Father of modern management theory</vt:lpstr>
      <vt:lpstr>Henri Fayol (1841–1925) </vt:lpstr>
      <vt:lpstr>Max Weber (1864–1920) </vt:lpstr>
      <vt:lpstr>Mary Parker Follett (1868–1933) Theory of collective power. Cooperation to be more effective.</vt:lpstr>
      <vt:lpstr>Mary Parker Follett (1868–1933) Theory of collective power. Cooperation to be more effective.</vt:lpstr>
      <vt:lpstr>Elton Mayo (1880-1949) Social needs and psychological factors.</vt:lpstr>
      <vt:lpstr>Chester Barnard (1886-1961) The Functions of the Executive</vt:lpstr>
      <vt:lpstr>Chester Barnard (1886-1961) The Functions of the Executive</vt:lpstr>
      <vt:lpstr>PowerPoint Presentation</vt:lpstr>
      <vt:lpstr>Ludwig von Bertalanffy (1901-1972) Systems theory. How complex systems interact and influence each other.</vt:lpstr>
      <vt:lpstr>Douglas McGregor (1906-1964) Theory X and Theory Y</vt:lpstr>
      <vt:lpstr>Peter Drucker (1909-2005) Business strategy and organizational development</vt:lpstr>
      <vt:lpstr>Peter Drucker (1909-2005) Business strategy and organizational development</vt:lpstr>
      <vt:lpstr>Peter Drucker (1909-2005) Business strategy and organizational development</vt:lpstr>
      <vt:lpstr>Discussion </vt:lpstr>
      <vt:lpstr>Discussion </vt:lpstr>
      <vt:lpstr>Question</vt:lpstr>
      <vt:lpstr>The Top 7 Workplace Trends In 2026 </vt:lpstr>
      <vt:lpstr>Work Trend 2026…… </vt:lpstr>
      <vt:lpstr>Mentimeter</vt:lpstr>
      <vt:lpstr>PowerPoint Presentation</vt:lpstr>
      <vt:lpstr>Activity : Example</vt:lpstr>
      <vt:lpstr>Activity (1)  </vt:lpstr>
      <vt:lpstr>Wrap Up  </vt:lpstr>
      <vt:lpstr>Theory and measurement items [dependent variables]</vt:lpstr>
      <vt:lpstr>Activity 2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Visions for the Future –LCDB7008 Theoretical Perspectives on Management   (DBA Programme)  Lecture 3:   What is management? Steve finally gives you some theories.</dc:title>
  <dc:creator>Stephen Griffiths</dc:creator>
  <cp:lastModifiedBy>Helen Lee</cp:lastModifiedBy>
  <cp:revision>26</cp:revision>
  <dcterms:created xsi:type="dcterms:W3CDTF">2023-10-23T10:16:00Z</dcterms:created>
  <dcterms:modified xsi:type="dcterms:W3CDTF">2026-06-08T22:00:02Z</dcterms:modified>
</cp:coreProperties>
</file>